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9"/>
  </p:notesMasterIdLst>
  <p:handoutMasterIdLst>
    <p:handoutMasterId r:id="rId10"/>
  </p:handoutMasterIdLst>
  <p:sldIdLst>
    <p:sldId id="256" r:id="rId5"/>
    <p:sldId id="261" r:id="rId6"/>
    <p:sldId id="291" r:id="rId7"/>
    <p:sldId id="276" r:id="rId8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3308102-B78F-4A24-87CA-5FA0033B6135}" type="datetime1">
              <a:rPr lang="ru-RU" smtClean="0"/>
              <a:t>22.10.2022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28365-CBBA-496F-854A-132A4D03B664}" type="datetime1">
              <a:rPr lang="ru-RU" smtClean="0"/>
              <a:pPr/>
              <a:t>22.10.2022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252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080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561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E1340916-B082-910F-6E0C-3D50B57AE404}"/>
              </a:ext>
            </a:extLst>
          </p:cNvPr>
          <p:cNvGrpSpPr/>
          <p:nvPr userDrawn="1"/>
        </p:nvGrpSpPr>
        <p:grpSpPr>
          <a:xfrm>
            <a:off x="0" y="6002210"/>
            <a:ext cx="12192000" cy="847726"/>
            <a:chOff x="0" y="6002210"/>
            <a:chExt cx="12192000" cy="847726"/>
          </a:xfrm>
        </p:grpSpPr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F569AC26-5E4F-6C02-50ED-1BD012E09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6002211"/>
              <a:ext cx="7915275" cy="847725"/>
            </a:xfrm>
            <a:prstGeom prst="rect">
              <a:avLst/>
            </a:prstGeom>
          </p:spPr>
        </p:pic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06DEA35D-91F5-B122-A42F-9D1A77741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76725" y="6002211"/>
              <a:ext cx="7915275" cy="847725"/>
            </a:xfrm>
            <a:prstGeom prst="rect">
              <a:avLst/>
            </a:prstGeom>
          </p:spPr>
        </p:pic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9E8B397F-83A4-304C-3E49-A8EF240FD87A}"/>
                </a:ext>
              </a:extLst>
            </p:cNvPr>
            <p:cNvSpPr/>
            <p:nvPr/>
          </p:nvSpPr>
          <p:spPr>
            <a:xfrm>
              <a:off x="3716499" y="6002210"/>
              <a:ext cx="4276725" cy="8477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A008F20-7BB3-7365-3C7C-DDF6E7822C0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327657" y="2605087"/>
            <a:ext cx="15621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объек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Графический объект 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Объект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Объект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endParaRPr lang="ru-RU" noProof="0"/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Объект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Два объект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20" name="Текст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6" name="Текст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7" name="Текст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8" name="Текст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9" name="Текст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амм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иаграмма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диаграмму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Текст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7" name="Текст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8" name="Текст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9" name="Текст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0" name="Текст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4" name="Текст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6" name="Текст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7" name="Текст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5" name="Текст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20" name="Текст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3" name="Текст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6" name="Текст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8" name="Текст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9" name="Текст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7" name="Текст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0" name="Текст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1" name="Текст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6" name="Дата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37" name="Нижний колонтитул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38" name="Номер слайда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7" name="Заполнитель графического элемента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графический элемент SmartArt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4 человек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8 челове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5" name="Рисунок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4" name="Текст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2" name="Текст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6" name="Рисунок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9" name="Текст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3" name="Текст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7" name="Рисунок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60" name="Текст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4" name="Текст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8" name="Рисунок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61" name="Текст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5" name="Текст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нсировани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4" name="Объект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5" name="Объект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5" name="Объект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Повестк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 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dirty="0"/>
              <a:t>2022</a:t>
            </a:r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r>
              <a:rPr lang="ru-RU" dirty="0"/>
              <a:t>Микроциркуляция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ключе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6" name="Графический объект 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Дата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4C5DD59E-C7F1-AB60-8036-E63C0883F2FC}"/>
              </a:ext>
            </a:extLst>
          </p:cNvPr>
          <p:cNvGrpSpPr/>
          <p:nvPr userDrawn="1"/>
        </p:nvGrpSpPr>
        <p:grpSpPr>
          <a:xfrm>
            <a:off x="0" y="6002210"/>
            <a:ext cx="12192000" cy="847726"/>
            <a:chOff x="0" y="6002210"/>
            <a:chExt cx="12192000" cy="847726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E4A12350-D396-04C0-06DC-53989F8BC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6002211"/>
              <a:ext cx="7915275" cy="847725"/>
            </a:xfrm>
            <a:prstGeom prst="rect">
              <a:avLst/>
            </a:prstGeom>
          </p:spPr>
        </p:pic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007BF898-B669-932E-9465-D8EDD89DE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76725" y="6002211"/>
              <a:ext cx="7915275" cy="847725"/>
            </a:xfrm>
            <a:prstGeom prst="rect">
              <a:avLst/>
            </a:prstGeom>
          </p:spPr>
        </p:pic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974BC8D2-31F9-11E6-E0D7-1EA51ED6D399}"/>
                </a:ext>
              </a:extLst>
            </p:cNvPr>
            <p:cNvSpPr/>
            <p:nvPr/>
          </p:nvSpPr>
          <p:spPr>
            <a:xfrm>
              <a:off x="3716499" y="6002210"/>
              <a:ext cx="4276725" cy="8477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Графический объект 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17" name="Текст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18" name="Текст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34" name="Текст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sp>
        <p:nvSpPr>
          <p:cNvPr id="35" name="Текст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sp>
        <p:nvSpPr>
          <p:cNvPr id="36" name="Текст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sp>
        <p:nvSpPr>
          <p:cNvPr id="37" name="Текст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ru-RU" noProof="0"/>
              <a:t>Презентация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2 столбцами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1" name="Текст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3" name="Текст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4" name="Текст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2" name="Текст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3" name="Текст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3 столбцам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8" name="Текст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0" name="Текст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3" name="Текст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4" name="Текст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  <p:pic>
        <p:nvPicPr>
          <p:cNvPr id="2" name="Графический объект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Введени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Дата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pic>
        <p:nvPicPr>
          <p:cNvPr id="5" name="Графический объект 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Графический объект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2" name="Текст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3" name="Текст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4" name="Текст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6" name="Текст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7" name="Дата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8" name="Нижний колонтитул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19" name="Номер слайда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2022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Микроциркуляция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7110" y="4350864"/>
            <a:ext cx="5460865" cy="1122202"/>
          </a:xfrm>
        </p:spPr>
        <p:txBody>
          <a:bodyPr rtlCol="0"/>
          <a:lstStyle/>
          <a:p>
            <a:pPr rtl="0"/>
            <a:r>
              <a:rPr lang="en-US" dirty="0"/>
              <a:t>Traffic sings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7110" y="5605551"/>
            <a:ext cx="4941770" cy="396660"/>
          </a:xfrm>
        </p:spPr>
        <p:txBody>
          <a:bodyPr rtlCol="0"/>
          <a:lstStyle/>
          <a:p>
            <a:pPr rtl="0"/>
            <a:r>
              <a:rPr lang="ru-RU" dirty="0"/>
              <a:t>Александр ЛЕОНТЬЕВ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18" y="508080"/>
            <a:ext cx="4082142" cy="585788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dirty="0"/>
              <a:t>Параметры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8015" y="1098408"/>
            <a:ext cx="2141764" cy="514350"/>
          </a:xfr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rtl="0"/>
            <a:r>
              <a:rPr lang="ru-RU" dirty="0"/>
              <a:t>1. Размер входных изображений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662" y="1716323"/>
            <a:ext cx="2141764" cy="514350"/>
          </a:xfrm>
        </p:spPr>
        <p:txBody>
          <a:bodyPr rtlCol="0"/>
          <a:lstStyle/>
          <a:p>
            <a:pPr rtl="0"/>
            <a:r>
              <a:rPr lang="ru-RU" sz="1200" dirty="0"/>
              <a:t>2. Количество классов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97535" y="2251007"/>
            <a:ext cx="2141764" cy="514350"/>
          </a:xfrm>
        </p:spPr>
        <p:txBody>
          <a:bodyPr rtlCol="0"/>
          <a:lstStyle/>
          <a:p>
            <a:pPr rtl="0"/>
            <a:r>
              <a:rPr lang="ru-RU" sz="1200" dirty="0"/>
              <a:t>3. Взвешивание классов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76225" y="2802703"/>
            <a:ext cx="2141764" cy="514350"/>
          </a:xfrm>
        </p:spPr>
        <p:txBody>
          <a:bodyPr rtlCol="0"/>
          <a:lstStyle/>
          <a:p>
            <a:pPr rtl="0"/>
            <a:r>
              <a:rPr lang="ru-RU" sz="1200" dirty="0"/>
              <a:t>4. Соотношение </a:t>
            </a:r>
            <a:r>
              <a:rPr lang="ru-RU" sz="1200" dirty="0" err="1"/>
              <a:t>трейн</a:t>
            </a:r>
            <a:r>
              <a:rPr lang="ru-RU" sz="1200" dirty="0"/>
              <a:t> / валидация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026260" y="1211748"/>
            <a:ext cx="8327078" cy="1010842"/>
          </a:xfrm>
        </p:spPr>
        <p:txBody>
          <a:bodyPr rtlCol="0"/>
          <a:lstStyle/>
          <a:p>
            <a:pPr rtl="0"/>
            <a:r>
              <a:rPr lang="ru-RU" dirty="0"/>
              <a:t>512 на 512 пикселей</a:t>
            </a:r>
            <a:r>
              <a:rPr lang="en-US" dirty="0"/>
              <a:t> – </a:t>
            </a:r>
            <a:r>
              <a:rPr lang="ru-RU" dirty="0"/>
              <a:t>Максимально приближен к исходному размеру изображений</a:t>
            </a:r>
          </a:p>
          <a:p>
            <a:pPr rtl="0"/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95343" y="1832188"/>
            <a:ext cx="5539095" cy="1010842"/>
          </a:xfrm>
        </p:spPr>
        <p:txBody>
          <a:bodyPr rtlCol="0"/>
          <a:lstStyle/>
          <a:p>
            <a:pPr rtl="0"/>
            <a:r>
              <a:rPr lang="ru-RU" dirty="0"/>
              <a:t>69 классов – по количеству имеющихся в </a:t>
            </a:r>
            <a:r>
              <a:rPr lang="ru-RU" dirty="0" err="1"/>
              <a:t>трейне</a:t>
            </a:r>
            <a:r>
              <a:rPr lang="ru-RU" dirty="0"/>
              <a:t> знаков</a:t>
            </a:r>
          </a:p>
          <a:p>
            <a:pPr rtl="0"/>
            <a:endParaRPr lang="ru-RU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38700" y="2259936"/>
            <a:ext cx="7965285" cy="1010842"/>
          </a:xfrm>
        </p:spPr>
        <p:txBody>
          <a:bodyPr rtlCol="0"/>
          <a:lstStyle/>
          <a:p>
            <a:pPr rtl="0"/>
            <a:r>
              <a:rPr lang="ru-RU" dirty="0"/>
              <a:t>Да – для корректировки сильной несбалансированности классов</a:t>
            </a:r>
          </a:p>
          <a:p>
            <a:pPr rtl="0"/>
            <a:endParaRPr lang="ru-RU" dirty="0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331532" y="2917019"/>
            <a:ext cx="5539095" cy="1010842"/>
          </a:xfrm>
        </p:spPr>
        <p:txBody>
          <a:bodyPr rtlCol="0"/>
          <a:lstStyle/>
          <a:p>
            <a:pPr rtl="0"/>
            <a:r>
              <a:rPr lang="ru-RU" dirty="0"/>
              <a:t>75% / 25%</a:t>
            </a:r>
          </a:p>
          <a:p>
            <a:pPr rtl="0"/>
            <a:endParaRPr lang="ru-RU" dirty="0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39413" y="5212977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2</a:t>
            </a:fld>
            <a:endParaRPr lang="ru-RU" dirty="0"/>
          </a:p>
        </p:txBody>
      </p:sp>
      <p:sp>
        <p:nvSpPr>
          <p:cNvPr id="11" name="Текст 5">
            <a:extLst>
              <a:ext uri="{FF2B5EF4-FFF2-40B4-BE49-F238E27FC236}">
                <a16:creationId xmlns:a16="http://schemas.microsoft.com/office/drawing/2014/main" id="{32A5447F-FCCF-5558-C22F-FC3252E7DC31}"/>
              </a:ext>
            </a:extLst>
          </p:cNvPr>
          <p:cNvSpPr txBox="1">
            <a:spLocks/>
          </p:cNvSpPr>
          <p:nvPr/>
        </p:nvSpPr>
        <p:spPr>
          <a:xfrm>
            <a:off x="1896577" y="3459786"/>
            <a:ext cx="214176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200" dirty="0"/>
              <a:t>4. </a:t>
            </a:r>
            <a:r>
              <a:rPr lang="ru-RU" sz="1200" dirty="0" err="1"/>
              <a:t>Предобученная</a:t>
            </a:r>
            <a:r>
              <a:rPr lang="ru-RU" sz="1200" dirty="0"/>
              <a:t> модель</a:t>
            </a:r>
          </a:p>
        </p:txBody>
      </p:sp>
      <p:sp>
        <p:nvSpPr>
          <p:cNvPr id="12" name="Текст 9">
            <a:extLst>
              <a:ext uri="{FF2B5EF4-FFF2-40B4-BE49-F238E27FC236}">
                <a16:creationId xmlns:a16="http://schemas.microsoft.com/office/drawing/2014/main" id="{F26684C5-7745-30FD-9774-CF969E1EF834}"/>
              </a:ext>
            </a:extLst>
          </p:cNvPr>
          <p:cNvSpPr txBox="1">
            <a:spLocks/>
          </p:cNvSpPr>
          <p:nvPr/>
        </p:nvSpPr>
        <p:spPr>
          <a:xfrm>
            <a:off x="4551884" y="3574102"/>
            <a:ext cx="7743689" cy="10108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ResNet50</a:t>
            </a:r>
            <a:r>
              <a:rPr lang="ru-RU" dirty="0"/>
              <a:t> – эта модель показала наилучший результат по сравнению с остальными</a:t>
            </a:r>
          </a:p>
          <a:p>
            <a:endParaRPr lang="ru-RU" dirty="0"/>
          </a:p>
        </p:txBody>
      </p:sp>
      <p:sp>
        <p:nvSpPr>
          <p:cNvPr id="14" name="Текст 5">
            <a:extLst>
              <a:ext uri="{FF2B5EF4-FFF2-40B4-BE49-F238E27FC236}">
                <a16:creationId xmlns:a16="http://schemas.microsoft.com/office/drawing/2014/main" id="{98EA546E-D9DF-91B7-0AB7-BD2CF0474906}"/>
              </a:ext>
            </a:extLst>
          </p:cNvPr>
          <p:cNvSpPr txBox="1">
            <a:spLocks/>
          </p:cNvSpPr>
          <p:nvPr/>
        </p:nvSpPr>
        <p:spPr>
          <a:xfrm>
            <a:off x="2000924" y="4234658"/>
            <a:ext cx="214176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200" dirty="0"/>
              <a:t>4. Скорость обучения</a:t>
            </a:r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6D6D594C-8DDA-AB91-4C7E-967B2B0C0092}"/>
              </a:ext>
            </a:extLst>
          </p:cNvPr>
          <p:cNvSpPr txBox="1">
            <a:spLocks/>
          </p:cNvSpPr>
          <p:nvPr/>
        </p:nvSpPr>
        <p:spPr>
          <a:xfrm>
            <a:off x="5037933" y="4268464"/>
            <a:ext cx="5539095" cy="10108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1e-4</a:t>
            </a:r>
            <a:endParaRPr lang="ru-RU" dirty="0"/>
          </a:p>
        </p:txBody>
      </p:sp>
      <p:sp>
        <p:nvSpPr>
          <p:cNvPr id="16" name="Текст 5">
            <a:extLst>
              <a:ext uri="{FF2B5EF4-FFF2-40B4-BE49-F238E27FC236}">
                <a16:creationId xmlns:a16="http://schemas.microsoft.com/office/drawing/2014/main" id="{FDD99A92-E051-61BB-65E1-8AC7E783A23B}"/>
              </a:ext>
            </a:extLst>
          </p:cNvPr>
          <p:cNvSpPr txBox="1">
            <a:spLocks/>
          </p:cNvSpPr>
          <p:nvPr/>
        </p:nvSpPr>
        <p:spPr>
          <a:xfrm>
            <a:off x="2479010" y="4689372"/>
            <a:ext cx="214176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200" dirty="0"/>
              <a:t>4. </a:t>
            </a:r>
            <a:r>
              <a:rPr lang="en-US" sz="1200" dirty="0"/>
              <a:t>Loss</a:t>
            </a:r>
            <a:endParaRPr lang="ru-RU" sz="1200" dirty="0"/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C86AA2E4-94D8-284C-7C3D-A3C64C915ED6}"/>
              </a:ext>
            </a:extLst>
          </p:cNvPr>
          <p:cNvSpPr txBox="1">
            <a:spLocks/>
          </p:cNvSpPr>
          <p:nvPr/>
        </p:nvSpPr>
        <p:spPr>
          <a:xfrm>
            <a:off x="5284214" y="4773885"/>
            <a:ext cx="7153402" cy="10108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binary_crossentropy</a:t>
            </a:r>
            <a:r>
              <a:rPr lang="ru-RU" dirty="0"/>
              <a:t> – основной </a:t>
            </a:r>
            <a:r>
              <a:rPr lang="ru-RU" dirty="0" err="1"/>
              <a:t>лосс</a:t>
            </a:r>
            <a:r>
              <a:rPr lang="ru-RU" dirty="0"/>
              <a:t> для </a:t>
            </a:r>
            <a:r>
              <a:rPr lang="ru-RU" dirty="0" err="1"/>
              <a:t>мультиклассовой</a:t>
            </a:r>
            <a:r>
              <a:rPr lang="ru-RU" dirty="0"/>
              <a:t> классификации (совместно с функцией активации на выходном слое </a:t>
            </a:r>
            <a:r>
              <a:rPr lang="en-US" dirty="0"/>
              <a:t>sigmoid</a:t>
            </a:r>
            <a:endParaRPr lang="ru-RU" dirty="0"/>
          </a:p>
        </p:txBody>
      </p:sp>
      <p:sp>
        <p:nvSpPr>
          <p:cNvPr id="18" name="Текст 5">
            <a:extLst>
              <a:ext uri="{FF2B5EF4-FFF2-40B4-BE49-F238E27FC236}">
                <a16:creationId xmlns:a16="http://schemas.microsoft.com/office/drawing/2014/main" id="{58E557FA-CB7E-A113-2017-907F8936A18C}"/>
              </a:ext>
            </a:extLst>
          </p:cNvPr>
          <p:cNvSpPr txBox="1">
            <a:spLocks/>
          </p:cNvSpPr>
          <p:nvPr/>
        </p:nvSpPr>
        <p:spPr>
          <a:xfrm>
            <a:off x="2628908" y="5255877"/>
            <a:ext cx="214176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200" dirty="0"/>
              <a:t>4. </a:t>
            </a:r>
            <a:r>
              <a:rPr lang="en-US" sz="1200" dirty="0"/>
              <a:t>Batch size</a:t>
            </a:r>
            <a:endParaRPr lang="ru-RU" sz="1200" dirty="0"/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5C2E749B-F0BB-6495-9BF2-EB3CECC2EEA2}"/>
              </a:ext>
            </a:extLst>
          </p:cNvPr>
          <p:cNvSpPr txBox="1">
            <a:spLocks/>
          </p:cNvSpPr>
          <p:nvPr/>
        </p:nvSpPr>
        <p:spPr>
          <a:xfrm>
            <a:off x="5554893" y="5400718"/>
            <a:ext cx="6740680" cy="10108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4 – </a:t>
            </a:r>
            <a:r>
              <a:rPr lang="ru-RU" dirty="0"/>
              <a:t>максимальный размер при имеющихся вычислительных ресурсах локального компьютера</a:t>
            </a:r>
          </a:p>
        </p:txBody>
      </p:sp>
      <p:sp>
        <p:nvSpPr>
          <p:cNvPr id="20" name="Текст 5">
            <a:extLst>
              <a:ext uri="{FF2B5EF4-FFF2-40B4-BE49-F238E27FC236}">
                <a16:creationId xmlns:a16="http://schemas.microsoft.com/office/drawing/2014/main" id="{6CDBB2B9-9EFD-4224-395E-8484779B828C}"/>
              </a:ext>
            </a:extLst>
          </p:cNvPr>
          <p:cNvSpPr txBox="1">
            <a:spLocks/>
          </p:cNvSpPr>
          <p:nvPr/>
        </p:nvSpPr>
        <p:spPr>
          <a:xfrm>
            <a:off x="2967459" y="5798644"/>
            <a:ext cx="214176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200" dirty="0"/>
              <a:t>4. Количество эпох</a:t>
            </a:r>
          </a:p>
        </p:txBody>
      </p:sp>
      <p:sp>
        <p:nvSpPr>
          <p:cNvPr id="21" name="Текст 9">
            <a:extLst>
              <a:ext uri="{FF2B5EF4-FFF2-40B4-BE49-F238E27FC236}">
                <a16:creationId xmlns:a16="http://schemas.microsoft.com/office/drawing/2014/main" id="{47FE0EA9-D5DA-546A-E793-B8CE0E56DD25}"/>
              </a:ext>
            </a:extLst>
          </p:cNvPr>
          <p:cNvSpPr txBox="1">
            <a:spLocks/>
          </p:cNvSpPr>
          <p:nvPr/>
        </p:nvSpPr>
        <p:spPr>
          <a:xfrm>
            <a:off x="5893444" y="5943485"/>
            <a:ext cx="5539095" cy="10108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55 – подобран </a:t>
            </a:r>
            <a:r>
              <a:rPr lang="ru-RU" dirty="0" err="1"/>
              <a:t>эксперементальным</a:t>
            </a:r>
            <a:r>
              <a:rPr lang="ru-RU" dirty="0"/>
              <a:t> путем</a:t>
            </a:r>
          </a:p>
        </p:txBody>
      </p:sp>
      <p:sp>
        <p:nvSpPr>
          <p:cNvPr id="22" name="Текст 5">
            <a:extLst>
              <a:ext uri="{FF2B5EF4-FFF2-40B4-BE49-F238E27FC236}">
                <a16:creationId xmlns:a16="http://schemas.microsoft.com/office/drawing/2014/main" id="{63178230-A652-89A6-B334-CAE5DE85BA66}"/>
              </a:ext>
            </a:extLst>
          </p:cNvPr>
          <p:cNvSpPr txBox="1">
            <a:spLocks/>
          </p:cNvSpPr>
          <p:nvPr/>
        </p:nvSpPr>
        <p:spPr>
          <a:xfrm>
            <a:off x="3338905" y="6313002"/>
            <a:ext cx="214176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200" dirty="0"/>
              <a:t>4. </a:t>
            </a:r>
            <a:r>
              <a:rPr lang="en-US" sz="1200" dirty="0" err="1"/>
              <a:t>treshold</a:t>
            </a:r>
            <a:endParaRPr lang="ru-RU" sz="1200" dirty="0"/>
          </a:p>
        </p:txBody>
      </p:sp>
      <p:sp>
        <p:nvSpPr>
          <p:cNvPr id="23" name="Текст 9">
            <a:extLst>
              <a:ext uri="{FF2B5EF4-FFF2-40B4-BE49-F238E27FC236}">
                <a16:creationId xmlns:a16="http://schemas.microsoft.com/office/drawing/2014/main" id="{48D25AB7-59FE-C897-2F1A-315F8024B91C}"/>
              </a:ext>
            </a:extLst>
          </p:cNvPr>
          <p:cNvSpPr txBox="1">
            <a:spLocks/>
          </p:cNvSpPr>
          <p:nvPr/>
        </p:nvSpPr>
        <p:spPr>
          <a:xfrm>
            <a:off x="6264890" y="6352579"/>
            <a:ext cx="5539095" cy="10108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0,75</a:t>
            </a:r>
            <a:r>
              <a:rPr lang="ru-RU" dirty="0"/>
              <a:t> – параметр для определения того каких классы идентифицированы</a:t>
            </a: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6077FDDB-1AA4-72E0-9716-B5A5DF713030}"/>
              </a:ext>
            </a:extLst>
          </p:cNvPr>
          <p:cNvCxnSpPr>
            <a:stCxn id="3" idx="3"/>
          </p:cNvCxnSpPr>
          <p:nvPr/>
        </p:nvCxnSpPr>
        <p:spPr>
          <a:xfrm flipV="1">
            <a:off x="2529779" y="1349406"/>
            <a:ext cx="496481" cy="6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6F52138D-BE00-9810-AE1F-B6221A3DD6A0}"/>
              </a:ext>
            </a:extLst>
          </p:cNvPr>
          <p:cNvCxnSpPr/>
          <p:nvPr/>
        </p:nvCxnSpPr>
        <p:spPr>
          <a:xfrm flipV="1">
            <a:off x="2953028" y="1991314"/>
            <a:ext cx="496481" cy="6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6EA7D742-0335-CCBC-19E3-3B9935249341}"/>
              </a:ext>
            </a:extLst>
          </p:cNvPr>
          <p:cNvCxnSpPr/>
          <p:nvPr/>
        </p:nvCxnSpPr>
        <p:spPr>
          <a:xfrm flipV="1">
            <a:off x="3273206" y="2480023"/>
            <a:ext cx="496481" cy="6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E6105854-13C0-79F8-9BAA-A485F4D018E4}"/>
              </a:ext>
            </a:extLst>
          </p:cNvPr>
          <p:cNvCxnSpPr/>
          <p:nvPr/>
        </p:nvCxnSpPr>
        <p:spPr>
          <a:xfrm flipV="1">
            <a:off x="3733979" y="3100463"/>
            <a:ext cx="496481" cy="6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9271A522-1FB6-4D46-4AC7-B28A5D796AB6}"/>
              </a:ext>
            </a:extLst>
          </p:cNvPr>
          <p:cNvCxnSpPr/>
          <p:nvPr/>
        </p:nvCxnSpPr>
        <p:spPr>
          <a:xfrm flipV="1">
            <a:off x="4021960" y="3742908"/>
            <a:ext cx="496481" cy="6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ADBAA7AA-0748-D630-782C-A6943EDF2CCE}"/>
              </a:ext>
            </a:extLst>
          </p:cNvPr>
          <p:cNvCxnSpPr/>
          <p:nvPr/>
        </p:nvCxnSpPr>
        <p:spPr>
          <a:xfrm flipV="1">
            <a:off x="4311606" y="4453047"/>
            <a:ext cx="496481" cy="6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82E84186-2B43-045E-2172-E65C70DEE275}"/>
              </a:ext>
            </a:extLst>
          </p:cNvPr>
          <p:cNvCxnSpPr/>
          <p:nvPr/>
        </p:nvCxnSpPr>
        <p:spPr>
          <a:xfrm flipV="1">
            <a:off x="4621009" y="4940370"/>
            <a:ext cx="496481" cy="6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9850650E-15D2-3BF0-8DC6-B2A2F17F86A0}"/>
              </a:ext>
            </a:extLst>
          </p:cNvPr>
          <p:cNvCxnSpPr/>
          <p:nvPr/>
        </p:nvCxnSpPr>
        <p:spPr>
          <a:xfrm flipV="1">
            <a:off x="4841335" y="5506875"/>
            <a:ext cx="496481" cy="6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AE6C8E3E-0990-6D38-4754-6193176380C1}"/>
              </a:ext>
            </a:extLst>
          </p:cNvPr>
          <p:cNvCxnSpPr/>
          <p:nvPr/>
        </p:nvCxnSpPr>
        <p:spPr>
          <a:xfrm flipV="1">
            <a:off x="5171313" y="6073399"/>
            <a:ext cx="496481" cy="6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B5A38710-74A8-9060-9566-8837E369387B}"/>
              </a:ext>
            </a:extLst>
          </p:cNvPr>
          <p:cNvCxnSpPr/>
          <p:nvPr/>
        </p:nvCxnSpPr>
        <p:spPr>
          <a:xfrm flipV="1">
            <a:off x="5562021" y="6603384"/>
            <a:ext cx="496481" cy="6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>
            <a:extLst>
              <a:ext uri="{FF2B5EF4-FFF2-40B4-BE49-F238E27FC236}">
                <a16:creationId xmlns:a16="http://schemas.microsoft.com/office/drawing/2014/main" id="{4455AB4A-6414-C6C9-9A17-F71EEAB46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Модель Классификации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0BA96302-C45D-F420-3328-759695FE7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5880" y="6320839"/>
            <a:ext cx="2743200" cy="365125"/>
          </a:xfrm>
        </p:spPr>
        <p:txBody>
          <a:bodyPr/>
          <a:lstStyle/>
          <a:p>
            <a:pPr rtl="0"/>
            <a:fld id="{B5CEABB6-07DC-46E8-9B57-56EC44A396E5}" type="slidenum">
              <a:rPr lang="ru-RU" noProof="0" smtClean="0"/>
              <a:pPr rtl="0"/>
              <a:t>3</a:t>
            </a:fld>
            <a:endParaRPr lang="ru-RU" noProof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B372A7-C5BE-2F61-C393-F3097B026EFC}"/>
              </a:ext>
            </a:extLst>
          </p:cNvPr>
          <p:cNvSpPr txBox="1"/>
          <p:nvPr/>
        </p:nvSpPr>
        <p:spPr>
          <a:xfrm>
            <a:off x="634482" y="1317463"/>
            <a:ext cx="111645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качестве </a:t>
            </a:r>
            <a:r>
              <a:rPr lang="ru-RU" dirty="0" err="1"/>
              <a:t>предобученной</a:t>
            </a:r>
            <a:r>
              <a:rPr lang="ru-RU" dirty="0"/>
              <a:t> модели была использована модель </a:t>
            </a:r>
            <a:r>
              <a:rPr lang="en-US" dirty="0"/>
              <a:t>ResNet50</a:t>
            </a:r>
            <a:r>
              <a:rPr lang="ru-RU" dirty="0"/>
              <a:t> после выхода которой были добавлены дополнительные слои свертки и макс </a:t>
            </a:r>
            <a:r>
              <a:rPr lang="ru-RU" dirty="0" err="1"/>
              <a:t>пулинга</a:t>
            </a:r>
            <a:r>
              <a:rPr lang="ru-RU" dirty="0"/>
              <a:t> для уменьшения размерности выходного тензора (в виду ограниченности вычислительных ресурсов). После </a:t>
            </a:r>
            <a:r>
              <a:rPr lang="ru-RU" dirty="0" err="1"/>
              <a:t>конволюционных</a:t>
            </a:r>
            <a:r>
              <a:rPr lang="ru-RU" dirty="0"/>
              <a:t> слоев и макс </a:t>
            </a:r>
            <a:r>
              <a:rPr lang="ru-RU" dirty="0" err="1"/>
              <a:t>пулинга</a:t>
            </a:r>
            <a:r>
              <a:rPr lang="ru-RU" dirty="0"/>
              <a:t> организован ряд </a:t>
            </a:r>
            <a:r>
              <a:rPr lang="ru-RU" dirty="0" err="1"/>
              <a:t>полносвязных</a:t>
            </a:r>
            <a:r>
              <a:rPr lang="ru-RU" dirty="0"/>
              <a:t> слоев. Весовые коэффициенты слоев </a:t>
            </a:r>
            <a:r>
              <a:rPr lang="ru-RU" dirty="0" err="1"/>
              <a:t>предобученной</a:t>
            </a:r>
            <a:r>
              <a:rPr lang="ru-RU" dirty="0"/>
              <a:t> модели участвовали в процессе обучения.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58DC434-45FD-DB19-F9BA-7CA14363B5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0714" b="17874"/>
          <a:stretch/>
        </p:blipFill>
        <p:spPr>
          <a:xfrm>
            <a:off x="5663685" y="4027699"/>
            <a:ext cx="943943" cy="2671794"/>
          </a:xfrm>
          <a:prstGeom prst="rect">
            <a:avLst/>
          </a:prstGeom>
        </p:spPr>
      </p:pic>
      <p:sp>
        <p:nvSpPr>
          <p:cNvPr id="17" name="Блок-схема: ручное управление 16">
            <a:extLst>
              <a:ext uri="{FF2B5EF4-FFF2-40B4-BE49-F238E27FC236}">
                <a16:creationId xmlns:a16="http://schemas.microsoft.com/office/drawing/2014/main" id="{2FD02A67-5926-E912-89F0-6292A123C85B}"/>
              </a:ext>
            </a:extLst>
          </p:cNvPr>
          <p:cNvSpPr/>
          <p:nvPr/>
        </p:nvSpPr>
        <p:spPr>
          <a:xfrm rot="16200000">
            <a:off x="2875989" y="3831420"/>
            <a:ext cx="2174033" cy="1754326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3D6819-558A-60C9-8DDA-8E8B77655911}"/>
              </a:ext>
            </a:extLst>
          </p:cNvPr>
          <p:cNvSpPr txBox="1"/>
          <p:nvPr/>
        </p:nvSpPr>
        <p:spPr>
          <a:xfrm>
            <a:off x="3362565" y="4554267"/>
            <a:ext cx="1128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ResNet50</a:t>
            </a:r>
            <a:endParaRPr lang="ru-RU" dirty="0"/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9C705C17-4984-8BF0-B6B3-488E64A7C6DD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386047" y="4708583"/>
            <a:ext cx="699796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936ED537-4EC9-1FBB-6C1B-B78C729186F3}"/>
              </a:ext>
            </a:extLst>
          </p:cNvPr>
          <p:cNvCxnSpPr>
            <a:stCxn id="17" idx="2"/>
            <a:endCxn id="17" idx="2"/>
          </p:cNvCxnSpPr>
          <p:nvPr/>
        </p:nvCxnSpPr>
        <p:spPr>
          <a:xfrm>
            <a:off x="4840169" y="4708583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539F720-E972-DF72-9578-3944E261A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99" y="3621566"/>
            <a:ext cx="1808379" cy="1947000"/>
          </a:xfrm>
          <a:prstGeom prst="rect">
            <a:avLst/>
          </a:prstGeom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22CF63BA-F215-F6BB-1F94-80550F9D06AD}"/>
              </a:ext>
            </a:extLst>
          </p:cNvPr>
          <p:cNvCxnSpPr>
            <a:cxnSpLocks/>
          </p:cNvCxnSpPr>
          <p:nvPr/>
        </p:nvCxnSpPr>
        <p:spPr>
          <a:xfrm>
            <a:off x="4840169" y="4708583"/>
            <a:ext cx="699796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82E2C83-95AC-743E-C660-E3A81F73C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1755" y="3867395"/>
            <a:ext cx="3209925" cy="1743075"/>
          </a:xfrm>
          <a:prstGeom prst="rect">
            <a:avLst/>
          </a:prstGeom>
        </p:spPr>
      </p:pic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72AAD192-F916-9C7A-A647-F0C8466C000A}"/>
              </a:ext>
            </a:extLst>
          </p:cNvPr>
          <p:cNvCxnSpPr>
            <a:endCxn id="10" idx="1"/>
          </p:cNvCxnSpPr>
          <p:nvPr/>
        </p:nvCxnSpPr>
        <p:spPr>
          <a:xfrm flipV="1">
            <a:off x="6607628" y="4738933"/>
            <a:ext cx="1784127" cy="1718431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937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199" y="1615736"/>
            <a:ext cx="6351037" cy="1524735"/>
          </a:xfrm>
        </p:spPr>
        <p:txBody>
          <a:bodyPr rtlCol="0"/>
          <a:lstStyle/>
          <a:p>
            <a:pPr rtl="0"/>
            <a:r>
              <a:rPr lang="ru-RU" dirty="0"/>
              <a:t>Благодарю за внимание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Александр Леонтьев</a:t>
            </a:r>
          </a:p>
          <a:p>
            <a:pPr rtl="0"/>
            <a:r>
              <a:rPr lang="ru-RU" dirty="0"/>
              <a:t>89313618608</a:t>
            </a:r>
          </a:p>
          <a:p>
            <a:pPr rtl="0"/>
            <a:r>
              <a:rPr lang="en-US" dirty="0"/>
              <a:t>Leontev.Aleksandr.n@gmail.com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4</a:t>
            </a:fld>
            <a:endParaRPr lang="ru-RU"/>
          </a:p>
        </p:txBody>
      </p:sp>
      <p:pic>
        <p:nvPicPr>
          <p:cNvPr id="4" name="Рисунок 3" descr="Изображение выглядит как человек, молодой, в позе&#10;&#10;Автоматически созданное описание">
            <a:extLst>
              <a:ext uri="{FF2B5EF4-FFF2-40B4-BE49-F238E27FC236}">
                <a16:creationId xmlns:a16="http://schemas.microsoft.com/office/drawing/2014/main" id="{FA0454A5-D527-81C3-AACE-71AC19552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220" y="4745973"/>
            <a:ext cx="1522069" cy="152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Одиночная линия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9045_TF22318419_Win32" id="{2A0A4826-E134-4E39-AB34-372E04BE17B3}" vid="{5D3708CC-AB2D-4043-A4D9-C2522E420099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Минималистичная презентация о продажах</Template>
  <TotalTime>489</TotalTime>
  <Words>209</Words>
  <Application>Microsoft Office PowerPoint</Application>
  <PresentationFormat>Широкоэкранный</PresentationFormat>
  <Paragraphs>36</Paragraphs>
  <Slides>4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Tenorite</vt:lpstr>
      <vt:lpstr>Одиночная линия</vt:lpstr>
      <vt:lpstr>Traffic sings</vt:lpstr>
      <vt:lpstr>Параметры модели</vt:lpstr>
      <vt:lpstr>Модель Классификации</vt:lpstr>
      <vt:lpstr>Благодарю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</dc:title>
  <dc:creator>alexander.leontiev</dc:creator>
  <cp:lastModifiedBy>user 9</cp:lastModifiedBy>
  <cp:revision>11</cp:revision>
  <dcterms:created xsi:type="dcterms:W3CDTF">2022-09-30T03:19:01Z</dcterms:created>
  <dcterms:modified xsi:type="dcterms:W3CDTF">2022-10-22T06:28:59Z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