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A7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84"/>
    <p:restoredTop sz="94724"/>
  </p:normalViewPr>
  <p:slideViewPr>
    <p:cSldViewPr snapToGrid="0" snapToObjects="1">
      <p:cViewPr varScale="1">
        <p:scale>
          <a:sx n="137" d="100"/>
          <a:sy n="137" d="100"/>
        </p:scale>
        <p:origin x="35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Index</a:t>
            </a:r>
            <a:r>
              <a:rPr lang="en-US" baseline="0"/>
              <a:t>ing Latency vs Scale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Sheet1!$C$1:$C$100</c:f>
              <c:numCache>
                <c:formatCode>General</c:formatCode>
                <c:ptCount val="100"/>
                <c:pt idx="0">
                  <c:v>377</c:v>
                </c:pt>
                <c:pt idx="1">
                  <c:v>566</c:v>
                </c:pt>
                <c:pt idx="2">
                  <c:v>756</c:v>
                </c:pt>
                <c:pt idx="3">
                  <c:v>945.33333333333303</c:v>
                </c:pt>
                <c:pt idx="4">
                  <c:v>1134.8333333333301</c:v>
                </c:pt>
                <c:pt idx="5">
                  <c:v>1324.3333333333301</c:v>
                </c:pt>
                <c:pt idx="6">
                  <c:v>1513.8333333333301</c:v>
                </c:pt>
                <c:pt idx="7">
                  <c:v>1703.3333333333301</c:v>
                </c:pt>
                <c:pt idx="8">
                  <c:v>1892.8333333333301</c:v>
                </c:pt>
                <c:pt idx="9">
                  <c:v>2082.3333333333298</c:v>
                </c:pt>
                <c:pt idx="10">
                  <c:v>2271.8333333333298</c:v>
                </c:pt>
                <c:pt idx="11">
                  <c:v>2461.3333333333298</c:v>
                </c:pt>
                <c:pt idx="12">
                  <c:v>2650.8333333333298</c:v>
                </c:pt>
                <c:pt idx="13">
                  <c:v>2840.3333333333298</c:v>
                </c:pt>
                <c:pt idx="14">
                  <c:v>3029.8333333333298</c:v>
                </c:pt>
                <c:pt idx="15">
                  <c:v>3219.3333333333298</c:v>
                </c:pt>
                <c:pt idx="16">
                  <c:v>3408.8333333333298</c:v>
                </c:pt>
                <c:pt idx="17">
                  <c:v>3598.3333333333298</c:v>
                </c:pt>
                <c:pt idx="18">
                  <c:v>3787.8333333333298</c:v>
                </c:pt>
                <c:pt idx="19">
                  <c:v>3977.3333333333298</c:v>
                </c:pt>
                <c:pt idx="20">
                  <c:v>4166.8333333333303</c:v>
                </c:pt>
                <c:pt idx="21">
                  <c:v>4356.3333333333303</c:v>
                </c:pt>
                <c:pt idx="22">
                  <c:v>4545.8333333333303</c:v>
                </c:pt>
                <c:pt idx="23">
                  <c:v>4735.3333333333303</c:v>
                </c:pt>
                <c:pt idx="24">
                  <c:v>4924.8333333333303</c:v>
                </c:pt>
                <c:pt idx="25">
                  <c:v>5114.3333333333303</c:v>
                </c:pt>
                <c:pt idx="26">
                  <c:v>5303.8333333333303</c:v>
                </c:pt>
                <c:pt idx="27">
                  <c:v>5493.3333333333303</c:v>
                </c:pt>
                <c:pt idx="28">
                  <c:v>5682.8333333333303</c:v>
                </c:pt>
                <c:pt idx="29">
                  <c:v>5872.3333333333303</c:v>
                </c:pt>
                <c:pt idx="30">
                  <c:v>6061.8333333333303</c:v>
                </c:pt>
                <c:pt idx="31">
                  <c:v>6251.3333333333303</c:v>
                </c:pt>
                <c:pt idx="32">
                  <c:v>6440.8333333333303</c:v>
                </c:pt>
                <c:pt idx="33">
                  <c:v>6630.3333333333303</c:v>
                </c:pt>
                <c:pt idx="34">
                  <c:v>6819.8333333333303</c:v>
                </c:pt>
                <c:pt idx="35">
                  <c:v>7009.3333333333303</c:v>
                </c:pt>
                <c:pt idx="36">
                  <c:v>7198.8333333333303</c:v>
                </c:pt>
                <c:pt idx="37">
                  <c:v>7388.3333333333303</c:v>
                </c:pt>
                <c:pt idx="38">
                  <c:v>7577.8333333333303</c:v>
                </c:pt>
                <c:pt idx="39">
                  <c:v>7767.3333333333303</c:v>
                </c:pt>
                <c:pt idx="40">
                  <c:v>7956.8333333333303</c:v>
                </c:pt>
                <c:pt idx="41">
                  <c:v>8146.3333333333303</c:v>
                </c:pt>
                <c:pt idx="42">
                  <c:v>8335.8333333333303</c:v>
                </c:pt>
                <c:pt idx="43">
                  <c:v>8525.3333333333303</c:v>
                </c:pt>
                <c:pt idx="44">
                  <c:v>8714.8333333333303</c:v>
                </c:pt>
                <c:pt idx="45">
                  <c:v>8904.3333333333303</c:v>
                </c:pt>
                <c:pt idx="46">
                  <c:v>9093.8333333333303</c:v>
                </c:pt>
                <c:pt idx="47">
                  <c:v>9283.3333333333303</c:v>
                </c:pt>
                <c:pt idx="48">
                  <c:v>9472.8333333333303</c:v>
                </c:pt>
                <c:pt idx="49">
                  <c:v>9662.3333333333303</c:v>
                </c:pt>
                <c:pt idx="50">
                  <c:v>9851.8333333333303</c:v>
                </c:pt>
                <c:pt idx="51">
                  <c:v>10041.333333333299</c:v>
                </c:pt>
                <c:pt idx="52">
                  <c:v>10230.833333333299</c:v>
                </c:pt>
                <c:pt idx="53">
                  <c:v>10420.333333333299</c:v>
                </c:pt>
                <c:pt idx="54">
                  <c:v>10609.833333333299</c:v>
                </c:pt>
                <c:pt idx="55">
                  <c:v>10799.333333333299</c:v>
                </c:pt>
                <c:pt idx="56">
                  <c:v>10988.833333333299</c:v>
                </c:pt>
                <c:pt idx="57">
                  <c:v>11178.333333333299</c:v>
                </c:pt>
                <c:pt idx="58">
                  <c:v>11367.833333333299</c:v>
                </c:pt>
                <c:pt idx="59">
                  <c:v>11557.333333333299</c:v>
                </c:pt>
                <c:pt idx="60">
                  <c:v>11746.833333333299</c:v>
                </c:pt>
                <c:pt idx="61">
                  <c:v>11936.333333333299</c:v>
                </c:pt>
                <c:pt idx="62">
                  <c:v>12125.833333333299</c:v>
                </c:pt>
                <c:pt idx="63">
                  <c:v>12315.333333333299</c:v>
                </c:pt>
                <c:pt idx="64">
                  <c:v>12504.833333333299</c:v>
                </c:pt>
                <c:pt idx="65">
                  <c:v>12694.333333333299</c:v>
                </c:pt>
                <c:pt idx="66">
                  <c:v>12883.833333333299</c:v>
                </c:pt>
                <c:pt idx="67">
                  <c:v>13073.333333333299</c:v>
                </c:pt>
                <c:pt idx="68">
                  <c:v>13262.833333333299</c:v>
                </c:pt>
                <c:pt idx="69">
                  <c:v>13452.333333333299</c:v>
                </c:pt>
                <c:pt idx="70">
                  <c:v>13641.833333333299</c:v>
                </c:pt>
                <c:pt idx="71">
                  <c:v>13831.333333333299</c:v>
                </c:pt>
                <c:pt idx="72">
                  <c:v>14020.833333333299</c:v>
                </c:pt>
                <c:pt idx="73">
                  <c:v>14210.333333333299</c:v>
                </c:pt>
                <c:pt idx="74">
                  <c:v>14320.333333333299</c:v>
                </c:pt>
                <c:pt idx="75">
                  <c:v>14500.333333333299</c:v>
                </c:pt>
                <c:pt idx="76">
                  <c:v>14778.833333333299</c:v>
                </c:pt>
                <c:pt idx="77">
                  <c:v>14968.333333333299</c:v>
                </c:pt>
                <c:pt idx="78">
                  <c:v>15157.833333333299</c:v>
                </c:pt>
                <c:pt idx="79">
                  <c:v>15347.333333333299</c:v>
                </c:pt>
                <c:pt idx="80">
                  <c:v>15536.833333333299</c:v>
                </c:pt>
                <c:pt idx="81">
                  <c:v>15726.333333333299</c:v>
                </c:pt>
                <c:pt idx="82">
                  <c:v>15915.833333333299</c:v>
                </c:pt>
                <c:pt idx="83">
                  <c:v>16105.333333333299</c:v>
                </c:pt>
                <c:pt idx="84">
                  <c:v>16294.833333333299</c:v>
                </c:pt>
                <c:pt idx="85">
                  <c:v>16533.333330000001</c:v>
                </c:pt>
                <c:pt idx="86">
                  <c:v>17673.833333333299</c:v>
                </c:pt>
                <c:pt idx="87">
                  <c:v>18778.333333333299</c:v>
                </c:pt>
              </c:numCache>
            </c:numRef>
          </c:xVal>
          <c:yVal>
            <c:numRef>
              <c:f>Sheet1!$D$1:$D$100</c:f>
              <c:numCache>
                <c:formatCode>General</c:formatCode>
                <c:ptCount val="100"/>
                <c:pt idx="0">
                  <c:v>4594</c:v>
                </c:pt>
                <c:pt idx="1">
                  <c:v>6033</c:v>
                </c:pt>
                <c:pt idx="2">
                  <c:v>7693</c:v>
                </c:pt>
                <c:pt idx="3">
                  <c:v>5900</c:v>
                </c:pt>
                <c:pt idx="4">
                  <c:v>8784</c:v>
                </c:pt>
                <c:pt idx="5">
                  <c:v>11929</c:v>
                </c:pt>
                <c:pt idx="6">
                  <c:v>13280</c:v>
                </c:pt>
                <c:pt idx="7">
                  <c:v>11780</c:v>
                </c:pt>
                <c:pt idx="8">
                  <c:v>12684</c:v>
                </c:pt>
                <c:pt idx="9">
                  <c:v>15692</c:v>
                </c:pt>
                <c:pt idx="10">
                  <c:v>26745</c:v>
                </c:pt>
                <c:pt idx="11">
                  <c:v>13931</c:v>
                </c:pt>
                <c:pt idx="12">
                  <c:v>15590</c:v>
                </c:pt>
                <c:pt idx="13">
                  <c:v>18374</c:v>
                </c:pt>
                <c:pt idx="14">
                  <c:v>19159</c:v>
                </c:pt>
                <c:pt idx="15">
                  <c:v>18691</c:v>
                </c:pt>
                <c:pt idx="16">
                  <c:v>22042</c:v>
                </c:pt>
                <c:pt idx="17">
                  <c:v>24654</c:v>
                </c:pt>
                <c:pt idx="18">
                  <c:v>25295</c:v>
                </c:pt>
                <c:pt idx="19">
                  <c:v>21867</c:v>
                </c:pt>
                <c:pt idx="20">
                  <c:v>24719</c:v>
                </c:pt>
                <c:pt idx="21">
                  <c:v>25979</c:v>
                </c:pt>
                <c:pt idx="22">
                  <c:v>28339</c:v>
                </c:pt>
                <c:pt idx="23">
                  <c:v>29993</c:v>
                </c:pt>
                <c:pt idx="24">
                  <c:v>30921</c:v>
                </c:pt>
                <c:pt idx="25">
                  <c:v>34194</c:v>
                </c:pt>
                <c:pt idx="26">
                  <c:v>37788</c:v>
                </c:pt>
                <c:pt idx="27">
                  <c:v>37177</c:v>
                </c:pt>
                <c:pt idx="28">
                  <c:v>33820</c:v>
                </c:pt>
                <c:pt idx="29">
                  <c:v>38900</c:v>
                </c:pt>
                <c:pt idx="30">
                  <c:v>39981</c:v>
                </c:pt>
                <c:pt idx="31">
                  <c:v>43363</c:v>
                </c:pt>
                <c:pt idx="32">
                  <c:v>40856</c:v>
                </c:pt>
                <c:pt idx="33">
                  <c:v>45346</c:v>
                </c:pt>
                <c:pt idx="34">
                  <c:v>39264</c:v>
                </c:pt>
                <c:pt idx="35">
                  <c:v>42153</c:v>
                </c:pt>
                <c:pt idx="36">
                  <c:v>39493</c:v>
                </c:pt>
                <c:pt idx="37">
                  <c:v>41738</c:v>
                </c:pt>
                <c:pt idx="38">
                  <c:v>51327</c:v>
                </c:pt>
                <c:pt idx="39">
                  <c:v>54139</c:v>
                </c:pt>
                <c:pt idx="40">
                  <c:v>57242</c:v>
                </c:pt>
                <c:pt idx="41">
                  <c:v>55210</c:v>
                </c:pt>
                <c:pt idx="42">
                  <c:v>54002</c:v>
                </c:pt>
                <c:pt idx="43">
                  <c:v>51227</c:v>
                </c:pt>
                <c:pt idx="44">
                  <c:v>52562</c:v>
                </c:pt>
                <c:pt idx="45">
                  <c:v>51243</c:v>
                </c:pt>
                <c:pt idx="46">
                  <c:v>55657</c:v>
                </c:pt>
                <c:pt idx="47">
                  <c:v>58693</c:v>
                </c:pt>
                <c:pt idx="48">
                  <c:v>56432</c:v>
                </c:pt>
                <c:pt idx="49">
                  <c:v>52345</c:v>
                </c:pt>
                <c:pt idx="50">
                  <c:v>56123</c:v>
                </c:pt>
                <c:pt idx="51">
                  <c:v>55143</c:v>
                </c:pt>
                <c:pt idx="52">
                  <c:v>64626</c:v>
                </c:pt>
                <c:pt idx="53">
                  <c:v>54326</c:v>
                </c:pt>
                <c:pt idx="54">
                  <c:v>55479</c:v>
                </c:pt>
                <c:pt idx="55">
                  <c:v>51007</c:v>
                </c:pt>
                <c:pt idx="56">
                  <c:v>45124</c:v>
                </c:pt>
                <c:pt idx="57">
                  <c:v>45505</c:v>
                </c:pt>
                <c:pt idx="58">
                  <c:v>24333</c:v>
                </c:pt>
                <c:pt idx="59">
                  <c:v>22015</c:v>
                </c:pt>
                <c:pt idx="60">
                  <c:v>21648</c:v>
                </c:pt>
                <c:pt idx="61">
                  <c:v>20976</c:v>
                </c:pt>
                <c:pt idx="62">
                  <c:v>21707</c:v>
                </c:pt>
                <c:pt idx="63">
                  <c:v>22184</c:v>
                </c:pt>
                <c:pt idx="64">
                  <c:v>20762</c:v>
                </c:pt>
                <c:pt idx="65">
                  <c:v>23365</c:v>
                </c:pt>
                <c:pt idx="66">
                  <c:v>23348</c:v>
                </c:pt>
                <c:pt idx="67">
                  <c:v>24407</c:v>
                </c:pt>
                <c:pt idx="68">
                  <c:v>26153</c:v>
                </c:pt>
                <c:pt idx="69">
                  <c:v>24799</c:v>
                </c:pt>
                <c:pt idx="70">
                  <c:v>25699</c:v>
                </c:pt>
                <c:pt idx="71">
                  <c:v>28012</c:v>
                </c:pt>
                <c:pt idx="72">
                  <c:v>27321</c:v>
                </c:pt>
                <c:pt idx="73">
                  <c:v>27627</c:v>
                </c:pt>
                <c:pt idx="74">
                  <c:v>27761</c:v>
                </c:pt>
                <c:pt idx="75">
                  <c:v>28272</c:v>
                </c:pt>
                <c:pt idx="76">
                  <c:v>20762</c:v>
                </c:pt>
                <c:pt idx="77">
                  <c:v>23365</c:v>
                </c:pt>
                <c:pt idx="78">
                  <c:v>23348</c:v>
                </c:pt>
                <c:pt idx="79">
                  <c:v>24407</c:v>
                </c:pt>
                <c:pt idx="80">
                  <c:v>26153</c:v>
                </c:pt>
                <c:pt idx="81">
                  <c:v>24799</c:v>
                </c:pt>
                <c:pt idx="82">
                  <c:v>25699</c:v>
                </c:pt>
                <c:pt idx="83">
                  <c:v>28012</c:v>
                </c:pt>
                <c:pt idx="84">
                  <c:v>27321</c:v>
                </c:pt>
                <c:pt idx="85">
                  <c:v>27627</c:v>
                </c:pt>
                <c:pt idx="86">
                  <c:v>27761</c:v>
                </c:pt>
                <c:pt idx="87">
                  <c:v>28272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91FB-004B-A91F-69725A34EC3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62752992"/>
        <c:axId val="556689808"/>
      </c:scatterChart>
      <c:valAx>
        <c:axId val="56275299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# of Records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6689808"/>
        <c:crosses val="autoZero"/>
        <c:crossBetween val="midCat"/>
      </c:valAx>
      <c:valAx>
        <c:axId val="5566898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#</a:t>
                </a:r>
                <a:r>
                  <a:rPr lang="en-US" baseline="0"/>
                  <a:t> of Milliseconds for Latency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275299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991E8-D2CE-A844-82FD-D34FBF8C87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39455F-ABE8-014E-B4D5-3181B34C33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53DBC4-0120-A848-BC99-CC0FBAC09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B7027-F410-D949-BD71-C989F5B65932}" type="datetimeFigureOut">
              <a:rPr lang="en-US" smtClean="0"/>
              <a:t>9/30/18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692DED-ACDB-724A-B0B2-539704E36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273D1D-6D87-B94F-86F0-AB787A39E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086BF-4AD9-5D48-959D-986CB30C7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731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5D0B6-C2F3-5446-A2D1-EAB1DD216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150AE3-1C14-0D4A-8EF9-B5A61CB71F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0F5EF6-FFBD-6E4B-9926-311A4DC8E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B7027-F410-D949-BD71-C989F5B65932}" type="datetimeFigureOut">
              <a:rPr lang="en-US" smtClean="0"/>
              <a:t>9/30/18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264E44-25AE-2342-9E6A-337075A71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6E977D-AEC9-8748-935B-ECB06D80E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086BF-4AD9-5D48-959D-986CB30C7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188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C56792-25C5-D14F-9DD1-9179D4E2C1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0D53A4-444D-3548-B434-871EA1FE25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D1DF42-5166-1E41-8EE9-71BCF62C7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B7027-F410-D949-BD71-C989F5B65932}" type="datetimeFigureOut">
              <a:rPr lang="en-US" smtClean="0"/>
              <a:t>9/30/18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3D9901-05D4-FF4F-AEA9-44A2F5423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16580D-8911-BD45-BBDE-7C8381A59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086BF-4AD9-5D48-959D-986CB30C7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684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914F8-3EEA-F846-9310-51ADA3293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D0140A-8624-F844-91B9-D826915229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8B30A0-9DFB-DF48-8421-6E7B895A2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B7027-F410-D949-BD71-C989F5B65932}" type="datetimeFigureOut">
              <a:rPr lang="en-US" smtClean="0"/>
              <a:t>9/30/18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A739C8-0CF7-4640-A8D9-FE57D5B0A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CE78BB-A6DC-6745-9F8A-6362D170E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086BF-4AD9-5D48-959D-986CB30C7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192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439BB-6919-CC4C-9C11-29CC8A717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A862BC-B0D9-7848-9CF4-102A006ABB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2F95DF-D1B8-1B4F-8D93-D573FDFD1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B7027-F410-D949-BD71-C989F5B65932}" type="datetimeFigureOut">
              <a:rPr lang="en-US" smtClean="0"/>
              <a:t>9/30/18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E067C8-497A-974E-8DB9-F1887409F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93EE31-E1E5-3F4E-8FAE-AE9A7FD4D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086BF-4AD9-5D48-959D-986CB30C7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848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2F9CC-A95E-4A4F-A7B1-EF97087D4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D2D31-B0F3-A44A-94DC-C77DBB6A71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1C48F1-28ED-1A44-B3DD-00F751EF6F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916BD2-5066-8341-8E91-7B2DFDA15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B7027-F410-D949-BD71-C989F5B65932}" type="datetimeFigureOut">
              <a:rPr lang="en-US" smtClean="0"/>
              <a:t>9/30/18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C772EF-2E93-E04E-B19E-44E664432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C817D7-E24B-A046-BAFB-EEF37A953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086BF-4AD9-5D48-959D-986CB30C7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270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B1244-92EB-074B-AF2A-2D25AC520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066D38-AD75-C342-82A6-F63DBCBA51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A18608-D500-1743-A3A2-8D5DF65CB2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DB1F8B-70B5-4549-B7CE-F64A141B4F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E5BDED-5C9A-1743-8F73-83C50714B1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D1A1DB-A157-F34A-AD9B-7002B2D2A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B7027-F410-D949-BD71-C989F5B65932}" type="datetimeFigureOut">
              <a:rPr lang="en-US" smtClean="0"/>
              <a:t>9/30/18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5CAE01-8B06-1741-9DF2-6E4BA6F3E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F5B21D-FB8D-A04A-8FC1-7D4DB627D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086BF-4AD9-5D48-959D-986CB30C7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316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6310B-1E5B-A444-BA44-32200169A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315584-1A87-C14F-B2D3-6AEB3F5F2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B7027-F410-D949-BD71-C989F5B65932}" type="datetimeFigureOut">
              <a:rPr lang="en-US" smtClean="0"/>
              <a:t>9/30/18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B7558A-56D5-8249-888B-F0C2FB659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1BE6FF-C504-D44A-905A-08827664A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086BF-4AD9-5D48-959D-986CB30C7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638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4BA2F4-7512-DF48-B0DD-65FD1BD08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B7027-F410-D949-BD71-C989F5B65932}" type="datetimeFigureOut">
              <a:rPr lang="en-US" smtClean="0"/>
              <a:t>9/30/18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96E8EE-B8F5-9C4B-B804-EBA4C5729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288D7A-7848-A64B-B26B-8EC18755E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086BF-4AD9-5D48-959D-986CB30C7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531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CFAEA-0F81-B040-9722-2E0BFD22E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D15D6E-A6A3-FD4D-A93F-C056C14E73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495162-FED1-1C45-BCE5-1A90EB9C41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7990AD-983D-7946-AF9D-F0D41A67B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B7027-F410-D949-BD71-C989F5B65932}" type="datetimeFigureOut">
              <a:rPr lang="en-US" smtClean="0"/>
              <a:t>9/30/18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33C5A6-F9FB-B74D-A430-1400A0075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87229D-3271-8749-BE86-14D575190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086BF-4AD9-5D48-959D-986CB30C7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587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29119-6B54-A247-85F0-D91E48181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6DAFC0-A43B-F74B-8F7A-53B6A385E7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CE52BE-A82C-2941-B509-A86547F1ED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37AF1C-B0E1-4643-B024-5D3809E31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B7027-F410-D949-BD71-C989F5B65932}" type="datetimeFigureOut">
              <a:rPr lang="en-US" smtClean="0"/>
              <a:t>9/30/18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851BF8-ABB1-A94E-9300-9748CD406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2890EC-191B-6544-B82C-87D9FB7A6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086BF-4AD9-5D48-959D-986CB30C7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724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C73DCA-7343-A54C-9252-648F376CC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D6AC08-30A4-B446-AFD3-6A1EC22933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9FA795-D024-8A47-B17E-CA4EF8AB6C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7B7027-F410-D949-BD71-C989F5B65932}" type="datetimeFigureOut">
              <a:rPr lang="en-US" smtClean="0"/>
              <a:t>9/30/18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FC46E0-3A3F-4243-B116-906D0DC981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F31AE1-32A7-2A48-A81C-6119CA2B0C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7086BF-4AD9-5D48-959D-986CB30C7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796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tif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576CE-29D4-A743-9F06-AB552F1F05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Serverless Search Architecture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564EEF-ED1B-E34C-83CA-6A220C1421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624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2B5A2665-5829-D945-9927-08D464736E60}"/>
              </a:ext>
            </a:extLst>
          </p:cNvPr>
          <p:cNvCxnSpPr>
            <a:cxnSpLocks/>
          </p:cNvCxnSpPr>
          <p:nvPr/>
        </p:nvCxnSpPr>
        <p:spPr>
          <a:xfrm>
            <a:off x="3354164" y="1952779"/>
            <a:ext cx="3783891" cy="22531"/>
          </a:xfrm>
          <a:prstGeom prst="straightConnector1">
            <a:avLst/>
          </a:prstGeom>
          <a:ln w="57150">
            <a:prstDash val="lg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E4E2F869-DB92-2A46-A5F9-B2BE962971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693" y="1745131"/>
            <a:ext cx="1109790" cy="1150892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CD6C2C61-5FA5-B24D-ADA2-747A31BCD418}"/>
              </a:ext>
            </a:extLst>
          </p:cNvPr>
          <p:cNvGrpSpPr/>
          <p:nvPr/>
        </p:nvGrpSpPr>
        <p:grpSpPr>
          <a:xfrm>
            <a:off x="7394370" y="712783"/>
            <a:ext cx="1382709" cy="721945"/>
            <a:chOff x="6793871" y="994662"/>
            <a:chExt cx="1252887" cy="62564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E1385FB-323E-8844-9D4B-AD54AA0C88E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93871" y="994662"/>
              <a:ext cx="521367" cy="62564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102EB46-65B9-554C-B6EA-5C11B2F90572}"/>
                </a:ext>
              </a:extLst>
            </p:cNvPr>
            <p:cNvSpPr txBox="1"/>
            <p:nvPr/>
          </p:nvSpPr>
          <p:spPr>
            <a:xfrm>
              <a:off x="7315238" y="1229666"/>
              <a:ext cx="731520" cy="155632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1000" b="1" dirty="0"/>
                <a:t>Amazon</a:t>
              </a:r>
              <a:br>
                <a:rPr lang="en-US" sz="1000" b="1" dirty="0"/>
              </a:br>
              <a:r>
                <a:rPr lang="en-US" sz="1000" b="1" dirty="0"/>
                <a:t>S3</a:t>
              </a:r>
              <a:endParaRPr lang="en-US" b="1" dirty="0"/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86DBAB95-548C-BF4C-8C18-18F27E4FF27D}"/>
              </a:ext>
            </a:extLst>
          </p:cNvPr>
          <p:cNvGrpSpPr/>
          <p:nvPr/>
        </p:nvGrpSpPr>
        <p:grpSpPr>
          <a:xfrm>
            <a:off x="4579051" y="1684480"/>
            <a:ext cx="1540444" cy="436352"/>
            <a:chOff x="4091353" y="1943792"/>
            <a:chExt cx="1540444" cy="436352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70FAB859-BAEB-A640-9981-7EDA08C38FFC}"/>
                </a:ext>
              </a:extLst>
            </p:cNvPr>
            <p:cNvSpPr/>
            <p:nvPr/>
          </p:nvSpPr>
          <p:spPr>
            <a:xfrm>
              <a:off x="4091353" y="1943792"/>
              <a:ext cx="1441199" cy="43635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AA3A684-DF97-414B-A214-FFDED6B57B6C}"/>
                </a:ext>
              </a:extLst>
            </p:cNvPr>
            <p:cNvSpPr txBox="1"/>
            <p:nvPr/>
          </p:nvSpPr>
          <p:spPr>
            <a:xfrm>
              <a:off x="4375273" y="2105824"/>
              <a:ext cx="1256524" cy="274320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900" b="1" dirty="0"/>
                <a:t>search article</a:t>
              </a:r>
              <a:endParaRPr lang="en-US" sz="1600" b="1" dirty="0"/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E223941F-6DD8-B54B-9D26-8280D252F77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95433" y="1969307"/>
              <a:ext cx="359680" cy="388076"/>
            </a:xfrm>
            <a:prstGeom prst="rect">
              <a:avLst/>
            </a:prstGeom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581C3CE-4210-2C41-B938-A0DCA881F505}"/>
              </a:ext>
            </a:extLst>
          </p:cNvPr>
          <p:cNvGrpSpPr/>
          <p:nvPr/>
        </p:nvGrpSpPr>
        <p:grpSpPr>
          <a:xfrm>
            <a:off x="998257" y="4551352"/>
            <a:ext cx="883095" cy="769443"/>
            <a:chOff x="513676" y="916846"/>
            <a:chExt cx="894752" cy="826431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0B58CC7B-35DD-3849-AEA3-A7DEBC9B219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0369" y="916846"/>
              <a:ext cx="521366" cy="625640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A4E5AF8-E1AB-7542-AC86-6D773E23F8C3}"/>
                </a:ext>
              </a:extLst>
            </p:cNvPr>
            <p:cNvSpPr txBox="1"/>
            <p:nvPr/>
          </p:nvSpPr>
          <p:spPr>
            <a:xfrm>
              <a:off x="513676" y="1587645"/>
              <a:ext cx="894752" cy="155632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1000" b="1" dirty="0"/>
                <a:t>Amazon API Gateway</a:t>
              </a:r>
              <a:endParaRPr lang="en-US" b="1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E24A737-0EE2-1B41-850B-345B5988223D}"/>
              </a:ext>
            </a:extLst>
          </p:cNvPr>
          <p:cNvGrpSpPr/>
          <p:nvPr/>
        </p:nvGrpSpPr>
        <p:grpSpPr>
          <a:xfrm>
            <a:off x="1020234" y="1044707"/>
            <a:ext cx="1174284" cy="564959"/>
            <a:chOff x="770353" y="863107"/>
            <a:chExt cx="1174284" cy="564959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5366344-19CE-4E4E-8CCB-2036F8917F4A}"/>
                </a:ext>
              </a:extLst>
            </p:cNvPr>
            <p:cNvSpPr txBox="1"/>
            <p:nvPr/>
          </p:nvSpPr>
          <p:spPr>
            <a:xfrm>
              <a:off x="1308090" y="1002908"/>
              <a:ext cx="636547" cy="274320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1000" b="1" dirty="0"/>
                <a:t>Lambda function</a:t>
              </a:r>
              <a:endParaRPr lang="en-US" b="1" dirty="0"/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D8336D55-33B7-394B-9518-A1410371F1A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0353" y="863107"/>
              <a:ext cx="543639" cy="564959"/>
            </a:xfrm>
            <a:prstGeom prst="rect">
              <a:avLst/>
            </a:prstGeom>
          </p:spPr>
        </p:pic>
      </p:grp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FC483032-8643-0B4C-AD2C-0879D18C2E97}"/>
              </a:ext>
            </a:extLst>
          </p:cNvPr>
          <p:cNvSpPr/>
          <p:nvPr/>
        </p:nvSpPr>
        <p:spPr>
          <a:xfrm>
            <a:off x="998257" y="1666635"/>
            <a:ext cx="2341984" cy="1392726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F8F12EA5-E11E-BF4E-9231-F89C1E0518E0}"/>
              </a:ext>
            </a:extLst>
          </p:cNvPr>
          <p:cNvGrpSpPr/>
          <p:nvPr/>
        </p:nvGrpSpPr>
        <p:grpSpPr>
          <a:xfrm>
            <a:off x="998257" y="3147292"/>
            <a:ext cx="2341984" cy="1396480"/>
            <a:chOff x="200609" y="2314798"/>
            <a:chExt cx="2267187" cy="1178081"/>
          </a:xfrm>
        </p:grpSpPr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49CF1ABC-6EA9-374C-BAAC-972698AE71EC}"/>
                </a:ext>
              </a:extLst>
            </p:cNvPr>
            <p:cNvSpPr/>
            <p:nvPr/>
          </p:nvSpPr>
          <p:spPr>
            <a:xfrm>
              <a:off x="200609" y="2314798"/>
              <a:ext cx="2220686" cy="267363"/>
            </a:xfrm>
            <a:prstGeom prst="roundRect">
              <a:avLst/>
            </a:prstGeom>
            <a:solidFill>
              <a:srgbClr val="DEA74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API Layer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F3730BAE-269D-E943-8279-335B729F7BB1}"/>
                </a:ext>
              </a:extLst>
            </p:cNvPr>
            <p:cNvCxnSpPr>
              <a:cxnSpLocks/>
            </p:cNvCxnSpPr>
            <p:nvPr/>
          </p:nvCxnSpPr>
          <p:spPr>
            <a:xfrm>
              <a:off x="571020" y="2582161"/>
              <a:ext cx="0" cy="63690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860CF24B-6632-E149-AB10-E5DCA3FB94A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00606" y="2582161"/>
              <a:ext cx="11388" cy="63690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B4F49F7C-9D0E-FF4C-9791-C9696FDAD3BD}"/>
                </a:ext>
              </a:extLst>
            </p:cNvPr>
            <p:cNvCxnSpPr>
              <a:cxnSpLocks/>
              <a:stCxn id="30" idx="0"/>
              <a:endCxn id="20" idx="2"/>
            </p:cNvCxnSpPr>
            <p:nvPr/>
          </p:nvCxnSpPr>
          <p:spPr>
            <a:xfrm flipV="1">
              <a:off x="1310952" y="2582161"/>
              <a:ext cx="0" cy="64910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814EE2C-FF83-EC48-96A2-2FF3CD4922D3}"/>
                </a:ext>
              </a:extLst>
            </p:cNvPr>
            <p:cNvSpPr txBox="1"/>
            <p:nvPr/>
          </p:nvSpPr>
          <p:spPr>
            <a:xfrm>
              <a:off x="221884" y="3224814"/>
              <a:ext cx="73438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/search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4DF194E-C50D-9A44-A0D1-8296A38512DD}"/>
                </a:ext>
              </a:extLst>
            </p:cNvPr>
            <p:cNvSpPr txBox="1"/>
            <p:nvPr/>
          </p:nvSpPr>
          <p:spPr>
            <a:xfrm>
              <a:off x="943762" y="3231269"/>
              <a:ext cx="73438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/config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5FB6F01-9431-8B4F-ABDD-369D2BAEF608}"/>
                </a:ext>
              </a:extLst>
            </p:cNvPr>
            <p:cNvSpPr txBox="1"/>
            <p:nvPr/>
          </p:nvSpPr>
          <p:spPr>
            <a:xfrm>
              <a:off x="1733416" y="3231269"/>
              <a:ext cx="73438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/add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9E4C53F4-78B5-B643-A075-ACFDCB65E4D7}"/>
              </a:ext>
            </a:extLst>
          </p:cNvPr>
          <p:cNvGrpSpPr/>
          <p:nvPr/>
        </p:nvGrpSpPr>
        <p:grpSpPr>
          <a:xfrm>
            <a:off x="6528500" y="3797559"/>
            <a:ext cx="1174284" cy="564959"/>
            <a:chOff x="770353" y="863107"/>
            <a:chExt cx="1174284" cy="564959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76B602BC-EF4C-6A42-A373-E670E104CA63}"/>
                </a:ext>
              </a:extLst>
            </p:cNvPr>
            <p:cNvSpPr txBox="1"/>
            <p:nvPr/>
          </p:nvSpPr>
          <p:spPr>
            <a:xfrm>
              <a:off x="1308090" y="1002908"/>
              <a:ext cx="636547" cy="274320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1000" b="1" dirty="0"/>
                <a:t>Lambda function</a:t>
              </a:r>
              <a:endParaRPr lang="en-US" b="1" dirty="0"/>
            </a:p>
          </p:txBody>
        </p:sp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CA9529FA-B4FC-D64A-9C27-02C2704A72E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0353" y="863107"/>
              <a:ext cx="543639" cy="564959"/>
            </a:xfrm>
            <a:prstGeom prst="rect">
              <a:avLst/>
            </a:prstGeom>
          </p:spPr>
        </p:pic>
      </p:grp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EC697E6B-B4FA-9D4C-B031-4F2B9E927AE2}"/>
              </a:ext>
            </a:extLst>
          </p:cNvPr>
          <p:cNvSpPr/>
          <p:nvPr/>
        </p:nvSpPr>
        <p:spPr>
          <a:xfrm>
            <a:off x="6529753" y="4379510"/>
            <a:ext cx="2684585" cy="851416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A0A3322-D1DB-4E4A-AD8B-668E1E59570E}"/>
              </a:ext>
            </a:extLst>
          </p:cNvPr>
          <p:cNvSpPr txBox="1"/>
          <p:nvPr/>
        </p:nvSpPr>
        <p:spPr>
          <a:xfrm>
            <a:off x="1178051" y="2109638"/>
            <a:ext cx="2022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Document_Search</a:t>
            </a:r>
            <a:endParaRPr lang="en-US" dirty="0"/>
          </a:p>
        </p:txBody>
      </p: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985F31EE-27E9-D24B-9F26-B0E1B4067DAF}"/>
              </a:ext>
            </a:extLst>
          </p:cNvPr>
          <p:cNvSpPr/>
          <p:nvPr/>
        </p:nvSpPr>
        <p:spPr>
          <a:xfrm>
            <a:off x="7181730" y="1453426"/>
            <a:ext cx="3893812" cy="1790252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423EEDC-A0CF-494B-ABD4-B928BE5C7843}"/>
              </a:ext>
            </a:extLst>
          </p:cNvPr>
          <p:cNvSpPr txBox="1"/>
          <p:nvPr/>
        </p:nvSpPr>
        <p:spPr>
          <a:xfrm>
            <a:off x="6701170" y="4642083"/>
            <a:ext cx="2341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Document_Indexer</a:t>
            </a:r>
            <a:endParaRPr lang="en-US" dirty="0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557B90F5-5FD1-8445-8FDF-91713476FEE8}"/>
              </a:ext>
            </a:extLst>
          </p:cNvPr>
          <p:cNvCxnSpPr>
            <a:cxnSpLocks/>
          </p:cNvCxnSpPr>
          <p:nvPr/>
        </p:nvCxnSpPr>
        <p:spPr>
          <a:xfrm flipH="1">
            <a:off x="7941490" y="3305756"/>
            <a:ext cx="981944" cy="1083644"/>
          </a:xfrm>
          <a:prstGeom prst="straightConnector1">
            <a:avLst/>
          </a:prstGeom>
          <a:ln w="57150">
            <a:prstDash val="lg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56AE7ED5-8FED-6745-8CEC-D472ED23E437}"/>
              </a:ext>
            </a:extLst>
          </p:cNvPr>
          <p:cNvCxnSpPr/>
          <p:nvPr/>
        </p:nvCxnSpPr>
        <p:spPr>
          <a:xfrm>
            <a:off x="3354163" y="2440129"/>
            <a:ext cx="3783891" cy="0"/>
          </a:xfrm>
          <a:prstGeom prst="straightConnector1">
            <a:avLst/>
          </a:prstGeom>
          <a:ln w="57150">
            <a:prstDash val="lg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60" name="Group 59">
            <a:extLst>
              <a:ext uri="{FF2B5EF4-FFF2-40B4-BE49-F238E27FC236}">
                <a16:creationId xmlns:a16="http://schemas.microsoft.com/office/drawing/2014/main" id="{1A427E4F-A5E1-654A-9454-0975721BB083}"/>
              </a:ext>
            </a:extLst>
          </p:cNvPr>
          <p:cNvGrpSpPr/>
          <p:nvPr/>
        </p:nvGrpSpPr>
        <p:grpSpPr>
          <a:xfrm>
            <a:off x="4579051" y="2257478"/>
            <a:ext cx="1540444" cy="436352"/>
            <a:chOff x="4091353" y="1943792"/>
            <a:chExt cx="1540444" cy="436352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C99B1B0E-D27B-6B43-B649-C051FAAAC13D}"/>
                </a:ext>
              </a:extLst>
            </p:cNvPr>
            <p:cNvSpPr/>
            <p:nvPr/>
          </p:nvSpPr>
          <p:spPr>
            <a:xfrm>
              <a:off x="4091353" y="1943792"/>
              <a:ext cx="1441199" cy="43635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3D2BE597-FA5F-BF41-B101-07306665BF7A}"/>
                </a:ext>
              </a:extLst>
            </p:cNvPr>
            <p:cNvSpPr txBox="1"/>
            <p:nvPr/>
          </p:nvSpPr>
          <p:spPr>
            <a:xfrm>
              <a:off x="4375273" y="2105824"/>
              <a:ext cx="1256524" cy="274320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900" b="1" dirty="0"/>
                <a:t>search config</a:t>
              </a:r>
              <a:endParaRPr lang="en-US" sz="1600" b="1" dirty="0"/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84065370-B4E4-634F-B19E-01DA1E3E555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95433" y="1969307"/>
              <a:ext cx="359680" cy="388076"/>
            </a:xfrm>
            <a:prstGeom prst="rect">
              <a:avLst/>
            </a:prstGeom>
          </p:spPr>
        </p:pic>
      </p:grp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5279F181-0A09-0842-AF94-4090859D0D39}"/>
              </a:ext>
            </a:extLst>
          </p:cNvPr>
          <p:cNvCxnSpPr>
            <a:cxnSpLocks/>
          </p:cNvCxnSpPr>
          <p:nvPr/>
        </p:nvCxnSpPr>
        <p:spPr>
          <a:xfrm flipH="1" flipV="1">
            <a:off x="3327142" y="2932920"/>
            <a:ext cx="3832752" cy="11287"/>
          </a:xfrm>
          <a:prstGeom prst="straightConnector1">
            <a:avLst/>
          </a:prstGeom>
          <a:ln w="57150">
            <a:prstDash val="lg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72" name="Group 71">
            <a:extLst>
              <a:ext uri="{FF2B5EF4-FFF2-40B4-BE49-F238E27FC236}">
                <a16:creationId xmlns:a16="http://schemas.microsoft.com/office/drawing/2014/main" id="{0AE39C8B-D740-9F4E-AF17-B1451F50DFA9}"/>
              </a:ext>
            </a:extLst>
          </p:cNvPr>
          <p:cNvGrpSpPr/>
          <p:nvPr/>
        </p:nvGrpSpPr>
        <p:grpSpPr>
          <a:xfrm>
            <a:off x="4579051" y="2785595"/>
            <a:ext cx="1540444" cy="436352"/>
            <a:chOff x="4091353" y="1943792"/>
            <a:chExt cx="1540444" cy="436352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57571A16-C60A-F146-8DEA-0AE5DFA155F3}"/>
                </a:ext>
              </a:extLst>
            </p:cNvPr>
            <p:cNvSpPr/>
            <p:nvPr/>
          </p:nvSpPr>
          <p:spPr>
            <a:xfrm>
              <a:off x="4091353" y="1943792"/>
              <a:ext cx="1441199" cy="43635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09F2F0E9-DA96-E449-B1CF-5579BA8A22FE}"/>
                </a:ext>
              </a:extLst>
            </p:cNvPr>
            <p:cNvSpPr txBox="1"/>
            <p:nvPr/>
          </p:nvSpPr>
          <p:spPr>
            <a:xfrm>
              <a:off x="4375273" y="2105824"/>
              <a:ext cx="1256524" cy="274320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900" b="1" dirty="0"/>
                <a:t>search indexes</a:t>
              </a:r>
              <a:endParaRPr lang="en-US" sz="1600" b="1" dirty="0"/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F999AF88-ECA2-B043-B1B4-C6D17A54828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95433" y="1969307"/>
              <a:ext cx="359680" cy="388076"/>
            </a:xfrm>
            <a:prstGeom prst="rect">
              <a:avLst/>
            </a:prstGeom>
          </p:spPr>
        </p:pic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3BF5FD78-EF3C-5345-99AB-6C88C4644C98}"/>
              </a:ext>
            </a:extLst>
          </p:cNvPr>
          <p:cNvSpPr txBox="1"/>
          <p:nvPr/>
        </p:nvSpPr>
        <p:spPr>
          <a:xfrm>
            <a:off x="8448448" y="3777622"/>
            <a:ext cx="12006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on object create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A32BC694-3CF8-1F4D-9539-8533C92E0DA6}"/>
              </a:ext>
            </a:extLst>
          </p:cNvPr>
          <p:cNvCxnSpPr>
            <a:cxnSpLocks/>
            <a:stCxn id="44" idx="3"/>
          </p:cNvCxnSpPr>
          <p:nvPr/>
        </p:nvCxnSpPr>
        <p:spPr>
          <a:xfrm flipV="1">
            <a:off x="9214338" y="3305756"/>
            <a:ext cx="1263537" cy="1499462"/>
          </a:xfrm>
          <a:prstGeom prst="straightConnector1">
            <a:avLst/>
          </a:prstGeom>
          <a:ln w="57150">
            <a:prstDash val="lg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82" name="Group 81">
            <a:extLst>
              <a:ext uri="{FF2B5EF4-FFF2-40B4-BE49-F238E27FC236}">
                <a16:creationId xmlns:a16="http://schemas.microsoft.com/office/drawing/2014/main" id="{04D6DBEE-9684-D349-86EF-185C8100B55C}"/>
              </a:ext>
            </a:extLst>
          </p:cNvPr>
          <p:cNvGrpSpPr/>
          <p:nvPr/>
        </p:nvGrpSpPr>
        <p:grpSpPr>
          <a:xfrm>
            <a:off x="10280118" y="3715989"/>
            <a:ext cx="1540444" cy="436352"/>
            <a:chOff x="4091353" y="1943792"/>
            <a:chExt cx="1540444" cy="436352"/>
          </a:xfrm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F3814718-7E5B-E848-90EE-5CD45D3FA726}"/>
                </a:ext>
              </a:extLst>
            </p:cNvPr>
            <p:cNvSpPr/>
            <p:nvPr/>
          </p:nvSpPr>
          <p:spPr>
            <a:xfrm>
              <a:off x="4091353" y="1943792"/>
              <a:ext cx="1441199" cy="43635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3A087C73-5BC7-3743-9D30-169A487D8ACC}"/>
                </a:ext>
              </a:extLst>
            </p:cNvPr>
            <p:cNvSpPr txBox="1"/>
            <p:nvPr/>
          </p:nvSpPr>
          <p:spPr>
            <a:xfrm>
              <a:off x="4375273" y="2105824"/>
              <a:ext cx="1256524" cy="274320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900" b="1" dirty="0"/>
                <a:t>search indexes</a:t>
              </a:r>
              <a:endParaRPr lang="en-US" sz="1600" b="1" dirty="0"/>
            </a:p>
          </p:txBody>
        </p:sp>
        <p:pic>
          <p:nvPicPr>
            <p:cNvPr id="85" name="Picture 84">
              <a:extLst>
                <a:ext uri="{FF2B5EF4-FFF2-40B4-BE49-F238E27FC236}">
                  <a16:creationId xmlns:a16="http://schemas.microsoft.com/office/drawing/2014/main" id="{03764FDF-BB7C-C044-B55B-7A2246DE180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95433" y="1969307"/>
              <a:ext cx="359680" cy="388076"/>
            </a:xfrm>
            <a:prstGeom prst="rect">
              <a:avLst/>
            </a:prstGeom>
          </p:spPr>
        </p:pic>
      </p:grpSp>
      <p:sp>
        <p:nvSpPr>
          <p:cNvPr id="91" name="TextBox 90">
            <a:extLst>
              <a:ext uri="{FF2B5EF4-FFF2-40B4-BE49-F238E27FC236}">
                <a16:creationId xmlns:a16="http://schemas.microsoft.com/office/drawing/2014/main" id="{258C8907-6896-854E-BDC0-C8CE5EECFA1E}"/>
              </a:ext>
            </a:extLst>
          </p:cNvPr>
          <p:cNvSpPr txBox="1"/>
          <p:nvPr/>
        </p:nvSpPr>
        <p:spPr>
          <a:xfrm>
            <a:off x="6556681" y="5322551"/>
            <a:ext cx="382751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Read the </a:t>
            </a:r>
            <a:r>
              <a:rPr lang="en-US" sz="1200" i="1" dirty="0" err="1"/>
              <a:t>search_config</a:t>
            </a:r>
            <a:r>
              <a:rPr lang="en-US" sz="1200" i="1" dirty="0"/>
              <a:t> </a:t>
            </a:r>
            <a:r>
              <a:rPr lang="en-US" sz="1200" dirty="0"/>
              <a:t>for index info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Iterates through all uploaded articles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Uploads </a:t>
            </a:r>
            <a:r>
              <a:rPr lang="en-US" sz="1200" i="1" dirty="0" err="1"/>
              <a:t>search_index</a:t>
            </a:r>
            <a:r>
              <a:rPr lang="en-US" sz="1200" i="1" dirty="0"/>
              <a:t> </a:t>
            </a:r>
            <a:r>
              <a:rPr lang="en-US" sz="1200" dirty="0"/>
              <a:t>as per config, and size of each index as per shard value</a:t>
            </a:r>
            <a:endParaRPr lang="en-US" sz="1200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Caches data in </a:t>
            </a:r>
            <a:r>
              <a:rPr lang="en-US" sz="1200" i="1" dirty="0" err="1"/>
              <a:t>articles_all</a:t>
            </a:r>
            <a:endParaRPr lang="en-US" sz="1200" i="1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CD5F00CB-B13C-A84C-AC12-2751D5DBB9BA}"/>
              </a:ext>
            </a:extLst>
          </p:cNvPr>
          <p:cNvSpPr txBox="1"/>
          <p:nvPr/>
        </p:nvSpPr>
        <p:spPr>
          <a:xfrm>
            <a:off x="161446" y="6433146"/>
            <a:ext cx="50409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Search Indexing and Querying powered by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</a:rPr>
              <a:t>lunr.js</a:t>
            </a:r>
            <a:endParaRPr lang="en-US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74137024-6FB9-0444-94DA-E607F688DAE1}"/>
              </a:ext>
            </a:extLst>
          </p:cNvPr>
          <p:cNvSpPr txBox="1"/>
          <p:nvPr/>
        </p:nvSpPr>
        <p:spPr>
          <a:xfrm>
            <a:off x="161445" y="142452"/>
            <a:ext cx="3660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System Architecture</a:t>
            </a:r>
          </a:p>
        </p:txBody>
      </p:sp>
      <p:pic>
        <p:nvPicPr>
          <p:cNvPr id="95" name="Picture 94">
            <a:extLst>
              <a:ext uri="{FF2B5EF4-FFF2-40B4-BE49-F238E27FC236}">
                <a16:creationId xmlns:a16="http://schemas.microsoft.com/office/drawing/2014/main" id="{2443C477-2D97-0446-85EC-D21B22D325F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flipH="1">
            <a:off x="9899475" y="6554557"/>
            <a:ext cx="254020" cy="246221"/>
          </a:xfrm>
          <a:prstGeom prst="rect">
            <a:avLst/>
          </a:prstGeom>
        </p:spPr>
      </p:pic>
      <p:sp>
        <p:nvSpPr>
          <p:cNvPr id="97" name="TextBox 96">
            <a:extLst>
              <a:ext uri="{FF2B5EF4-FFF2-40B4-BE49-F238E27FC236}">
                <a16:creationId xmlns:a16="http://schemas.microsoft.com/office/drawing/2014/main" id="{194735B3-A755-8C4A-B15D-8718D33F93A1}"/>
              </a:ext>
            </a:extLst>
          </p:cNvPr>
          <p:cNvSpPr txBox="1"/>
          <p:nvPr/>
        </p:nvSpPr>
        <p:spPr>
          <a:xfrm>
            <a:off x="10130565" y="6554558"/>
            <a:ext cx="21253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err="1"/>
              <a:t>rlingineni</a:t>
            </a:r>
            <a:r>
              <a:rPr lang="en-US" sz="1000" b="1" dirty="0"/>
              <a:t>/lambda-serverless-search</a:t>
            </a:r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00B0B18B-274C-5145-A15C-8114EA053896}"/>
              </a:ext>
            </a:extLst>
          </p:cNvPr>
          <p:cNvGrpSpPr/>
          <p:nvPr/>
        </p:nvGrpSpPr>
        <p:grpSpPr>
          <a:xfrm>
            <a:off x="9793816" y="4439631"/>
            <a:ext cx="1540444" cy="436352"/>
            <a:chOff x="4091353" y="1943792"/>
            <a:chExt cx="1540444" cy="436352"/>
          </a:xfrm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FA8F0CDE-9BA1-E642-8B6D-0415B8659CC1}"/>
                </a:ext>
              </a:extLst>
            </p:cNvPr>
            <p:cNvSpPr/>
            <p:nvPr/>
          </p:nvSpPr>
          <p:spPr>
            <a:xfrm>
              <a:off x="4091353" y="1943792"/>
              <a:ext cx="1441199" cy="43635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8111B1FC-96A7-324D-B9CD-4F224C1094B2}"/>
                </a:ext>
              </a:extLst>
            </p:cNvPr>
            <p:cNvSpPr txBox="1"/>
            <p:nvPr/>
          </p:nvSpPr>
          <p:spPr>
            <a:xfrm>
              <a:off x="4375273" y="2105824"/>
              <a:ext cx="1256524" cy="274320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900" b="1" dirty="0"/>
                <a:t>all articles</a:t>
              </a:r>
              <a:endParaRPr lang="en-US" sz="1600" b="1" dirty="0"/>
            </a:p>
          </p:txBody>
        </p:sp>
        <p:pic>
          <p:nvPicPr>
            <p:cNvPr id="101" name="Picture 100">
              <a:extLst>
                <a:ext uri="{FF2B5EF4-FFF2-40B4-BE49-F238E27FC236}">
                  <a16:creationId xmlns:a16="http://schemas.microsoft.com/office/drawing/2014/main" id="{F386F2E1-C7B2-D840-9522-09F71330ACF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95433" y="1969307"/>
              <a:ext cx="359680" cy="388076"/>
            </a:xfrm>
            <a:prstGeom prst="rect">
              <a:avLst/>
            </a:prstGeom>
          </p:spPr>
        </p:pic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FBB6BD68-6E11-C148-AA99-1228DC694895}"/>
              </a:ext>
            </a:extLst>
          </p:cNvPr>
          <p:cNvGrpSpPr/>
          <p:nvPr/>
        </p:nvGrpSpPr>
        <p:grpSpPr>
          <a:xfrm>
            <a:off x="3631145" y="3780887"/>
            <a:ext cx="1174284" cy="564959"/>
            <a:chOff x="770353" y="863107"/>
            <a:chExt cx="1174284" cy="564959"/>
          </a:xfrm>
        </p:grpSpPr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F017D2B2-6EC6-A44C-8B4F-48C57CA1B6E3}"/>
                </a:ext>
              </a:extLst>
            </p:cNvPr>
            <p:cNvSpPr txBox="1"/>
            <p:nvPr/>
          </p:nvSpPr>
          <p:spPr>
            <a:xfrm>
              <a:off x="1308090" y="1002908"/>
              <a:ext cx="636547" cy="274320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1000" b="1" dirty="0"/>
                <a:t>Lambda function</a:t>
              </a:r>
              <a:endParaRPr lang="en-US" b="1" dirty="0"/>
            </a:p>
          </p:txBody>
        </p:sp>
        <p:pic>
          <p:nvPicPr>
            <p:cNvPr id="68" name="Picture 67">
              <a:extLst>
                <a:ext uri="{FF2B5EF4-FFF2-40B4-BE49-F238E27FC236}">
                  <a16:creationId xmlns:a16="http://schemas.microsoft.com/office/drawing/2014/main" id="{56F75BC0-870E-7848-8568-5201B6C2175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0353" y="863107"/>
              <a:ext cx="543639" cy="564959"/>
            </a:xfrm>
            <a:prstGeom prst="rect">
              <a:avLst/>
            </a:prstGeom>
          </p:spPr>
        </p:pic>
      </p:grpSp>
      <p:sp>
        <p:nvSpPr>
          <p:cNvPr id="69" name="Rounded Rectangle 68">
            <a:extLst>
              <a:ext uri="{FF2B5EF4-FFF2-40B4-BE49-F238E27FC236}">
                <a16:creationId xmlns:a16="http://schemas.microsoft.com/office/drawing/2014/main" id="{57B537CA-DC3C-7F46-AA1D-90E7ED7BE6C3}"/>
              </a:ext>
            </a:extLst>
          </p:cNvPr>
          <p:cNvSpPr/>
          <p:nvPr/>
        </p:nvSpPr>
        <p:spPr>
          <a:xfrm>
            <a:off x="3660908" y="4371008"/>
            <a:ext cx="2684585" cy="851416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ED3DA70-C2A5-DF43-8E3A-5DD65C89601B}"/>
              </a:ext>
            </a:extLst>
          </p:cNvPr>
          <p:cNvSpPr/>
          <p:nvPr/>
        </p:nvSpPr>
        <p:spPr>
          <a:xfrm>
            <a:off x="4007724" y="4625987"/>
            <a:ext cx="20034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err="1"/>
              <a:t>Document_Batcher</a:t>
            </a:r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2E6BE80-61B4-D449-BD7F-A8C576503D8A}"/>
              </a:ext>
            </a:extLst>
          </p:cNvPr>
          <p:cNvGrpSpPr/>
          <p:nvPr/>
        </p:nvGrpSpPr>
        <p:grpSpPr>
          <a:xfrm>
            <a:off x="2809162" y="5349095"/>
            <a:ext cx="883095" cy="678652"/>
            <a:chOff x="2868454" y="5299309"/>
            <a:chExt cx="883095" cy="678652"/>
          </a:xfrm>
        </p:grpSpPr>
        <p:pic>
          <p:nvPicPr>
            <p:cNvPr id="70" name="Picture 69">
              <a:extLst>
                <a:ext uri="{FF2B5EF4-FFF2-40B4-BE49-F238E27FC236}">
                  <a16:creationId xmlns:a16="http://schemas.microsoft.com/office/drawing/2014/main" id="{591B8183-E055-5849-B463-46A4A1990B6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43022" y="5299309"/>
              <a:ext cx="394437" cy="514606"/>
            </a:xfrm>
            <a:prstGeom prst="rect">
              <a:avLst/>
            </a:prstGeom>
          </p:spPr>
        </p:pic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3FC440BE-434F-7049-9968-DD6768C74C54}"/>
                </a:ext>
              </a:extLst>
            </p:cNvPr>
            <p:cNvSpPr txBox="1"/>
            <p:nvPr/>
          </p:nvSpPr>
          <p:spPr>
            <a:xfrm>
              <a:off x="2868454" y="5833061"/>
              <a:ext cx="883095" cy="144900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1000" b="1" dirty="0" err="1"/>
                <a:t>Cloudwatch</a:t>
              </a:r>
              <a:r>
                <a:rPr lang="en-US" sz="1000" b="1" dirty="0"/>
                <a:t> Event</a:t>
              </a:r>
              <a:endParaRPr lang="en-US" b="1" dirty="0"/>
            </a:p>
          </p:txBody>
        </p:sp>
      </p:grp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BF727C85-8B76-764F-A85E-B89C0F19F3A6}"/>
              </a:ext>
            </a:extLst>
          </p:cNvPr>
          <p:cNvCxnSpPr>
            <a:cxnSpLocks/>
          </p:cNvCxnSpPr>
          <p:nvPr/>
        </p:nvCxnSpPr>
        <p:spPr>
          <a:xfrm flipV="1">
            <a:off x="3522393" y="5273010"/>
            <a:ext cx="339727" cy="552479"/>
          </a:xfrm>
          <a:prstGeom prst="straightConnector1">
            <a:avLst/>
          </a:prstGeom>
          <a:ln w="57150">
            <a:prstDash val="lg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B097B446-3AAA-9243-8699-7E5C05618807}"/>
              </a:ext>
            </a:extLst>
          </p:cNvPr>
          <p:cNvSpPr/>
          <p:nvPr/>
        </p:nvSpPr>
        <p:spPr>
          <a:xfrm>
            <a:off x="3788598" y="5320795"/>
            <a:ext cx="268458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Runs every 5 minutes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Cleans up the articles folder to compact individual documents into one larger ”batched” document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6C808678-ECEA-A644-A61B-F1CA7A847797}"/>
              </a:ext>
            </a:extLst>
          </p:cNvPr>
          <p:cNvSpPr/>
          <p:nvPr/>
        </p:nvSpPr>
        <p:spPr>
          <a:xfrm>
            <a:off x="4519352" y="3231969"/>
            <a:ext cx="223512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800" dirty="0"/>
              <a:t>Fetch the relevant indexes from S3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800" dirty="0"/>
              <a:t>Load them in-memory and perform search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800" dirty="0"/>
              <a:t>Return the query results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D5A6375-75AE-794D-8095-DF6E83553DDC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t="4560" r="33140"/>
          <a:stretch/>
        </p:blipFill>
        <p:spPr>
          <a:xfrm>
            <a:off x="8668116" y="1754224"/>
            <a:ext cx="2102169" cy="1181070"/>
          </a:xfrm>
          <a:prstGeom prst="rect">
            <a:avLst/>
          </a:prstGeom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192133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E93F1-4C65-6844-957A-8038E0504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057" y="94539"/>
            <a:ext cx="10515600" cy="720772"/>
          </a:xfrm>
        </p:spPr>
        <p:txBody>
          <a:bodyPr>
            <a:normAutofit/>
          </a:bodyPr>
          <a:lstStyle/>
          <a:p>
            <a:r>
              <a:rPr lang="en-US" sz="3200" dirty="0"/>
              <a:t>Document Indexing Latency</a:t>
            </a: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277AC7AC-3C5A-B641-83D6-E86DD5FCE18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26219595"/>
              </p:ext>
            </p:extLst>
          </p:nvPr>
        </p:nvGraphicFramePr>
        <p:xfrm>
          <a:off x="392081" y="1318751"/>
          <a:ext cx="10308575" cy="40738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Oval 8">
            <a:extLst>
              <a:ext uri="{FF2B5EF4-FFF2-40B4-BE49-F238E27FC236}">
                <a16:creationId xmlns:a16="http://schemas.microsoft.com/office/drawing/2014/main" id="{DE617BC8-021D-6849-9561-6F91DCCEB94C}"/>
              </a:ext>
            </a:extLst>
          </p:cNvPr>
          <p:cNvSpPr/>
          <p:nvPr/>
        </p:nvSpPr>
        <p:spPr>
          <a:xfrm>
            <a:off x="5596812" y="2677886"/>
            <a:ext cx="699796" cy="112900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0654905-6E91-584B-8F0E-EAFE82326F64}"/>
              </a:ext>
            </a:extLst>
          </p:cNvPr>
          <p:cNvSpPr/>
          <p:nvPr/>
        </p:nvSpPr>
        <p:spPr>
          <a:xfrm>
            <a:off x="5786533" y="2069202"/>
            <a:ext cx="2519266" cy="3732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Upgrading from 320 to 512 </a:t>
            </a:r>
            <a:r>
              <a:rPr lang="en-US" sz="1400" dirty="0" err="1"/>
              <a:t>mb</a:t>
            </a:r>
            <a:endParaRPr lang="en-US" sz="14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95CD216-F21E-4542-8445-53E418D128F4}"/>
              </a:ext>
            </a:extLst>
          </p:cNvPr>
          <p:cNvSpPr/>
          <p:nvPr/>
        </p:nvSpPr>
        <p:spPr>
          <a:xfrm>
            <a:off x="6096000" y="3055775"/>
            <a:ext cx="2519266" cy="3732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Upgrading from 512 to 1024 </a:t>
            </a:r>
            <a:r>
              <a:rPr lang="en-US" sz="1400" dirty="0" err="1"/>
              <a:t>mb</a:t>
            </a:r>
            <a:endParaRPr lang="en-US" sz="1400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04D0ABB-E3FF-1F4F-9034-416A0EE9D1D8}"/>
              </a:ext>
            </a:extLst>
          </p:cNvPr>
          <p:cNvSpPr/>
          <p:nvPr/>
        </p:nvSpPr>
        <p:spPr>
          <a:xfrm>
            <a:off x="5236012" y="1922104"/>
            <a:ext cx="413690" cy="66742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1D4C185-724E-794D-AD80-EE70E466CE9A}"/>
              </a:ext>
            </a:extLst>
          </p:cNvPr>
          <p:cNvSpPr/>
          <p:nvPr/>
        </p:nvSpPr>
        <p:spPr>
          <a:xfrm>
            <a:off x="293915" y="1330353"/>
            <a:ext cx="9963777" cy="42088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430F925-0D10-654D-9F53-2D9067D9F130}"/>
              </a:ext>
            </a:extLst>
          </p:cNvPr>
          <p:cNvSpPr/>
          <p:nvPr/>
        </p:nvSpPr>
        <p:spPr>
          <a:xfrm>
            <a:off x="9663597" y="3160925"/>
            <a:ext cx="2270449" cy="782095"/>
          </a:xfrm>
          <a:prstGeom prst="rect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1024 MB is ideal. Higher can be even better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16CDFB7-2F9D-DD44-B002-84DCB6AA18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9899475" y="6554557"/>
            <a:ext cx="254020" cy="24622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7595E64-B8D4-D044-A987-9F2ADD611402}"/>
              </a:ext>
            </a:extLst>
          </p:cNvPr>
          <p:cNvSpPr txBox="1"/>
          <p:nvPr/>
        </p:nvSpPr>
        <p:spPr>
          <a:xfrm>
            <a:off x="10130565" y="6554558"/>
            <a:ext cx="21253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err="1"/>
              <a:t>rlingineni</a:t>
            </a:r>
            <a:r>
              <a:rPr lang="en-US" sz="1000" b="1" dirty="0"/>
              <a:t>/lambda-serverless-search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C47E0B6-B7DB-C446-87C0-07C3DD8274C7}"/>
              </a:ext>
            </a:extLst>
          </p:cNvPr>
          <p:cNvSpPr/>
          <p:nvPr/>
        </p:nvSpPr>
        <p:spPr>
          <a:xfrm>
            <a:off x="185057" y="5895572"/>
            <a:ext cx="2707433" cy="782095"/>
          </a:xfrm>
          <a:prstGeom prst="rect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/>
              <a:t>There are 1000ms in a second</a:t>
            </a:r>
          </a:p>
        </p:txBody>
      </p:sp>
    </p:spTree>
    <p:extLst>
      <p:ext uri="{BB962C8B-B14F-4D97-AF65-F5344CB8AC3E}">
        <p14:creationId xmlns:p14="http://schemas.microsoft.com/office/powerpoint/2010/main" val="3657997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D8A2C-74B4-A74D-BEF7-ECF6AD37B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727" y="337133"/>
            <a:ext cx="10515600" cy="399985"/>
          </a:xfrm>
        </p:spPr>
        <p:txBody>
          <a:bodyPr>
            <a:normAutofit fontScale="90000"/>
          </a:bodyPr>
          <a:lstStyle/>
          <a:p>
            <a:r>
              <a:rPr lang="en-US" dirty="0"/>
              <a:t>Search Query Latency on 18,000 records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6B8AFBB-E47D-B64A-B7BE-450BB2FC19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692" y="1137185"/>
            <a:ext cx="12192000" cy="1758368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147741B7-E82A-EF4B-9995-EEEE058EFECA}"/>
              </a:ext>
            </a:extLst>
          </p:cNvPr>
          <p:cNvSpPr/>
          <p:nvPr/>
        </p:nvSpPr>
        <p:spPr>
          <a:xfrm>
            <a:off x="785546" y="1695417"/>
            <a:ext cx="543467" cy="45897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4EE133C-276A-BB45-A852-7BBC659BA92B}"/>
              </a:ext>
            </a:extLst>
          </p:cNvPr>
          <p:cNvSpPr/>
          <p:nvPr/>
        </p:nvSpPr>
        <p:spPr>
          <a:xfrm>
            <a:off x="362232" y="1397613"/>
            <a:ext cx="2351926" cy="21544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800" dirty="0"/>
              <a:t>Network latency to fetch index takes ~2s minimum.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3EEDB52-27CD-BD43-99BF-873768ED6764}"/>
              </a:ext>
            </a:extLst>
          </p:cNvPr>
          <p:cNvSpPr txBox="1"/>
          <p:nvPr/>
        </p:nvSpPr>
        <p:spPr>
          <a:xfrm>
            <a:off x="5070293" y="2931952"/>
            <a:ext cx="1731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1024 </a:t>
            </a:r>
            <a:r>
              <a:rPr lang="en-US" b="1" dirty="0" err="1"/>
              <a:t>mb</a:t>
            </a:r>
            <a:r>
              <a:rPr lang="en-US" b="1" dirty="0"/>
              <a:t> –&gt; ~4s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38947AE-F6AB-8545-BF2F-2DA626B32F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692" y="3507491"/>
            <a:ext cx="12192000" cy="1515762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D1B2799E-41CC-744B-99CB-D6500C5418FE}"/>
              </a:ext>
            </a:extLst>
          </p:cNvPr>
          <p:cNvSpPr/>
          <p:nvPr/>
        </p:nvSpPr>
        <p:spPr>
          <a:xfrm>
            <a:off x="673577" y="4035886"/>
            <a:ext cx="543467" cy="45897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4F490F0-3309-C542-B9C4-93EABA0CE3E6}"/>
              </a:ext>
            </a:extLst>
          </p:cNvPr>
          <p:cNvSpPr/>
          <p:nvPr/>
        </p:nvSpPr>
        <p:spPr>
          <a:xfrm>
            <a:off x="362232" y="3638976"/>
            <a:ext cx="2866160" cy="33855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800" dirty="0"/>
              <a:t>Lower memory takes a long time to query the index after it’s loaded from the store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EF2AFCD-F4CE-6F41-8A8B-F9B7173A375F}"/>
              </a:ext>
            </a:extLst>
          </p:cNvPr>
          <p:cNvSpPr txBox="1"/>
          <p:nvPr/>
        </p:nvSpPr>
        <p:spPr>
          <a:xfrm>
            <a:off x="5070293" y="5023253"/>
            <a:ext cx="2301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512 </a:t>
            </a:r>
            <a:r>
              <a:rPr lang="en-US" b="1" dirty="0" err="1"/>
              <a:t>mb</a:t>
            </a:r>
            <a:r>
              <a:rPr lang="en-US" b="1" dirty="0"/>
              <a:t> -&gt; ~15s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1E2275F-A2B7-D94A-9E13-3F28B6422E7B}"/>
              </a:ext>
            </a:extLst>
          </p:cNvPr>
          <p:cNvSpPr/>
          <p:nvPr/>
        </p:nvSpPr>
        <p:spPr>
          <a:xfrm>
            <a:off x="1538195" y="6049320"/>
            <a:ext cx="8545285" cy="307777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*not shown 320mb, which began timing out, trying to load and query the index as the indexes grew in size. 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02355D9-C69C-8D4C-9811-219CF440F9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9899475" y="6554557"/>
            <a:ext cx="254020" cy="24622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F074127-61C5-CC4E-AC21-4875489A8DEE}"/>
              </a:ext>
            </a:extLst>
          </p:cNvPr>
          <p:cNvSpPr txBox="1"/>
          <p:nvPr/>
        </p:nvSpPr>
        <p:spPr>
          <a:xfrm>
            <a:off x="10130565" y="6554558"/>
            <a:ext cx="21253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err="1"/>
              <a:t>rlingineni</a:t>
            </a:r>
            <a:r>
              <a:rPr lang="en-US" sz="1000" b="1" dirty="0"/>
              <a:t>/lambda-serverless-search</a:t>
            </a:r>
          </a:p>
        </p:txBody>
      </p:sp>
    </p:spTree>
    <p:extLst>
      <p:ext uri="{BB962C8B-B14F-4D97-AF65-F5344CB8AC3E}">
        <p14:creationId xmlns:p14="http://schemas.microsoft.com/office/powerpoint/2010/main" val="10142749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246</Words>
  <Application>Microsoft Macintosh PowerPoint</Application>
  <PresentationFormat>Widescreen</PresentationFormat>
  <Paragraphs>48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Serverless Search Architecture</vt:lpstr>
      <vt:lpstr>PowerPoint Presentation</vt:lpstr>
      <vt:lpstr>Document Indexing Latency</vt:lpstr>
      <vt:lpstr>Search Query Latency on 18,000 records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Serverless Search Architecture</dc:title>
  <dc:creator>Lingineni, Raviteja</dc:creator>
  <cp:lastModifiedBy>Lingineni, Raviteja</cp:lastModifiedBy>
  <cp:revision>17</cp:revision>
  <dcterms:created xsi:type="dcterms:W3CDTF">2018-09-22T23:13:14Z</dcterms:created>
  <dcterms:modified xsi:type="dcterms:W3CDTF">2018-10-01T07:25:19Z</dcterms:modified>
</cp:coreProperties>
</file>