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DM Serif Display" charset="1" panose="00000000000000000000"/>
      <p:regular r:id="rId24"/>
    </p:embeddedFont>
    <p:embeddedFont>
      <p:font typeface="DM Serif Display Italics" charset="1" panose="00000000000000000000"/>
      <p:regular r:id="rId25"/>
    </p:embeddedFont>
    <p:embeddedFont>
      <p:font typeface="Open Sans Bold" charset="1" panose="020B0806030504020204"/>
      <p:regular r:id="rId26"/>
    </p:embeddedFont>
    <p:embeddedFont>
      <p:font typeface="Open Sans" charset="1" panose="020B0606030504020204"/>
      <p:regular r:id="rId27"/>
    </p:embeddedFont>
    <p:embeddedFont>
      <p:font typeface="Open Sans Bold Italics" charset="1" panose="020B0806030504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2.xml" Type="http://schemas.openxmlformats.org/officeDocument/2006/relationships/notesSlide"/><Relationship Id="rId29" Target="notesSlides/notesSlide3.xml" Type="http://schemas.openxmlformats.org/officeDocument/2006/relationships/notesSlide"/><Relationship Id="rId3" Target="viewProps.xml" Type="http://schemas.openxmlformats.org/officeDocument/2006/relationships/viewProps"/><Relationship Id="rId30" Target="notesSlides/notesSlide4.xml" Type="http://schemas.openxmlformats.org/officeDocument/2006/relationships/notesSlide"/><Relationship Id="rId31" Target="fonts/font31.fntdata" Type="http://schemas.openxmlformats.org/officeDocument/2006/relationships/font"/><Relationship Id="rId32" Target="notesSlides/notesSlide5.xml" Type="http://schemas.openxmlformats.org/officeDocument/2006/relationships/notesSlide"/><Relationship Id="rId33" Target="notesSlides/notesSlide6.xml" Type="http://schemas.openxmlformats.org/officeDocument/2006/relationships/notesSlide"/><Relationship Id="rId34" Target="notesSlides/notesSlide7.xml" Type="http://schemas.openxmlformats.org/officeDocument/2006/relationships/notesSlide"/><Relationship Id="rId35" Target="notesSlides/notesSlide8.xml" Type="http://schemas.openxmlformats.org/officeDocument/2006/relationships/notesSlide"/><Relationship Id="rId36" Target="notesSlides/notesSlide9.xml" Type="http://schemas.openxmlformats.org/officeDocument/2006/relationships/notesSlide"/><Relationship Id="rId37" Target="notesSlides/notesSlide10.xml" Type="http://schemas.openxmlformats.org/officeDocument/2006/relationships/notesSlide"/><Relationship Id="rId38"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Digunakan5 kelas BI-RADS</a:t>
            </a:r>
          </a:p>
          <a:p>
            <a:r>
              <a:rPr lang="en-US"/>
              <a:t/>
            </a:r>
          </a:p>
          <a:p>
            <a:r>
              <a:rPr lang="en-US"/>
              <a:t> Penyamaan resolusi </a:t>
            </a:r>
          </a:p>
          <a:p>
            <a:r>
              <a:rPr lang="en-US"/>
              <a:t>(resampling), pemfilteran (gaussian &amp; median), penyesuaian brightness serta contrast, dan thresholding (memisahkan </a:t>
            </a:r>
          </a:p>
          <a:p>
            <a:r>
              <a:rPr lang="en-US"/>
              <a:t>objek dari latar belakang berdasarkan tingkat intensitas piksel). </a:t>
            </a:r>
          </a:p>
          <a:p>
            <a:r>
              <a:rPr lang="en-US"/>
              <a:t/>
            </a:r>
          </a:p>
          <a:p>
            <a:r>
              <a:rPr lang="en-US"/>
              <a:t>SCPM : citra diubah menjadi gaya internal (negative field), kemudian </a:t>
            </a:r>
          </a:p>
          <a:p>
            <a:r>
              <a:rPr lang="en-US"/>
              <a:t>dilanjutkan dengan perhitungan gaya couloumb eksternal dan gaya pegas. </a:t>
            </a:r>
          </a:p>
          <a:p>
            <a:r>
              <a:rPr lang="en-US"/>
              <a:t/>
            </a:r>
          </a:p>
          <a:p>
            <a:r>
              <a:rPr lang="en-US"/>
              <a:t>Setelah parameter disesuaikan dengan tumor dalam citra, </a:t>
            </a:r>
          </a:p>
          <a:p>
            <a:r>
              <a:rPr lang="en-US"/>
              <a:t>partikel akan secara otomatis tertarik pada gradien citra. Hasil akhir dari proses ini </a:t>
            </a:r>
          </a:p>
          <a:p>
            <a:r>
              <a:rPr lang="en-US"/>
              <a:t>adalah tepi untuk setiap citra.</a:t>
            </a:r>
          </a:p>
          <a:p>
            <a:r>
              <a:rPr lang="en-US"/>
              <a:t/>
            </a:r>
          </a:p>
          <a:p>
            <a:r>
              <a:rPr lang="en-US"/>
              <a:t>Irregular : hough transform pake CED (Canny Edge detector). tahap ini akan mendeteksi batas atau tepi tumor yang berbentuk garis atau melengkung menggunakan pendekatan matematika berbasis garis dengan transformasi Hough.</a:t>
            </a:r>
          </a:p>
          <a:p>
            <a:r>
              <a:rPr lang="en-US"/>
              <a:t/>
            </a:r>
          </a:p>
          <a:p>
            <a:r>
              <a:rPr lang="en-US"/>
              <a:t>Edge Sharpness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Digunakan5 kelas BI-RADS</a:t>
            </a:r>
          </a:p>
          <a:p>
            <a:r>
              <a:rPr lang="en-US"/>
              <a:t/>
            </a:r>
          </a:p>
          <a:p>
            <a:r>
              <a:rPr lang="en-US"/>
              <a:t> Penyamaan resolusi </a:t>
            </a:r>
          </a:p>
          <a:p>
            <a:r>
              <a:rPr lang="en-US"/>
              <a:t>(resampling), pemfilteran (gaussian &amp; median), penyesuaian brightness serta contrast, dan thresholding (memisahkan </a:t>
            </a:r>
          </a:p>
          <a:p>
            <a:r>
              <a:rPr lang="en-US"/>
              <a:t>objek dari latar belakang berdasarkan tingkat intensitas piksel). </a:t>
            </a:r>
          </a:p>
          <a:p>
            <a:r>
              <a:rPr lang="en-US"/>
              <a:t/>
            </a:r>
          </a:p>
          <a:p>
            <a:r>
              <a:rPr lang="en-US"/>
              <a:t>SCPM : citra diubah menjadi gaya internal (negative field), kemudian </a:t>
            </a:r>
          </a:p>
          <a:p>
            <a:r>
              <a:rPr lang="en-US"/>
              <a:t>dilanjutkan dengan perhitungan gaya couloumb eksternal dan gaya pegas. </a:t>
            </a:r>
          </a:p>
          <a:p>
            <a:r>
              <a:rPr lang="en-US"/>
              <a:t/>
            </a:r>
          </a:p>
          <a:p>
            <a:r>
              <a:rPr lang="en-US"/>
              <a:t>Setelah parameter disesuaikan dengan tumor dalam citra, </a:t>
            </a:r>
          </a:p>
          <a:p>
            <a:r>
              <a:rPr lang="en-US"/>
              <a:t>partikel akan secara otomatis tertarik pada gradien citra. Hasil akhir dari proses ini </a:t>
            </a:r>
          </a:p>
          <a:p>
            <a:r>
              <a:rPr lang="en-US"/>
              <a:t>adalah tepi untuk setiap citra.</a:t>
            </a:r>
          </a:p>
          <a:p>
            <a:r>
              <a:rPr lang="en-US"/>
              <a:t/>
            </a:r>
          </a:p>
          <a:p>
            <a:r>
              <a:rPr lang="en-US"/>
              <a:t>Irregular : hough transform pake CED (Canny Edge detector). tahap ini akan mendeteksi batas atau tepi tumor yang berbentuk garis atau melengkung menggunakan pendekatan matematika berbasis garis dengan transformasi Hough.</a:t>
            </a:r>
          </a:p>
          <a:p>
            <a:r>
              <a:rPr lang="en-US"/>
              <a:t/>
            </a:r>
          </a:p>
          <a:p>
            <a:r>
              <a:rPr lang="en-US"/>
              <a:t>Edge Sharpness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Menurut World Health Organization (WHO) dan Kementrian Kesehatan Republik Indonesia (Kemenkes RI), prevalensi kanker payudara sangat tinggi, dan angka kejadian terus meningkat dari tahun ke tahun. Pada tahun 2022, terdapat 2,3 juta wanita yang didiagnosis dengan kanker payudara dan 670.00 kematian secara global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B.2.1 Dataset</a:t>
            </a:r>
          </a:p>
          <a:p>
            <a:r>
              <a:rPr lang="en-US"/>
              <a:t/>
            </a:r>
          </a:p>
          <a:p>
            <a:r>
              <a:rPr lang="en-US"/>
              <a:t>- **Dataset IDC**</a:t>
            </a:r>
          </a:p>
          <a:p>
            <a:r>
              <a:rPr lang="en-US"/>
              <a:t>  - Terdiri dari 277.524 gambar histopatologi payudara.</a:t>
            </a:r>
          </a:p>
          <a:p>
            <a:r>
              <a:rPr lang="en-US"/>
              <a:t>  - Dikategorikan menjadi IDC negatif (jinak) dan IDC positif (ganas).</a:t>
            </a:r>
          </a:p>
          <a:p>
            <a:r>
              <a:rPr lang="en-US"/>
              <a:t/>
            </a:r>
          </a:p>
          <a:p>
            <a:r>
              <a:rPr lang="en-US"/>
              <a:t>- **Dataset BreaKHis**</a:t>
            </a:r>
          </a:p>
          <a:p>
            <a:r>
              <a:rPr lang="en-US"/>
              <a:t>  - Terdiri dari 7.909 gambar histopatologi.</a:t>
            </a:r>
          </a:p>
          <a:p>
            <a:r>
              <a:rPr lang="en-US"/>
              <a:t>  - Dikategorikan menjadi jinak dan ganas.</a:t>
            </a:r>
          </a:p>
          <a:p>
            <a:r>
              <a:rPr lang="en-US"/>
              <a:t/>
            </a:r>
          </a:p>
          <a:p>
            <a:r>
              <a:rPr lang="en-US"/>
              <a:t>### B.2.2 Pre-processing</a:t>
            </a:r>
          </a:p>
          <a:p>
            <a:r>
              <a:rPr lang="en-US"/>
              <a:t/>
            </a:r>
          </a:p>
          <a:p>
            <a:r>
              <a:rPr lang="en-US"/>
              <a:t>1. **Resizing Gambar**</a:t>
            </a:r>
          </a:p>
          <a:p>
            <a:r>
              <a:rPr lang="en-US"/>
              <a:t>   - Semua gambar dari kedua dataset diubah ukurannya menjadi 224 × 224 × 3.</a:t>
            </a:r>
          </a:p>
          <a:p>
            <a:r>
              <a:rPr lang="en-US"/>
              <a:t>   - Tujuannya agar sesuai dengan arsitektur model yang diusulkan yang memiliki lapisan terhubung sepenuhnya di akhir untuk klasifikasi.</a:t>
            </a:r>
          </a:p>
          <a:p>
            <a:r>
              <a:rPr lang="en-US"/>
              <a:t/>
            </a:r>
          </a:p>
          <a:p>
            <a:r>
              <a:rPr lang="en-US"/>
              <a:t>2. **Keuntungan dari Resizing**</a:t>
            </a:r>
          </a:p>
          <a:p>
            <a:r>
              <a:rPr lang="en-US"/>
              <a:t>   - Mempercepat proses training</a:t>
            </a:r>
          </a:p>
          <a:p>
            <a:r>
              <a:rPr lang="en-US"/>
              <a:t>   - Menyediakan vektor fitur berukuran tetap sebagai masukan.</a:t>
            </a:r>
          </a:p>
          <a:p>
            <a:r>
              <a:rPr lang="en-US"/>
              <a:t/>
            </a:r>
          </a:p>
          <a:p>
            <a:r>
              <a:rPr lang="en-US"/>
              <a:t>### B.2.3 Feature Extraction</a:t>
            </a:r>
          </a:p>
          <a:p>
            <a:r>
              <a:rPr lang="en-US"/>
              <a:t/>
            </a:r>
          </a:p>
          <a:p>
            <a:r>
              <a:rPr lang="en-US"/>
              <a:t>1. **Arsitektur VGG-16**</a:t>
            </a:r>
          </a:p>
          <a:p>
            <a:r>
              <a:rPr lang="en-US"/>
              <a:t>   - 16 lapisan konvolusi:</a:t>
            </a:r>
          </a:p>
          <a:p>
            <a:r>
              <a:rPr lang="en-US"/>
              <a:t>     - Blok 1: 64 filter + pooling.</a:t>
            </a:r>
          </a:p>
          <a:p>
            <a:r>
              <a:rPr lang="en-US"/>
              <a:t>     - Blok 2: 128 filter + pooling.</a:t>
            </a:r>
          </a:p>
          <a:p>
            <a:r>
              <a:rPr lang="en-US"/>
              <a:t>     - Blok 3: 256 filter + pooling.</a:t>
            </a:r>
          </a:p>
          <a:p>
            <a:r>
              <a:rPr lang="en-US"/>
              <a:t>     - Blok 4: 512 filter + pooling.</a:t>
            </a:r>
          </a:p>
          <a:p>
            <a:r>
              <a:rPr lang="en-US"/>
              <a:t>     - Blok 5: 512 filter + pooling.</a:t>
            </a:r>
          </a:p>
          <a:p>
            <a:r>
              <a:rPr lang="en-US"/>
              <a:t>   - Blok terakhir terdiri dari lapisan fully connected untuk klasifikasi.</a:t>
            </a:r>
          </a:p>
          <a:p>
            <a:r>
              <a:rPr lang="en-US"/>
              <a:t/>
            </a:r>
          </a:p>
          <a:p>
            <a:r>
              <a:rPr lang="en-US"/>
              <a:t>2. **Arsitektur Densenet-201**</a:t>
            </a:r>
          </a:p>
          <a:p>
            <a:r>
              <a:rPr lang="en-US"/>
              <a:t>   - 201 lapisan.</a:t>
            </a:r>
          </a:p>
          <a:p>
            <a:r>
              <a:rPr lang="en-US"/>
              <a:t>   - Setiap lapisan menerima peta fitur dari semua lapisan sebelumnya.</a:t>
            </a:r>
          </a:p>
          <a:p>
            <a:r>
              <a:rPr lang="en-US"/>
              <a:t>   - Terdiri dari Batch Norm (BN), ReLU, dan konvolusi 3 × 3.</a:t>
            </a:r>
          </a:p>
          <a:p>
            <a:r>
              <a:rPr lang="en-US"/>
              <a:t/>
            </a:r>
          </a:p>
          <a:p>
            <a:r>
              <a:rPr lang="en-US"/>
              <a:t>3. **Arsitektur Xception**</a:t>
            </a:r>
          </a:p>
          <a:p>
            <a:r>
              <a:rPr lang="en-US"/>
              <a:t>   - 71 lapisan konvolusi terpisah secara kedalaman.</a:t>
            </a:r>
          </a:p>
          <a:p>
            <a:r>
              <a:rPr lang="en-US"/>
              <a:t>   - Blok 1: Lapisan konvolusi dengan filter.</a:t>
            </a:r>
          </a:p>
          <a:p>
            <a:r>
              <a:rPr lang="en-US"/>
              <a:t>   - Blok 2: Lapisan konvolusi terpisah.</a:t>
            </a:r>
          </a:p>
          <a:p>
            <a:r>
              <a:rPr lang="en-US"/>
              <a:t>   - Blok 3: Lapisan output yang mewakili.</a:t>
            </a:r>
          </a:p>
          <a:p>
            <a:r>
              <a:rPr lang="en-US"/>
              <a:t/>
            </a:r>
          </a:p>
          <a:p>
            <a:r>
              <a:rPr lang="en-US"/>
              <a:t>### B.2.4 Classification</a:t>
            </a:r>
          </a:p>
          <a:p>
            <a:r>
              <a:rPr lang="en-US"/>
              <a:t/>
            </a:r>
          </a:p>
          <a:p>
            <a:r>
              <a:rPr lang="en-US"/>
              <a:t>1. **Transfer Learning**</a:t>
            </a:r>
          </a:p>
          <a:p>
            <a:r>
              <a:rPr lang="en-US"/>
              <a:t>   - Menggunakan bobot kernel dan lapisan tersembunyi dari model DCNN yang telah dilatih sebelumnya.</a:t>
            </a:r>
          </a:p>
          <a:p>
            <a:r>
              <a:rPr lang="en-US"/>
              <a:t>   - Melakukan fine-tuning pada arsitektur target.</a:t>
            </a:r>
          </a:p>
          <a:p>
            <a:r>
              <a:rPr lang="en-US"/>
              <a:t/>
            </a:r>
          </a:p>
          <a:p>
            <a:r>
              <a:rPr lang="en-US"/>
              <a:t>2. **Penggunaan Bobot Kernel**</a:t>
            </a:r>
          </a:p>
          <a:p>
            <a:r>
              <a:rPr lang="en-US"/>
              <a:t>   - Bobot kernel dari model dasar yang telah dilatih sebelumnya digunakan untuk mengekstraksi nilai fitur konvolusional dari gambar histopatologi payudara.</a:t>
            </a:r>
          </a:p>
          <a:p>
            <a:r>
              <a:rPr lang="en-US"/>
              <a:t>   - Peta fitur akhir yang dihasilkan diratakan dan dimasukkan ke dalam arsitektur target yang diusulkan.</a:t>
            </a:r>
          </a:p>
          <a:p>
            <a:r>
              <a:rPr lang="en-US"/>
              <a:t/>
            </a:r>
          </a:p>
          <a:p>
            <a:r>
              <a:rPr lang="en-US"/>
              <a:t>3. **Arsitektur Target yang Diusulkan**</a:t>
            </a:r>
          </a:p>
          <a:p>
            <a:r>
              <a:rPr lang="en-US"/>
              <a:t>   - Disesuaikan untuk membuatnya lebih spesifik terhadap data yang digunakan.</a:t>
            </a:r>
          </a:p>
          <a:p>
            <a:r>
              <a:rPr lang="en-US"/>
              <a:t>   - Terdiri dari 5 lapisan dense, masing-masing dengan 75 node.</a:t>
            </a:r>
          </a:p>
          <a:p>
            <a:r>
              <a:rPr lang="en-US"/>
              <a:t>   - Jumlah lapisan dense dan node diperoleh menggunakan teknik optimisasi Bayesian.</a:t>
            </a:r>
          </a:p>
          <a:p>
            <a:r>
              <a:rPr lang="en-US"/>
              <a:t>   - Lapisan dense kelima terhubung ke lapisan output yang bertanggung jawab untuk klasifikasi akhir.</a:t>
            </a:r>
          </a:p>
          <a:p>
            <a:r>
              <a:rPr lang="en-US"/>
              <a:t>   - Lapisan output berisi 2 node untuk klasifikasi menjadi jinak atau ganas.</a:t>
            </a:r>
          </a:p>
          <a:p>
            <a:r>
              <a:rPr lang="en-US"/>
              <a:t/>
            </a:r>
          </a:p>
          <a:p>
            <a:r>
              <a:rPr lang="en-US"/>
              <a:t>4. **Evaluasi Kinerja**</a:t>
            </a:r>
          </a:p>
          <a:p>
            <a:r>
              <a:rPr lang="en-US"/>
              <a:t>   - Evaluasi dilakukan pada dua dataset publik: IDC dan BreaKHis.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Diagnosis dini dan akurat kanker payudara, yang paling umum pada wanita, sangat penting dan dapat ditingkatkan dengan teknik pencitraan medis non-invasif seperti ultrasound, meskipun perlu diatasi tantangan noise speckle untuk menghasilkan gambar berkualitas tinggi.</a:t>
            </a:r>
          </a:p>
          <a:p>
            <a:r>
              <a:rPr lang="en-US"/>
              <a:t/>
            </a:r>
          </a:p>
          <a:p>
            <a:r>
              <a:rPr lang="en-US"/>
              <a:t>Meskipun pencitraan ultrasonografi adalah alat diagnostic yang aman dan </a:t>
            </a:r>
          </a:p>
          <a:p>
            <a:r>
              <a:rPr lang="en-US"/>
              <a:t>umum digunakan untuk mendeteksi kanker payudara, keberadaaan speckle noise secara </a:t>
            </a:r>
          </a:p>
          <a:p>
            <a:r>
              <a:rPr lang="en-US"/>
              <a:t>signifikan menurukan resolusi dan kontras gambar. Noise ini, yang bersifat non?Gaussian dan multiplikatif, bervariasi dengan intensitas gambar dan mempersulit proses </a:t>
            </a:r>
          </a:p>
          <a:p>
            <a:r>
              <a:rPr lang="en-US"/>
              <a:t>diagnostic. Metode saat ini untuk mengurangi noise tidak memadai, sehingga </a:t>
            </a:r>
          </a:p>
          <a:p>
            <a:r>
              <a:rPr lang="en-US"/>
              <a:t>diperlukan pengembangan algoritma despeckling yang lebih efektif untuk </a:t>
            </a:r>
          </a:p>
          <a:p>
            <a:r>
              <a:rPr lang="en-US"/>
              <a:t>meningkatkan kualitas gambar dan membantu diagnosis yang akurat.</a:t>
            </a:r>
          </a:p>
          <a:p>
            <a:r>
              <a:rPr lang="en-US"/>
              <a:t/>
            </a:r>
          </a:p>
          <a:p>
            <a:r>
              <a:rPr lang="en-US"/>
              <a:t/>
            </a:r>
          </a:p>
          <a:p>
            <a:r>
              <a:rPr lang="en-US"/>
              <a:t>Penelitian ini berfokus pada pengembangan dan evaluasi metode untuk </a:t>
            </a:r>
          </a:p>
          <a:p>
            <a:r>
              <a:rPr lang="en-US"/>
              <a:t>menekan speckle noise pada gambar ultrasonografi, khususnya dalam konteks diagnosis </a:t>
            </a:r>
          </a:p>
          <a:p>
            <a:r>
              <a:rPr lang="en-US"/>
              <a:t>kanker payudara. </a:t>
            </a:r>
          </a:p>
          <a:p>
            <a:r>
              <a:rPr lang="en-US"/>
              <a:t>Lingkup penelitian ini terbatas pada peningkatan kualitas gambar </a:t>
            </a:r>
          </a:p>
          <a:p>
            <a:r>
              <a:rPr lang="en-US"/>
              <a:t>melalui skema dekomposisi dan algoritma penyaringan noise. Penelitian ini tidak </a:t>
            </a:r>
          </a:p>
          <a:p>
            <a:r>
              <a:rPr lang="en-US"/>
              <a:t>mencakup modality pencitraan lain atau menangani spektrum jenis noise yang lebih </a:t>
            </a:r>
          </a:p>
          <a:p>
            <a:r>
              <a:rPr lang="en-US"/>
              <a:t>luas yang ditemui dalam pencitraan medis.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inisialisasi, optimasi energi, energi eksternal, energi internal, iterasi, konvergensi, output</a:t>
            </a:r>
          </a:p>
          <a:p>
            <a:r>
              <a:rPr lang="en-US"/>
              <a:t/>
            </a:r>
          </a:p>
          <a:p>
            <a:r>
              <a:rPr lang="en-US"/>
              <a:t>Pada </a:t>
            </a:r>
          </a:p>
          <a:p>
            <a:r>
              <a:rPr lang="en-US"/>
              <a:t/>
            </a:r>
          </a:p>
          <a:p>
            <a:r>
              <a:rPr lang="en-US"/>
              <a:t/>
            </a:r>
          </a:p>
          <a:p>
            <a:r>
              <a:rPr lang="en-US"/>
              <a:t>model CNN dengan input layer berukuran </a:t>
            </a:r>
          </a:p>
          <a:p>
            <a:r>
              <a:rPr lang="en-US"/>
              <a:t>28 x 28, 2 Hidden Convolutional Layer dengan ukuran window 5x5, pooling layer 2x2 (pooling </a:t>
            </a:r>
          </a:p>
          <a:p>
            <a:r>
              <a:rPr lang="en-US"/>
              <a:t>capability dan output layer). Dalam proses deteksi, semua unit harus berbagi weight dan bias yg </a:t>
            </a:r>
          </a:p>
          <a:p>
            <a:r>
              <a:rPr lang="en-US"/>
              <a:t>sama. Klasifikasi CNN model yang teridiri dari 39 layer CNN termasuk 100x100 input layer citra </a:t>
            </a:r>
          </a:p>
          <a:p>
            <a:r>
              <a:rPr lang="en-US"/>
              <a:t>ultrasound sementara output dense layer mengandung 2 kelas, baik jinak maupun ganas.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B.2.1 Dataset</a:t>
            </a:r>
          </a:p>
          <a:p>
            <a:r>
              <a:rPr lang="en-US"/>
              <a:t/>
            </a:r>
          </a:p>
          <a:p>
            <a:r>
              <a:rPr lang="en-US"/>
              <a:t>- **Dataset IDC**</a:t>
            </a:r>
          </a:p>
          <a:p>
            <a:r>
              <a:rPr lang="en-US"/>
              <a:t>  - Terdiri dari 277.524 gambar histopatologi payudara.</a:t>
            </a:r>
          </a:p>
          <a:p>
            <a:r>
              <a:rPr lang="en-US"/>
              <a:t>  - Dikategorikan menjadi IDC negatif (jinak) dan IDC positif (ganas).</a:t>
            </a:r>
          </a:p>
          <a:p>
            <a:r>
              <a:rPr lang="en-US"/>
              <a:t/>
            </a:r>
          </a:p>
          <a:p>
            <a:r>
              <a:rPr lang="en-US"/>
              <a:t>- **Dataset BreaKHis**</a:t>
            </a:r>
          </a:p>
          <a:p>
            <a:r>
              <a:rPr lang="en-US"/>
              <a:t>  - Terdiri dari 7.909 gambar histopatologi.</a:t>
            </a:r>
          </a:p>
          <a:p>
            <a:r>
              <a:rPr lang="en-US"/>
              <a:t>  - Dikategorikan menjadi jinak dan ganas.</a:t>
            </a:r>
          </a:p>
          <a:p>
            <a:r>
              <a:rPr lang="en-US"/>
              <a:t/>
            </a:r>
          </a:p>
          <a:p>
            <a:r>
              <a:rPr lang="en-US"/>
              <a:t>### B.2.2 Pre-processing</a:t>
            </a:r>
          </a:p>
          <a:p>
            <a:r>
              <a:rPr lang="en-US"/>
              <a:t/>
            </a:r>
          </a:p>
          <a:p>
            <a:r>
              <a:rPr lang="en-US"/>
              <a:t>1. **Resizing Gambar**</a:t>
            </a:r>
          </a:p>
          <a:p>
            <a:r>
              <a:rPr lang="en-US"/>
              <a:t>   - Semua gambar dari kedua dataset diubah ukurannya menjadi 224 × 224 × 3.</a:t>
            </a:r>
          </a:p>
          <a:p>
            <a:r>
              <a:rPr lang="en-US"/>
              <a:t>   - Tujuannya agar sesuai dengan arsitektur model yang diusulkan yang memiliki lapisan terhubung sepenuhnya di akhir untuk klasifikasi.</a:t>
            </a:r>
          </a:p>
          <a:p>
            <a:r>
              <a:rPr lang="en-US"/>
              <a:t/>
            </a:r>
          </a:p>
          <a:p>
            <a:r>
              <a:rPr lang="en-US"/>
              <a:t>2. **Keuntungan dari Resizing**</a:t>
            </a:r>
          </a:p>
          <a:p>
            <a:r>
              <a:rPr lang="en-US"/>
              <a:t>   - Mempercepat proses training</a:t>
            </a:r>
          </a:p>
          <a:p>
            <a:r>
              <a:rPr lang="en-US"/>
              <a:t>   - Menyediakan vektor fitur berukuran tetap sebagai masukan.</a:t>
            </a:r>
          </a:p>
          <a:p>
            <a:r>
              <a:rPr lang="en-US"/>
              <a:t/>
            </a:r>
          </a:p>
          <a:p>
            <a:r>
              <a:rPr lang="en-US"/>
              <a:t>### B.2.3 Feature Extraction</a:t>
            </a:r>
          </a:p>
          <a:p>
            <a:r>
              <a:rPr lang="en-US"/>
              <a:t/>
            </a:r>
          </a:p>
          <a:p>
            <a:r>
              <a:rPr lang="en-US"/>
              <a:t>1. **Arsitektur VGG-16**</a:t>
            </a:r>
          </a:p>
          <a:p>
            <a:r>
              <a:rPr lang="en-US"/>
              <a:t>   - 16 lapisan konvolusi:</a:t>
            </a:r>
          </a:p>
          <a:p>
            <a:r>
              <a:rPr lang="en-US"/>
              <a:t>     - Blok 1: 64 filter + pooling.</a:t>
            </a:r>
          </a:p>
          <a:p>
            <a:r>
              <a:rPr lang="en-US"/>
              <a:t>     - Blok 2: 128 filter + pooling.</a:t>
            </a:r>
          </a:p>
          <a:p>
            <a:r>
              <a:rPr lang="en-US"/>
              <a:t>     - Blok 3: 256 filter + pooling.</a:t>
            </a:r>
          </a:p>
          <a:p>
            <a:r>
              <a:rPr lang="en-US"/>
              <a:t>     - Blok 4: 512 filter + pooling.</a:t>
            </a:r>
          </a:p>
          <a:p>
            <a:r>
              <a:rPr lang="en-US"/>
              <a:t>     - Blok 5: 512 filter + pooling.</a:t>
            </a:r>
          </a:p>
          <a:p>
            <a:r>
              <a:rPr lang="en-US"/>
              <a:t>   - Blok terakhir terdiri dari lapisan fully connected untuk klasifikasi.</a:t>
            </a:r>
          </a:p>
          <a:p>
            <a:r>
              <a:rPr lang="en-US"/>
              <a:t/>
            </a:r>
          </a:p>
          <a:p>
            <a:r>
              <a:rPr lang="en-US"/>
              <a:t>2. **Arsitektur Densenet-201**</a:t>
            </a:r>
          </a:p>
          <a:p>
            <a:r>
              <a:rPr lang="en-US"/>
              <a:t>   - 201 lapisan.</a:t>
            </a:r>
          </a:p>
          <a:p>
            <a:r>
              <a:rPr lang="en-US"/>
              <a:t>   - Setiap lapisan menerima peta fitur dari semua lapisan sebelumnya.</a:t>
            </a:r>
          </a:p>
          <a:p>
            <a:r>
              <a:rPr lang="en-US"/>
              <a:t>   - Terdiri dari Batch Norm (BN), ReLU, dan konvolusi 3 × 3.</a:t>
            </a:r>
          </a:p>
          <a:p>
            <a:r>
              <a:rPr lang="en-US"/>
              <a:t/>
            </a:r>
          </a:p>
          <a:p>
            <a:r>
              <a:rPr lang="en-US"/>
              <a:t>3. **Arsitektur Xception**</a:t>
            </a:r>
          </a:p>
          <a:p>
            <a:r>
              <a:rPr lang="en-US"/>
              <a:t>   - 71 lapisan konvolusi terpisah secara kedalaman.</a:t>
            </a:r>
          </a:p>
          <a:p>
            <a:r>
              <a:rPr lang="en-US"/>
              <a:t>   - Blok 1: Lapisan konvolusi dengan filter.</a:t>
            </a:r>
          </a:p>
          <a:p>
            <a:r>
              <a:rPr lang="en-US"/>
              <a:t>   - Blok 2: Lapisan konvolusi terpisah.</a:t>
            </a:r>
          </a:p>
          <a:p>
            <a:r>
              <a:rPr lang="en-US"/>
              <a:t>   - Blok 3: Lapisan output yang mewakili.</a:t>
            </a:r>
          </a:p>
          <a:p>
            <a:r>
              <a:rPr lang="en-US"/>
              <a:t/>
            </a:r>
          </a:p>
          <a:p>
            <a:r>
              <a:rPr lang="en-US"/>
              <a:t>### B.2.4 Classification</a:t>
            </a:r>
          </a:p>
          <a:p>
            <a:r>
              <a:rPr lang="en-US"/>
              <a:t/>
            </a:r>
          </a:p>
          <a:p>
            <a:r>
              <a:rPr lang="en-US"/>
              <a:t>1. **Transfer Learning**</a:t>
            </a:r>
          </a:p>
          <a:p>
            <a:r>
              <a:rPr lang="en-US"/>
              <a:t>   - Menggunakan bobot kernel dan lapisan tersembunyi dari model DCNN yang telah dilatih sebelumnya.</a:t>
            </a:r>
          </a:p>
          <a:p>
            <a:r>
              <a:rPr lang="en-US"/>
              <a:t>   - Melakukan fine-tuning pada arsitektur target.</a:t>
            </a:r>
          </a:p>
          <a:p>
            <a:r>
              <a:rPr lang="en-US"/>
              <a:t/>
            </a:r>
          </a:p>
          <a:p>
            <a:r>
              <a:rPr lang="en-US"/>
              <a:t>2. **Penggunaan Bobot Kernel**</a:t>
            </a:r>
          </a:p>
          <a:p>
            <a:r>
              <a:rPr lang="en-US"/>
              <a:t>   - Bobot kernel dari model dasar yang telah dilatih sebelumnya digunakan untuk mengekstraksi nilai fitur konvolusional dari gambar histopatologi payudara.</a:t>
            </a:r>
          </a:p>
          <a:p>
            <a:r>
              <a:rPr lang="en-US"/>
              <a:t>   - Peta fitur akhir yang dihasilkan diratakan dan dimasukkan ke dalam arsitektur target yang diusulkan.</a:t>
            </a:r>
          </a:p>
          <a:p>
            <a:r>
              <a:rPr lang="en-US"/>
              <a:t/>
            </a:r>
          </a:p>
          <a:p>
            <a:r>
              <a:rPr lang="en-US"/>
              <a:t>3. **Arsitektur Target yang Diusulkan**</a:t>
            </a:r>
          </a:p>
          <a:p>
            <a:r>
              <a:rPr lang="en-US"/>
              <a:t>   - Disesuaikan untuk membuatnya lebih spesifik terhadap data yang digunakan.</a:t>
            </a:r>
          </a:p>
          <a:p>
            <a:r>
              <a:rPr lang="en-US"/>
              <a:t>   - Terdiri dari 5 lapisan dense, masing-masing dengan 75 node.</a:t>
            </a:r>
          </a:p>
          <a:p>
            <a:r>
              <a:rPr lang="en-US"/>
              <a:t>   - Jumlah lapisan dense dan node diperoleh menggunakan teknik optimisasi Bayesian.</a:t>
            </a:r>
          </a:p>
          <a:p>
            <a:r>
              <a:rPr lang="en-US"/>
              <a:t>   - Lapisan dense kelima terhubung ke lapisan output yang bertanggung jawab untuk klasifikasi akhir.</a:t>
            </a:r>
          </a:p>
          <a:p>
            <a:r>
              <a:rPr lang="en-US"/>
              <a:t>   - Lapisan output berisi 2 node untuk klasifikasi menjadi jinak atau ganas.</a:t>
            </a:r>
          </a:p>
          <a:p>
            <a:r>
              <a:rPr lang="en-US"/>
              <a:t/>
            </a:r>
          </a:p>
          <a:p>
            <a:r>
              <a:rPr lang="en-US"/>
              <a:t>4. **Evaluasi Kinerja**</a:t>
            </a:r>
          </a:p>
          <a:p>
            <a:r>
              <a:rPr lang="en-US"/>
              <a:t>   - Evaluasi dilakukan pada dua dataset publik: IDC dan BreaKHis.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Perbandingan dengan Hasil State-of-the-Art (D.1)</a:t>
            </a:r>
          </a:p>
          <a:p>
            <a:r>
              <a:rPr lang="en-US"/>
              <a:t>- **Tabel 5**: Membandingkan kinerja sistem klasifikasi kanker payudara yang diusulkan dengan beberapa sistem lainnya pada dataset IDC dan BreaKHis, menunjukkan akurasi klasifikasi. yaitu </a:t>
            </a:r>
          </a:p>
          <a:p>
            <a:r>
              <a:rPr lang="en-US"/>
              <a:t/>
            </a:r>
          </a:p>
          <a:p>
            <a:r>
              <a:rPr lang="en-US"/>
              <a:t>### Kelebihan (D.2)</a:t>
            </a:r>
          </a:p>
          <a:p>
            <a:r>
              <a:rPr lang="en-US"/>
              <a:t>- **Kelebihan Utama**:</a:t>
            </a:r>
          </a:p>
          <a:p>
            <a:r>
              <a:rPr lang="en-US"/>
              <a:t>  1. **Mengatasi Kelemahan Metode Terdahulu**: Densenet-201 dalam pendekatan transfer learning mengurangi overfitting dan ketergantungan pada variasi warna.</a:t>
            </a:r>
          </a:p>
          <a:p>
            <a:r>
              <a:rPr lang="en-US"/>
              <a:t>  2. **Mode MI (Magnification Independent)**: Tidak bergantung pada faktor pembesaran gambar histopatologi, memberikan konsistensi dalam akurasi klasifikasi.</a:t>
            </a:r>
          </a:p>
          <a:p>
            <a:r>
              <a:rPr lang="en-US"/>
              <a:t>  3. **Akurasi Tinggi**: Cocok digunakan dalam aplikasi klinis untuk diagnosis yang lebih akurat.</a:t>
            </a:r>
          </a:p>
          <a:p>
            <a:r>
              <a:rPr lang="en-US"/>
              <a:t/>
            </a:r>
          </a:p>
          <a:p>
            <a:r>
              <a:rPr lang="en-US"/>
              <a:t>### Keterbatasan (D.3)</a:t>
            </a:r>
          </a:p>
          <a:p>
            <a:r>
              <a:rPr lang="en-US"/>
              <a:t>- **Keterbatasan**:</a:t>
            </a:r>
          </a:p>
          <a:p>
            <a:r>
              <a:rPr lang="en-US"/>
              <a:t>  - Tidak mampu mengklasifikasikan gambar histopatologi payudara berdasarkan tahap-tahap kanker payudara, memerlukan pengembangan lebih lanjut di masa depan.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Digunakan5 kelas BI-RADS</a:t>
            </a:r>
          </a:p>
          <a:p>
            <a:r>
              <a:rPr lang="en-US"/>
              <a:t/>
            </a:r>
          </a:p>
          <a:p>
            <a:r>
              <a:rPr lang="en-US"/>
              <a:t> Penyamaan resolusi </a:t>
            </a:r>
          </a:p>
          <a:p>
            <a:r>
              <a:rPr lang="en-US"/>
              <a:t>(resampling), pemfilteran (gaussian &amp; median), penyesuaian brightness serta contrast, dan thresholding (memisahkan </a:t>
            </a:r>
          </a:p>
          <a:p>
            <a:r>
              <a:rPr lang="en-US"/>
              <a:t>objek dari latar belakang berdasarkan tingkat intensitas piksel). </a:t>
            </a:r>
          </a:p>
          <a:p>
            <a:r>
              <a:rPr lang="en-US"/>
              <a:t/>
            </a:r>
          </a:p>
          <a:p>
            <a:r>
              <a:rPr lang="en-US"/>
              <a:t>SCPM : citra diubah menjadi gaya internal (negative field), kemudian </a:t>
            </a:r>
          </a:p>
          <a:p>
            <a:r>
              <a:rPr lang="en-US"/>
              <a:t>dilanjutkan dengan perhitungan gaya couloumb eksternal dan gaya pegas. </a:t>
            </a:r>
          </a:p>
          <a:p>
            <a:r>
              <a:rPr lang="en-US"/>
              <a:t/>
            </a:r>
          </a:p>
          <a:p>
            <a:r>
              <a:rPr lang="en-US"/>
              <a:t>Setelah parameter disesuaikan dengan tumor dalam citra, </a:t>
            </a:r>
          </a:p>
          <a:p>
            <a:r>
              <a:rPr lang="en-US"/>
              <a:t>partikel akan secara otomatis tertarik pada gradien citra. Hasil akhir dari proses ini </a:t>
            </a:r>
          </a:p>
          <a:p>
            <a:r>
              <a:rPr lang="en-US"/>
              <a:t>adalah tepi untuk setiap citra.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notesSlides/notesSlide8.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notesSlides/notesSlide9.xml" Type="http://schemas.openxmlformats.org/officeDocument/2006/relationships/notesSlide"/><Relationship Id="rId3" Target="../media/image2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3.png" Type="http://schemas.openxmlformats.org/officeDocument/2006/relationships/image"/><Relationship Id="rId9"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notesSlides/notesSlide10.xml" Type="http://schemas.openxmlformats.org/officeDocument/2006/relationships/notesSlide"/><Relationship Id="rId3" Target="../media/image2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3.png" Type="http://schemas.openxmlformats.org/officeDocument/2006/relationships/image"/><Relationship Id="rId9"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notesSlides/notesSlide11.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2" Target="../notesSlides/notesSlide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2" Target="../notesSlides/notesSlide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notesSlides/notesSlide7.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5400000">
            <a:off x="4000500" y="-4000500"/>
            <a:ext cx="10287000" cy="18288000"/>
            <a:chOff x="0" y="0"/>
            <a:chExt cx="2709333" cy="4816593"/>
          </a:xfrm>
        </p:grpSpPr>
        <p:sp>
          <p:nvSpPr>
            <p:cNvPr name="Freeform 3" id="3"/>
            <p:cNvSpPr/>
            <p:nvPr/>
          </p:nvSpPr>
          <p:spPr>
            <a:xfrm flipH="false" flipV="false" rot="0">
              <a:off x="0" y="0"/>
              <a:ext cx="2709333" cy="4816592"/>
            </a:xfrm>
            <a:custGeom>
              <a:avLst/>
              <a:gdLst/>
              <a:ahLst/>
              <a:cxnLst/>
              <a:rect r="r" b="b" t="t" l="l"/>
              <a:pathLst>
                <a:path h="4816592" w="2709333">
                  <a:moveTo>
                    <a:pt x="0" y="0"/>
                  </a:moveTo>
                  <a:lnTo>
                    <a:pt x="2709333" y="0"/>
                  </a:lnTo>
                  <a:lnTo>
                    <a:pt x="2709333" y="4816592"/>
                  </a:lnTo>
                  <a:lnTo>
                    <a:pt x="0" y="4816592"/>
                  </a:lnTo>
                  <a:close/>
                </a:path>
              </a:pathLst>
            </a:custGeom>
            <a:solidFill>
              <a:srgbClr val="E5EFEF"/>
            </a:solidFill>
          </p:spPr>
        </p:sp>
        <p:sp>
          <p:nvSpPr>
            <p:cNvPr name="TextBox 4" id="4"/>
            <p:cNvSpPr txBox="true"/>
            <p:nvPr/>
          </p:nvSpPr>
          <p:spPr>
            <a:xfrm>
              <a:off x="0" y="-38100"/>
              <a:ext cx="2709333" cy="4854693"/>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8469386" y="5984588"/>
            <a:ext cx="2787621" cy="0"/>
          </a:xfrm>
          <a:prstGeom prst="line">
            <a:avLst/>
          </a:prstGeom>
          <a:ln cap="flat" w="47625">
            <a:solidFill>
              <a:srgbClr val="44424C"/>
            </a:solidFill>
            <a:prstDash val="solid"/>
            <a:headEnd type="none" len="sm" w="sm"/>
            <a:tailEnd type="none" len="sm" w="sm"/>
          </a:ln>
        </p:spPr>
      </p:sp>
      <p:grpSp>
        <p:nvGrpSpPr>
          <p:cNvPr name="Group 6" id="6"/>
          <p:cNvGrpSpPr/>
          <p:nvPr/>
        </p:nvGrpSpPr>
        <p:grpSpPr>
          <a:xfrm rot="0">
            <a:off x="7316116" y="0"/>
            <a:ext cx="4265322" cy="834737"/>
            <a:chOff x="0" y="0"/>
            <a:chExt cx="5687096" cy="1112983"/>
          </a:xfrm>
        </p:grpSpPr>
        <p:sp>
          <p:nvSpPr>
            <p:cNvPr name="Freeform 7" id="7"/>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3"/>
              <a:stretch>
                <a:fillRect l="0" t="0" r="0" b="0"/>
              </a:stretch>
            </a:blipFill>
          </p:spPr>
        </p:sp>
        <p:sp>
          <p:nvSpPr>
            <p:cNvPr name="Freeform 8" id="8"/>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4"/>
              <a:stretch>
                <a:fillRect l="0" t="0" r="0" b="0"/>
              </a:stretch>
            </a:blipFill>
          </p:spPr>
        </p:sp>
        <p:sp>
          <p:nvSpPr>
            <p:cNvPr name="Freeform 9" id="9"/>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5"/>
              <a:stretch>
                <a:fillRect l="0" t="0" r="0" b="0"/>
              </a:stretch>
            </a:blipFill>
          </p:spPr>
        </p:sp>
        <p:sp>
          <p:nvSpPr>
            <p:cNvPr name="Freeform 10" id="10"/>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6"/>
              <a:stretch>
                <a:fillRect l="0" t="0" r="0" b="0"/>
              </a:stretch>
            </a:blipFill>
          </p:spPr>
        </p:sp>
        <p:sp>
          <p:nvSpPr>
            <p:cNvPr name="Freeform 11" id="11"/>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7"/>
              <a:stretch>
                <a:fillRect l="0" t="0" r="0" b="0"/>
              </a:stretch>
            </a:blipFill>
          </p:spPr>
        </p:sp>
      </p:grpSp>
      <p:sp>
        <p:nvSpPr>
          <p:cNvPr name="TextBox 12" id="12"/>
          <p:cNvSpPr txBox="true"/>
          <p:nvPr/>
        </p:nvSpPr>
        <p:spPr>
          <a:xfrm rot="0">
            <a:off x="5793673" y="6685498"/>
            <a:ext cx="8139046" cy="2433082"/>
          </a:xfrm>
          <a:prstGeom prst="rect">
            <a:avLst/>
          </a:prstGeom>
        </p:spPr>
        <p:txBody>
          <a:bodyPr anchor="t" rtlCol="false" tIns="0" lIns="0" bIns="0" rIns="0">
            <a:spAutoFit/>
          </a:bodyPr>
          <a:lstStyle/>
          <a:p>
            <a:pPr algn="ctr">
              <a:lnSpc>
                <a:spcPts val="3243"/>
              </a:lnSpc>
            </a:pPr>
            <a:r>
              <a:rPr lang="en-US" sz="2316" spc="558">
                <a:solidFill>
                  <a:srgbClr val="44424C"/>
                </a:solidFill>
                <a:latin typeface="DM Serif Display"/>
                <a:ea typeface="DM Serif Display"/>
                <a:cs typeface="DM Serif Display"/>
                <a:sym typeface="DM Serif Display"/>
              </a:rPr>
              <a:t>Leony Purba-5023211013</a:t>
            </a:r>
          </a:p>
          <a:p>
            <a:pPr algn="ctr">
              <a:lnSpc>
                <a:spcPts val="3243"/>
              </a:lnSpc>
            </a:pPr>
            <a:r>
              <a:rPr lang="en-US" sz="2316" spc="558">
                <a:solidFill>
                  <a:srgbClr val="44424C"/>
                </a:solidFill>
                <a:latin typeface="DM Serif Display"/>
                <a:ea typeface="DM Serif Display"/>
                <a:cs typeface="DM Serif Display"/>
                <a:sym typeface="DM Serif Display"/>
              </a:rPr>
              <a:t>Pencitraan dan Pengolahan Citra Medika</a:t>
            </a:r>
          </a:p>
          <a:p>
            <a:pPr algn="ctr">
              <a:lnSpc>
                <a:spcPts val="3243"/>
              </a:lnSpc>
            </a:pPr>
          </a:p>
          <a:p>
            <a:pPr algn="ctr">
              <a:lnSpc>
                <a:spcPts val="3243"/>
              </a:lnSpc>
            </a:pPr>
            <a:r>
              <a:rPr lang="en-US" sz="2316" spc="558">
                <a:solidFill>
                  <a:srgbClr val="44424C"/>
                </a:solidFill>
                <a:latin typeface="DM Serif Display"/>
                <a:ea typeface="DM Serif Display"/>
                <a:cs typeface="DM Serif Display"/>
                <a:sym typeface="DM Serif Display"/>
              </a:rPr>
              <a:t>Dosen Pembimbing :</a:t>
            </a:r>
          </a:p>
          <a:p>
            <a:pPr algn="ctr">
              <a:lnSpc>
                <a:spcPts val="3243"/>
              </a:lnSpc>
            </a:pPr>
            <a:r>
              <a:rPr lang="en-US" sz="2316" spc="558">
                <a:solidFill>
                  <a:srgbClr val="44424C"/>
                </a:solidFill>
                <a:latin typeface="DM Serif Display"/>
                <a:ea typeface="DM Serif Display"/>
                <a:cs typeface="DM Serif Display"/>
                <a:sym typeface="DM Serif Display"/>
              </a:rPr>
              <a:t>Dr. Norma Hermawan, S.T., M.Sc.</a:t>
            </a:r>
          </a:p>
          <a:p>
            <a:pPr algn="ctr">
              <a:lnSpc>
                <a:spcPts val="3243"/>
              </a:lnSpc>
            </a:pPr>
            <a:r>
              <a:rPr lang="en-US" sz="2316" spc="558">
                <a:solidFill>
                  <a:srgbClr val="44424C"/>
                </a:solidFill>
                <a:latin typeface="DM Serif Display"/>
                <a:ea typeface="DM Serif Display"/>
                <a:cs typeface="DM Serif Display"/>
                <a:sym typeface="DM Serif Display"/>
              </a:rPr>
              <a:t>Prof. Dr. Tri Arief Sardjono S.T., M.T.</a:t>
            </a:r>
          </a:p>
        </p:txBody>
      </p:sp>
      <p:sp>
        <p:nvSpPr>
          <p:cNvPr name="Freeform 13" id="13"/>
          <p:cNvSpPr/>
          <p:nvPr/>
        </p:nvSpPr>
        <p:spPr>
          <a:xfrm flipH="false" flipV="false" rot="0">
            <a:off x="4745938" y="369991"/>
            <a:ext cx="10522664" cy="8081868"/>
          </a:xfrm>
          <a:custGeom>
            <a:avLst/>
            <a:gdLst/>
            <a:ahLst/>
            <a:cxnLst/>
            <a:rect r="r" b="b" t="t" l="l"/>
            <a:pathLst>
              <a:path h="8081868" w="10522664">
                <a:moveTo>
                  <a:pt x="0" y="0"/>
                </a:moveTo>
                <a:lnTo>
                  <a:pt x="10522664" y="0"/>
                </a:lnTo>
                <a:lnTo>
                  <a:pt x="10522664" y="8081868"/>
                </a:lnTo>
                <a:lnTo>
                  <a:pt x="0" y="8081868"/>
                </a:lnTo>
                <a:lnTo>
                  <a:pt x="0" y="0"/>
                </a:lnTo>
                <a:close/>
              </a:path>
            </a:pathLst>
          </a:custGeom>
          <a:blipFill>
            <a:blip r:embed="rId8">
              <a:alphaModFix amt="13000"/>
            </a:blip>
            <a:stretch>
              <a:fillRect l="0" t="0" r="0" b="-1827"/>
            </a:stretch>
          </a:blipFill>
        </p:spPr>
      </p:sp>
      <p:sp>
        <p:nvSpPr>
          <p:cNvPr name="TextBox 14" id="14"/>
          <p:cNvSpPr txBox="true"/>
          <p:nvPr/>
        </p:nvSpPr>
        <p:spPr>
          <a:xfrm rot="0">
            <a:off x="2666955" y="2047554"/>
            <a:ext cx="13818465" cy="3189322"/>
          </a:xfrm>
          <a:prstGeom prst="rect">
            <a:avLst/>
          </a:prstGeom>
        </p:spPr>
        <p:txBody>
          <a:bodyPr anchor="t" rtlCol="false" tIns="0" lIns="0" bIns="0" rIns="0">
            <a:spAutoFit/>
          </a:bodyPr>
          <a:lstStyle/>
          <a:p>
            <a:pPr algn="ctr">
              <a:lnSpc>
                <a:spcPts val="8485"/>
              </a:lnSpc>
            </a:pPr>
            <a:r>
              <a:rPr lang="en-US" sz="6061">
                <a:solidFill>
                  <a:srgbClr val="44424C"/>
                </a:solidFill>
                <a:latin typeface="DM Serif Display"/>
                <a:ea typeface="DM Serif Display"/>
                <a:cs typeface="DM Serif Display"/>
                <a:sym typeface="DM Serif Display"/>
              </a:rPr>
              <a:t>“Karakterisasi Kanker Payudara Dengan </a:t>
            </a:r>
            <a:r>
              <a:rPr lang="en-US" sz="6061" i="true">
                <a:solidFill>
                  <a:srgbClr val="44424C"/>
                </a:solidFill>
                <a:latin typeface="DM Serif Display Italics"/>
                <a:ea typeface="DM Serif Display Italics"/>
                <a:cs typeface="DM Serif Display Italics"/>
                <a:sym typeface="DM Serif Display Italics"/>
              </a:rPr>
              <a:t>Shape Irregularity </a:t>
            </a:r>
            <a:r>
              <a:rPr lang="en-US" sz="6061">
                <a:solidFill>
                  <a:srgbClr val="44424C"/>
                </a:solidFill>
                <a:latin typeface="DM Serif Display"/>
                <a:ea typeface="DM Serif Display"/>
                <a:cs typeface="DM Serif Display"/>
                <a:sym typeface="DM Serif Display"/>
              </a:rPr>
              <a:t>dan</a:t>
            </a:r>
            <a:r>
              <a:rPr lang="en-US" sz="6061" i="true">
                <a:solidFill>
                  <a:srgbClr val="44424C"/>
                </a:solidFill>
                <a:latin typeface="DM Serif Display Italics"/>
                <a:ea typeface="DM Serif Display Italics"/>
                <a:cs typeface="DM Serif Display Italics"/>
                <a:sym typeface="DM Serif Display Italics"/>
              </a:rPr>
              <a:t> Edge Sharpness</a:t>
            </a:r>
            <a:r>
              <a:rPr lang="en-US" sz="6061">
                <a:solidFill>
                  <a:srgbClr val="44424C"/>
                </a:solidFill>
                <a:latin typeface="DM Serif Display"/>
                <a:ea typeface="DM Serif Display"/>
                <a:cs typeface="DM Serif Display"/>
                <a:sym typeface="DM Serif Display"/>
              </a:rPr>
              <a:t> Dari Citra B-Mode USG”</a:t>
            </a:r>
          </a:p>
        </p:txBody>
      </p:sp>
      <p:grpSp>
        <p:nvGrpSpPr>
          <p:cNvPr name="Group 15" id="15"/>
          <p:cNvGrpSpPr/>
          <p:nvPr/>
        </p:nvGrpSpPr>
        <p:grpSpPr>
          <a:xfrm rot="0">
            <a:off x="0" y="9258300"/>
            <a:ext cx="18288000" cy="1028700"/>
            <a:chOff x="0" y="0"/>
            <a:chExt cx="4816593" cy="270933"/>
          </a:xfrm>
        </p:grpSpPr>
        <p:sp>
          <p:nvSpPr>
            <p:cNvPr name="Freeform 16" id="16"/>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8CBCAA">
                <a:alpha val="74902"/>
              </a:srgbClr>
            </a:solidFill>
          </p:spPr>
        </p:sp>
        <p:sp>
          <p:nvSpPr>
            <p:cNvPr name="TextBox 17" id="17"/>
            <p:cNvSpPr txBox="true"/>
            <p:nvPr/>
          </p:nvSpPr>
          <p:spPr>
            <a:xfrm>
              <a:off x="0" y="-38100"/>
              <a:ext cx="4816593" cy="309033"/>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410711" y="9585325"/>
            <a:ext cx="18076133" cy="701675"/>
          </a:xfrm>
          <a:prstGeom prst="rect">
            <a:avLst/>
          </a:prstGeom>
        </p:spPr>
        <p:txBody>
          <a:bodyPr anchor="t" rtlCol="false" tIns="0" lIns="0" bIns="0" rIns="0">
            <a:spAutoFit/>
          </a:bodyPr>
          <a:lstStyle/>
          <a:p>
            <a:pPr algn="just">
              <a:lnSpc>
                <a:spcPts val="2800"/>
              </a:lnSpc>
            </a:pPr>
            <a:r>
              <a:rPr lang="en-US" sz="2000" b="true">
                <a:solidFill>
                  <a:srgbClr val="44424C"/>
                </a:solidFill>
                <a:latin typeface="Open Sans Bold"/>
                <a:ea typeface="Open Sans Bold"/>
                <a:cs typeface="Open Sans Bold"/>
                <a:sym typeface="Open Sans Bold"/>
              </a:rPr>
              <a:t>DEPARTEMEN TEKNIK BIOMEDIK - FAKULTAS TEKNOLOGI ELEKTRO DAN INFORMATIKA CERDAS - I</a:t>
            </a:r>
            <a:r>
              <a:rPr lang="en-US" sz="2000" b="true">
                <a:solidFill>
                  <a:srgbClr val="44424C"/>
                </a:solidFill>
                <a:latin typeface="Open Sans Bold"/>
                <a:ea typeface="Open Sans Bold"/>
                <a:cs typeface="Open Sans Bold"/>
                <a:sym typeface="Open Sans Bold"/>
              </a:rPr>
              <a:t>NSTITUT TEKNOLOGI SEPULUH  NOPEMBER</a:t>
            </a:r>
          </a:p>
          <a:p>
            <a:pPr algn="just">
              <a:lnSpc>
                <a:spcPts val="2800"/>
              </a:lnSpc>
            </a:pPr>
          </a:p>
        </p:txBody>
      </p:sp>
      <p:sp>
        <p:nvSpPr>
          <p:cNvPr name="TextBox 19" id="19"/>
          <p:cNvSpPr txBox="true"/>
          <p:nvPr/>
        </p:nvSpPr>
        <p:spPr>
          <a:xfrm rot="0">
            <a:off x="14405332" y="114428"/>
            <a:ext cx="3634395" cy="949276"/>
          </a:xfrm>
          <a:prstGeom prst="rect">
            <a:avLst/>
          </a:prstGeom>
        </p:spPr>
        <p:txBody>
          <a:bodyPr anchor="t" rtlCol="false" tIns="0" lIns="0" bIns="0" rIns="0">
            <a:spAutoFit/>
          </a:bodyPr>
          <a:lstStyle/>
          <a:p>
            <a:pPr algn="r">
              <a:lnSpc>
                <a:spcPts val="3852"/>
              </a:lnSpc>
            </a:pPr>
            <a:r>
              <a:rPr lang="en-US" sz="2751" b="true">
                <a:solidFill>
                  <a:srgbClr val="44424C"/>
                </a:solidFill>
                <a:latin typeface="Open Sans Bold"/>
                <a:ea typeface="Open Sans Bold"/>
                <a:cs typeface="Open Sans Bold"/>
                <a:sym typeface="Open Sans Bold"/>
              </a:rPr>
              <a:t>EB234703</a:t>
            </a:r>
          </a:p>
          <a:p>
            <a:pPr algn="r">
              <a:lnSpc>
                <a:spcPts val="3852"/>
              </a:lnSpc>
            </a:pPr>
            <a:r>
              <a:rPr lang="en-US" b="true" sz="2751">
                <a:solidFill>
                  <a:srgbClr val="44424C"/>
                </a:solidFill>
                <a:latin typeface="Open Sans Bold"/>
                <a:ea typeface="Open Sans Bold"/>
                <a:cs typeface="Open Sans Bold"/>
                <a:sym typeface="Open Sans Bold"/>
              </a:rPr>
              <a:t>PRA-TUGAS AKHIR</a:t>
            </a:r>
          </a:p>
        </p:txBody>
      </p:sp>
      <p:sp>
        <p:nvSpPr>
          <p:cNvPr name="TextBox 20" id="20"/>
          <p:cNvSpPr txBox="true"/>
          <p:nvPr/>
        </p:nvSpPr>
        <p:spPr>
          <a:xfrm rot="0">
            <a:off x="206138" y="114428"/>
            <a:ext cx="4921633" cy="463501"/>
          </a:xfrm>
          <a:prstGeom prst="rect">
            <a:avLst/>
          </a:prstGeom>
        </p:spPr>
        <p:txBody>
          <a:bodyPr anchor="t" rtlCol="false" tIns="0" lIns="0" bIns="0" rIns="0">
            <a:spAutoFit/>
          </a:bodyPr>
          <a:lstStyle/>
          <a:p>
            <a:pPr algn="l">
              <a:lnSpc>
                <a:spcPts val="3852"/>
              </a:lnSpc>
            </a:pPr>
            <a:r>
              <a:rPr lang="en-US" sz="2751">
                <a:solidFill>
                  <a:srgbClr val="44424C"/>
                </a:solidFill>
                <a:latin typeface="Open Sans"/>
                <a:ea typeface="Open Sans"/>
                <a:cs typeface="Open Sans"/>
                <a:sym typeface="Open Sans"/>
              </a:rPr>
              <a:t>15-10-2024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854653" y="-885830"/>
            <a:ext cx="19958480" cy="1916976"/>
            <a:chOff x="0" y="0"/>
            <a:chExt cx="5256554" cy="504883"/>
          </a:xfrm>
        </p:grpSpPr>
        <p:sp>
          <p:nvSpPr>
            <p:cNvPr name="Freeform 3" id="3"/>
            <p:cNvSpPr/>
            <p:nvPr/>
          </p:nvSpPr>
          <p:spPr>
            <a:xfrm flipH="false" flipV="false" rot="0">
              <a:off x="0" y="0"/>
              <a:ext cx="5256554" cy="504883"/>
            </a:xfrm>
            <a:custGeom>
              <a:avLst/>
              <a:gdLst/>
              <a:ahLst/>
              <a:cxnLst/>
              <a:rect r="r" b="b" t="t" l="l"/>
              <a:pathLst>
                <a:path h="504883" w="5256554">
                  <a:moveTo>
                    <a:pt x="0" y="0"/>
                  </a:moveTo>
                  <a:lnTo>
                    <a:pt x="5256554" y="0"/>
                  </a:lnTo>
                  <a:lnTo>
                    <a:pt x="5256554" y="504883"/>
                  </a:lnTo>
                  <a:lnTo>
                    <a:pt x="0" y="504883"/>
                  </a:lnTo>
                  <a:close/>
                </a:path>
              </a:pathLst>
            </a:custGeom>
            <a:solidFill>
              <a:srgbClr val="E5EFEF"/>
            </a:solidFill>
          </p:spPr>
        </p:sp>
        <p:sp>
          <p:nvSpPr>
            <p:cNvPr name="TextBox 4" id="4"/>
            <p:cNvSpPr txBox="true"/>
            <p:nvPr/>
          </p:nvSpPr>
          <p:spPr>
            <a:xfrm>
              <a:off x="0" y="-38100"/>
              <a:ext cx="5256554" cy="54298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54653" y="9258272"/>
            <a:ext cx="19958480" cy="1917004"/>
            <a:chOff x="0" y="0"/>
            <a:chExt cx="5256554" cy="504890"/>
          </a:xfrm>
        </p:grpSpPr>
        <p:sp>
          <p:nvSpPr>
            <p:cNvPr name="Freeform 6" id="6"/>
            <p:cNvSpPr/>
            <p:nvPr/>
          </p:nvSpPr>
          <p:spPr>
            <a:xfrm flipH="false" flipV="false" rot="0">
              <a:off x="0" y="0"/>
              <a:ext cx="5256554" cy="504890"/>
            </a:xfrm>
            <a:custGeom>
              <a:avLst/>
              <a:gdLst/>
              <a:ahLst/>
              <a:cxnLst/>
              <a:rect r="r" b="b" t="t" l="l"/>
              <a:pathLst>
                <a:path h="504890" w="5256554">
                  <a:moveTo>
                    <a:pt x="0" y="0"/>
                  </a:moveTo>
                  <a:lnTo>
                    <a:pt x="5256554" y="0"/>
                  </a:lnTo>
                  <a:lnTo>
                    <a:pt x="5256554" y="504890"/>
                  </a:lnTo>
                  <a:lnTo>
                    <a:pt x="0" y="504890"/>
                  </a:lnTo>
                  <a:close/>
                </a:path>
              </a:pathLst>
            </a:custGeom>
            <a:solidFill>
              <a:srgbClr val="E5EFEF"/>
            </a:solidFill>
          </p:spPr>
        </p:sp>
        <p:sp>
          <p:nvSpPr>
            <p:cNvPr name="TextBox 7" id="7"/>
            <p:cNvSpPr txBox="true"/>
            <p:nvPr/>
          </p:nvSpPr>
          <p:spPr>
            <a:xfrm>
              <a:off x="0" y="-38100"/>
              <a:ext cx="5256554" cy="54299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7316116" y="0"/>
            <a:ext cx="4265322" cy="834737"/>
            <a:chOff x="0" y="0"/>
            <a:chExt cx="5687096" cy="1112983"/>
          </a:xfrm>
        </p:grpSpPr>
        <p:sp>
          <p:nvSpPr>
            <p:cNvPr name="Freeform 10" id="10"/>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11" id="11"/>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2" id="12"/>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3" id="13"/>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4" id="14"/>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sp>
        <p:nvSpPr>
          <p:cNvPr name="AutoShape 15" id="15"/>
          <p:cNvSpPr/>
          <p:nvPr/>
        </p:nvSpPr>
        <p:spPr>
          <a:xfrm flipV="true">
            <a:off x="767000" y="1445802"/>
            <a:ext cx="0" cy="1842791"/>
          </a:xfrm>
          <a:prstGeom prst="line">
            <a:avLst/>
          </a:prstGeom>
          <a:ln cap="flat" w="28575">
            <a:solidFill>
              <a:srgbClr val="44424C"/>
            </a:solidFill>
            <a:prstDash val="solid"/>
            <a:headEnd type="none" len="sm" w="sm"/>
            <a:tailEnd type="none" len="sm" w="sm"/>
          </a:ln>
        </p:spPr>
      </p:sp>
      <p:sp>
        <p:nvSpPr>
          <p:cNvPr name="Freeform 16" id="16"/>
          <p:cNvSpPr/>
          <p:nvPr/>
        </p:nvSpPr>
        <p:spPr>
          <a:xfrm flipH="false" flipV="false" rot="0">
            <a:off x="2331755" y="2373024"/>
            <a:ext cx="12976779" cy="5953098"/>
          </a:xfrm>
          <a:custGeom>
            <a:avLst/>
            <a:gdLst/>
            <a:ahLst/>
            <a:cxnLst/>
            <a:rect r="r" b="b" t="t" l="l"/>
            <a:pathLst>
              <a:path h="5953098" w="12976779">
                <a:moveTo>
                  <a:pt x="0" y="0"/>
                </a:moveTo>
                <a:lnTo>
                  <a:pt x="12976779" y="0"/>
                </a:lnTo>
                <a:lnTo>
                  <a:pt x="12976779" y="5953098"/>
                </a:lnTo>
                <a:lnTo>
                  <a:pt x="0" y="5953098"/>
                </a:lnTo>
                <a:lnTo>
                  <a:pt x="0" y="0"/>
                </a:lnTo>
                <a:close/>
              </a:path>
            </a:pathLst>
          </a:custGeom>
          <a:blipFill>
            <a:blip r:embed="rId10"/>
            <a:stretch>
              <a:fillRect l="0" t="0" r="0" b="0"/>
            </a:stretch>
          </a:blipFill>
        </p:spPr>
      </p:sp>
      <p:sp>
        <p:nvSpPr>
          <p:cNvPr name="TextBox 17" id="17"/>
          <p:cNvSpPr txBox="true"/>
          <p:nvPr/>
        </p:nvSpPr>
        <p:spPr>
          <a:xfrm rot="0">
            <a:off x="1028700" y="1856742"/>
            <a:ext cx="3470583" cy="1175440"/>
          </a:xfrm>
          <a:prstGeom prst="rect">
            <a:avLst/>
          </a:prstGeom>
        </p:spPr>
        <p:txBody>
          <a:bodyPr anchor="t" rtlCol="false" tIns="0" lIns="0" bIns="0" rIns="0">
            <a:spAutoFit/>
          </a:bodyPr>
          <a:lstStyle/>
          <a:p>
            <a:pPr algn="l">
              <a:lnSpc>
                <a:spcPts val="4409"/>
              </a:lnSpc>
            </a:pPr>
            <a:r>
              <a:rPr lang="en-US" sz="5011">
                <a:solidFill>
                  <a:srgbClr val="44424C"/>
                </a:solidFill>
                <a:latin typeface="DM Serif Display"/>
                <a:ea typeface="DM Serif Display"/>
                <a:cs typeface="DM Serif Display"/>
                <a:sym typeface="DM Serif Display"/>
              </a:rPr>
              <a:t>Tinjauan Pustaka</a:t>
            </a:r>
          </a:p>
        </p:txBody>
      </p:sp>
      <p:sp>
        <p:nvSpPr>
          <p:cNvPr name="TextBox 18" id="18"/>
          <p:cNvSpPr txBox="true"/>
          <p:nvPr/>
        </p:nvSpPr>
        <p:spPr>
          <a:xfrm rot="0">
            <a:off x="4499283" y="8539322"/>
            <a:ext cx="8984293" cy="448599"/>
          </a:xfrm>
          <a:prstGeom prst="rect">
            <a:avLst/>
          </a:prstGeom>
        </p:spPr>
        <p:txBody>
          <a:bodyPr anchor="t" rtlCol="false" tIns="0" lIns="0" bIns="0" rIns="0">
            <a:spAutoFit/>
          </a:bodyPr>
          <a:lstStyle/>
          <a:p>
            <a:pPr algn="ctr">
              <a:lnSpc>
                <a:spcPts val="3624"/>
              </a:lnSpc>
            </a:pPr>
            <a:r>
              <a:rPr lang="en-US" b="true" sz="2588">
                <a:solidFill>
                  <a:srgbClr val="44424C"/>
                </a:solidFill>
                <a:latin typeface="Open Sans Bold"/>
                <a:ea typeface="Open Sans Bold"/>
                <a:cs typeface="Open Sans Bold"/>
                <a:sym typeface="Open Sans Bold"/>
              </a:rPr>
              <a:t>Diagram Fishbone Penelitian yang dilakukan</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2793081" y="-722091"/>
            <a:ext cx="5720775" cy="2949139"/>
            <a:chOff x="0" y="0"/>
            <a:chExt cx="1506706" cy="776728"/>
          </a:xfrm>
        </p:grpSpPr>
        <p:sp>
          <p:nvSpPr>
            <p:cNvPr name="Freeform 3" id="3"/>
            <p:cNvSpPr/>
            <p:nvPr/>
          </p:nvSpPr>
          <p:spPr>
            <a:xfrm flipH="false" flipV="false" rot="0">
              <a:off x="0" y="0"/>
              <a:ext cx="1506706" cy="776728"/>
            </a:xfrm>
            <a:custGeom>
              <a:avLst/>
              <a:gdLst/>
              <a:ahLst/>
              <a:cxnLst/>
              <a:rect r="r" b="b" t="t" l="l"/>
              <a:pathLst>
                <a:path h="776728" w="1506706">
                  <a:moveTo>
                    <a:pt x="0" y="0"/>
                  </a:moveTo>
                  <a:lnTo>
                    <a:pt x="1506706" y="0"/>
                  </a:lnTo>
                  <a:lnTo>
                    <a:pt x="1506706" y="776728"/>
                  </a:lnTo>
                  <a:lnTo>
                    <a:pt x="0" y="776728"/>
                  </a:lnTo>
                  <a:close/>
                </a:path>
              </a:pathLst>
            </a:custGeom>
            <a:solidFill>
              <a:srgbClr val="E5EFEF"/>
            </a:solidFill>
          </p:spPr>
        </p:sp>
        <p:sp>
          <p:nvSpPr>
            <p:cNvPr name="TextBox 4" id="4"/>
            <p:cNvSpPr txBox="true"/>
            <p:nvPr/>
          </p:nvSpPr>
          <p:spPr>
            <a:xfrm>
              <a:off x="0" y="-38100"/>
              <a:ext cx="1506706" cy="8148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242689" y="474879"/>
            <a:ext cx="4395217" cy="976892"/>
          </a:xfrm>
          <a:prstGeom prst="rect">
            <a:avLst/>
          </a:prstGeom>
        </p:spPr>
        <p:txBody>
          <a:bodyPr anchor="t" rtlCol="false" tIns="0" lIns="0" bIns="0" rIns="0">
            <a:spAutoFit/>
          </a:bodyPr>
          <a:lstStyle/>
          <a:p>
            <a:pPr algn="l">
              <a:lnSpc>
                <a:spcPts val="7151"/>
              </a:lnSpc>
            </a:pPr>
            <a:r>
              <a:rPr lang="en-US" sz="8126">
                <a:solidFill>
                  <a:srgbClr val="44424C"/>
                </a:solidFill>
                <a:latin typeface="DM Serif Display"/>
                <a:ea typeface="DM Serif Display"/>
                <a:cs typeface="DM Serif Display"/>
                <a:sym typeface="DM Serif Display"/>
              </a:rPr>
              <a:t>Desain</a:t>
            </a:r>
          </a:p>
        </p:txBody>
      </p:sp>
      <p:sp>
        <p:nvSpPr>
          <p:cNvPr name="Freeform 6" id="6"/>
          <p:cNvSpPr/>
          <p:nvPr/>
        </p:nvSpPr>
        <p:spPr>
          <a:xfrm flipH="false" flipV="false" rot="0">
            <a:off x="10402347" y="3712098"/>
            <a:ext cx="7435928" cy="6264391"/>
          </a:xfrm>
          <a:custGeom>
            <a:avLst/>
            <a:gdLst/>
            <a:ahLst/>
            <a:cxnLst/>
            <a:rect r="r" b="b" t="t" l="l"/>
            <a:pathLst>
              <a:path h="6264391" w="7435928">
                <a:moveTo>
                  <a:pt x="0" y="0"/>
                </a:moveTo>
                <a:lnTo>
                  <a:pt x="7435928" y="0"/>
                </a:lnTo>
                <a:lnTo>
                  <a:pt x="7435928" y="6264391"/>
                </a:lnTo>
                <a:lnTo>
                  <a:pt x="0" y="6264391"/>
                </a:lnTo>
                <a:lnTo>
                  <a:pt x="0" y="0"/>
                </a:lnTo>
                <a:close/>
              </a:path>
            </a:pathLst>
          </a:custGeom>
          <a:blipFill>
            <a:blip r:embed="rId3"/>
            <a:stretch>
              <a:fillRect l="0" t="-73575" r="0" b="0"/>
            </a:stretch>
          </a:blipFill>
        </p:spPr>
      </p:sp>
      <p:sp>
        <p:nvSpPr>
          <p:cNvPr name="Freeform 7" id="7"/>
          <p:cNvSpPr/>
          <p:nvPr/>
        </p:nvSpPr>
        <p:spPr>
          <a:xfrm flipH="false" flipV="false" rot="0">
            <a:off x="17259300" y="9258300"/>
            <a:ext cx="757211" cy="757211"/>
          </a:xfrm>
          <a:custGeom>
            <a:avLst/>
            <a:gdLst/>
            <a:ahLst/>
            <a:cxnLst/>
            <a:rect r="r" b="b" t="t" l="l"/>
            <a:pathLst>
              <a:path h="757211" w="757211">
                <a:moveTo>
                  <a:pt x="0" y="0"/>
                </a:moveTo>
                <a:lnTo>
                  <a:pt x="757211" y="0"/>
                </a:lnTo>
                <a:lnTo>
                  <a:pt x="757211" y="757211"/>
                </a:lnTo>
                <a:lnTo>
                  <a:pt x="0" y="7572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7316116" y="0"/>
            <a:ext cx="4265322" cy="834737"/>
            <a:chOff x="0" y="0"/>
            <a:chExt cx="5687096" cy="1112983"/>
          </a:xfrm>
        </p:grpSpPr>
        <p:sp>
          <p:nvSpPr>
            <p:cNvPr name="Freeform 9" id="9"/>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6"/>
              <a:stretch>
                <a:fillRect l="0" t="0" r="0" b="0"/>
              </a:stretch>
            </a:blipFill>
          </p:spPr>
        </p:sp>
        <p:sp>
          <p:nvSpPr>
            <p:cNvPr name="Freeform 10" id="10"/>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7"/>
              <a:stretch>
                <a:fillRect l="0" t="0" r="0" b="0"/>
              </a:stretch>
            </a:blipFill>
          </p:spPr>
        </p:sp>
        <p:sp>
          <p:nvSpPr>
            <p:cNvPr name="Freeform 11" id="11"/>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8"/>
              <a:stretch>
                <a:fillRect l="0" t="0" r="0" b="0"/>
              </a:stretch>
            </a:blipFill>
          </p:spPr>
        </p:sp>
        <p:sp>
          <p:nvSpPr>
            <p:cNvPr name="Freeform 12" id="12"/>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9"/>
              <a:stretch>
                <a:fillRect l="0" t="0" r="0" b="0"/>
              </a:stretch>
            </a:blipFill>
          </p:spPr>
        </p:sp>
        <p:sp>
          <p:nvSpPr>
            <p:cNvPr name="Freeform 13" id="13"/>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10"/>
              <a:stretch>
                <a:fillRect l="0" t="0" r="0" b="0"/>
              </a:stretch>
            </a:blipFill>
          </p:spPr>
        </p:sp>
      </p:grpSp>
      <p:sp>
        <p:nvSpPr>
          <p:cNvPr name="Freeform 14" id="14"/>
          <p:cNvSpPr/>
          <p:nvPr/>
        </p:nvSpPr>
        <p:spPr>
          <a:xfrm flipH="false" flipV="false" rot="0">
            <a:off x="1028700" y="1432462"/>
            <a:ext cx="9000713" cy="6225253"/>
          </a:xfrm>
          <a:custGeom>
            <a:avLst/>
            <a:gdLst/>
            <a:ahLst/>
            <a:cxnLst/>
            <a:rect r="r" b="b" t="t" l="l"/>
            <a:pathLst>
              <a:path h="6225253" w="9000713">
                <a:moveTo>
                  <a:pt x="0" y="0"/>
                </a:moveTo>
                <a:lnTo>
                  <a:pt x="9000713" y="0"/>
                </a:lnTo>
                <a:lnTo>
                  <a:pt x="9000713" y="6225253"/>
                </a:lnTo>
                <a:lnTo>
                  <a:pt x="0" y="6225253"/>
                </a:lnTo>
                <a:lnTo>
                  <a:pt x="0" y="0"/>
                </a:lnTo>
                <a:close/>
              </a:path>
            </a:pathLst>
          </a:custGeom>
          <a:blipFill>
            <a:blip r:embed="rId3"/>
            <a:stretch>
              <a:fillRect l="0" t="0" r="0" b="-111423"/>
            </a:stretch>
          </a:blipFill>
        </p:spPr>
      </p:sp>
      <p:sp>
        <p:nvSpPr>
          <p:cNvPr name="TextBox 15" id="15"/>
          <p:cNvSpPr txBox="true"/>
          <p:nvPr/>
        </p:nvSpPr>
        <p:spPr>
          <a:xfrm rot="0">
            <a:off x="3648016" y="7600565"/>
            <a:ext cx="3313549" cy="505115"/>
          </a:xfrm>
          <a:prstGeom prst="rect">
            <a:avLst/>
          </a:prstGeom>
        </p:spPr>
        <p:txBody>
          <a:bodyPr anchor="t" rtlCol="false" tIns="0" lIns="0" bIns="0" rIns="0">
            <a:spAutoFit/>
          </a:bodyPr>
          <a:lstStyle/>
          <a:p>
            <a:pPr algn="ctr">
              <a:lnSpc>
                <a:spcPts val="4184"/>
              </a:lnSpc>
            </a:pPr>
            <a:r>
              <a:rPr lang="en-US" b="true" sz="2988" i="true">
                <a:solidFill>
                  <a:srgbClr val="44424C"/>
                </a:solidFill>
                <a:latin typeface="Open Sans Bold Italics"/>
                <a:ea typeface="Open Sans Bold Italics"/>
                <a:cs typeface="Open Sans Bold Italics"/>
                <a:sym typeface="Open Sans Bold Italics"/>
              </a:rPr>
              <a:t>Pre-processing</a:t>
            </a:r>
          </a:p>
        </p:txBody>
      </p:sp>
      <p:sp>
        <p:nvSpPr>
          <p:cNvPr name="TextBox 16" id="16"/>
          <p:cNvSpPr txBox="true"/>
          <p:nvPr/>
        </p:nvSpPr>
        <p:spPr>
          <a:xfrm rot="0">
            <a:off x="12463537" y="2979288"/>
            <a:ext cx="3313549" cy="505115"/>
          </a:xfrm>
          <a:prstGeom prst="rect">
            <a:avLst/>
          </a:prstGeom>
        </p:spPr>
        <p:txBody>
          <a:bodyPr anchor="t" rtlCol="false" tIns="0" lIns="0" bIns="0" rIns="0">
            <a:spAutoFit/>
          </a:bodyPr>
          <a:lstStyle/>
          <a:p>
            <a:pPr algn="ctr">
              <a:lnSpc>
                <a:spcPts val="4184"/>
              </a:lnSpc>
            </a:pPr>
            <a:r>
              <a:rPr lang="en-US" b="true" sz="2988" i="true">
                <a:solidFill>
                  <a:srgbClr val="44424C"/>
                </a:solidFill>
                <a:latin typeface="Open Sans Bold Italics"/>
                <a:ea typeface="Open Sans Bold Italics"/>
                <a:cs typeface="Open Sans Bold Italics"/>
                <a:sym typeface="Open Sans Bold Italics"/>
              </a:rPr>
              <a:t>Classification</a:t>
            </a:r>
          </a:p>
        </p:txBody>
      </p:sp>
      <p:sp>
        <p:nvSpPr>
          <p:cNvPr name="TextBox 17" id="17"/>
          <p:cNvSpPr txBox="true"/>
          <p:nvPr/>
        </p:nvSpPr>
        <p:spPr>
          <a:xfrm rot="0">
            <a:off x="14331984" y="1226346"/>
            <a:ext cx="3305921" cy="603250"/>
          </a:xfrm>
          <a:prstGeom prst="rect">
            <a:avLst/>
          </a:prstGeom>
        </p:spPr>
        <p:txBody>
          <a:bodyPr anchor="t" rtlCol="false" tIns="0" lIns="0" bIns="0" rIns="0">
            <a:spAutoFit/>
          </a:bodyPr>
          <a:lstStyle/>
          <a:p>
            <a:pPr algn="l">
              <a:lnSpc>
                <a:spcPts val="4399"/>
              </a:lnSpc>
            </a:pPr>
            <a:r>
              <a:rPr lang="en-US" sz="4999">
                <a:solidFill>
                  <a:srgbClr val="44424C"/>
                </a:solidFill>
                <a:latin typeface="DM Serif Display"/>
                <a:ea typeface="DM Serif Display"/>
                <a:cs typeface="DM Serif Display"/>
                <a:sym typeface="DM Serif Display"/>
              </a:rPr>
              <a:t>Rancangan</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2793081" y="-722091"/>
            <a:ext cx="5720775" cy="2949139"/>
            <a:chOff x="0" y="0"/>
            <a:chExt cx="1506706" cy="776728"/>
          </a:xfrm>
        </p:grpSpPr>
        <p:sp>
          <p:nvSpPr>
            <p:cNvPr name="Freeform 3" id="3"/>
            <p:cNvSpPr/>
            <p:nvPr/>
          </p:nvSpPr>
          <p:spPr>
            <a:xfrm flipH="false" flipV="false" rot="0">
              <a:off x="0" y="0"/>
              <a:ext cx="1506706" cy="776728"/>
            </a:xfrm>
            <a:custGeom>
              <a:avLst/>
              <a:gdLst/>
              <a:ahLst/>
              <a:cxnLst/>
              <a:rect r="r" b="b" t="t" l="l"/>
              <a:pathLst>
                <a:path h="776728" w="1506706">
                  <a:moveTo>
                    <a:pt x="0" y="0"/>
                  </a:moveTo>
                  <a:lnTo>
                    <a:pt x="1506706" y="0"/>
                  </a:lnTo>
                  <a:lnTo>
                    <a:pt x="1506706" y="776728"/>
                  </a:lnTo>
                  <a:lnTo>
                    <a:pt x="0" y="776728"/>
                  </a:lnTo>
                  <a:close/>
                </a:path>
              </a:pathLst>
            </a:custGeom>
            <a:solidFill>
              <a:srgbClr val="E5EFEF"/>
            </a:solidFill>
          </p:spPr>
        </p:sp>
        <p:sp>
          <p:nvSpPr>
            <p:cNvPr name="TextBox 4" id="4"/>
            <p:cNvSpPr txBox="true"/>
            <p:nvPr/>
          </p:nvSpPr>
          <p:spPr>
            <a:xfrm>
              <a:off x="0" y="-38100"/>
              <a:ext cx="1506706" cy="8148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242689" y="474879"/>
            <a:ext cx="4395217" cy="976892"/>
          </a:xfrm>
          <a:prstGeom prst="rect">
            <a:avLst/>
          </a:prstGeom>
        </p:spPr>
        <p:txBody>
          <a:bodyPr anchor="t" rtlCol="false" tIns="0" lIns="0" bIns="0" rIns="0">
            <a:spAutoFit/>
          </a:bodyPr>
          <a:lstStyle/>
          <a:p>
            <a:pPr algn="l">
              <a:lnSpc>
                <a:spcPts val="7151"/>
              </a:lnSpc>
            </a:pPr>
            <a:r>
              <a:rPr lang="en-US" sz="8126">
                <a:solidFill>
                  <a:srgbClr val="44424C"/>
                </a:solidFill>
                <a:latin typeface="DM Serif Display"/>
                <a:ea typeface="DM Serif Display"/>
                <a:cs typeface="DM Serif Display"/>
                <a:sym typeface="DM Serif Display"/>
              </a:rPr>
              <a:t>Desain</a:t>
            </a:r>
          </a:p>
        </p:txBody>
      </p:sp>
      <p:sp>
        <p:nvSpPr>
          <p:cNvPr name="Freeform 6" id="6"/>
          <p:cNvSpPr/>
          <p:nvPr/>
        </p:nvSpPr>
        <p:spPr>
          <a:xfrm flipH="false" flipV="false" rot="0">
            <a:off x="12862170" y="4207028"/>
            <a:ext cx="5582597" cy="4328647"/>
          </a:xfrm>
          <a:custGeom>
            <a:avLst/>
            <a:gdLst/>
            <a:ahLst/>
            <a:cxnLst/>
            <a:rect r="r" b="b" t="t" l="l"/>
            <a:pathLst>
              <a:path h="4328647" w="5582597">
                <a:moveTo>
                  <a:pt x="0" y="0"/>
                </a:moveTo>
                <a:lnTo>
                  <a:pt x="5582597" y="0"/>
                </a:lnTo>
                <a:lnTo>
                  <a:pt x="5582597" y="4328647"/>
                </a:lnTo>
                <a:lnTo>
                  <a:pt x="0" y="4328647"/>
                </a:lnTo>
                <a:lnTo>
                  <a:pt x="0" y="0"/>
                </a:lnTo>
                <a:close/>
              </a:path>
            </a:pathLst>
          </a:custGeom>
          <a:blipFill>
            <a:blip r:embed="rId3"/>
            <a:stretch>
              <a:fillRect l="0" t="-270529" r="-119204" b="-42865"/>
            </a:stretch>
          </a:blipFill>
        </p:spPr>
      </p:sp>
      <p:sp>
        <p:nvSpPr>
          <p:cNvPr name="Freeform 7" id="7"/>
          <p:cNvSpPr/>
          <p:nvPr/>
        </p:nvSpPr>
        <p:spPr>
          <a:xfrm flipH="false" flipV="false" rot="0">
            <a:off x="17259300" y="9258300"/>
            <a:ext cx="757211" cy="757211"/>
          </a:xfrm>
          <a:custGeom>
            <a:avLst/>
            <a:gdLst/>
            <a:ahLst/>
            <a:cxnLst/>
            <a:rect r="r" b="b" t="t" l="l"/>
            <a:pathLst>
              <a:path h="757211" w="757211">
                <a:moveTo>
                  <a:pt x="0" y="0"/>
                </a:moveTo>
                <a:lnTo>
                  <a:pt x="757211" y="0"/>
                </a:lnTo>
                <a:lnTo>
                  <a:pt x="757211" y="757211"/>
                </a:lnTo>
                <a:lnTo>
                  <a:pt x="0" y="7572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7316116" y="0"/>
            <a:ext cx="4265322" cy="834737"/>
            <a:chOff x="0" y="0"/>
            <a:chExt cx="5687096" cy="1112983"/>
          </a:xfrm>
        </p:grpSpPr>
        <p:sp>
          <p:nvSpPr>
            <p:cNvPr name="Freeform 9" id="9"/>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6"/>
              <a:stretch>
                <a:fillRect l="0" t="0" r="0" b="0"/>
              </a:stretch>
            </a:blipFill>
          </p:spPr>
        </p:sp>
        <p:sp>
          <p:nvSpPr>
            <p:cNvPr name="Freeform 10" id="10"/>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7"/>
              <a:stretch>
                <a:fillRect l="0" t="0" r="0" b="0"/>
              </a:stretch>
            </a:blipFill>
          </p:spPr>
        </p:sp>
        <p:sp>
          <p:nvSpPr>
            <p:cNvPr name="Freeform 11" id="11"/>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8"/>
              <a:stretch>
                <a:fillRect l="0" t="0" r="0" b="0"/>
              </a:stretch>
            </a:blipFill>
          </p:spPr>
        </p:sp>
        <p:sp>
          <p:nvSpPr>
            <p:cNvPr name="Freeform 12" id="12"/>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9"/>
              <a:stretch>
                <a:fillRect l="0" t="0" r="0" b="0"/>
              </a:stretch>
            </a:blipFill>
          </p:spPr>
        </p:sp>
        <p:sp>
          <p:nvSpPr>
            <p:cNvPr name="Freeform 13" id="13"/>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10"/>
              <a:stretch>
                <a:fillRect l="0" t="0" r="0" b="0"/>
              </a:stretch>
            </a:blipFill>
          </p:spPr>
        </p:sp>
      </p:grpSp>
      <p:sp>
        <p:nvSpPr>
          <p:cNvPr name="TextBox 14" id="14"/>
          <p:cNvSpPr txBox="true"/>
          <p:nvPr/>
        </p:nvSpPr>
        <p:spPr>
          <a:xfrm rot="0">
            <a:off x="12463537" y="2979288"/>
            <a:ext cx="3313549" cy="505115"/>
          </a:xfrm>
          <a:prstGeom prst="rect">
            <a:avLst/>
          </a:prstGeom>
        </p:spPr>
        <p:txBody>
          <a:bodyPr anchor="t" rtlCol="false" tIns="0" lIns="0" bIns="0" rIns="0">
            <a:spAutoFit/>
          </a:bodyPr>
          <a:lstStyle/>
          <a:p>
            <a:pPr algn="ctr">
              <a:lnSpc>
                <a:spcPts val="4184"/>
              </a:lnSpc>
            </a:pPr>
            <a:r>
              <a:rPr lang="en-US" b="true" sz="2988" i="true">
                <a:solidFill>
                  <a:srgbClr val="44424C"/>
                </a:solidFill>
                <a:latin typeface="Open Sans Bold Italics"/>
                <a:ea typeface="Open Sans Bold Italics"/>
                <a:cs typeface="Open Sans Bold Italics"/>
                <a:sym typeface="Open Sans Bold Italics"/>
              </a:rPr>
              <a:t>Classification</a:t>
            </a:r>
          </a:p>
        </p:txBody>
      </p:sp>
      <p:sp>
        <p:nvSpPr>
          <p:cNvPr name="TextBox 15" id="15"/>
          <p:cNvSpPr txBox="true"/>
          <p:nvPr/>
        </p:nvSpPr>
        <p:spPr>
          <a:xfrm rot="0">
            <a:off x="14331984" y="1226346"/>
            <a:ext cx="3305921" cy="603250"/>
          </a:xfrm>
          <a:prstGeom prst="rect">
            <a:avLst/>
          </a:prstGeom>
        </p:spPr>
        <p:txBody>
          <a:bodyPr anchor="t" rtlCol="false" tIns="0" lIns="0" bIns="0" rIns="0">
            <a:spAutoFit/>
          </a:bodyPr>
          <a:lstStyle/>
          <a:p>
            <a:pPr algn="l">
              <a:lnSpc>
                <a:spcPts val="4399"/>
              </a:lnSpc>
            </a:pPr>
            <a:r>
              <a:rPr lang="en-US" sz="4999">
                <a:solidFill>
                  <a:srgbClr val="44424C"/>
                </a:solidFill>
                <a:latin typeface="DM Serif Display"/>
                <a:ea typeface="DM Serif Display"/>
                <a:cs typeface="DM Serif Display"/>
                <a:sym typeface="DM Serif Display"/>
              </a:rPr>
              <a:t>Rancangan</a:t>
            </a:r>
          </a:p>
        </p:txBody>
      </p:sp>
      <p:sp>
        <p:nvSpPr>
          <p:cNvPr name="TextBox 16" id="16"/>
          <p:cNvSpPr txBox="true"/>
          <p:nvPr/>
        </p:nvSpPr>
        <p:spPr>
          <a:xfrm rot="0">
            <a:off x="1028700" y="2881001"/>
            <a:ext cx="9649168" cy="5654674"/>
          </a:xfrm>
          <a:prstGeom prst="rect">
            <a:avLst/>
          </a:prstGeom>
        </p:spPr>
        <p:txBody>
          <a:bodyPr anchor="t" rtlCol="false" tIns="0" lIns="0" bIns="0" rIns="0">
            <a:spAutoFit/>
          </a:bodyPr>
          <a:lstStyle/>
          <a:p>
            <a:pPr algn="l">
              <a:lnSpc>
                <a:spcPts val="3719"/>
              </a:lnSpc>
            </a:pPr>
          </a:p>
          <a:p>
            <a:pPr algn="l" marL="912470" indent="-456235" lvl="1">
              <a:lnSpc>
                <a:spcPts val="3719"/>
              </a:lnSpc>
              <a:buFont typeface="Arial"/>
              <a:buChar char="•"/>
            </a:pPr>
            <a:r>
              <a:rPr lang="en-US" b="true" sz="4226">
                <a:solidFill>
                  <a:srgbClr val="517F8B"/>
                </a:solidFill>
                <a:latin typeface="Open Sans Bold"/>
                <a:ea typeface="Open Sans Bold"/>
                <a:cs typeface="Open Sans Bold"/>
                <a:sym typeface="Open Sans Bold"/>
              </a:rPr>
              <a:t>Circular Hough Transform : Mendeteksi garis dalam sebuah gambar</a:t>
            </a:r>
          </a:p>
          <a:p>
            <a:pPr algn="l">
              <a:lnSpc>
                <a:spcPts val="3719"/>
              </a:lnSpc>
            </a:pPr>
          </a:p>
          <a:p>
            <a:pPr algn="l" marL="912470" indent="-456235" lvl="1">
              <a:lnSpc>
                <a:spcPts val="3719"/>
              </a:lnSpc>
              <a:buFont typeface="Arial"/>
              <a:buChar char="•"/>
            </a:pPr>
            <a:r>
              <a:rPr lang="en-US" b="true" sz="4226">
                <a:solidFill>
                  <a:srgbClr val="517F8B"/>
                </a:solidFill>
                <a:latin typeface="Open Sans Bold"/>
                <a:ea typeface="Open Sans Bold"/>
                <a:cs typeface="Open Sans Bold"/>
                <a:sym typeface="Open Sans Bold"/>
              </a:rPr>
              <a:t>Tahap ini akan mendeteksi batas atau tepi tumor yang berbentuk garis atau melengkung menggunakan pendekatan matematika berbasis garis dengan transformasi Hough.</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2793081" y="-722091"/>
            <a:ext cx="5720775" cy="2949139"/>
            <a:chOff x="0" y="0"/>
            <a:chExt cx="1506706" cy="776728"/>
          </a:xfrm>
        </p:grpSpPr>
        <p:sp>
          <p:nvSpPr>
            <p:cNvPr name="Freeform 3" id="3"/>
            <p:cNvSpPr/>
            <p:nvPr/>
          </p:nvSpPr>
          <p:spPr>
            <a:xfrm flipH="false" flipV="false" rot="0">
              <a:off x="0" y="0"/>
              <a:ext cx="1506706" cy="776728"/>
            </a:xfrm>
            <a:custGeom>
              <a:avLst/>
              <a:gdLst/>
              <a:ahLst/>
              <a:cxnLst/>
              <a:rect r="r" b="b" t="t" l="l"/>
              <a:pathLst>
                <a:path h="776728" w="1506706">
                  <a:moveTo>
                    <a:pt x="0" y="0"/>
                  </a:moveTo>
                  <a:lnTo>
                    <a:pt x="1506706" y="0"/>
                  </a:lnTo>
                  <a:lnTo>
                    <a:pt x="1506706" y="776728"/>
                  </a:lnTo>
                  <a:lnTo>
                    <a:pt x="0" y="776728"/>
                  </a:lnTo>
                  <a:close/>
                </a:path>
              </a:pathLst>
            </a:custGeom>
            <a:solidFill>
              <a:srgbClr val="E5EFEF"/>
            </a:solidFill>
          </p:spPr>
        </p:sp>
        <p:sp>
          <p:nvSpPr>
            <p:cNvPr name="TextBox 4" id="4"/>
            <p:cNvSpPr txBox="true"/>
            <p:nvPr/>
          </p:nvSpPr>
          <p:spPr>
            <a:xfrm>
              <a:off x="0" y="-38100"/>
              <a:ext cx="1506706" cy="8148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242689" y="474879"/>
            <a:ext cx="4395217" cy="976892"/>
          </a:xfrm>
          <a:prstGeom prst="rect">
            <a:avLst/>
          </a:prstGeom>
        </p:spPr>
        <p:txBody>
          <a:bodyPr anchor="t" rtlCol="false" tIns="0" lIns="0" bIns="0" rIns="0">
            <a:spAutoFit/>
          </a:bodyPr>
          <a:lstStyle/>
          <a:p>
            <a:pPr algn="l">
              <a:lnSpc>
                <a:spcPts val="7151"/>
              </a:lnSpc>
            </a:pPr>
            <a:r>
              <a:rPr lang="en-US" sz="8126">
                <a:solidFill>
                  <a:srgbClr val="44424C"/>
                </a:solidFill>
                <a:latin typeface="DM Serif Display"/>
                <a:ea typeface="DM Serif Display"/>
                <a:cs typeface="DM Serif Display"/>
                <a:sym typeface="DM Serif Display"/>
              </a:rPr>
              <a:t>Desain</a:t>
            </a:r>
          </a:p>
        </p:txBody>
      </p:sp>
      <p:sp>
        <p:nvSpPr>
          <p:cNvPr name="Freeform 6" id="6"/>
          <p:cNvSpPr/>
          <p:nvPr/>
        </p:nvSpPr>
        <p:spPr>
          <a:xfrm flipH="false" flipV="false" rot="0">
            <a:off x="17259300" y="9258300"/>
            <a:ext cx="757211" cy="757211"/>
          </a:xfrm>
          <a:custGeom>
            <a:avLst/>
            <a:gdLst/>
            <a:ahLst/>
            <a:cxnLst/>
            <a:rect r="r" b="b" t="t" l="l"/>
            <a:pathLst>
              <a:path h="757211" w="757211">
                <a:moveTo>
                  <a:pt x="0" y="0"/>
                </a:moveTo>
                <a:lnTo>
                  <a:pt x="757211" y="0"/>
                </a:lnTo>
                <a:lnTo>
                  <a:pt x="757211" y="757211"/>
                </a:lnTo>
                <a:lnTo>
                  <a:pt x="0" y="7572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7316116" y="0"/>
            <a:ext cx="4265322" cy="834737"/>
            <a:chOff x="0" y="0"/>
            <a:chExt cx="5687096" cy="1112983"/>
          </a:xfrm>
        </p:grpSpPr>
        <p:sp>
          <p:nvSpPr>
            <p:cNvPr name="Freeform 8" id="8"/>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9" id="9"/>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0" id="10"/>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1" id="11"/>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2" id="12"/>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sp>
        <p:nvSpPr>
          <p:cNvPr name="TextBox 13" id="13"/>
          <p:cNvSpPr txBox="true"/>
          <p:nvPr/>
        </p:nvSpPr>
        <p:spPr>
          <a:xfrm rot="0">
            <a:off x="12463537" y="2979288"/>
            <a:ext cx="3313549" cy="505115"/>
          </a:xfrm>
          <a:prstGeom prst="rect">
            <a:avLst/>
          </a:prstGeom>
        </p:spPr>
        <p:txBody>
          <a:bodyPr anchor="t" rtlCol="false" tIns="0" lIns="0" bIns="0" rIns="0">
            <a:spAutoFit/>
          </a:bodyPr>
          <a:lstStyle/>
          <a:p>
            <a:pPr algn="ctr">
              <a:lnSpc>
                <a:spcPts val="4184"/>
              </a:lnSpc>
            </a:pPr>
            <a:r>
              <a:rPr lang="en-US" b="true" sz="2988" i="true">
                <a:solidFill>
                  <a:srgbClr val="44424C"/>
                </a:solidFill>
                <a:latin typeface="Open Sans Bold Italics"/>
                <a:ea typeface="Open Sans Bold Italics"/>
                <a:cs typeface="Open Sans Bold Italics"/>
                <a:sym typeface="Open Sans Bold Italics"/>
              </a:rPr>
              <a:t>Classification</a:t>
            </a:r>
          </a:p>
        </p:txBody>
      </p:sp>
      <p:sp>
        <p:nvSpPr>
          <p:cNvPr name="TextBox 14" id="14"/>
          <p:cNvSpPr txBox="true"/>
          <p:nvPr/>
        </p:nvSpPr>
        <p:spPr>
          <a:xfrm rot="0">
            <a:off x="14331984" y="1226346"/>
            <a:ext cx="3305921" cy="603250"/>
          </a:xfrm>
          <a:prstGeom prst="rect">
            <a:avLst/>
          </a:prstGeom>
        </p:spPr>
        <p:txBody>
          <a:bodyPr anchor="t" rtlCol="false" tIns="0" lIns="0" bIns="0" rIns="0">
            <a:spAutoFit/>
          </a:bodyPr>
          <a:lstStyle/>
          <a:p>
            <a:pPr algn="l">
              <a:lnSpc>
                <a:spcPts val="4399"/>
              </a:lnSpc>
            </a:pPr>
            <a:r>
              <a:rPr lang="en-US" sz="4999">
                <a:solidFill>
                  <a:srgbClr val="44424C"/>
                </a:solidFill>
                <a:latin typeface="DM Serif Display"/>
                <a:ea typeface="DM Serif Display"/>
                <a:cs typeface="DM Serif Display"/>
                <a:sym typeface="DM Serif Display"/>
              </a:rPr>
              <a:t>Rancangan</a:t>
            </a:r>
          </a:p>
        </p:txBody>
      </p:sp>
      <p:sp>
        <p:nvSpPr>
          <p:cNvPr name="TextBox 15" id="15"/>
          <p:cNvSpPr txBox="true"/>
          <p:nvPr/>
        </p:nvSpPr>
        <p:spPr>
          <a:xfrm rot="0">
            <a:off x="1518573" y="2601526"/>
            <a:ext cx="8663897" cy="6506594"/>
          </a:xfrm>
          <a:prstGeom prst="rect">
            <a:avLst/>
          </a:prstGeom>
        </p:spPr>
        <p:txBody>
          <a:bodyPr anchor="t" rtlCol="false" tIns="0" lIns="0" bIns="0" rIns="0">
            <a:spAutoFit/>
          </a:bodyPr>
          <a:lstStyle/>
          <a:p>
            <a:pPr algn="l">
              <a:lnSpc>
                <a:spcPts val="3214"/>
              </a:lnSpc>
            </a:pPr>
          </a:p>
          <a:p>
            <a:pPr algn="l" marL="788678" indent="-394339" lvl="1">
              <a:lnSpc>
                <a:spcPts val="3214"/>
              </a:lnSpc>
              <a:buFont typeface="Arial"/>
              <a:buChar char="•"/>
            </a:pPr>
            <a:r>
              <a:rPr lang="en-US" b="true" sz="3652">
                <a:solidFill>
                  <a:srgbClr val="517F8B"/>
                </a:solidFill>
                <a:latin typeface="Open Sans Bold"/>
                <a:ea typeface="Open Sans Bold"/>
                <a:cs typeface="Open Sans Bold"/>
                <a:sym typeface="Open Sans Bold"/>
              </a:rPr>
              <a:t>ESAP digunakan untuk mendeteksi tepi nodul menggunakan </a:t>
            </a:r>
            <a:r>
              <a:rPr lang="en-US" b="true" sz="3652">
                <a:solidFill>
                  <a:srgbClr val="517F8B"/>
                </a:solidFill>
                <a:latin typeface="Open Sans Bold"/>
                <a:ea typeface="Open Sans Bold"/>
                <a:cs typeface="Open Sans Bold"/>
                <a:sym typeface="Open Sans Bold"/>
              </a:rPr>
              <a:t>CED (Canny Edge detector). </a:t>
            </a:r>
          </a:p>
          <a:p>
            <a:pPr algn="l">
              <a:lnSpc>
                <a:spcPts val="3214"/>
              </a:lnSpc>
            </a:pPr>
          </a:p>
          <a:p>
            <a:pPr algn="l" marL="788678" indent="-394339" lvl="1">
              <a:lnSpc>
                <a:spcPts val="3214"/>
              </a:lnSpc>
              <a:buFont typeface="Arial"/>
              <a:buChar char="•"/>
            </a:pPr>
            <a:r>
              <a:rPr lang="en-US" b="true" sz="3652">
                <a:solidFill>
                  <a:srgbClr val="517F8B"/>
                </a:solidFill>
                <a:latin typeface="Open Sans Bold"/>
                <a:ea typeface="Open Sans Bold"/>
                <a:cs typeface="Open Sans Bold"/>
                <a:sym typeface="Open Sans Bold"/>
              </a:rPr>
              <a:t>Canny menerapkan non-maximum supression, diikuti double thresholding untuk menyempurnakan hasil tepi.</a:t>
            </a:r>
          </a:p>
          <a:p>
            <a:pPr algn="l">
              <a:lnSpc>
                <a:spcPts val="3214"/>
              </a:lnSpc>
            </a:pPr>
          </a:p>
          <a:p>
            <a:pPr algn="l" marL="788678" indent="-394339" lvl="1">
              <a:lnSpc>
                <a:spcPts val="3214"/>
              </a:lnSpc>
              <a:buFont typeface="Arial"/>
              <a:buChar char="•"/>
            </a:pPr>
            <a:r>
              <a:rPr lang="en-US" b="true" sz="3652">
                <a:solidFill>
                  <a:srgbClr val="517F8B"/>
                </a:solidFill>
                <a:latin typeface="Open Sans Bold"/>
                <a:ea typeface="Open Sans Bold"/>
                <a:cs typeface="Open Sans Bold"/>
                <a:sym typeface="Open Sans Bold"/>
              </a:rPr>
              <a:t>Perhitungan ketajaman tepi adalah seberapa tajam perubahan intensitas pada batas nodul/lesi.</a:t>
            </a:r>
          </a:p>
          <a:p>
            <a:pPr algn="l">
              <a:lnSpc>
                <a:spcPts val="3214"/>
              </a:lnSpc>
            </a:pPr>
          </a:p>
        </p:txBody>
      </p:sp>
      <p:sp>
        <p:nvSpPr>
          <p:cNvPr name="Freeform 16" id="16"/>
          <p:cNvSpPr/>
          <p:nvPr/>
        </p:nvSpPr>
        <p:spPr>
          <a:xfrm flipH="false" flipV="false" rot="0">
            <a:off x="13555692" y="4086937"/>
            <a:ext cx="3470937" cy="4794783"/>
          </a:xfrm>
          <a:custGeom>
            <a:avLst/>
            <a:gdLst/>
            <a:ahLst/>
            <a:cxnLst/>
            <a:rect r="r" b="b" t="t" l="l"/>
            <a:pathLst>
              <a:path h="4794783" w="3470937">
                <a:moveTo>
                  <a:pt x="0" y="0"/>
                </a:moveTo>
                <a:lnTo>
                  <a:pt x="3470938" y="0"/>
                </a:lnTo>
                <a:lnTo>
                  <a:pt x="3470938" y="4794783"/>
                </a:lnTo>
                <a:lnTo>
                  <a:pt x="0" y="4794783"/>
                </a:lnTo>
                <a:lnTo>
                  <a:pt x="0" y="0"/>
                </a:lnTo>
                <a:close/>
              </a:path>
            </a:pathLst>
          </a:custGeom>
          <a:blipFill>
            <a:blip r:embed="rId10"/>
            <a:stretch>
              <a:fillRect l="-240347" t="-227684" r="0" b="-32589"/>
            </a:stretch>
          </a:blipFill>
        </p:spPr>
      </p:sp>
    </p:spTree>
  </p:cSld>
  <p:clrMapOvr>
    <a:masterClrMapping/>
  </p:clrMapOvr>
  <p:transition spd="fast">
    <p:fade/>
  </p:transition>
</p:sld>
</file>

<file path=ppt/slides/slide1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5400000">
            <a:off x="8247847" y="-4452764"/>
            <a:ext cx="1521501" cy="10827525"/>
            <a:chOff x="0" y="0"/>
            <a:chExt cx="400725" cy="2851694"/>
          </a:xfrm>
        </p:grpSpPr>
        <p:sp>
          <p:nvSpPr>
            <p:cNvPr name="Freeform 3" id="3"/>
            <p:cNvSpPr/>
            <p:nvPr/>
          </p:nvSpPr>
          <p:spPr>
            <a:xfrm flipH="false" flipV="false" rot="0">
              <a:off x="0" y="0"/>
              <a:ext cx="400725" cy="2851694"/>
            </a:xfrm>
            <a:custGeom>
              <a:avLst/>
              <a:gdLst/>
              <a:ahLst/>
              <a:cxnLst/>
              <a:rect r="r" b="b" t="t" l="l"/>
              <a:pathLst>
                <a:path h="2851694" w="400725">
                  <a:moveTo>
                    <a:pt x="0" y="0"/>
                  </a:moveTo>
                  <a:lnTo>
                    <a:pt x="400725" y="0"/>
                  </a:lnTo>
                  <a:lnTo>
                    <a:pt x="400725" y="2851694"/>
                  </a:lnTo>
                  <a:lnTo>
                    <a:pt x="0" y="2851694"/>
                  </a:lnTo>
                  <a:close/>
                </a:path>
              </a:pathLst>
            </a:custGeom>
            <a:solidFill>
              <a:srgbClr val="E5EFEF"/>
            </a:solidFill>
          </p:spPr>
        </p:sp>
        <p:sp>
          <p:nvSpPr>
            <p:cNvPr name="TextBox 4" id="4"/>
            <p:cNvSpPr txBox="true"/>
            <p:nvPr/>
          </p:nvSpPr>
          <p:spPr>
            <a:xfrm>
              <a:off x="0" y="-38100"/>
              <a:ext cx="400725" cy="2889794"/>
            </a:xfrm>
            <a:prstGeom prst="rect">
              <a:avLst/>
            </a:prstGeom>
          </p:spPr>
          <p:txBody>
            <a:bodyPr anchor="ctr" rtlCol="false" tIns="50800" lIns="50800" bIns="50800" rIns="50800"/>
            <a:lstStyle/>
            <a:p>
              <a:pPr algn="r">
                <a:lnSpc>
                  <a:spcPts val="2659"/>
                </a:lnSpc>
                <a:spcBef>
                  <a:spcPct val="0"/>
                </a:spcBef>
              </a:pPr>
            </a:p>
          </p:txBody>
        </p:sp>
      </p:grpSp>
      <p:grpSp>
        <p:nvGrpSpPr>
          <p:cNvPr name="Group 5" id="5"/>
          <p:cNvGrpSpPr/>
          <p:nvPr/>
        </p:nvGrpSpPr>
        <p:grpSpPr>
          <a:xfrm rot="0">
            <a:off x="-816628" y="-405665"/>
            <a:ext cx="19650450" cy="11098330"/>
            <a:chOff x="0" y="0"/>
            <a:chExt cx="5175427" cy="2923017"/>
          </a:xfrm>
        </p:grpSpPr>
        <p:sp>
          <p:nvSpPr>
            <p:cNvPr name="Freeform 6" id="6"/>
            <p:cNvSpPr/>
            <p:nvPr/>
          </p:nvSpPr>
          <p:spPr>
            <a:xfrm flipH="false" flipV="false" rot="0">
              <a:off x="0" y="0"/>
              <a:ext cx="5175427" cy="2923017"/>
            </a:xfrm>
            <a:custGeom>
              <a:avLst/>
              <a:gdLst/>
              <a:ahLst/>
              <a:cxnLst/>
              <a:rect r="r" b="b" t="t" l="l"/>
              <a:pathLst>
                <a:path h="2923017" w="5175427">
                  <a:moveTo>
                    <a:pt x="0" y="0"/>
                  </a:moveTo>
                  <a:lnTo>
                    <a:pt x="5175427" y="0"/>
                  </a:lnTo>
                  <a:lnTo>
                    <a:pt x="5175427" y="2923017"/>
                  </a:lnTo>
                  <a:lnTo>
                    <a:pt x="0" y="2923017"/>
                  </a:lnTo>
                  <a:close/>
                </a:path>
              </a:pathLst>
            </a:custGeom>
            <a:solidFill>
              <a:srgbClr val="E5EFEF">
                <a:alpha val="56863"/>
              </a:srgbClr>
            </a:solidFill>
          </p:spPr>
        </p:sp>
        <p:sp>
          <p:nvSpPr>
            <p:cNvPr name="TextBox 7" id="7"/>
            <p:cNvSpPr txBox="true"/>
            <p:nvPr/>
          </p:nvSpPr>
          <p:spPr>
            <a:xfrm>
              <a:off x="0" y="-38100"/>
              <a:ext cx="5175427" cy="2961117"/>
            </a:xfrm>
            <a:prstGeom prst="rect">
              <a:avLst/>
            </a:prstGeom>
          </p:spPr>
          <p:txBody>
            <a:bodyPr anchor="ctr" rtlCol="false" tIns="50800" lIns="50800" bIns="50800" rIns="50800"/>
            <a:lstStyle/>
            <a:p>
              <a:pPr algn="r">
                <a:lnSpc>
                  <a:spcPts val="2659"/>
                </a:lnSpc>
                <a:spcBef>
                  <a:spcPct val="0"/>
                </a:spcBef>
              </a:pPr>
            </a:p>
          </p:txBody>
        </p:sp>
      </p:grpSp>
      <p:graphicFrame>
        <p:nvGraphicFramePr>
          <p:cNvPr name="Table 8" id="8"/>
          <p:cNvGraphicFramePr>
            <a:graphicFrameLocks noGrp="true"/>
          </p:cNvGraphicFramePr>
          <p:nvPr/>
        </p:nvGraphicFramePr>
        <p:xfrm>
          <a:off x="2897618" y="1721749"/>
          <a:ext cx="13251018" cy="8193105"/>
        </p:xfrm>
        <a:graphic>
          <a:graphicData uri="http://schemas.openxmlformats.org/drawingml/2006/table">
            <a:tbl>
              <a:tblPr/>
              <a:tblGrid>
                <a:gridCol w="1610620"/>
                <a:gridCol w="8074360"/>
                <a:gridCol w="3566037"/>
              </a:tblGrid>
              <a:tr h="1012378">
                <a:tc>
                  <a:txBody>
                    <a:bodyPr anchor="t" rtlCol="false"/>
                    <a:lstStyle/>
                    <a:p>
                      <a:pPr algn="ctr">
                        <a:lnSpc>
                          <a:spcPts val="2659"/>
                        </a:lnSpc>
                        <a:defRPr/>
                      </a:pPr>
                      <a:r>
                        <a:rPr lang="en-US" sz="1899" b="true">
                          <a:solidFill>
                            <a:srgbClr val="FFFFFF"/>
                          </a:solidFill>
                          <a:latin typeface="Open Sans Bold"/>
                          <a:ea typeface="Open Sans Bold"/>
                          <a:cs typeface="Open Sans Bold"/>
                          <a:sym typeface="Open Sans Bold"/>
                        </a:rPr>
                        <a:t>Week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17F8B"/>
                    </a:solidFill>
                  </a:tcPr>
                </a:tc>
                <a:tc>
                  <a:txBody>
                    <a:bodyPr anchor="t" rtlCol="false"/>
                    <a:lstStyle/>
                    <a:p>
                      <a:pPr algn="ctr">
                        <a:lnSpc>
                          <a:spcPts val="2659"/>
                        </a:lnSpc>
                        <a:defRPr/>
                      </a:pPr>
                      <a:r>
                        <a:rPr lang="en-US" sz="1899" b="true">
                          <a:solidFill>
                            <a:srgbClr val="FFFFFF"/>
                          </a:solidFill>
                          <a:latin typeface="Open Sans Bold"/>
                          <a:ea typeface="Open Sans Bold"/>
                          <a:cs typeface="Open Sans Bold"/>
                          <a:sym typeface="Open Sans Bold"/>
                        </a:rPr>
                        <a:t>Progress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17F8B"/>
                    </a:solidFill>
                  </a:tcPr>
                </a:tc>
                <a:tc>
                  <a:txBody>
                    <a:bodyPr anchor="t" rtlCol="false"/>
                    <a:lstStyle/>
                    <a:p>
                      <a:pPr algn="ctr">
                        <a:lnSpc>
                          <a:spcPts val="2659"/>
                        </a:lnSpc>
                        <a:defRPr/>
                      </a:pPr>
                      <a:r>
                        <a:rPr lang="en-US" sz="1899" b="true">
                          <a:solidFill>
                            <a:srgbClr val="FFFFFF"/>
                          </a:solidFill>
                          <a:latin typeface="Open Sans Bold"/>
                          <a:ea typeface="Open Sans Bold"/>
                          <a:cs typeface="Open Sans Bold"/>
                          <a:sym typeface="Open Sans Bold"/>
                        </a:rPr>
                        <a:t>Superviser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17F8B"/>
                    </a:solidFill>
                  </a:tcPr>
                </a:tc>
              </a:tr>
              <a:tr h="1157910">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Berkonsultasi dengan calon pembimbing terkait topik PraTA, mencari jurnal yang mendukung topik PraTA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Dr. Norma Hermawan, S.T., M.Sc.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12378">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Mempelajari Metode penelitian sebelumnya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Belajar Mandiri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12378">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Run Program Penelitian sebelumnya &amp; baca-baca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Belajar Mandiri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92842">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Konsultasi terkait Parameter apa yang akan digunakan dan nyari paper terkait, sehingga saya mempelajari QUS dan ingin mencoba parameter kepadatan jaringan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Dr. Norma Hermawan, S.T., M.Sc.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92842">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Fiksasi parameter yang digunakan, yaitu tetap menggunakan Shape Irregularity tapi tidak menggunakan perhitungan elips dan Edge sharpness menggunakan CED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Dr. Norma Hermawan, S.T., M.Sc.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12378">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Mempelajari CHT dan CED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Belajar Mandiri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4811438" y="325199"/>
            <a:ext cx="6832225" cy="1269948"/>
          </a:xfrm>
          <a:prstGeom prst="rect">
            <a:avLst/>
          </a:prstGeom>
        </p:spPr>
        <p:txBody>
          <a:bodyPr anchor="t" rtlCol="false" tIns="0" lIns="0" bIns="0" rIns="0">
            <a:spAutoFit/>
          </a:bodyPr>
          <a:lstStyle/>
          <a:p>
            <a:pPr algn="r">
              <a:lnSpc>
                <a:spcPts val="9235"/>
              </a:lnSpc>
            </a:pPr>
            <a:r>
              <a:rPr lang="en-US" sz="10494">
                <a:solidFill>
                  <a:srgbClr val="44424C"/>
                </a:solidFill>
                <a:latin typeface="DM Serif Display"/>
                <a:ea typeface="DM Serif Display"/>
                <a:cs typeface="DM Serif Display"/>
                <a:sym typeface="DM Serif Display"/>
              </a:rPr>
              <a:t>Logbook</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5908743" y="0"/>
            <a:ext cx="2794284" cy="11098330"/>
            <a:chOff x="0" y="0"/>
            <a:chExt cx="735943" cy="2923017"/>
          </a:xfrm>
        </p:grpSpPr>
        <p:sp>
          <p:nvSpPr>
            <p:cNvPr name="Freeform 3" id="3"/>
            <p:cNvSpPr/>
            <p:nvPr/>
          </p:nvSpPr>
          <p:spPr>
            <a:xfrm flipH="false" flipV="false" rot="0">
              <a:off x="0" y="0"/>
              <a:ext cx="735943" cy="2923017"/>
            </a:xfrm>
            <a:custGeom>
              <a:avLst/>
              <a:gdLst/>
              <a:ahLst/>
              <a:cxnLst/>
              <a:rect r="r" b="b" t="t" l="l"/>
              <a:pathLst>
                <a:path h="2923017" w="735943">
                  <a:moveTo>
                    <a:pt x="0" y="0"/>
                  </a:moveTo>
                  <a:lnTo>
                    <a:pt x="735943" y="0"/>
                  </a:lnTo>
                  <a:lnTo>
                    <a:pt x="735943" y="2923017"/>
                  </a:lnTo>
                  <a:lnTo>
                    <a:pt x="0" y="2923017"/>
                  </a:lnTo>
                  <a:close/>
                </a:path>
              </a:pathLst>
            </a:custGeom>
            <a:solidFill>
              <a:srgbClr val="E5EFEF"/>
            </a:solidFill>
          </p:spPr>
        </p:sp>
        <p:sp>
          <p:nvSpPr>
            <p:cNvPr name="TextBox 4" id="4"/>
            <p:cNvSpPr txBox="true"/>
            <p:nvPr/>
          </p:nvSpPr>
          <p:spPr>
            <a:xfrm>
              <a:off x="0" y="-38100"/>
              <a:ext cx="735943" cy="2961117"/>
            </a:xfrm>
            <a:prstGeom prst="rect">
              <a:avLst/>
            </a:prstGeom>
          </p:spPr>
          <p:txBody>
            <a:bodyPr anchor="ctr" rtlCol="false" tIns="50800" lIns="50800" bIns="50800" rIns="50800"/>
            <a:lstStyle/>
            <a:p>
              <a:pPr algn="r">
                <a:lnSpc>
                  <a:spcPts val="2659"/>
                </a:lnSpc>
                <a:spcBef>
                  <a:spcPct val="0"/>
                </a:spcBef>
              </a:pPr>
            </a:p>
          </p:txBody>
        </p:sp>
      </p:grpSp>
      <p:grpSp>
        <p:nvGrpSpPr>
          <p:cNvPr name="Group 5" id="5"/>
          <p:cNvGrpSpPr/>
          <p:nvPr/>
        </p:nvGrpSpPr>
        <p:grpSpPr>
          <a:xfrm rot="0">
            <a:off x="5948472" y="0"/>
            <a:ext cx="6391055" cy="11098330"/>
            <a:chOff x="0" y="0"/>
            <a:chExt cx="1683241" cy="2923017"/>
          </a:xfrm>
        </p:grpSpPr>
        <p:sp>
          <p:nvSpPr>
            <p:cNvPr name="Freeform 6" id="6"/>
            <p:cNvSpPr/>
            <p:nvPr/>
          </p:nvSpPr>
          <p:spPr>
            <a:xfrm flipH="false" flipV="false" rot="0">
              <a:off x="0" y="0"/>
              <a:ext cx="1683241" cy="2923017"/>
            </a:xfrm>
            <a:custGeom>
              <a:avLst/>
              <a:gdLst/>
              <a:ahLst/>
              <a:cxnLst/>
              <a:rect r="r" b="b" t="t" l="l"/>
              <a:pathLst>
                <a:path h="2923017" w="1683241">
                  <a:moveTo>
                    <a:pt x="0" y="0"/>
                  </a:moveTo>
                  <a:lnTo>
                    <a:pt x="1683241" y="0"/>
                  </a:lnTo>
                  <a:lnTo>
                    <a:pt x="1683241" y="2923017"/>
                  </a:lnTo>
                  <a:lnTo>
                    <a:pt x="0" y="2923017"/>
                  </a:lnTo>
                  <a:close/>
                </a:path>
              </a:pathLst>
            </a:custGeom>
            <a:solidFill>
              <a:srgbClr val="E5EFEF">
                <a:alpha val="56863"/>
              </a:srgbClr>
            </a:solidFill>
          </p:spPr>
        </p:sp>
        <p:sp>
          <p:nvSpPr>
            <p:cNvPr name="TextBox 7" id="7"/>
            <p:cNvSpPr txBox="true"/>
            <p:nvPr/>
          </p:nvSpPr>
          <p:spPr>
            <a:xfrm>
              <a:off x="0" y="-38100"/>
              <a:ext cx="1683241" cy="2961117"/>
            </a:xfrm>
            <a:prstGeom prst="rect">
              <a:avLst/>
            </a:prstGeom>
          </p:spPr>
          <p:txBody>
            <a:bodyPr anchor="ctr" rtlCol="false" tIns="50800" lIns="50800" bIns="50800" rIns="50800"/>
            <a:lstStyle/>
            <a:p>
              <a:pPr algn="r">
                <a:lnSpc>
                  <a:spcPts val="2659"/>
                </a:lnSpc>
                <a:spcBef>
                  <a:spcPct val="0"/>
                </a:spcBef>
              </a:pPr>
            </a:p>
          </p:txBody>
        </p:sp>
      </p:grpSp>
      <p:sp>
        <p:nvSpPr>
          <p:cNvPr name="AutoShape 8" id="8"/>
          <p:cNvSpPr/>
          <p:nvPr/>
        </p:nvSpPr>
        <p:spPr>
          <a:xfrm>
            <a:off x="10723446" y="8800594"/>
            <a:ext cx="2894119" cy="0"/>
          </a:xfrm>
          <a:prstGeom prst="line">
            <a:avLst/>
          </a:prstGeom>
          <a:ln cap="flat" w="47625">
            <a:solidFill>
              <a:srgbClr val="44424C"/>
            </a:solidFill>
            <a:prstDash val="solid"/>
            <a:headEnd type="none" len="sm" w="sm"/>
            <a:tailEnd type="none" len="sm" w="sm"/>
          </a:ln>
        </p:spPr>
      </p:sp>
      <p:sp>
        <p:nvSpPr>
          <p:cNvPr name="Freeform 9" id="9"/>
          <p:cNvSpPr/>
          <p:nvPr/>
        </p:nvSpPr>
        <p:spPr>
          <a:xfrm flipH="false" flipV="false" rot="0">
            <a:off x="9530957" y="1866293"/>
            <a:ext cx="6534018" cy="5289832"/>
          </a:xfrm>
          <a:custGeom>
            <a:avLst/>
            <a:gdLst/>
            <a:ahLst/>
            <a:cxnLst/>
            <a:rect r="r" b="b" t="t" l="l"/>
            <a:pathLst>
              <a:path h="5289832" w="6534018">
                <a:moveTo>
                  <a:pt x="0" y="0"/>
                </a:moveTo>
                <a:lnTo>
                  <a:pt x="6534019" y="0"/>
                </a:lnTo>
                <a:lnTo>
                  <a:pt x="6534019" y="5289832"/>
                </a:lnTo>
                <a:lnTo>
                  <a:pt x="0" y="5289832"/>
                </a:lnTo>
                <a:lnTo>
                  <a:pt x="0" y="0"/>
                </a:lnTo>
                <a:close/>
              </a:path>
            </a:pathLst>
          </a:custGeom>
          <a:blipFill>
            <a:blip r:embed="rId2"/>
            <a:stretch>
              <a:fillRect l="0" t="0" r="0" b="0"/>
            </a:stretch>
          </a:blipFill>
        </p:spPr>
      </p:sp>
      <p:sp>
        <p:nvSpPr>
          <p:cNvPr name="TextBox 10" id="10"/>
          <p:cNvSpPr txBox="true"/>
          <p:nvPr/>
        </p:nvSpPr>
        <p:spPr>
          <a:xfrm rot="0">
            <a:off x="461231" y="3606767"/>
            <a:ext cx="8808571" cy="1645126"/>
          </a:xfrm>
          <a:prstGeom prst="rect">
            <a:avLst/>
          </a:prstGeom>
        </p:spPr>
        <p:txBody>
          <a:bodyPr anchor="t" rtlCol="false" tIns="0" lIns="0" bIns="0" rIns="0">
            <a:spAutoFit/>
          </a:bodyPr>
          <a:lstStyle/>
          <a:p>
            <a:pPr algn="r">
              <a:lnSpc>
                <a:spcPts val="11906"/>
              </a:lnSpc>
            </a:pPr>
            <a:r>
              <a:rPr lang="en-US" sz="13530">
                <a:solidFill>
                  <a:srgbClr val="44424C"/>
                </a:solidFill>
                <a:latin typeface="DM Serif Display"/>
                <a:ea typeface="DM Serif Display"/>
                <a:cs typeface="DM Serif Display"/>
                <a:sym typeface="DM Serif Display"/>
              </a:rPr>
              <a:t>Thank You</a:t>
            </a:r>
          </a:p>
        </p:txBody>
      </p:sp>
      <p:sp>
        <p:nvSpPr>
          <p:cNvPr name="TextBox 11" id="11"/>
          <p:cNvSpPr txBox="true"/>
          <p:nvPr/>
        </p:nvSpPr>
        <p:spPr>
          <a:xfrm rot="0">
            <a:off x="13841951" y="8295263"/>
            <a:ext cx="4446049" cy="966356"/>
          </a:xfrm>
          <a:prstGeom prst="rect">
            <a:avLst/>
          </a:prstGeom>
        </p:spPr>
        <p:txBody>
          <a:bodyPr anchor="t" rtlCol="false" tIns="0" lIns="0" bIns="0" rIns="0">
            <a:spAutoFit/>
          </a:bodyPr>
          <a:lstStyle/>
          <a:p>
            <a:pPr algn="r">
              <a:lnSpc>
                <a:spcPts val="3957"/>
              </a:lnSpc>
            </a:pPr>
            <a:r>
              <a:rPr lang="en-US" sz="2826">
                <a:solidFill>
                  <a:srgbClr val="44424C"/>
                </a:solidFill>
                <a:latin typeface="Open Sans"/>
                <a:ea typeface="Open Sans"/>
                <a:cs typeface="Open Sans"/>
                <a:sym typeface="Open Sans"/>
              </a:rPr>
              <a:t>Against Breast Cancer,</a:t>
            </a:r>
          </a:p>
          <a:p>
            <a:pPr algn="r">
              <a:lnSpc>
                <a:spcPts val="3957"/>
              </a:lnSpc>
            </a:pPr>
            <a:r>
              <a:rPr lang="en-US" sz="2826">
                <a:solidFill>
                  <a:srgbClr val="44424C"/>
                </a:solidFill>
                <a:latin typeface="Open Sans"/>
                <a:ea typeface="Open Sans"/>
                <a:cs typeface="Open Sans"/>
                <a:sym typeface="Open Sans"/>
              </a:rPr>
              <a:t>Together We Care</a:t>
            </a:r>
          </a:p>
        </p:txBody>
      </p:sp>
      <p:sp>
        <p:nvSpPr>
          <p:cNvPr name="TextBox 12" id="12"/>
          <p:cNvSpPr txBox="true"/>
          <p:nvPr/>
        </p:nvSpPr>
        <p:spPr>
          <a:xfrm rot="0">
            <a:off x="282843" y="9258300"/>
            <a:ext cx="7272366" cy="835716"/>
          </a:xfrm>
          <a:prstGeom prst="rect">
            <a:avLst/>
          </a:prstGeom>
        </p:spPr>
        <p:txBody>
          <a:bodyPr anchor="t" rtlCol="false" tIns="0" lIns="0" bIns="0" rIns="0">
            <a:spAutoFit/>
          </a:bodyPr>
          <a:lstStyle/>
          <a:p>
            <a:pPr algn="r">
              <a:lnSpc>
                <a:spcPts val="2223"/>
              </a:lnSpc>
            </a:pPr>
            <a:r>
              <a:rPr lang="en-US" sz="1900" b="true">
                <a:solidFill>
                  <a:srgbClr val="517F8B"/>
                </a:solidFill>
                <a:latin typeface="Open Sans Bold"/>
                <a:ea typeface="Open Sans Bold"/>
                <a:cs typeface="Open Sans Bold"/>
                <a:sym typeface="Open Sans Bold"/>
              </a:rPr>
              <a:t>DEPARTEMEN TEKNIK BIOMEDIK </a:t>
            </a:r>
          </a:p>
          <a:p>
            <a:pPr algn="r">
              <a:lnSpc>
                <a:spcPts val="2223"/>
              </a:lnSpc>
            </a:pPr>
            <a:r>
              <a:rPr lang="en-US" sz="1900" b="true">
                <a:solidFill>
                  <a:srgbClr val="517F8B"/>
                </a:solidFill>
                <a:latin typeface="Open Sans Bold"/>
                <a:ea typeface="Open Sans Bold"/>
                <a:cs typeface="Open Sans Bold"/>
                <a:sym typeface="Open Sans Bold"/>
              </a:rPr>
              <a:t>FAKULTAS TEKNOLOGI ELEKTRO DAN INFORMATIKA CERDAS </a:t>
            </a:r>
          </a:p>
          <a:p>
            <a:pPr algn="r">
              <a:lnSpc>
                <a:spcPts val="2223"/>
              </a:lnSpc>
            </a:pPr>
            <a:r>
              <a:rPr lang="en-US" b="true" sz="1900">
                <a:solidFill>
                  <a:srgbClr val="517F8B"/>
                </a:solidFill>
                <a:latin typeface="Open Sans Bold"/>
                <a:ea typeface="Open Sans Bold"/>
                <a:cs typeface="Open Sans Bold"/>
                <a:sym typeface="Open Sans Bold"/>
              </a:rPr>
              <a:t>INSTITUT TEKNOLOGI SEPULUH</a:t>
            </a:r>
            <a:r>
              <a:rPr lang="en-US" b="true" sz="1900">
                <a:solidFill>
                  <a:srgbClr val="517F8B"/>
                </a:solidFill>
                <a:latin typeface="Open Sans Bold"/>
                <a:ea typeface="Open Sans Bold"/>
                <a:cs typeface="Open Sans Bold"/>
                <a:sym typeface="Open Sans Bold"/>
              </a:rPr>
              <a:t> NOPEMBER</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5EFEF"/>
        </a:solidFill>
      </p:bgPr>
    </p:bg>
    <p:spTree>
      <p:nvGrpSpPr>
        <p:cNvPr id="1" name=""/>
        <p:cNvGrpSpPr/>
        <p:nvPr/>
      </p:nvGrpSpPr>
      <p:grpSpPr>
        <a:xfrm>
          <a:off x="0" y="0"/>
          <a:ext cx="0" cy="0"/>
          <a:chOff x="0" y="0"/>
          <a:chExt cx="0" cy="0"/>
        </a:xfrm>
      </p:grpSpPr>
      <p:grpSp>
        <p:nvGrpSpPr>
          <p:cNvPr name="Group 2" id="2"/>
          <p:cNvGrpSpPr/>
          <p:nvPr/>
        </p:nvGrpSpPr>
        <p:grpSpPr>
          <a:xfrm rot="-5400000">
            <a:off x="6520557" y="-1537593"/>
            <a:ext cx="10287000" cy="13362185"/>
            <a:chOff x="0" y="0"/>
            <a:chExt cx="2709333" cy="3519259"/>
          </a:xfrm>
        </p:grpSpPr>
        <p:sp>
          <p:nvSpPr>
            <p:cNvPr name="Freeform 3" id="3"/>
            <p:cNvSpPr/>
            <p:nvPr/>
          </p:nvSpPr>
          <p:spPr>
            <a:xfrm flipH="false" flipV="false" rot="0">
              <a:off x="0" y="0"/>
              <a:ext cx="2709333" cy="3519259"/>
            </a:xfrm>
            <a:custGeom>
              <a:avLst/>
              <a:gdLst/>
              <a:ahLst/>
              <a:cxnLst/>
              <a:rect r="r" b="b" t="t" l="l"/>
              <a:pathLst>
                <a:path h="3519259" w="2709333">
                  <a:moveTo>
                    <a:pt x="0" y="0"/>
                  </a:moveTo>
                  <a:lnTo>
                    <a:pt x="2709333" y="0"/>
                  </a:lnTo>
                  <a:lnTo>
                    <a:pt x="2709333" y="3519259"/>
                  </a:lnTo>
                  <a:lnTo>
                    <a:pt x="0" y="3519259"/>
                  </a:lnTo>
                  <a:close/>
                </a:path>
              </a:pathLst>
            </a:custGeom>
            <a:solidFill>
              <a:srgbClr val="E5EFEF"/>
            </a:solidFill>
          </p:spPr>
        </p:sp>
        <p:sp>
          <p:nvSpPr>
            <p:cNvPr name="TextBox 4" id="4"/>
            <p:cNvSpPr txBox="true"/>
            <p:nvPr/>
          </p:nvSpPr>
          <p:spPr>
            <a:xfrm>
              <a:off x="0" y="-38100"/>
              <a:ext cx="2709333" cy="355735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755894" y="8879695"/>
            <a:ext cx="757211" cy="757211"/>
          </a:xfrm>
          <a:custGeom>
            <a:avLst/>
            <a:gdLst/>
            <a:ahLst/>
            <a:cxnLst/>
            <a:rect r="r" b="b" t="t" l="l"/>
            <a:pathLst>
              <a:path h="757211" w="757211">
                <a:moveTo>
                  <a:pt x="0" y="0"/>
                </a:moveTo>
                <a:lnTo>
                  <a:pt x="757211" y="0"/>
                </a:lnTo>
                <a:lnTo>
                  <a:pt x="757211" y="757210"/>
                </a:lnTo>
                <a:lnTo>
                  <a:pt x="0" y="757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745165" y="2941580"/>
            <a:ext cx="7169600" cy="1003151"/>
            <a:chOff x="0" y="0"/>
            <a:chExt cx="1888290" cy="264204"/>
          </a:xfrm>
        </p:grpSpPr>
        <p:sp>
          <p:nvSpPr>
            <p:cNvPr name="Freeform 7" id="7"/>
            <p:cNvSpPr/>
            <p:nvPr/>
          </p:nvSpPr>
          <p:spPr>
            <a:xfrm flipH="false" flipV="false" rot="0">
              <a:off x="0" y="0"/>
              <a:ext cx="1888290" cy="264204"/>
            </a:xfrm>
            <a:custGeom>
              <a:avLst/>
              <a:gdLst/>
              <a:ahLst/>
              <a:cxnLst/>
              <a:rect r="r" b="b" t="t" l="l"/>
              <a:pathLst>
                <a:path h="264204" w="1888290">
                  <a:moveTo>
                    <a:pt x="0" y="0"/>
                  </a:moveTo>
                  <a:lnTo>
                    <a:pt x="1888290" y="0"/>
                  </a:lnTo>
                  <a:lnTo>
                    <a:pt x="1888290" y="264204"/>
                  </a:lnTo>
                  <a:lnTo>
                    <a:pt x="0" y="264204"/>
                  </a:lnTo>
                  <a:close/>
                </a:path>
              </a:pathLst>
            </a:custGeom>
            <a:solidFill>
              <a:srgbClr val="FDFDFD"/>
            </a:solidFill>
          </p:spPr>
        </p:sp>
        <p:sp>
          <p:nvSpPr>
            <p:cNvPr name="TextBox 8" id="8"/>
            <p:cNvSpPr txBox="true"/>
            <p:nvPr/>
          </p:nvSpPr>
          <p:spPr>
            <a:xfrm>
              <a:off x="0" y="-38100"/>
              <a:ext cx="1888290" cy="30230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658477" y="3093191"/>
            <a:ext cx="517900" cy="441740"/>
          </a:xfrm>
          <a:prstGeom prst="rect">
            <a:avLst/>
          </a:prstGeom>
        </p:spPr>
        <p:txBody>
          <a:bodyPr anchor="t" rtlCol="false" tIns="0" lIns="0" bIns="0" rIns="0">
            <a:spAutoFit/>
          </a:bodyPr>
          <a:lstStyle/>
          <a:p>
            <a:pPr algn="r">
              <a:lnSpc>
                <a:spcPts val="3668"/>
              </a:lnSpc>
            </a:pPr>
            <a:r>
              <a:rPr lang="en-US" sz="2737">
                <a:solidFill>
                  <a:srgbClr val="44424C"/>
                </a:solidFill>
                <a:latin typeface="DM Serif Display"/>
                <a:ea typeface="DM Serif Display"/>
                <a:cs typeface="DM Serif Display"/>
                <a:sym typeface="DM Serif Display"/>
              </a:rPr>
              <a:t>01</a:t>
            </a:r>
          </a:p>
        </p:txBody>
      </p:sp>
      <p:sp>
        <p:nvSpPr>
          <p:cNvPr name="TextBox 10" id="10"/>
          <p:cNvSpPr txBox="true"/>
          <p:nvPr/>
        </p:nvSpPr>
        <p:spPr>
          <a:xfrm rot="0">
            <a:off x="11313996" y="2979016"/>
            <a:ext cx="3651957" cy="536849"/>
          </a:xfrm>
          <a:prstGeom prst="rect">
            <a:avLst/>
          </a:prstGeom>
        </p:spPr>
        <p:txBody>
          <a:bodyPr anchor="t" rtlCol="false" tIns="0" lIns="0" bIns="0" rIns="0">
            <a:spAutoFit/>
          </a:bodyPr>
          <a:lstStyle/>
          <a:p>
            <a:pPr algn="l">
              <a:lnSpc>
                <a:spcPts val="4650"/>
              </a:lnSpc>
            </a:pPr>
            <a:r>
              <a:rPr lang="en-US" sz="2460">
                <a:solidFill>
                  <a:srgbClr val="44424C"/>
                </a:solidFill>
                <a:latin typeface="DM Serif Display"/>
                <a:ea typeface="DM Serif Display"/>
                <a:cs typeface="DM Serif Display"/>
                <a:sym typeface="DM Serif Display"/>
              </a:rPr>
              <a:t>PENDAHULUAN</a:t>
            </a:r>
          </a:p>
        </p:txBody>
      </p:sp>
      <p:grpSp>
        <p:nvGrpSpPr>
          <p:cNvPr name="Group 11" id="11"/>
          <p:cNvGrpSpPr/>
          <p:nvPr/>
        </p:nvGrpSpPr>
        <p:grpSpPr>
          <a:xfrm rot="0">
            <a:off x="7316116" y="0"/>
            <a:ext cx="4265322" cy="834737"/>
            <a:chOff x="0" y="0"/>
            <a:chExt cx="5687096" cy="1112983"/>
          </a:xfrm>
        </p:grpSpPr>
        <p:sp>
          <p:nvSpPr>
            <p:cNvPr name="Freeform 12" id="12"/>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4"/>
              <a:stretch>
                <a:fillRect l="0" t="0" r="0" b="0"/>
              </a:stretch>
            </a:blipFill>
          </p:spPr>
        </p:sp>
        <p:sp>
          <p:nvSpPr>
            <p:cNvPr name="Freeform 13" id="13"/>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5"/>
              <a:stretch>
                <a:fillRect l="0" t="0" r="0" b="0"/>
              </a:stretch>
            </a:blipFill>
          </p:spPr>
        </p:sp>
        <p:sp>
          <p:nvSpPr>
            <p:cNvPr name="Freeform 14" id="14"/>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6"/>
              <a:stretch>
                <a:fillRect l="0" t="0" r="0" b="0"/>
              </a:stretch>
            </a:blipFill>
          </p:spPr>
        </p:sp>
        <p:sp>
          <p:nvSpPr>
            <p:cNvPr name="Freeform 15" id="15"/>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7"/>
              <a:stretch>
                <a:fillRect l="0" t="0" r="0" b="0"/>
              </a:stretch>
            </a:blipFill>
          </p:spPr>
        </p:sp>
        <p:sp>
          <p:nvSpPr>
            <p:cNvPr name="Freeform 16" id="16"/>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8"/>
              <a:stretch>
                <a:fillRect l="0" t="0" r="0" b="0"/>
              </a:stretch>
            </a:blipFill>
          </p:spPr>
        </p:sp>
      </p:grpSp>
      <p:grpSp>
        <p:nvGrpSpPr>
          <p:cNvPr name="Group 17" id="17"/>
          <p:cNvGrpSpPr/>
          <p:nvPr/>
        </p:nvGrpSpPr>
        <p:grpSpPr>
          <a:xfrm rot="0">
            <a:off x="8735640" y="6189869"/>
            <a:ext cx="7169600" cy="1003151"/>
            <a:chOff x="0" y="0"/>
            <a:chExt cx="1888290" cy="264204"/>
          </a:xfrm>
        </p:grpSpPr>
        <p:sp>
          <p:nvSpPr>
            <p:cNvPr name="Freeform 18" id="18"/>
            <p:cNvSpPr/>
            <p:nvPr/>
          </p:nvSpPr>
          <p:spPr>
            <a:xfrm flipH="false" flipV="false" rot="0">
              <a:off x="0" y="0"/>
              <a:ext cx="1888290" cy="264204"/>
            </a:xfrm>
            <a:custGeom>
              <a:avLst/>
              <a:gdLst/>
              <a:ahLst/>
              <a:cxnLst/>
              <a:rect r="r" b="b" t="t" l="l"/>
              <a:pathLst>
                <a:path h="264204" w="1888290">
                  <a:moveTo>
                    <a:pt x="0" y="0"/>
                  </a:moveTo>
                  <a:lnTo>
                    <a:pt x="1888290" y="0"/>
                  </a:lnTo>
                  <a:lnTo>
                    <a:pt x="1888290" y="264204"/>
                  </a:lnTo>
                  <a:lnTo>
                    <a:pt x="0" y="264204"/>
                  </a:lnTo>
                  <a:close/>
                </a:path>
              </a:pathLst>
            </a:custGeom>
            <a:solidFill>
              <a:srgbClr val="FDFDFD"/>
            </a:solidFill>
          </p:spPr>
        </p:sp>
        <p:sp>
          <p:nvSpPr>
            <p:cNvPr name="TextBox 19" id="19"/>
            <p:cNvSpPr txBox="true"/>
            <p:nvPr/>
          </p:nvSpPr>
          <p:spPr>
            <a:xfrm>
              <a:off x="0" y="-38100"/>
              <a:ext cx="1888290" cy="302304"/>
            </a:xfrm>
            <a:prstGeom prst="rect">
              <a:avLst/>
            </a:prstGeom>
          </p:spPr>
          <p:txBody>
            <a:bodyPr anchor="ctr" rtlCol="false" tIns="50800" lIns="50800" bIns="50800" rIns="50800"/>
            <a:lstStyle/>
            <a:p>
              <a:pPr algn="l">
                <a:lnSpc>
                  <a:spcPts val="2659"/>
                </a:lnSpc>
                <a:spcBef>
                  <a:spcPct val="0"/>
                </a:spcBef>
              </a:pPr>
            </a:p>
          </p:txBody>
        </p:sp>
      </p:grpSp>
      <p:sp>
        <p:nvSpPr>
          <p:cNvPr name="TextBox 20" id="20"/>
          <p:cNvSpPr txBox="true"/>
          <p:nvPr/>
        </p:nvSpPr>
        <p:spPr>
          <a:xfrm rot="0">
            <a:off x="8958521" y="6208919"/>
            <a:ext cx="6723838" cy="536849"/>
          </a:xfrm>
          <a:prstGeom prst="rect">
            <a:avLst/>
          </a:prstGeom>
        </p:spPr>
        <p:txBody>
          <a:bodyPr anchor="t" rtlCol="false" tIns="0" lIns="0" bIns="0" rIns="0">
            <a:spAutoFit/>
          </a:bodyPr>
          <a:lstStyle/>
          <a:p>
            <a:pPr algn="ctr">
              <a:lnSpc>
                <a:spcPts val="4650"/>
              </a:lnSpc>
            </a:pPr>
            <a:r>
              <a:rPr lang="en-US" sz="2460">
                <a:solidFill>
                  <a:srgbClr val="44424C"/>
                </a:solidFill>
                <a:latin typeface="DM Serif Display"/>
                <a:ea typeface="DM Serif Display"/>
                <a:cs typeface="DM Serif Display"/>
                <a:sym typeface="DM Serif Display"/>
              </a:rPr>
              <a:t>03   METODE PENELITIAN</a:t>
            </a:r>
          </a:p>
        </p:txBody>
      </p:sp>
      <p:grpSp>
        <p:nvGrpSpPr>
          <p:cNvPr name="Group 21" id="21"/>
          <p:cNvGrpSpPr/>
          <p:nvPr/>
        </p:nvGrpSpPr>
        <p:grpSpPr>
          <a:xfrm rot="0">
            <a:off x="8745165" y="4567593"/>
            <a:ext cx="7169600" cy="1003151"/>
            <a:chOff x="0" y="0"/>
            <a:chExt cx="1888290" cy="264204"/>
          </a:xfrm>
        </p:grpSpPr>
        <p:sp>
          <p:nvSpPr>
            <p:cNvPr name="Freeform 22" id="22"/>
            <p:cNvSpPr/>
            <p:nvPr/>
          </p:nvSpPr>
          <p:spPr>
            <a:xfrm flipH="false" flipV="false" rot="0">
              <a:off x="0" y="0"/>
              <a:ext cx="1888290" cy="264204"/>
            </a:xfrm>
            <a:custGeom>
              <a:avLst/>
              <a:gdLst/>
              <a:ahLst/>
              <a:cxnLst/>
              <a:rect r="r" b="b" t="t" l="l"/>
              <a:pathLst>
                <a:path h="264204" w="1888290">
                  <a:moveTo>
                    <a:pt x="0" y="0"/>
                  </a:moveTo>
                  <a:lnTo>
                    <a:pt x="1888290" y="0"/>
                  </a:lnTo>
                  <a:lnTo>
                    <a:pt x="1888290" y="264204"/>
                  </a:lnTo>
                  <a:lnTo>
                    <a:pt x="0" y="264204"/>
                  </a:lnTo>
                  <a:close/>
                </a:path>
              </a:pathLst>
            </a:custGeom>
            <a:solidFill>
              <a:srgbClr val="FDFDFD"/>
            </a:solidFill>
          </p:spPr>
        </p:sp>
        <p:sp>
          <p:nvSpPr>
            <p:cNvPr name="TextBox 23" id="23"/>
            <p:cNvSpPr txBox="true"/>
            <p:nvPr/>
          </p:nvSpPr>
          <p:spPr>
            <a:xfrm>
              <a:off x="0" y="-38100"/>
              <a:ext cx="1888290" cy="302304"/>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10428544" y="4701760"/>
            <a:ext cx="517900" cy="441740"/>
          </a:xfrm>
          <a:prstGeom prst="rect">
            <a:avLst/>
          </a:prstGeom>
        </p:spPr>
        <p:txBody>
          <a:bodyPr anchor="t" rtlCol="false" tIns="0" lIns="0" bIns="0" rIns="0">
            <a:spAutoFit/>
          </a:bodyPr>
          <a:lstStyle/>
          <a:p>
            <a:pPr algn="r">
              <a:lnSpc>
                <a:spcPts val="3668"/>
              </a:lnSpc>
            </a:pPr>
            <a:r>
              <a:rPr lang="en-US" sz="2737">
                <a:solidFill>
                  <a:srgbClr val="44424C"/>
                </a:solidFill>
                <a:latin typeface="DM Serif Display"/>
                <a:ea typeface="DM Serif Display"/>
                <a:cs typeface="DM Serif Display"/>
                <a:sym typeface="DM Serif Display"/>
              </a:rPr>
              <a:t>02</a:t>
            </a:r>
          </a:p>
        </p:txBody>
      </p:sp>
      <p:sp>
        <p:nvSpPr>
          <p:cNvPr name="TextBox 25" id="25"/>
          <p:cNvSpPr txBox="true"/>
          <p:nvPr/>
        </p:nvSpPr>
        <p:spPr>
          <a:xfrm rot="0">
            <a:off x="11084063" y="4587585"/>
            <a:ext cx="4830702" cy="536849"/>
          </a:xfrm>
          <a:prstGeom prst="rect">
            <a:avLst/>
          </a:prstGeom>
        </p:spPr>
        <p:txBody>
          <a:bodyPr anchor="t" rtlCol="false" tIns="0" lIns="0" bIns="0" rIns="0">
            <a:spAutoFit/>
          </a:bodyPr>
          <a:lstStyle/>
          <a:p>
            <a:pPr algn="l">
              <a:lnSpc>
                <a:spcPts val="4650"/>
              </a:lnSpc>
            </a:pPr>
            <a:r>
              <a:rPr lang="en-US" sz="2460">
                <a:solidFill>
                  <a:srgbClr val="44424C"/>
                </a:solidFill>
                <a:latin typeface="DM Serif Display"/>
                <a:ea typeface="DM Serif Display"/>
                <a:cs typeface="DM Serif Display"/>
                <a:sym typeface="DM Serif Display"/>
              </a:rPr>
              <a:t>TINJAUAN PUSTAKA</a:t>
            </a:r>
          </a:p>
        </p:txBody>
      </p:sp>
      <p:grpSp>
        <p:nvGrpSpPr>
          <p:cNvPr name="Group 26" id="26"/>
          <p:cNvGrpSpPr/>
          <p:nvPr/>
        </p:nvGrpSpPr>
        <p:grpSpPr>
          <a:xfrm rot="5400000">
            <a:off x="-2832966" y="2560510"/>
            <a:ext cx="10351581" cy="5165980"/>
            <a:chOff x="0" y="0"/>
            <a:chExt cx="2726342" cy="1360587"/>
          </a:xfrm>
        </p:grpSpPr>
        <p:sp>
          <p:nvSpPr>
            <p:cNvPr name="Freeform 27" id="27"/>
            <p:cNvSpPr/>
            <p:nvPr/>
          </p:nvSpPr>
          <p:spPr>
            <a:xfrm flipH="false" flipV="false" rot="0">
              <a:off x="0" y="0"/>
              <a:ext cx="2726342" cy="1360587"/>
            </a:xfrm>
            <a:custGeom>
              <a:avLst/>
              <a:gdLst/>
              <a:ahLst/>
              <a:cxnLst/>
              <a:rect r="r" b="b" t="t" l="l"/>
              <a:pathLst>
                <a:path h="1360587" w="2726342">
                  <a:moveTo>
                    <a:pt x="0" y="0"/>
                  </a:moveTo>
                  <a:lnTo>
                    <a:pt x="2726342" y="0"/>
                  </a:lnTo>
                  <a:lnTo>
                    <a:pt x="2726342" y="1360587"/>
                  </a:lnTo>
                  <a:lnTo>
                    <a:pt x="0" y="1360587"/>
                  </a:lnTo>
                  <a:close/>
                </a:path>
              </a:pathLst>
            </a:custGeom>
            <a:solidFill>
              <a:srgbClr val="FDFDFD"/>
            </a:solidFill>
          </p:spPr>
        </p:sp>
        <p:sp>
          <p:nvSpPr>
            <p:cNvPr name="TextBox 28" id="28"/>
            <p:cNvSpPr txBox="true"/>
            <p:nvPr/>
          </p:nvSpPr>
          <p:spPr>
            <a:xfrm>
              <a:off x="0" y="-38100"/>
              <a:ext cx="2726342" cy="1398687"/>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714249" y="2049214"/>
            <a:ext cx="3897115" cy="1072552"/>
            <a:chOff x="0" y="0"/>
            <a:chExt cx="5196153" cy="1430069"/>
          </a:xfrm>
        </p:grpSpPr>
        <p:sp>
          <p:nvSpPr>
            <p:cNvPr name="TextBox 30" id="30"/>
            <p:cNvSpPr txBox="true"/>
            <p:nvPr/>
          </p:nvSpPr>
          <p:spPr>
            <a:xfrm rot="0">
              <a:off x="0" y="219075"/>
              <a:ext cx="5196153" cy="1172894"/>
            </a:xfrm>
            <a:prstGeom prst="rect">
              <a:avLst/>
            </a:prstGeom>
          </p:spPr>
          <p:txBody>
            <a:bodyPr anchor="t" rtlCol="false" tIns="0" lIns="0" bIns="0" rIns="0">
              <a:spAutoFit/>
            </a:bodyPr>
            <a:lstStyle/>
            <a:p>
              <a:pPr algn="l">
                <a:lnSpc>
                  <a:spcPts val="6049"/>
                </a:lnSpc>
              </a:pPr>
              <a:r>
                <a:rPr lang="en-US" sz="6874">
                  <a:solidFill>
                    <a:srgbClr val="44424C"/>
                  </a:solidFill>
                  <a:latin typeface="DM Serif Display"/>
                  <a:ea typeface="DM Serif Display"/>
                  <a:cs typeface="DM Serif Display"/>
                  <a:sym typeface="DM Serif Display"/>
                </a:rPr>
                <a:t>Overview</a:t>
              </a:r>
            </a:p>
          </p:txBody>
        </p:sp>
        <p:sp>
          <p:nvSpPr>
            <p:cNvPr name="AutoShape 31" id="31"/>
            <p:cNvSpPr/>
            <p:nvPr/>
          </p:nvSpPr>
          <p:spPr>
            <a:xfrm>
              <a:off x="1630314" y="1411019"/>
              <a:ext cx="1342243" cy="0"/>
            </a:xfrm>
            <a:prstGeom prst="line">
              <a:avLst/>
            </a:prstGeom>
            <a:ln cap="flat" w="38100">
              <a:solidFill>
                <a:srgbClr val="44424C"/>
              </a:solidFill>
              <a:prstDash val="solid"/>
              <a:headEnd type="none" len="sm" w="sm"/>
              <a:tailEnd type="none" len="sm" w="sm"/>
            </a:ln>
          </p:spPr>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5400000">
            <a:off x="2499284" y="-2771740"/>
            <a:ext cx="10351581" cy="15830479"/>
            <a:chOff x="0" y="0"/>
            <a:chExt cx="2726342" cy="4169344"/>
          </a:xfrm>
        </p:grpSpPr>
        <p:sp>
          <p:nvSpPr>
            <p:cNvPr name="Freeform 3" id="3"/>
            <p:cNvSpPr/>
            <p:nvPr/>
          </p:nvSpPr>
          <p:spPr>
            <a:xfrm flipH="false" flipV="false" rot="0">
              <a:off x="0" y="0"/>
              <a:ext cx="2726342" cy="4169344"/>
            </a:xfrm>
            <a:custGeom>
              <a:avLst/>
              <a:gdLst/>
              <a:ahLst/>
              <a:cxnLst/>
              <a:rect r="r" b="b" t="t" l="l"/>
              <a:pathLst>
                <a:path h="4169344" w="2726342">
                  <a:moveTo>
                    <a:pt x="0" y="0"/>
                  </a:moveTo>
                  <a:lnTo>
                    <a:pt x="2726342" y="0"/>
                  </a:lnTo>
                  <a:lnTo>
                    <a:pt x="2726342" y="4169344"/>
                  </a:lnTo>
                  <a:lnTo>
                    <a:pt x="0" y="4169344"/>
                  </a:lnTo>
                  <a:close/>
                </a:path>
              </a:pathLst>
            </a:custGeom>
            <a:solidFill>
              <a:srgbClr val="FDFDFD"/>
            </a:solidFill>
          </p:spPr>
        </p:sp>
        <p:sp>
          <p:nvSpPr>
            <p:cNvPr name="TextBox 4" id="4"/>
            <p:cNvSpPr txBox="true"/>
            <p:nvPr/>
          </p:nvSpPr>
          <p:spPr>
            <a:xfrm>
              <a:off x="0" y="-38100"/>
              <a:ext cx="2726342" cy="420744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590314" y="0"/>
            <a:ext cx="5909780" cy="10287000"/>
            <a:chOff x="0" y="0"/>
            <a:chExt cx="1556485" cy="2709333"/>
          </a:xfrm>
        </p:grpSpPr>
        <p:sp>
          <p:nvSpPr>
            <p:cNvPr name="Freeform 6" id="6"/>
            <p:cNvSpPr/>
            <p:nvPr/>
          </p:nvSpPr>
          <p:spPr>
            <a:xfrm flipH="false" flipV="false" rot="0">
              <a:off x="0" y="0"/>
              <a:ext cx="1556485" cy="2709333"/>
            </a:xfrm>
            <a:custGeom>
              <a:avLst/>
              <a:gdLst/>
              <a:ahLst/>
              <a:cxnLst/>
              <a:rect r="r" b="b" t="t" l="l"/>
              <a:pathLst>
                <a:path h="2709333" w="1556485">
                  <a:moveTo>
                    <a:pt x="0" y="0"/>
                  </a:moveTo>
                  <a:lnTo>
                    <a:pt x="1556485" y="0"/>
                  </a:lnTo>
                  <a:lnTo>
                    <a:pt x="1556485" y="2709333"/>
                  </a:lnTo>
                  <a:lnTo>
                    <a:pt x="0" y="2709333"/>
                  </a:lnTo>
                  <a:close/>
                </a:path>
              </a:pathLst>
            </a:custGeom>
            <a:solidFill>
              <a:srgbClr val="E5EFEF"/>
            </a:solidFill>
          </p:spPr>
        </p:sp>
        <p:sp>
          <p:nvSpPr>
            <p:cNvPr name="TextBox 7" id="7"/>
            <p:cNvSpPr txBox="true"/>
            <p:nvPr/>
          </p:nvSpPr>
          <p:spPr>
            <a:xfrm>
              <a:off x="0" y="-38100"/>
              <a:ext cx="1556485"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7316116" y="0"/>
            <a:ext cx="4265322" cy="834737"/>
            <a:chOff x="0" y="0"/>
            <a:chExt cx="5687096" cy="1112983"/>
          </a:xfrm>
        </p:grpSpPr>
        <p:sp>
          <p:nvSpPr>
            <p:cNvPr name="Freeform 10" id="10"/>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11" id="11"/>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2" id="12"/>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3" id="13"/>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4" id="14"/>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sp>
        <p:nvSpPr>
          <p:cNvPr name="Freeform 15" id="15"/>
          <p:cNvSpPr/>
          <p:nvPr/>
        </p:nvSpPr>
        <p:spPr>
          <a:xfrm flipH="false" flipV="false" rot="0">
            <a:off x="8460579" y="4281944"/>
            <a:ext cx="7129735" cy="3591604"/>
          </a:xfrm>
          <a:custGeom>
            <a:avLst/>
            <a:gdLst/>
            <a:ahLst/>
            <a:cxnLst/>
            <a:rect r="r" b="b" t="t" l="l"/>
            <a:pathLst>
              <a:path h="3591604" w="7129735">
                <a:moveTo>
                  <a:pt x="0" y="0"/>
                </a:moveTo>
                <a:lnTo>
                  <a:pt x="7129735" y="0"/>
                </a:lnTo>
                <a:lnTo>
                  <a:pt x="7129735" y="3591604"/>
                </a:lnTo>
                <a:lnTo>
                  <a:pt x="0" y="3591604"/>
                </a:lnTo>
                <a:lnTo>
                  <a:pt x="0" y="0"/>
                </a:lnTo>
                <a:close/>
              </a:path>
            </a:pathLst>
          </a:custGeom>
          <a:blipFill>
            <a:blip r:embed="rId10"/>
            <a:stretch>
              <a:fillRect l="0" t="0" r="0" b="0"/>
            </a:stretch>
          </a:blipFill>
        </p:spPr>
      </p:sp>
      <p:sp>
        <p:nvSpPr>
          <p:cNvPr name="Freeform 16" id="16"/>
          <p:cNvSpPr/>
          <p:nvPr/>
        </p:nvSpPr>
        <p:spPr>
          <a:xfrm flipH="false" flipV="false" rot="0">
            <a:off x="2552885" y="2979566"/>
            <a:ext cx="7376620" cy="3098180"/>
          </a:xfrm>
          <a:custGeom>
            <a:avLst/>
            <a:gdLst/>
            <a:ahLst/>
            <a:cxnLst/>
            <a:rect r="r" b="b" t="t" l="l"/>
            <a:pathLst>
              <a:path h="3098180" w="7376620">
                <a:moveTo>
                  <a:pt x="0" y="0"/>
                </a:moveTo>
                <a:lnTo>
                  <a:pt x="7376620" y="0"/>
                </a:lnTo>
                <a:lnTo>
                  <a:pt x="7376620" y="3098180"/>
                </a:lnTo>
                <a:lnTo>
                  <a:pt x="0" y="3098180"/>
                </a:lnTo>
                <a:lnTo>
                  <a:pt x="0" y="0"/>
                </a:lnTo>
                <a:close/>
              </a:path>
            </a:pathLst>
          </a:custGeom>
          <a:blipFill>
            <a:blip r:embed="rId11"/>
            <a:stretch>
              <a:fillRect l="0" t="0" r="0" b="0"/>
            </a:stretch>
          </a:blipFill>
        </p:spPr>
      </p:sp>
      <p:sp>
        <p:nvSpPr>
          <p:cNvPr name="TextBox 17" id="17"/>
          <p:cNvSpPr txBox="true"/>
          <p:nvPr/>
        </p:nvSpPr>
        <p:spPr>
          <a:xfrm rot="0">
            <a:off x="249104" y="9372396"/>
            <a:ext cx="8381823" cy="398845"/>
          </a:xfrm>
          <a:prstGeom prst="rect">
            <a:avLst/>
          </a:prstGeom>
        </p:spPr>
        <p:txBody>
          <a:bodyPr anchor="t" rtlCol="false" tIns="0" lIns="0" bIns="0" rIns="0">
            <a:spAutoFit/>
          </a:bodyPr>
          <a:lstStyle/>
          <a:p>
            <a:pPr algn="just">
              <a:lnSpc>
                <a:spcPts val="1506"/>
              </a:lnSpc>
            </a:pPr>
            <a:r>
              <a:rPr lang="en-US" sz="1310">
                <a:solidFill>
                  <a:srgbClr val="44424C"/>
                </a:solidFill>
                <a:latin typeface="Open Sans"/>
                <a:ea typeface="Open Sans"/>
                <a:cs typeface="Open Sans"/>
                <a:sym typeface="Open Sans"/>
              </a:rPr>
              <a:t>[1] Gusriani, Umami N, Noviyanti N, Rusmiati, Fitri G. </a:t>
            </a:r>
            <a:r>
              <a:rPr lang="en-US" b="true" sz="1310">
                <a:solidFill>
                  <a:srgbClr val="44424C"/>
                </a:solidFill>
                <a:latin typeface="Open Sans Bold"/>
                <a:ea typeface="Open Sans Bold"/>
                <a:cs typeface="Open Sans Bold"/>
                <a:sym typeface="Open Sans Bold"/>
              </a:rPr>
              <a:t>Deteksi Dini Kanker Payudara dengan Pemeriksaan Payudara Klinis (SADANIS). Jurnal Pengabdian Masyarakat Borneo</a:t>
            </a:r>
            <a:r>
              <a:rPr lang="en-US" sz="1310">
                <a:solidFill>
                  <a:srgbClr val="44424C"/>
                </a:solidFill>
                <a:latin typeface="Open Sans"/>
                <a:ea typeface="Open Sans"/>
                <a:cs typeface="Open Sans"/>
                <a:sym typeface="Open Sans"/>
              </a:rPr>
              <a:t>. 2023;7(1):51-55.</a:t>
            </a:r>
          </a:p>
        </p:txBody>
      </p:sp>
      <p:sp>
        <p:nvSpPr>
          <p:cNvPr name="TextBox 18" id="18"/>
          <p:cNvSpPr txBox="true"/>
          <p:nvPr/>
        </p:nvSpPr>
        <p:spPr>
          <a:xfrm rot="0">
            <a:off x="12898547" y="359153"/>
            <a:ext cx="5383533" cy="1548645"/>
          </a:xfrm>
          <a:prstGeom prst="rect">
            <a:avLst/>
          </a:prstGeom>
        </p:spPr>
        <p:txBody>
          <a:bodyPr anchor="t" rtlCol="false" tIns="0" lIns="0" bIns="0" rIns="0">
            <a:spAutoFit/>
          </a:bodyPr>
          <a:lstStyle/>
          <a:p>
            <a:pPr algn="r">
              <a:lnSpc>
                <a:spcPts val="5896"/>
              </a:lnSpc>
            </a:pPr>
            <a:r>
              <a:rPr lang="en-US" sz="6700">
                <a:solidFill>
                  <a:srgbClr val="44424C"/>
                </a:solidFill>
                <a:latin typeface="DM Serif Display"/>
                <a:ea typeface="DM Serif Display"/>
                <a:cs typeface="DM Serif Display"/>
                <a:sym typeface="DM Serif Display"/>
              </a:rPr>
              <a:t>LATAR BELAKANG</a:t>
            </a:r>
          </a:p>
        </p:txBody>
      </p:sp>
      <p:sp>
        <p:nvSpPr>
          <p:cNvPr name="TextBox 19" id="19"/>
          <p:cNvSpPr txBox="true"/>
          <p:nvPr/>
        </p:nvSpPr>
        <p:spPr>
          <a:xfrm rot="0">
            <a:off x="693715" y="2152981"/>
            <a:ext cx="9877843" cy="833741"/>
          </a:xfrm>
          <a:prstGeom prst="rect">
            <a:avLst/>
          </a:prstGeom>
        </p:spPr>
        <p:txBody>
          <a:bodyPr anchor="t" rtlCol="false" tIns="0" lIns="0" bIns="0" rIns="0">
            <a:spAutoFit/>
          </a:bodyPr>
          <a:lstStyle/>
          <a:p>
            <a:pPr algn="ctr">
              <a:lnSpc>
                <a:spcPts val="3395"/>
              </a:lnSpc>
            </a:pPr>
            <a:r>
              <a:rPr lang="en-US" sz="2425" b="true">
                <a:solidFill>
                  <a:srgbClr val="44424C"/>
                </a:solidFill>
                <a:latin typeface="Open Sans Bold"/>
                <a:ea typeface="Open Sans Bold"/>
                <a:cs typeface="Open Sans Bold"/>
                <a:sym typeface="Open Sans Bold"/>
              </a:rPr>
              <a:t>Pada tahun 2022, terdapat 2,3 juta wanita yang didiagnosis dengan kanker payudara dan 670.00 kematian secara global [1]</a:t>
            </a:r>
          </a:p>
        </p:txBody>
      </p:sp>
      <p:sp>
        <p:nvSpPr>
          <p:cNvPr name="TextBox 20" id="20"/>
          <p:cNvSpPr txBox="true"/>
          <p:nvPr/>
        </p:nvSpPr>
        <p:spPr>
          <a:xfrm rot="0">
            <a:off x="249104" y="9939711"/>
            <a:ext cx="8381823" cy="208345"/>
          </a:xfrm>
          <a:prstGeom prst="rect">
            <a:avLst/>
          </a:prstGeom>
        </p:spPr>
        <p:txBody>
          <a:bodyPr anchor="t" rtlCol="false" tIns="0" lIns="0" bIns="0" rIns="0">
            <a:spAutoFit/>
          </a:bodyPr>
          <a:lstStyle/>
          <a:p>
            <a:pPr algn="just">
              <a:lnSpc>
                <a:spcPts val="1506"/>
              </a:lnSpc>
            </a:pPr>
            <a:r>
              <a:rPr lang="en-US" sz="1310">
                <a:solidFill>
                  <a:srgbClr val="44424C"/>
                </a:solidFill>
                <a:latin typeface="Open Sans"/>
                <a:ea typeface="Open Sans"/>
                <a:cs typeface="Open Sans"/>
                <a:sym typeface="Open Sans"/>
              </a:rPr>
              <a:t>[2] Health Grid. Statistik WHO: </a:t>
            </a:r>
            <a:r>
              <a:rPr lang="en-US" b="true" sz="1310">
                <a:solidFill>
                  <a:srgbClr val="44424C"/>
                </a:solidFill>
                <a:latin typeface="Open Sans Bold"/>
                <a:ea typeface="Open Sans Bold"/>
                <a:cs typeface="Open Sans Bold"/>
                <a:sym typeface="Open Sans Bold"/>
              </a:rPr>
              <a:t>Kanker Payudara Paling Sering Terjadi Secara Globa</a:t>
            </a:r>
            <a:r>
              <a:rPr lang="en-US" sz="1310">
                <a:solidFill>
                  <a:srgbClr val="44424C"/>
                </a:solidFill>
                <a:latin typeface="Open Sans"/>
                <a:ea typeface="Open Sans"/>
                <a:cs typeface="Open Sans"/>
                <a:sym typeface="Open Sans"/>
              </a:rPr>
              <a:t>l. 2023 Oct 9. </a:t>
            </a:r>
          </a:p>
        </p:txBody>
      </p:sp>
      <p:sp>
        <p:nvSpPr>
          <p:cNvPr name="TextBox 21" id="21"/>
          <p:cNvSpPr txBox="true"/>
          <p:nvPr/>
        </p:nvSpPr>
        <p:spPr>
          <a:xfrm rot="0">
            <a:off x="7316116" y="8002511"/>
            <a:ext cx="10744094" cy="833741"/>
          </a:xfrm>
          <a:prstGeom prst="rect">
            <a:avLst/>
          </a:prstGeom>
        </p:spPr>
        <p:txBody>
          <a:bodyPr anchor="t" rtlCol="false" tIns="0" lIns="0" bIns="0" rIns="0">
            <a:spAutoFit/>
          </a:bodyPr>
          <a:lstStyle/>
          <a:p>
            <a:pPr algn="ctr">
              <a:lnSpc>
                <a:spcPts val="3395"/>
              </a:lnSpc>
            </a:pPr>
            <a:r>
              <a:rPr lang="en-US" sz="2425" b="true">
                <a:solidFill>
                  <a:srgbClr val="44424C"/>
                </a:solidFill>
                <a:latin typeface="Open Sans Bold"/>
                <a:ea typeface="Open Sans Bold"/>
                <a:cs typeface="Open Sans Bold"/>
                <a:sym typeface="Open Sans Bold"/>
              </a:rPr>
              <a:t>kanker diperkirakan akan menjadi lebih meningkat menjadi sekitar 30 juta kasus baru per tahun pada 2040 dari 19,3 juta pada 2020 [2]</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5EFEF"/>
        </a:solidFill>
      </p:bgPr>
    </p:bg>
    <p:spTree>
      <p:nvGrpSpPr>
        <p:cNvPr id="1" name=""/>
        <p:cNvGrpSpPr/>
        <p:nvPr/>
      </p:nvGrpSpPr>
      <p:grpSpPr>
        <a:xfrm>
          <a:off x="0" y="0"/>
          <a:ext cx="0" cy="0"/>
          <a:chOff x="0" y="0"/>
          <a:chExt cx="0" cy="0"/>
        </a:xfrm>
      </p:grpSpPr>
      <p:grpSp>
        <p:nvGrpSpPr>
          <p:cNvPr name="Group 2" id="2"/>
          <p:cNvGrpSpPr/>
          <p:nvPr/>
        </p:nvGrpSpPr>
        <p:grpSpPr>
          <a:xfrm rot="0">
            <a:off x="0" y="0"/>
            <a:ext cx="9448777" cy="10279811"/>
            <a:chOff x="0" y="0"/>
            <a:chExt cx="2488567" cy="2707440"/>
          </a:xfrm>
        </p:grpSpPr>
        <p:sp>
          <p:nvSpPr>
            <p:cNvPr name="Freeform 3" id="3"/>
            <p:cNvSpPr/>
            <p:nvPr/>
          </p:nvSpPr>
          <p:spPr>
            <a:xfrm flipH="false" flipV="false" rot="0">
              <a:off x="0" y="0"/>
              <a:ext cx="2488567" cy="2707440"/>
            </a:xfrm>
            <a:custGeom>
              <a:avLst/>
              <a:gdLst/>
              <a:ahLst/>
              <a:cxnLst/>
              <a:rect r="r" b="b" t="t" l="l"/>
              <a:pathLst>
                <a:path h="2707440" w="2488567">
                  <a:moveTo>
                    <a:pt x="0" y="0"/>
                  </a:moveTo>
                  <a:lnTo>
                    <a:pt x="2488567" y="0"/>
                  </a:lnTo>
                  <a:lnTo>
                    <a:pt x="2488567" y="2707440"/>
                  </a:lnTo>
                  <a:lnTo>
                    <a:pt x="0" y="2707440"/>
                  </a:lnTo>
                  <a:close/>
                </a:path>
              </a:pathLst>
            </a:custGeom>
            <a:solidFill>
              <a:srgbClr val="FDFDFD"/>
            </a:solidFill>
          </p:spPr>
        </p:sp>
        <p:sp>
          <p:nvSpPr>
            <p:cNvPr name="TextBox 4" id="4"/>
            <p:cNvSpPr txBox="true"/>
            <p:nvPr/>
          </p:nvSpPr>
          <p:spPr>
            <a:xfrm>
              <a:off x="0" y="-38100"/>
              <a:ext cx="2488567" cy="274554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448777" y="-7189"/>
            <a:ext cx="11725395" cy="10287000"/>
            <a:chOff x="0" y="0"/>
            <a:chExt cx="3088170" cy="2709333"/>
          </a:xfrm>
        </p:grpSpPr>
        <p:sp>
          <p:nvSpPr>
            <p:cNvPr name="Freeform 6" id="6"/>
            <p:cNvSpPr/>
            <p:nvPr/>
          </p:nvSpPr>
          <p:spPr>
            <a:xfrm flipH="false" flipV="false" rot="0">
              <a:off x="0" y="0"/>
              <a:ext cx="3088170" cy="2709333"/>
            </a:xfrm>
            <a:custGeom>
              <a:avLst/>
              <a:gdLst/>
              <a:ahLst/>
              <a:cxnLst/>
              <a:rect r="r" b="b" t="t" l="l"/>
              <a:pathLst>
                <a:path h="2709333" w="3088170">
                  <a:moveTo>
                    <a:pt x="0" y="0"/>
                  </a:moveTo>
                  <a:lnTo>
                    <a:pt x="3088170" y="0"/>
                  </a:lnTo>
                  <a:lnTo>
                    <a:pt x="3088170" y="2709333"/>
                  </a:lnTo>
                  <a:lnTo>
                    <a:pt x="0" y="2709333"/>
                  </a:lnTo>
                  <a:close/>
                </a:path>
              </a:pathLst>
            </a:custGeom>
            <a:solidFill>
              <a:srgbClr val="E5EFEF"/>
            </a:solidFill>
          </p:spPr>
        </p:sp>
        <p:sp>
          <p:nvSpPr>
            <p:cNvPr name="TextBox 7" id="7"/>
            <p:cNvSpPr txBox="true"/>
            <p:nvPr/>
          </p:nvSpPr>
          <p:spPr>
            <a:xfrm>
              <a:off x="0" y="-38100"/>
              <a:ext cx="3088170"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flipV="true">
            <a:off x="328285" y="245067"/>
            <a:ext cx="0" cy="1842791"/>
          </a:xfrm>
          <a:prstGeom prst="line">
            <a:avLst/>
          </a:prstGeom>
          <a:ln cap="flat" w="28575">
            <a:solidFill>
              <a:srgbClr val="44424C"/>
            </a:solidFill>
            <a:prstDash val="solid"/>
            <a:headEnd type="none" len="sm" w="sm"/>
            <a:tailEnd type="none" len="sm" w="sm"/>
          </a:ln>
        </p:spPr>
      </p:sp>
      <p:grpSp>
        <p:nvGrpSpPr>
          <p:cNvPr name="Group 10" id="10"/>
          <p:cNvGrpSpPr/>
          <p:nvPr/>
        </p:nvGrpSpPr>
        <p:grpSpPr>
          <a:xfrm rot="0">
            <a:off x="7316116" y="0"/>
            <a:ext cx="4265322" cy="834737"/>
            <a:chOff x="0" y="0"/>
            <a:chExt cx="5687096" cy="1112983"/>
          </a:xfrm>
        </p:grpSpPr>
        <p:sp>
          <p:nvSpPr>
            <p:cNvPr name="Freeform 11" id="11"/>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12" id="12"/>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3" id="13"/>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4" id="14"/>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5" id="15"/>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sp>
        <p:nvSpPr>
          <p:cNvPr name="TextBox 16" id="16"/>
          <p:cNvSpPr txBox="true"/>
          <p:nvPr/>
        </p:nvSpPr>
        <p:spPr>
          <a:xfrm rot="0">
            <a:off x="584453" y="920462"/>
            <a:ext cx="5057351" cy="610255"/>
          </a:xfrm>
          <a:prstGeom prst="rect">
            <a:avLst/>
          </a:prstGeom>
        </p:spPr>
        <p:txBody>
          <a:bodyPr anchor="t" rtlCol="false" tIns="0" lIns="0" bIns="0" rIns="0">
            <a:spAutoFit/>
          </a:bodyPr>
          <a:lstStyle/>
          <a:p>
            <a:pPr algn="l">
              <a:lnSpc>
                <a:spcPts val="4696"/>
              </a:lnSpc>
            </a:pPr>
            <a:r>
              <a:rPr lang="en-US" sz="4604">
                <a:solidFill>
                  <a:srgbClr val="44424C"/>
                </a:solidFill>
                <a:latin typeface="DM Serif Display"/>
                <a:ea typeface="DM Serif Display"/>
                <a:cs typeface="DM Serif Display"/>
                <a:sym typeface="DM Serif Display"/>
              </a:rPr>
              <a:t>Rumusan Masalah</a:t>
            </a:r>
          </a:p>
        </p:txBody>
      </p:sp>
      <p:sp>
        <p:nvSpPr>
          <p:cNvPr name="TextBox 17" id="17"/>
          <p:cNvSpPr txBox="true"/>
          <p:nvPr/>
        </p:nvSpPr>
        <p:spPr>
          <a:xfrm rot="0">
            <a:off x="12918027" y="920462"/>
            <a:ext cx="5057351" cy="610255"/>
          </a:xfrm>
          <a:prstGeom prst="rect">
            <a:avLst/>
          </a:prstGeom>
        </p:spPr>
        <p:txBody>
          <a:bodyPr anchor="t" rtlCol="false" tIns="0" lIns="0" bIns="0" rIns="0">
            <a:spAutoFit/>
          </a:bodyPr>
          <a:lstStyle/>
          <a:p>
            <a:pPr algn="l">
              <a:lnSpc>
                <a:spcPts val="4696"/>
              </a:lnSpc>
            </a:pPr>
            <a:r>
              <a:rPr lang="en-US" sz="4604">
                <a:solidFill>
                  <a:srgbClr val="44424C"/>
                </a:solidFill>
                <a:latin typeface="DM Serif Display"/>
                <a:ea typeface="DM Serif Display"/>
                <a:cs typeface="DM Serif Display"/>
                <a:sym typeface="DM Serif Display"/>
              </a:rPr>
              <a:t>Batasan Masalah</a:t>
            </a:r>
          </a:p>
        </p:txBody>
      </p:sp>
      <p:sp>
        <p:nvSpPr>
          <p:cNvPr name="AutoShape 18" id="18"/>
          <p:cNvSpPr/>
          <p:nvPr/>
        </p:nvSpPr>
        <p:spPr>
          <a:xfrm flipV="true">
            <a:off x="17961091" y="245067"/>
            <a:ext cx="0" cy="1842791"/>
          </a:xfrm>
          <a:prstGeom prst="line">
            <a:avLst/>
          </a:prstGeom>
          <a:ln cap="flat" w="28575">
            <a:solidFill>
              <a:srgbClr val="44424C"/>
            </a:solidFill>
            <a:prstDash val="solid"/>
            <a:headEnd type="none" len="sm" w="sm"/>
            <a:tailEnd type="none" len="sm" w="sm"/>
          </a:ln>
        </p:spPr>
      </p:sp>
      <p:sp>
        <p:nvSpPr>
          <p:cNvPr name="TextBox 19" id="19"/>
          <p:cNvSpPr txBox="true"/>
          <p:nvPr/>
        </p:nvSpPr>
        <p:spPr>
          <a:xfrm rot="0">
            <a:off x="232242" y="3195456"/>
            <a:ext cx="8984293" cy="4691366"/>
          </a:xfrm>
          <a:prstGeom prst="rect">
            <a:avLst/>
          </a:prstGeom>
        </p:spPr>
        <p:txBody>
          <a:bodyPr anchor="t" rtlCol="false" tIns="0" lIns="0" bIns="0" rIns="0">
            <a:spAutoFit/>
          </a:bodyPr>
          <a:lstStyle/>
          <a:p>
            <a:pPr algn="ctr" marL="523675" indent="-261838" lvl="1">
              <a:lnSpc>
                <a:spcPts val="3395"/>
              </a:lnSpc>
              <a:buFont typeface="Arial"/>
              <a:buChar char="•"/>
            </a:pPr>
            <a:r>
              <a:rPr lang="en-US" b="true" sz="2425">
                <a:solidFill>
                  <a:srgbClr val="44424C"/>
                </a:solidFill>
                <a:latin typeface="Open Sans Bold"/>
                <a:ea typeface="Open Sans Bold"/>
                <a:cs typeface="Open Sans Bold"/>
                <a:sym typeface="Open Sans Bold"/>
              </a:rPr>
              <a:t>Kanker payudara menyebabkan efek fisik dan psikologis yang turut berkontribusi pada tingginya angka mortalitas</a:t>
            </a:r>
          </a:p>
          <a:p>
            <a:pPr algn="ctr">
              <a:lnSpc>
                <a:spcPts val="3395"/>
              </a:lnSpc>
            </a:pPr>
          </a:p>
          <a:p>
            <a:pPr algn="ctr" marL="523675" indent="-261838" lvl="1">
              <a:lnSpc>
                <a:spcPts val="3395"/>
              </a:lnSpc>
              <a:buFont typeface="Arial"/>
              <a:buChar char="•"/>
            </a:pPr>
            <a:r>
              <a:rPr lang="en-US" b="true" sz="2425">
                <a:solidFill>
                  <a:srgbClr val="44424C"/>
                </a:solidFill>
                <a:latin typeface="Open Sans Bold"/>
                <a:ea typeface="Open Sans Bold"/>
                <a:cs typeface="Open Sans Bold"/>
                <a:sym typeface="Open Sans Bold"/>
              </a:rPr>
              <a:t>Ahli radiologi memiliki keterbatasan dalam mengidentifikasi dan probabilitas melewatkan kelainan halus citra pada diagnosa manual</a:t>
            </a:r>
          </a:p>
          <a:p>
            <a:pPr algn="ctr">
              <a:lnSpc>
                <a:spcPts val="3395"/>
              </a:lnSpc>
            </a:pPr>
          </a:p>
          <a:p>
            <a:pPr algn="ctr" marL="523675" indent="-261838" lvl="1">
              <a:lnSpc>
                <a:spcPts val="3395"/>
              </a:lnSpc>
              <a:buFont typeface="Arial"/>
              <a:buChar char="•"/>
            </a:pPr>
            <a:r>
              <a:rPr lang="en-US" b="true" sz="2425">
                <a:solidFill>
                  <a:srgbClr val="44424C"/>
                </a:solidFill>
                <a:latin typeface="Open Sans Bold"/>
                <a:ea typeface="Open Sans Bold"/>
                <a:cs typeface="Open Sans Bold"/>
                <a:sym typeface="Open Sans Bold"/>
              </a:rPr>
              <a:t>BIRADS, parameter keganasan, memiliki hasil diagnosa yang subjektif melalui interprestasi visual oleh radiolog.</a:t>
            </a:r>
          </a:p>
        </p:txBody>
      </p:sp>
      <p:sp>
        <p:nvSpPr>
          <p:cNvPr name="TextBox 20" id="20"/>
          <p:cNvSpPr txBox="true"/>
          <p:nvPr/>
        </p:nvSpPr>
        <p:spPr>
          <a:xfrm rot="0">
            <a:off x="10126854" y="3916494"/>
            <a:ext cx="7511052" cy="1957439"/>
          </a:xfrm>
          <a:prstGeom prst="rect">
            <a:avLst/>
          </a:prstGeom>
        </p:spPr>
        <p:txBody>
          <a:bodyPr anchor="t" rtlCol="false" tIns="0" lIns="0" bIns="0" rIns="0">
            <a:spAutoFit/>
          </a:bodyPr>
          <a:lstStyle/>
          <a:p>
            <a:pPr algn="ctr">
              <a:lnSpc>
                <a:spcPts val="3934"/>
              </a:lnSpc>
            </a:pPr>
            <a:r>
              <a:rPr lang="en-US" b="true" sz="2810">
                <a:solidFill>
                  <a:srgbClr val="44424C"/>
                </a:solidFill>
                <a:latin typeface="Open Sans Bold"/>
                <a:ea typeface="Open Sans Bold"/>
                <a:cs typeface="Open Sans Bold"/>
                <a:sym typeface="Open Sans Bold"/>
              </a:rPr>
              <a:t>Penentuan Karakteristik (tingkat keganasan) hanya berfokus pada analisis karakteristik morfologi yaitu bentuk dan ketajaman tepi dalam citra ultrasonografi</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0" y="-3752551"/>
            <a:ext cx="6687288" cy="4781251"/>
            <a:chOff x="0" y="0"/>
            <a:chExt cx="1761261" cy="1259260"/>
          </a:xfrm>
        </p:grpSpPr>
        <p:sp>
          <p:nvSpPr>
            <p:cNvPr name="Freeform 4" id="4"/>
            <p:cNvSpPr/>
            <p:nvPr/>
          </p:nvSpPr>
          <p:spPr>
            <a:xfrm flipH="false" flipV="false" rot="0">
              <a:off x="0" y="0"/>
              <a:ext cx="1761261" cy="1259260"/>
            </a:xfrm>
            <a:custGeom>
              <a:avLst/>
              <a:gdLst/>
              <a:ahLst/>
              <a:cxnLst/>
              <a:rect r="r" b="b" t="t" l="l"/>
              <a:pathLst>
                <a:path h="1259260" w="1761261">
                  <a:moveTo>
                    <a:pt x="0" y="0"/>
                  </a:moveTo>
                  <a:lnTo>
                    <a:pt x="1761261" y="0"/>
                  </a:lnTo>
                  <a:lnTo>
                    <a:pt x="1761261" y="1259260"/>
                  </a:lnTo>
                  <a:lnTo>
                    <a:pt x="0" y="1259260"/>
                  </a:lnTo>
                  <a:close/>
                </a:path>
              </a:pathLst>
            </a:custGeom>
            <a:solidFill>
              <a:srgbClr val="E5EFEF"/>
            </a:solidFill>
          </p:spPr>
        </p:sp>
        <p:sp>
          <p:nvSpPr>
            <p:cNvPr name="TextBox 5" id="5"/>
            <p:cNvSpPr txBox="true"/>
            <p:nvPr/>
          </p:nvSpPr>
          <p:spPr>
            <a:xfrm>
              <a:off x="0" y="-38100"/>
              <a:ext cx="1761261" cy="129736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390626"/>
            <a:ext cx="1028700" cy="4781251"/>
            <a:chOff x="0" y="0"/>
            <a:chExt cx="270933" cy="1259260"/>
          </a:xfrm>
        </p:grpSpPr>
        <p:sp>
          <p:nvSpPr>
            <p:cNvPr name="Freeform 7" id="7"/>
            <p:cNvSpPr/>
            <p:nvPr/>
          </p:nvSpPr>
          <p:spPr>
            <a:xfrm flipH="false" flipV="false" rot="0">
              <a:off x="0" y="0"/>
              <a:ext cx="270933" cy="1259260"/>
            </a:xfrm>
            <a:custGeom>
              <a:avLst/>
              <a:gdLst/>
              <a:ahLst/>
              <a:cxnLst/>
              <a:rect r="r" b="b" t="t" l="l"/>
              <a:pathLst>
                <a:path h="1259260" w="270933">
                  <a:moveTo>
                    <a:pt x="0" y="0"/>
                  </a:moveTo>
                  <a:lnTo>
                    <a:pt x="270933" y="0"/>
                  </a:lnTo>
                  <a:lnTo>
                    <a:pt x="270933" y="1259260"/>
                  </a:lnTo>
                  <a:lnTo>
                    <a:pt x="0" y="1259260"/>
                  </a:lnTo>
                  <a:close/>
                </a:path>
              </a:pathLst>
            </a:custGeom>
            <a:solidFill>
              <a:srgbClr val="E5EFEF"/>
            </a:solidFill>
          </p:spPr>
        </p:sp>
        <p:sp>
          <p:nvSpPr>
            <p:cNvPr name="TextBox 8" id="8"/>
            <p:cNvSpPr txBox="true"/>
            <p:nvPr/>
          </p:nvSpPr>
          <p:spPr>
            <a:xfrm>
              <a:off x="0" y="-38100"/>
              <a:ext cx="270933" cy="129736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316116" y="0"/>
            <a:ext cx="4265322" cy="834737"/>
            <a:chOff x="0" y="0"/>
            <a:chExt cx="5687096" cy="1112983"/>
          </a:xfrm>
        </p:grpSpPr>
        <p:sp>
          <p:nvSpPr>
            <p:cNvPr name="Freeform 10" id="10"/>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11" id="11"/>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2" id="12"/>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3" id="13"/>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4" id="14"/>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grpSp>
        <p:nvGrpSpPr>
          <p:cNvPr name="Group 15" id="15"/>
          <p:cNvGrpSpPr/>
          <p:nvPr/>
        </p:nvGrpSpPr>
        <p:grpSpPr>
          <a:xfrm rot="0">
            <a:off x="388754" y="-9452263"/>
            <a:ext cx="5909780" cy="10287000"/>
            <a:chOff x="0" y="0"/>
            <a:chExt cx="1556485" cy="2709333"/>
          </a:xfrm>
        </p:grpSpPr>
        <p:sp>
          <p:nvSpPr>
            <p:cNvPr name="Freeform 16" id="16"/>
            <p:cNvSpPr/>
            <p:nvPr/>
          </p:nvSpPr>
          <p:spPr>
            <a:xfrm flipH="false" flipV="false" rot="0">
              <a:off x="0" y="0"/>
              <a:ext cx="1556485" cy="2709333"/>
            </a:xfrm>
            <a:custGeom>
              <a:avLst/>
              <a:gdLst/>
              <a:ahLst/>
              <a:cxnLst/>
              <a:rect r="r" b="b" t="t" l="l"/>
              <a:pathLst>
                <a:path h="2709333" w="1556485">
                  <a:moveTo>
                    <a:pt x="0" y="0"/>
                  </a:moveTo>
                  <a:lnTo>
                    <a:pt x="1556485" y="0"/>
                  </a:lnTo>
                  <a:lnTo>
                    <a:pt x="1556485" y="2709333"/>
                  </a:lnTo>
                  <a:lnTo>
                    <a:pt x="0" y="2709333"/>
                  </a:lnTo>
                  <a:close/>
                </a:path>
              </a:pathLst>
            </a:custGeom>
            <a:solidFill>
              <a:srgbClr val="E5EFEF"/>
            </a:solidFill>
          </p:spPr>
        </p:sp>
        <p:sp>
          <p:nvSpPr>
            <p:cNvPr name="TextBox 17" id="17"/>
            <p:cNvSpPr txBox="true"/>
            <p:nvPr/>
          </p:nvSpPr>
          <p:spPr>
            <a:xfrm>
              <a:off x="0" y="-38100"/>
              <a:ext cx="1556485" cy="2747433"/>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8" id="18"/>
          <p:cNvGraphicFramePr>
            <a:graphicFrameLocks noGrp="true"/>
          </p:cNvGraphicFramePr>
          <p:nvPr/>
        </p:nvGraphicFramePr>
        <p:xfrm>
          <a:off x="5173657" y="2018581"/>
          <a:ext cx="11394295" cy="7479506"/>
        </p:xfrm>
        <a:graphic>
          <a:graphicData uri="http://schemas.openxmlformats.org/drawingml/2006/table">
            <a:tbl>
              <a:tblPr/>
              <a:tblGrid>
                <a:gridCol w="2434982"/>
                <a:gridCol w="3360638"/>
                <a:gridCol w="5598675"/>
              </a:tblGrid>
              <a:tr h="1025474">
                <a:tc>
                  <a:txBody>
                    <a:bodyPr anchor="t" rtlCol="false"/>
                    <a:lstStyle/>
                    <a:p>
                      <a:pPr algn="l">
                        <a:lnSpc>
                          <a:spcPts val="2659"/>
                        </a:lnSpc>
                        <a:defRPr/>
                      </a:pPr>
                      <a:r>
                        <a:rPr lang="en-US" sz="1899">
                          <a:solidFill>
                            <a:srgbClr val="000000"/>
                          </a:solidFill>
                          <a:latin typeface="Open Sans"/>
                          <a:ea typeface="Open Sans"/>
                          <a:cs typeface="Open Sans"/>
                          <a:sym typeface="Open Sans"/>
                        </a:rPr>
                        <a:t>Metode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Kelebihan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Kekurangan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82037">
                <a:tc>
                  <a:txBody>
                    <a:bodyPr anchor="t" rtlCol="false"/>
                    <a:lstStyle/>
                    <a:p>
                      <a:pPr algn="l">
                        <a:lnSpc>
                          <a:spcPts val="2659"/>
                        </a:lnSpc>
                        <a:defRPr/>
                      </a:pPr>
                      <a:r>
                        <a:rPr lang="en-US" sz="1899">
                          <a:solidFill>
                            <a:srgbClr val="000000"/>
                          </a:solidFill>
                          <a:latin typeface="Open Sans"/>
                          <a:ea typeface="Open Sans"/>
                          <a:cs typeface="Open Sans"/>
                          <a:sym typeface="Open Sans"/>
                        </a:rPr>
                        <a:t>Biopsi</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Akurasi tinggi </a:t>
                      </a:r>
                      <a:endParaRPr lang="en-US" sz="1100"/>
                    </a:p>
                    <a:p>
                      <a:pPr algn="l">
                        <a:lnSpc>
                          <a:spcPts val="2659"/>
                        </a:lnSpc>
                      </a:pPr>
                      <a:r>
                        <a:rPr lang="en-US" sz="1899">
                          <a:solidFill>
                            <a:srgbClr val="000000"/>
                          </a:solidFill>
                          <a:latin typeface="Open Sans"/>
                          <a:ea typeface="Open Sans"/>
                          <a:cs typeface="Open Sans"/>
                          <a:sym typeface="Open Sans"/>
                        </a:rPr>
                        <a:t>Memuat banyak informasi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Invasif </a:t>
                      </a:r>
                      <a:endParaRPr lang="en-US" sz="1100"/>
                    </a:p>
                    <a:p>
                      <a:pPr algn="l">
                        <a:lnSpc>
                          <a:spcPts val="2659"/>
                        </a:lnSpc>
                      </a:pPr>
                      <a:r>
                        <a:rPr lang="en-US" sz="1899">
                          <a:solidFill>
                            <a:srgbClr val="000000"/>
                          </a:solidFill>
                          <a:latin typeface="Open Sans"/>
                          <a:ea typeface="Open Sans"/>
                          <a:cs typeface="Open Sans"/>
                          <a:sym typeface="Open Sans"/>
                        </a:rPr>
                        <a:t>Resiko infeksi dan pendarahan</a:t>
                      </a:r>
                    </a:p>
                    <a:p>
                      <a:pPr algn="l">
                        <a:lnSpc>
                          <a:spcPts val="2659"/>
                        </a:lnSpc>
                      </a:pPr>
                      <a:r>
                        <a:rPr lang="en-US" sz="1899">
                          <a:solidFill>
                            <a:srgbClr val="000000"/>
                          </a:solidFill>
                          <a:latin typeface="Open Sans"/>
                          <a:ea typeface="Open Sans"/>
                          <a:cs typeface="Open Sans"/>
                          <a:sym typeface="Open Sans"/>
                        </a:rPr>
                        <a:t>Trauma pada pasien</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151344">
                <a:tc>
                  <a:txBody>
                    <a:bodyPr anchor="t" rtlCol="false"/>
                    <a:lstStyle/>
                    <a:p>
                      <a:pPr algn="l">
                        <a:lnSpc>
                          <a:spcPts val="2659"/>
                        </a:lnSpc>
                        <a:defRPr/>
                      </a:pPr>
                      <a:r>
                        <a:rPr lang="en-US" sz="1899">
                          <a:solidFill>
                            <a:srgbClr val="000000"/>
                          </a:solidFill>
                          <a:latin typeface="Open Sans"/>
                          <a:ea typeface="Open Sans"/>
                          <a:cs typeface="Open Sans"/>
                          <a:sym typeface="Open Sans"/>
                        </a:rPr>
                        <a:t>Mammografi</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Non-invasif</a:t>
                      </a:r>
                      <a:endParaRPr lang="en-US" sz="1100"/>
                    </a:p>
                    <a:p>
                      <a:pPr algn="l">
                        <a:lnSpc>
                          <a:spcPts val="2659"/>
                        </a:lnSpc>
                      </a:pPr>
                      <a:r>
                        <a:rPr lang="en-US" sz="1899">
                          <a:solidFill>
                            <a:srgbClr val="000000"/>
                          </a:solidFill>
                          <a:latin typeface="Open Sans"/>
                          <a:ea typeface="Open Sans"/>
                          <a:cs typeface="Open Sans"/>
                          <a:sym typeface="Open Sans"/>
                        </a:rPr>
                        <a:t>Hasil citra beresolusi tinggi</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Memaparkan radiasi </a:t>
                      </a:r>
                      <a:endParaRPr lang="en-US" sz="1100"/>
                    </a:p>
                    <a:p>
                      <a:pPr algn="l">
                        <a:lnSpc>
                          <a:spcPts val="2659"/>
                        </a:lnSpc>
                      </a:pPr>
                      <a:r>
                        <a:rPr lang="en-US" sz="1899">
                          <a:solidFill>
                            <a:srgbClr val="000000"/>
                          </a:solidFill>
                          <a:latin typeface="Open Sans"/>
                          <a:ea typeface="Open Sans"/>
                          <a:cs typeface="Open Sans"/>
                          <a:sym typeface="Open Sans"/>
                        </a:rPr>
                        <a:t>Ketidaknyamanan </a:t>
                      </a:r>
                    </a:p>
                    <a:p>
                      <a:pPr algn="l">
                        <a:lnSpc>
                          <a:spcPts val="2659"/>
                        </a:lnSpc>
                      </a:pPr>
                      <a:r>
                        <a:rPr lang="en-US" sz="1899">
                          <a:solidFill>
                            <a:srgbClr val="000000"/>
                          </a:solidFill>
                          <a:latin typeface="Open Sans"/>
                          <a:ea typeface="Open Sans"/>
                          <a:cs typeface="Open Sans"/>
                          <a:sym typeface="Open Sans"/>
                        </a:rPr>
                        <a:t>Kurang efektif pada payudara yang padat Penentuan keganasan berdasarkan interpretasi visual radiologist</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820651">
                <a:tc>
                  <a:txBody>
                    <a:bodyPr anchor="t" rtlCol="false"/>
                    <a:lstStyle/>
                    <a:p>
                      <a:pPr algn="l">
                        <a:lnSpc>
                          <a:spcPts val="2659"/>
                        </a:lnSpc>
                        <a:defRPr/>
                      </a:pPr>
                      <a:r>
                        <a:rPr lang="en-US" sz="1899">
                          <a:solidFill>
                            <a:srgbClr val="000000"/>
                          </a:solidFill>
                          <a:latin typeface="Open Sans"/>
                          <a:ea typeface="Open Sans"/>
                          <a:cs typeface="Open Sans"/>
                          <a:sym typeface="Open Sans"/>
                        </a:rPr>
                        <a:t>Ultrasonografi</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Non-invasif</a:t>
                      </a:r>
                      <a:endParaRPr lang="en-US" sz="1100"/>
                    </a:p>
                    <a:p>
                      <a:pPr algn="l">
                        <a:lnSpc>
                          <a:spcPts val="2659"/>
                        </a:lnSpc>
                      </a:pPr>
                      <a:r>
                        <a:rPr lang="en-US" sz="1899">
                          <a:solidFill>
                            <a:srgbClr val="000000"/>
                          </a:solidFill>
                          <a:latin typeface="Open Sans"/>
                          <a:ea typeface="Open Sans"/>
                          <a:cs typeface="Open Sans"/>
                          <a:sym typeface="Open Sans"/>
                        </a:rPr>
                        <a:t>Tidak memaparkan radiasi</a:t>
                      </a:r>
                    </a:p>
                    <a:p>
                      <a:pPr algn="l">
                        <a:lnSpc>
                          <a:spcPts val="2659"/>
                        </a:lnSpc>
                      </a:pPr>
                      <a:r>
                        <a:rPr lang="en-US" sz="1899">
                          <a:solidFill>
                            <a:srgbClr val="000000"/>
                          </a:solidFill>
                          <a:latin typeface="Open Sans"/>
                          <a:ea typeface="Open Sans"/>
                          <a:cs typeface="Open Sans"/>
                          <a:sym typeface="Open Sans"/>
                        </a:rPr>
                        <a:t>Dapat membedakan kista berisi cairan (jinak) dengan massa padat (kemungkinan ganas)</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Kualitas gambar kurang baik </a:t>
                      </a:r>
                      <a:endParaRPr lang="en-US" sz="1100"/>
                    </a:p>
                    <a:p>
                      <a:pPr algn="l">
                        <a:lnSpc>
                          <a:spcPts val="2659"/>
                        </a:lnSpc>
                      </a:pPr>
                      <a:r>
                        <a:rPr lang="en-US" sz="1899">
                          <a:solidFill>
                            <a:srgbClr val="000000"/>
                          </a:solidFill>
                          <a:latin typeface="Open Sans"/>
                          <a:ea typeface="Open Sans"/>
                          <a:cs typeface="Open Sans"/>
                          <a:sym typeface="Open Sans"/>
                        </a:rPr>
                        <a:t>Kesulitan dalam mengkarakterisasi lesi Penentuan keganasan berdasarkan interpretasi visual radiologist</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19" id="19"/>
          <p:cNvSpPr/>
          <p:nvPr/>
        </p:nvSpPr>
        <p:spPr>
          <a:xfrm flipH="false" flipV="false" rot="0">
            <a:off x="1243017" y="4746800"/>
            <a:ext cx="2100627" cy="1808766"/>
          </a:xfrm>
          <a:custGeom>
            <a:avLst/>
            <a:gdLst/>
            <a:ahLst/>
            <a:cxnLst/>
            <a:rect r="r" b="b" t="t" l="l"/>
            <a:pathLst>
              <a:path h="1808766" w="2100627">
                <a:moveTo>
                  <a:pt x="0" y="0"/>
                </a:moveTo>
                <a:lnTo>
                  <a:pt x="2100627" y="0"/>
                </a:lnTo>
                <a:lnTo>
                  <a:pt x="2100627" y="1808767"/>
                </a:lnTo>
                <a:lnTo>
                  <a:pt x="0" y="1808767"/>
                </a:lnTo>
                <a:lnTo>
                  <a:pt x="0" y="0"/>
                </a:lnTo>
                <a:close/>
              </a:path>
            </a:pathLst>
          </a:custGeom>
          <a:blipFill>
            <a:blip r:embed="rId10"/>
            <a:stretch>
              <a:fillRect l="0" t="0" r="0" b="0"/>
            </a:stretch>
          </a:blipFill>
        </p:spPr>
      </p:sp>
      <p:sp>
        <p:nvSpPr>
          <p:cNvPr name="Freeform 20" id="20"/>
          <p:cNvSpPr/>
          <p:nvPr/>
        </p:nvSpPr>
        <p:spPr>
          <a:xfrm flipH="false" flipV="false" rot="0">
            <a:off x="1243017" y="2968214"/>
            <a:ext cx="2100627" cy="1378536"/>
          </a:xfrm>
          <a:custGeom>
            <a:avLst/>
            <a:gdLst/>
            <a:ahLst/>
            <a:cxnLst/>
            <a:rect r="r" b="b" t="t" l="l"/>
            <a:pathLst>
              <a:path h="1378536" w="2100627">
                <a:moveTo>
                  <a:pt x="0" y="0"/>
                </a:moveTo>
                <a:lnTo>
                  <a:pt x="2100627" y="0"/>
                </a:lnTo>
                <a:lnTo>
                  <a:pt x="2100627" y="1378536"/>
                </a:lnTo>
                <a:lnTo>
                  <a:pt x="0" y="1378536"/>
                </a:lnTo>
                <a:lnTo>
                  <a:pt x="0" y="0"/>
                </a:lnTo>
                <a:close/>
              </a:path>
            </a:pathLst>
          </a:custGeom>
          <a:blipFill>
            <a:blip r:embed="rId11"/>
            <a:stretch>
              <a:fillRect l="0" t="0" r="0" b="0"/>
            </a:stretch>
          </a:blipFill>
        </p:spPr>
      </p:sp>
      <p:sp>
        <p:nvSpPr>
          <p:cNvPr name="Freeform 21" id="21"/>
          <p:cNvSpPr/>
          <p:nvPr/>
        </p:nvSpPr>
        <p:spPr>
          <a:xfrm flipH="false" flipV="false" rot="0">
            <a:off x="1284903" y="6955617"/>
            <a:ext cx="2058741" cy="1737995"/>
          </a:xfrm>
          <a:custGeom>
            <a:avLst/>
            <a:gdLst/>
            <a:ahLst/>
            <a:cxnLst/>
            <a:rect r="r" b="b" t="t" l="l"/>
            <a:pathLst>
              <a:path h="1737995" w="2058741">
                <a:moveTo>
                  <a:pt x="0" y="0"/>
                </a:moveTo>
                <a:lnTo>
                  <a:pt x="2058741" y="0"/>
                </a:lnTo>
                <a:lnTo>
                  <a:pt x="2058741" y="1737995"/>
                </a:lnTo>
                <a:lnTo>
                  <a:pt x="0" y="1737995"/>
                </a:lnTo>
                <a:lnTo>
                  <a:pt x="0" y="0"/>
                </a:lnTo>
                <a:close/>
              </a:path>
            </a:pathLst>
          </a:custGeom>
          <a:blipFill>
            <a:blip r:embed="rId12"/>
            <a:stretch>
              <a:fillRect l="0" t="0" r="0" b="0"/>
            </a:stretch>
          </a:blipFill>
        </p:spPr>
      </p:sp>
      <p:sp>
        <p:nvSpPr>
          <p:cNvPr name="TextBox 22" id="22"/>
          <p:cNvSpPr txBox="true"/>
          <p:nvPr/>
        </p:nvSpPr>
        <p:spPr>
          <a:xfrm rot="0">
            <a:off x="1243017" y="1399120"/>
            <a:ext cx="6073099" cy="619461"/>
          </a:xfrm>
          <a:prstGeom prst="rect">
            <a:avLst/>
          </a:prstGeom>
        </p:spPr>
        <p:txBody>
          <a:bodyPr anchor="t" rtlCol="false" tIns="0" lIns="0" bIns="0" rIns="0">
            <a:spAutoFit/>
          </a:bodyPr>
          <a:lstStyle/>
          <a:p>
            <a:pPr algn="l">
              <a:lnSpc>
                <a:spcPts val="4554"/>
              </a:lnSpc>
            </a:pPr>
            <a:r>
              <a:rPr lang="en-US" sz="5175">
                <a:solidFill>
                  <a:srgbClr val="44424C"/>
                </a:solidFill>
                <a:latin typeface="DM Serif Display"/>
                <a:ea typeface="DM Serif Display"/>
                <a:cs typeface="DM Serif Display"/>
                <a:sym typeface="DM Serif Display"/>
              </a:rPr>
              <a:t>Metode Sebelumnya</a:t>
            </a:r>
          </a:p>
        </p:txBody>
      </p:sp>
      <p:sp>
        <p:nvSpPr>
          <p:cNvPr name="TextBox 23" id="23"/>
          <p:cNvSpPr txBox="true"/>
          <p:nvPr/>
        </p:nvSpPr>
        <p:spPr>
          <a:xfrm rot="0">
            <a:off x="88655" y="9751001"/>
            <a:ext cx="8381823" cy="398845"/>
          </a:xfrm>
          <a:prstGeom prst="rect">
            <a:avLst/>
          </a:prstGeom>
        </p:spPr>
        <p:txBody>
          <a:bodyPr anchor="t" rtlCol="false" tIns="0" lIns="0" bIns="0" rIns="0">
            <a:spAutoFit/>
          </a:bodyPr>
          <a:lstStyle/>
          <a:p>
            <a:pPr algn="just">
              <a:lnSpc>
                <a:spcPts val="1506"/>
              </a:lnSpc>
            </a:pPr>
            <a:r>
              <a:rPr lang="en-US" sz="1310">
                <a:solidFill>
                  <a:srgbClr val="44424C"/>
                </a:solidFill>
                <a:latin typeface="Open Sans"/>
                <a:ea typeface="Open Sans"/>
                <a:cs typeface="Open Sans"/>
                <a:sym typeface="Open Sans"/>
              </a:rPr>
              <a:t>[11]  PDQ Screening and Prevention Editorial Board, “Breast Cancer Screening (PDQ®): Health Professional Version.”, PDQ Cancer Information Summaries - National Cancer Institute (US), 2023</a:t>
            </a:r>
          </a:p>
        </p:txBody>
      </p:sp>
      <p:sp>
        <p:nvSpPr>
          <p:cNvPr name="TextBox 24" id="24"/>
          <p:cNvSpPr txBox="true"/>
          <p:nvPr/>
        </p:nvSpPr>
        <p:spPr>
          <a:xfrm rot="0">
            <a:off x="2752456" y="6946092"/>
            <a:ext cx="591189" cy="405116"/>
          </a:xfrm>
          <a:prstGeom prst="rect">
            <a:avLst/>
          </a:prstGeom>
        </p:spPr>
        <p:txBody>
          <a:bodyPr anchor="t" rtlCol="false" tIns="0" lIns="0" bIns="0" rIns="0">
            <a:spAutoFit/>
          </a:bodyPr>
          <a:lstStyle/>
          <a:p>
            <a:pPr algn="ctr">
              <a:lnSpc>
                <a:spcPts val="3395"/>
              </a:lnSpc>
            </a:pPr>
            <a:r>
              <a:rPr lang="en-US" sz="2425" b="true">
                <a:solidFill>
                  <a:srgbClr val="44424C"/>
                </a:solidFill>
                <a:latin typeface="Open Sans Bold"/>
                <a:ea typeface="Open Sans Bold"/>
                <a:cs typeface="Open Sans Bold"/>
                <a:sym typeface="Open Sans Bold"/>
              </a:rPr>
              <a:t>(c)</a:t>
            </a:r>
          </a:p>
        </p:txBody>
      </p:sp>
      <p:sp>
        <p:nvSpPr>
          <p:cNvPr name="TextBox 25" id="25"/>
          <p:cNvSpPr txBox="true"/>
          <p:nvPr/>
        </p:nvSpPr>
        <p:spPr>
          <a:xfrm rot="0">
            <a:off x="2752456" y="4738384"/>
            <a:ext cx="591189" cy="405116"/>
          </a:xfrm>
          <a:prstGeom prst="rect">
            <a:avLst/>
          </a:prstGeom>
        </p:spPr>
        <p:txBody>
          <a:bodyPr anchor="t" rtlCol="false" tIns="0" lIns="0" bIns="0" rIns="0">
            <a:spAutoFit/>
          </a:bodyPr>
          <a:lstStyle/>
          <a:p>
            <a:pPr algn="ctr">
              <a:lnSpc>
                <a:spcPts val="3395"/>
              </a:lnSpc>
            </a:pPr>
            <a:r>
              <a:rPr lang="en-US" sz="2425" b="true">
                <a:solidFill>
                  <a:srgbClr val="44424C"/>
                </a:solidFill>
                <a:latin typeface="Open Sans Bold"/>
                <a:ea typeface="Open Sans Bold"/>
                <a:cs typeface="Open Sans Bold"/>
                <a:sym typeface="Open Sans Bold"/>
              </a:rPr>
              <a:t>(b)</a:t>
            </a:r>
          </a:p>
        </p:txBody>
      </p:sp>
      <p:sp>
        <p:nvSpPr>
          <p:cNvPr name="TextBox 26" id="26"/>
          <p:cNvSpPr txBox="true"/>
          <p:nvPr/>
        </p:nvSpPr>
        <p:spPr>
          <a:xfrm rot="0">
            <a:off x="2752456" y="2407444"/>
            <a:ext cx="591189" cy="405116"/>
          </a:xfrm>
          <a:prstGeom prst="rect">
            <a:avLst/>
          </a:prstGeom>
        </p:spPr>
        <p:txBody>
          <a:bodyPr anchor="t" rtlCol="false" tIns="0" lIns="0" bIns="0" rIns="0">
            <a:spAutoFit/>
          </a:bodyPr>
          <a:lstStyle/>
          <a:p>
            <a:pPr algn="ctr">
              <a:lnSpc>
                <a:spcPts val="3395"/>
              </a:lnSpc>
            </a:pPr>
            <a:r>
              <a:rPr lang="en-US" sz="2425" b="true">
                <a:solidFill>
                  <a:srgbClr val="44424C"/>
                </a:solidFill>
                <a:latin typeface="Open Sans Bold"/>
                <a:ea typeface="Open Sans Bold"/>
                <a:cs typeface="Open Sans Bold"/>
                <a:sym typeface="Open Sans Bold"/>
              </a:rPr>
              <a:t>(a)</a:t>
            </a:r>
          </a:p>
        </p:txBody>
      </p:sp>
      <p:sp>
        <p:nvSpPr>
          <p:cNvPr name="TextBox 27" id="27"/>
          <p:cNvSpPr txBox="true"/>
          <p:nvPr/>
        </p:nvSpPr>
        <p:spPr>
          <a:xfrm rot="0">
            <a:off x="175618" y="8865062"/>
            <a:ext cx="4685296" cy="655941"/>
          </a:xfrm>
          <a:prstGeom prst="rect">
            <a:avLst/>
          </a:prstGeom>
        </p:spPr>
        <p:txBody>
          <a:bodyPr anchor="t" rtlCol="false" tIns="0" lIns="0" bIns="0" rIns="0">
            <a:spAutoFit/>
          </a:bodyPr>
          <a:lstStyle/>
          <a:p>
            <a:pPr algn="ctr">
              <a:lnSpc>
                <a:spcPts val="2695"/>
              </a:lnSpc>
            </a:pPr>
            <a:r>
              <a:rPr lang="en-US" b="true" sz="1925" i="true">
                <a:solidFill>
                  <a:srgbClr val="44424C"/>
                </a:solidFill>
                <a:latin typeface="Open Sans Bold Italics"/>
                <a:ea typeface="Open Sans Bold Italics"/>
                <a:cs typeface="Open Sans Bold Italics"/>
                <a:sym typeface="Open Sans Bold Italics"/>
              </a:rPr>
              <a:t>Breast  Screening </a:t>
            </a:r>
            <a:r>
              <a:rPr lang="en-US" sz="1925" b="true">
                <a:solidFill>
                  <a:srgbClr val="44424C"/>
                </a:solidFill>
                <a:latin typeface="Open Sans Bold"/>
                <a:ea typeface="Open Sans Bold"/>
                <a:cs typeface="Open Sans Bold"/>
                <a:sym typeface="Open Sans Bold"/>
              </a:rPr>
              <a:t>melalui (a) MRI (b)Mamograf (c)Ultrasound [11]</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8852465" y="3119062"/>
            <a:ext cx="11509427" cy="9889146"/>
            <a:chOff x="0" y="0"/>
            <a:chExt cx="3031289" cy="2604549"/>
          </a:xfrm>
        </p:grpSpPr>
        <p:sp>
          <p:nvSpPr>
            <p:cNvPr name="Freeform 3" id="3"/>
            <p:cNvSpPr/>
            <p:nvPr/>
          </p:nvSpPr>
          <p:spPr>
            <a:xfrm flipH="false" flipV="false" rot="0">
              <a:off x="0" y="0"/>
              <a:ext cx="3031289" cy="2604549"/>
            </a:xfrm>
            <a:custGeom>
              <a:avLst/>
              <a:gdLst/>
              <a:ahLst/>
              <a:cxnLst/>
              <a:rect r="r" b="b" t="t" l="l"/>
              <a:pathLst>
                <a:path h="2604549" w="3031289">
                  <a:moveTo>
                    <a:pt x="0" y="0"/>
                  </a:moveTo>
                  <a:lnTo>
                    <a:pt x="3031289" y="0"/>
                  </a:lnTo>
                  <a:lnTo>
                    <a:pt x="3031289" y="2604549"/>
                  </a:lnTo>
                  <a:lnTo>
                    <a:pt x="0" y="2604549"/>
                  </a:lnTo>
                  <a:close/>
                </a:path>
              </a:pathLst>
            </a:custGeom>
            <a:solidFill>
              <a:srgbClr val="E5EFEF"/>
            </a:solidFill>
          </p:spPr>
        </p:sp>
        <p:sp>
          <p:nvSpPr>
            <p:cNvPr name="TextBox 4" id="4"/>
            <p:cNvSpPr txBox="true"/>
            <p:nvPr/>
          </p:nvSpPr>
          <p:spPr>
            <a:xfrm>
              <a:off x="0" y="-38100"/>
              <a:ext cx="3031289" cy="264264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880347" y="1285875"/>
            <a:ext cx="7499915" cy="976892"/>
          </a:xfrm>
          <a:prstGeom prst="rect">
            <a:avLst/>
          </a:prstGeom>
        </p:spPr>
        <p:txBody>
          <a:bodyPr anchor="t" rtlCol="false" tIns="0" lIns="0" bIns="0" rIns="0">
            <a:spAutoFit/>
          </a:bodyPr>
          <a:lstStyle/>
          <a:p>
            <a:pPr algn="l">
              <a:lnSpc>
                <a:spcPts val="7151"/>
              </a:lnSpc>
            </a:pPr>
            <a:r>
              <a:rPr lang="en-US" sz="8126">
                <a:solidFill>
                  <a:srgbClr val="44424C"/>
                </a:solidFill>
                <a:latin typeface="DM Serif Display"/>
                <a:ea typeface="DM Serif Display"/>
                <a:cs typeface="DM Serif Display"/>
                <a:sym typeface="DM Serif Display"/>
              </a:rPr>
              <a:t>Ultrasonografi</a:t>
            </a:r>
          </a:p>
        </p:txBody>
      </p:sp>
      <p:grpSp>
        <p:nvGrpSpPr>
          <p:cNvPr name="Group 7" id="7"/>
          <p:cNvGrpSpPr/>
          <p:nvPr/>
        </p:nvGrpSpPr>
        <p:grpSpPr>
          <a:xfrm rot="0">
            <a:off x="7316116" y="0"/>
            <a:ext cx="4265322" cy="834737"/>
            <a:chOff x="0" y="0"/>
            <a:chExt cx="5687096" cy="1112983"/>
          </a:xfrm>
        </p:grpSpPr>
        <p:sp>
          <p:nvSpPr>
            <p:cNvPr name="Freeform 8" id="8"/>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4"/>
              <a:stretch>
                <a:fillRect l="0" t="0" r="0" b="0"/>
              </a:stretch>
            </a:blipFill>
          </p:spPr>
        </p:sp>
        <p:sp>
          <p:nvSpPr>
            <p:cNvPr name="Freeform 9" id="9"/>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5"/>
              <a:stretch>
                <a:fillRect l="0" t="0" r="0" b="0"/>
              </a:stretch>
            </a:blipFill>
          </p:spPr>
        </p:sp>
        <p:sp>
          <p:nvSpPr>
            <p:cNvPr name="Freeform 10" id="10"/>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6"/>
              <a:stretch>
                <a:fillRect l="0" t="0" r="0" b="0"/>
              </a:stretch>
            </a:blipFill>
          </p:spPr>
        </p:sp>
        <p:sp>
          <p:nvSpPr>
            <p:cNvPr name="Freeform 11" id="11"/>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7"/>
              <a:stretch>
                <a:fillRect l="0" t="0" r="0" b="0"/>
              </a:stretch>
            </a:blipFill>
          </p:spPr>
        </p:sp>
        <p:sp>
          <p:nvSpPr>
            <p:cNvPr name="Freeform 12" id="12"/>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8"/>
              <a:stretch>
                <a:fillRect l="0" t="0" r="0" b="0"/>
              </a:stretch>
            </a:blipFill>
          </p:spPr>
        </p:sp>
      </p:grpSp>
      <p:sp>
        <p:nvSpPr>
          <p:cNvPr name="Freeform 13" id="13"/>
          <p:cNvSpPr/>
          <p:nvPr/>
        </p:nvSpPr>
        <p:spPr>
          <a:xfrm flipH="false" flipV="false" rot="0">
            <a:off x="509922" y="5459287"/>
            <a:ext cx="1258194" cy="846136"/>
          </a:xfrm>
          <a:custGeom>
            <a:avLst/>
            <a:gdLst/>
            <a:ahLst/>
            <a:cxnLst/>
            <a:rect r="r" b="b" t="t" l="l"/>
            <a:pathLst>
              <a:path h="846136" w="1258194">
                <a:moveTo>
                  <a:pt x="0" y="0"/>
                </a:moveTo>
                <a:lnTo>
                  <a:pt x="1258194" y="0"/>
                </a:lnTo>
                <a:lnTo>
                  <a:pt x="1258194" y="846135"/>
                </a:lnTo>
                <a:lnTo>
                  <a:pt x="0" y="8461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10653585" y="3541258"/>
            <a:ext cx="6224462" cy="5840663"/>
          </a:xfrm>
          <a:prstGeom prst="rect">
            <a:avLst/>
          </a:prstGeom>
        </p:spPr>
        <p:txBody>
          <a:bodyPr anchor="t" rtlCol="false" tIns="0" lIns="0" bIns="0" rIns="0">
            <a:spAutoFit/>
          </a:bodyPr>
          <a:lstStyle/>
          <a:p>
            <a:pPr algn="l">
              <a:lnSpc>
                <a:spcPts val="3330"/>
              </a:lnSpc>
            </a:pPr>
            <a:r>
              <a:rPr lang="en-US" sz="3784" b="true">
                <a:solidFill>
                  <a:srgbClr val="517F8B"/>
                </a:solidFill>
                <a:latin typeface="Open Sans Bold"/>
                <a:ea typeface="Open Sans Bold"/>
                <a:cs typeface="Open Sans Bold"/>
                <a:sym typeface="Open Sans Bold"/>
              </a:rPr>
              <a:t>Tantangan:</a:t>
            </a:r>
          </a:p>
          <a:p>
            <a:pPr algn="l">
              <a:lnSpc>
                <a:spcPts val="3330"/>
              </a:lnSpc>
            </a:pPr>
          </a:p>
          <a:p>
            <a:pPr algn="l" marL="817091" indent="-408545" lvl="1">
              <a:lnSpc>
                <a:spcPts val="3330"/>
              </a:lnSpc>
              <a:buFont typeface="Arial"/>
              <a:buChar char="•"/>
            </a:pPr>
            <a:r>
              <a:rPr lang="en-US" b="true" sz="3784">
                <a:solidFill>
                  <a:srgbClr val="517F8B"/>
                </a:solidFill>
                <a:latin typeface="Open Sans Bold"/>
                <a:ea typeface="Open Sans Bold"/>
                <a:cs typeface="Open Sans Bold"/>
                <a:sym typeface="Open Sans Bold"/>
              </a:rPr>
              <a:t>Literatur ilmiah yang terbatas terkait tingkat keganasan kanker payudara dengan ketajaman tepi</a:t>
            </a:r>
          </a:p>
          <a:p>
            <a:pPr algn="l">
              <a:lnSpc>
                <a:spcPts val="3330"/>
              </a:lnSpc>
            </a:pPr>
          </a:p>
          <a:p>
            <a:pPr algn="l" marL="817091" indent="-408545" lvl="1">
              <a:lnSpc>
                <a:spcPts val="3330"/>
              </a:lnSpc>
              <a:buFont typeface="Arial"/>
              <a:buChar char="•"/>
            </a:pPr>
            <a:r>
              <a:rPr lang="en-US" b="true" sz="3784">
                <a:solidFill>
                  <a:srgbClr val="517F8B"/>
                </a:solidFill>
                <a:latin typeface="Open Sans Bold"/>
                <a:ea typeface="Open Sans Bold"/>
                <a:cs typeface="Open Sans Bold"/>
                <a:sym typeface="Open Sans Bold"/>
              </a:rPr>
              <a:t>Diperlukan metode kuantitatif untuk menilai keganasan kanker</a:t>
            </a:r>
          </a:p>
          <a:p>
            <a:pPr algn="l">
              <a:lnSpc>
                <a:spcPts val="3330"/>
              </a:lnSpc>
            </a:pPr>
          </a:p>
        </p:txBody>
      </p:sp>
      <p:sp>
        <p:nvSpPr>
          <p:cNvPr name="TextBox 15" id="15"/>
          <p:cNvSpPr txBox="true"/>
          <p:nvPr/>
        </p:nvSpPr>
        <p:spPr>
          <a:xfrm rot="0">
            <a:off x="2072893" y="4085810"/>
            <a:ext cx="6236647" cy="4390402"/>
          </a:xfrm>
          <a:prstGeom prst="rect">
            <a:avLst/>
          </a:prstGeom>
        </p:spPr>
        <p:txBody>
          <a:bodyPr anchor="t" rtlCol="false" tIns="0" lIns="0" bIns="0" rIns="0">
            <a:spAutoFit/>
          </a:bodyPr>
          <a:lstStyle/>
          <a:p>
            <a:pPr algn="l" marL="837643" indent="-418822" lvl="1">
              <a:lnSpc>
                <a:spcPts val="3879"/>
              </a:lnSpc>
              <a:buFont typeface="Arial"/>
              <a:buChar char="•"/>
            </a:pPr>
            <a:r>
              <a:rPr lang="en-US" b="true" sz="3879">
                <a:solidFill>
                  <a:srgbClr val="517F8B"/>
                </a:solidFill>
                <a:latin typeface="Open Sans Bold"/>
                <a:ea typeface="Open Sans Bold"/>
                <a:cs typeface="Open Sans Bold"/>
                <a:sym typeface="Open Sans Bold"/>
              </a:rPr>
              <a:t>Tidak memaparkan radiasi</a:t>
            </a:r>
          </a:p>
          <a:p>
            <a:pPr algn="l" marL="837643" indent="-418822" lvl="1">
              <a:lnSpc>
                <a:spcPts val="3879"/>
              </a:lnSpc>
              <a:buFont typeface="Arial"/>
              <a:buChar char="•"/>
            </a:pPr>
            <a:r>
              <a:rPr lang="en-US" b="true" sz="3879">
                <a:solidFill>
                  <a:srgbClr val="517F8B"/>
                </a:solidFill>
                <a:latin typeface="Open Sans Bold"/>
                <a:ea typeface="Open Sans Bold"/>
                <a:cs typeface="Open Sans Bold"/>
                <a:sym typeface="Open Sans Bold"/>
              </a:rPr>
              <a:t>Non-invasif </a:t>
            </a:r>
          </a:p>
          <a:p>
            <a:pPr algn="l" marL="837643" indent="-418822" lvl="1">
              <a:lnSpc>
                <a:spcPts val="3879"/>
              </a:lnSpc>
              <a:buFont typeface="Arial"/>
              <a:buChar char="•"/>
            </a:pPr>
            <a:r>
              <a:rPr lang="en-US" b="true" sz="3879">
                <a:solidFill>
                  <a:srgbClr val="517F8B"/>
                </a:solidFill>
                <a:latin typeface="Open Sans Bold"/>
                <a:ea typeface="Open Sans Bold"/>
                <a:cs typeface="Open Sans Bold"/>
                <a:sym typeface="Open Sans Bold"/>
              </a:rPr>
              <a:t>Terjangkau </a:t>
            </a:r>
          </a:p>
          <a:p>
            <a:pPr algn="l" marL="837643" indent="-418822" lvl="1">
              <a:lnSpc>
                <a:spcPts val="3879"/>
              </a:lnSpc>
              <a:buFont typeface="Arial"/>
              <a:buChar char="•"/>
            </a:pPr>
            <a:r>
              <a:rPr lang="en-US" b="true" sz="3879">
                <a:solidFill>
                  <a:srgbClr val="517F8B"/>
                </a:solidFill>
                <a:latin typeface="Open Sans Bold"/>
                <a:ea typeface="Open Sans Bold"/>
                <a:cs typeface="Open Sans Bold"/>
                <a:sym typeface="Open Sans Bold"/>
              </a:rPr>
              <a:t>Tersedia secara luas</a:t>
            </a:r>
          </a:p>
          <a:p>
            <a:pPr algn="l" marL="837643" indent="-418822" lvl="1">
              <a:lnSpc>
                <a:spcPts val="3879"/>
              </a:lnSpc>
              <a:buFont typeface="Arial"/>
              <a:buChar char="•"/>
            </a:pPr>
            <a:r>
              <a:rPr lang="en-US" b="true" sz="3879">
                <a:solidFill>
                  <a:srgbClr val="517F8B"/>
                </a:solidFill>
                <a:latin typeface="Open Sans Bold"/>
                <a:ea typeface="Open Sans Bold"/>
                <a:cs typeface="Open Sans Bold"/>
                <a:sym typeface="Open Sans Bold"/>
              </a:rPr>
              <a:t>Visualisasi struktur internal</a:t>
            </a:r>
          </a:p>
          <a:p>
            <a:pPr algn="l" marL="837643" indent="-418822" lvl="1">
              <a:lnSpc>
                <a:spcPts val="3879"/>
              </a:lnSpc>
              <a:buFont typeface="Arial"/>
              <a:buChar char="•"/>
            </a:pPr>
            <a:r>
              <a:rPr lang="en-US" b="true" sz="3879">
                <a:solidFill>
                  <a:srgbClr val="517F8B"/>
                </a:solidFill>
                <a:latin typeface="Open Sans Bold"/>
                <a:ea typeface="Open Sans Bold"/>
                <a:cs typeface="Open Sans Bold"/>
                <a:sym typeface="Open Sans Bold"/>
              </a:rPr>
              <a:t>Real time</a:t>
            </a:r>
          </a:p>
          <a:p>
            <a:pPr algn="l">
              <a:lnSpc>
                <a:spcPts val="3879"/>
              </a:lnSpc>
            </a:pPr>
          </a:p>
        </p:txBody>
      </p:sp>
      <p:sp>
        <p:nvSpPr>
          <p:cNvPr name="Freeform 16" id="16"/>
          <p:cNvSpPr/>
          <p:nvPr/>
        </p:nvSpPr>
        <p:spPr>
          <a:xfrm flipH="false" flipV="false" rot="0">
            <a:off x="8852465" y="5396776"/>
            <a:ext cx="1258194" cy="846136"/>
          </a:xfrm>
          <a:custGeom>
            <a:avLst/>
            <a:gdLst/>
            <a:ahLst/>
            <a:cxnLst/>
            <a:rect r="r" b="b" t="t" l="l"/>
            <a:pathLst>
              <a:path h="846136" w="1258194">
                <a:moveTo>
                  <a:pt x="0" y="0"/>
                </a:moveTo>
                <a:lnTo>
                  <a:pt x="1258195" y="0"/>
                </a:lnTo>
                <a:lnTo>
                  <a:pt x="1258195" y="846135"/>
                </a:lnTo>
                <a:lnTo>
                  <a:pt x="0" y="8461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E5EFEF"/>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508274" y="834737"/>
            <a:ext cx="0" cy="1130002"/>
          </a:xfrm>
          <a:prstGeom prst="line">
            <a:avLst/>
          </a:prstGeom>
          <a:ln cap="flat" w="66675">
            <a:solidFill>
              <a:srgbClr val="517F8B"/>
            </a:solidFill>
            <a:prstDash val="solid"/>
            <a:headEnd type="none" len="sm" w="sm"/>
            <a:tailEnd type="none" len="sm" w="sm"/>
          </a:ln>
        </p:spPr>
      </p:sp>
      <p:grpSp>
        <p:nvGrpSpPr>
          <p:cNvPr name="Group 7" id="7"/>
          <p:cNvGrpSpPr/>
          <p:nvPr/>
        </p:nvGrpSpPr>
        <p:grpSpPr>
          <a:xfrm rot="0">
            <a:off x="7316116" y="0"/>
            <a:ext cx="4265322" cy="834737"/>
            <a:chOff x="0" y="0"/>
            <a:chExt cx="5687096" cy="1112983"/>
          </a:xfrm>
        </p:grpSpPr>
        <p:sp>
          <p:nvSpPr>
            <p:cNvPr name="Freeform 8" id="8"/>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9" id="9"/>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0" id="10"/>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1" id="11"/>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2" id="12"/>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sp>
        <p:nvSpPr>
          <p:cNvPr name="Freeform 13" id="13"/>
          <p:cNvSpPr/>
          <p:nvPr/>
        </p:nvSpPr>
        <p:spPr>
          <a:xfrm flipH="false" flipV="false" rot="0">
            <a:off x="10704419" y="3458618"/>
            <a:ext cx="5377811" cy="4115195"/>
          </a:xfrm>
          <a:custGeom>
            <a:avLst/>
            <a:gdLst/>
            <a:ahLst/>
            <a:cxnLst/>
            <a:rect r="r" b="b" t="t" l="l"/>
            <a:pathLst>
              <a:path h="4115195" w="5377811">
                <a:moveTo>
                  <a:pt x="0" y="0"/>
                </a:moveTo>
                <a:lnTo>
                  <a:pt x="5377811" y="0"/>
                </a:lnTo>
                <a:lnTo>
                  <a:pt x="5377811" y="4115195"/>
                </a:lnTo>
                <a:lnTo>
                  <a:pt x="0" y="4115195"/>
                </a:lnTo>
                <a:lnTo>
                  <a:pt x="0" y="0"/>
                </a:lnTo>
                <a:close/>
              </a:path>
            </a:pathLst>
          </a:custGeom>
          <a:blipFill>
            <a:blip r:embed="rId10"/>
            <a:stretch>
              <a:fillRect l="0" t="0" r="0" b="0"/>
            </a:stretch>
          </a:blipFill>
        </p:spPr>
      </p:sp>
      <p:sp>
        <p:nvSpPr>
          <p:cNvPr name="Freeform 14" id="14"/>
          <p:cNvSpPr/>
          <p:nvPr/>
        </p:nvSpPr>
        <p:spPr>
          <a:xfrm flipH="false" flipV="false" rot="0">
            <a:off x="2810581" y="3458618"/>
            <a:ext cx="5272301" cy="4115195"/>
          </a:xfrm>
          <a:custGeom>
            <a:avLst/>
            <a:gdLst/>
            <a:ahLst/>
            <a:cxnLst/>
            <a:rect r="r" b="b" t="t" l="l"/>
            <a:pathLst>
              <a:path h="4115195" w="5272301">
                <a:moveTo>
                  <a:pt x="0" y="0"/>
                </a:moveTo>
                <a:lnTo>
                  <a:pt x="5272301" y="0"/>
                </a:lnTo>
                <a:lnTo>
                  <a:pt x="5272301" y="4115195"/>
                </a:lnTo>
                <a:lnTo>
                  <a:pt x="0" y="4115195"/>
                </a:lnTo>
                <a:lnTo>
                  <a:pt x="0" y="0"/>
                </a:lnTo>
                <a:close/>
              </a:path>
            </a:pathLst>
          </a:custGeom>
          <a:blipFill>
            <a:blip r:embed="rId11"/>
            <a:stretch>
              <a:fillRect l="0" t="0" r="0" b="0"/>
            </a:stretch>
          </a:blipFill>
        </p:spPr>
      </p:sp>
      <p:sp>
        <p:nvSpPr>
          <p:cNvPr name="TextBox 15" id="15"/>
          <p:cNvSpPr txBox="true"/>
          <p:nvPr/>
        </p:nvSpPr>
        <p:spPr>
          <a:xfrm rot="0">
            <a:off x="991745" y="1044287"/>
            <a:ext cx="7820677" cy="1640604"/>
          </a:xfrm>
          <a:prstGeom prst="rect">
            <a:avLst/>
          </a:prstGeom>
        </p:spPr>
        <p:txBody>
          <a:bodyPr anchor="t" rtlCol="false" tIns="0" lIns="0" bIns="0" rIns="0">
            <a:spAutoFit/>
          </a:bodyPr>
          <a:lstStyle/>
          <a:p>
            <a:pPr algn="l">
              <a:lnSpc>
                <a:spcPts val="6188"/>
              </a:lnSpc>
            </a:pPr>
            <a:r>
              <a:rPr lang="en-US" sz="7032">
                <a:solidFill>
                  <a:srgbClr val="44424C"/>
                </a:solidFill>
                <a:latin typeface="DM Serif Display"/>
                <a:ea typeface="DM Serif Display"/>
                <a:cs typeface="DM Serif Display"/>
                <a:sym typeface="DM Serif Display"/>
              </a:rPr>
              <a:t>Jenis Kanker Payudara</a:t>
            </a:r>
          </a:p>
        </p:txBody>
      </p:sp>
      <p:sp>
        <p:nvSpPr>
          <p:cNvPr name="TextBox 16" id="16"/>
          <p:cNvSpPr txBox="true"/>
          <p:nvPr/>
        </p:nvSpPr>
        <p:spPr>
          <a:xfrm rot="0">
            <a:off x="3795480" y="7819663"/>
            <a:ext cx="3302503" cy="817161"/>
          </a:xfrm>
          <a:prstGeom prst="rect">
            <a:avLst/>
          </a:prstGeom>
        </p:spPr>
        <p:txBody>
          <a:bodyPr anchor="t" rtlCol="false" tIns="0" lIns="0" bIns="0" rIns="0">
            <a:spAutoFit/>
          </a:bodyPr>
          <a:lstStyle/>
          <a:p>
            <a:pPr algn="ctr">
              <a:lnSpc>
                <a:spcPts val="6674"/>
              </a:lnSpc>
            </a:pPr>
            <a:r>
              <a:rPr lang="en-US" b="true" sz="5174" i="true">
                <a:solidFill>
                  <a:srgbClr val="517F8B"/>
                </a:solidFill>
                <a:latin typeface="Open Sans Bold Italics"/>
                <a:ea typeface="Open Sans Bold Italics"/>
                <a:cs typeface="Open Sans Bold Italics"/>
                <a:sym typeface="Open Sans Bold Italics"/>
              </a:rPr>
              <a:t>Benign</a:t>
            </a:r>
          </a:p>
        </p:txBody>
      </p:sp>
      <p:sp>
        <p:nvSpPr>
          <p:cNvPr name="TextBox 17" id="17"/>
          <p:cNvSpPr txBox="true"/>
          <p:nvPr/>
        </p:nvSpPr>
        <p:spPr>
          <a:xfrm rot="0">
            <a:off x="11957406" y="7819663"/>
            <a:ext cx="3302503" cy="817161"/>
          </a:xfrm>
          <a:prstGeom prst="rect">
            <a:avLst/>
          </a:prstGeom>
        </p:spPr>
        <p:txBody>
          <a:bodyPr anchor="t" rtlCol="false" tIns="0" lIns="0" bIns="0" rIns="0">
            <a:spAutoFit/>
          </a:bodyPr>
          <a:lstStyle/>
          <a:p>
            <a:pPr algn="ctr">
              <a:lnSpc>
                <a:spcPts val="6674"/>
              </a:lnSpc>
            </a:pPr>
            <a:r>
              <a:rPr lang="en-US" b="true" sz="5174" i="true">
                <a:solidFill>
                  <a:srgbClr val="517F8B"/>
                </a:solidFill>
                <a:latin typeface="Open Sans Bold Italics"/>
                <a:ea typeface="Open Sans Bold Italics"/>
                <a:cs typeface="Open Sans Bold Italics"/>
                <a:sym typeface="Open Sans Bold Italics"/>
              </a:rPr>
              <a:t>Malignant</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5EFEF"/>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622562" cy="10279811"/>
            <a:chOff x="0" y="0"/>
            <a:chExt cx="4904708" cy="2707440"/>
          </a:xfrm>
        </p:grpSpPr>
        <p:sp>
          <p:nvSpPr>
            <p:cNvPr name="Freeform 3" id="3"/>
            <p:cNvSpPr/>
            <p:nvPr/>
          </p:nvSpPr>
          <p:spPr>
            <a:xfrm flipH="false" flipV="false" rot="0">
              <a:off x="0" y="0"/>
              <a:ext cx="4904708" cy="2707440"/>
            </a:xfrm>
            <a:custGeom>
              <a:avLst/>
              <a:gdLst/>
              <a:ahLst/>
              <a:cxnLst/>
              <a:rect r="r" b="b" t="t" l="l"/>
              <a:pathLst>
                <a:path h="2707440" w="4904708">
                  <a:moveTo>
                    <a:pt x="0" y="0"/>
                  </a:moveTo>
                  <a:lnTo>
                    <a:pt x="4904708" y="0"/>
                  </a:lnTo>
                  <a:lnTo>
                    <a:pt x="4904708" y="2707440"/>
                  </a:lnTo>
                  <a:lnTo>
                    <a:pt x="0" y="2707440"/>
                  </a:lnTo>
                  <a:close/>
                </a:path>
              </a:pathLst>
            </a:custGeom>
            <a:solidFill>
              <a:srgbClr val="FDFDFD"/>
            </a:solidFill>
          </p:spPr>
        </p:sp>
        <p:sp>
          <p:nvSpPr>
            <p:cNvPr name="TextBox 4" id="4"/>
            <p:cNvSpPr txBox="true"/>
            <p:nvPr/>
          </p:nvSpPr>
          <p:spPr>
            <a:xfrm>
              <a:off x="0" y="-38100"/>
              <a:ext cx="4904708" cy="274554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276618" y="0"/>
            <a:ext cx="11725395" cy="10287000"/>
            <a:chOff x="0" y="0"/>
            <a:chExt cx="3088170" cy="2709333"/>
          </a:xfrm>
        </p:grpSpPr>
        <p:sp>
          <p:nvSpPr>
            <p:cNvPr name="Freeform 6" id="6"/>
            <p:cNvSpPr/>
            <p:nvPr/>
          </p:nvSpPr>
          <p:spPr>
            <a:xfrm flipH="false" flipV="false" rot="0">
              <a:off x="0" y="0"/>
              <a:ext cx="3088170" cy="2709333"/>
            </a:xfrm>
            <a:custGeom>
              <a:avLst/>
              <a:gdLst/>
              <a:ahLst/>
              <a:cxnLst/>
              <a:rect r="r" b="b" t="t" l="l"/>
              <a:pathLst>
                <a:path h="2709333" w="3088170">
                  <a:moveTo>
                    <a:pt x="0" y="0"/>
                  </a:moveTo>
                  <a:lnTo>
                    <a:pt x="3088170" y="0"/>
                  </a:lnTo>
                  <a:lnTo>
                    <a:pt x="3088170" y="2709333"/>
                  </a:lnTo>
                  <a:lnTo>
                    <a:pt x="0" y="2709333"/>
                  </a:lnTo>
                  <a:close/>
                </a:path>
              </a:pathLst>
            </a:custGeom>
            <a:solidFill>
              <a:srgbClr val="E5EFEF"/>
            </a:solidFill>
          </p:spPr>
        </p:sp>
        <p:sp>
          <p:nvSpPr>
            <p:cNvPr name="TextBox 7" id="7"/>
            <p:cNvSpPr txBox="true"/>
            <p:nvPr/>
          </p:nvSpPr>
          <p:spPr>
            <a:xfrm>
              <a:off x="0" y="-38100"/>
              <a:ext cx="3088170"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flipV="true">
            <a:off x="328285" y="245067"/>
            <a:ext cx="0" cy="1842791"/>
          </a:xfrm>
          <a:prstGeom prst="line">
            <a:avLst/>
          </a:prstGeom>
          <a:ln cap="flat" w="28575">
            <a:solidFill>
              <a:srgbClr val="44424C"/>
            </a:solidFill>
            <a:prstDash val="solid"/>
            <a:headEnd type="none" len="sm" w="sm"/>
            <a:tailEnd type="none" len="sm" w="sm"/>
          </a:ln>
        </p:spPr>
      </p:sp>
      <p:grpSp>
        <p:nvGrpSpPr>
          <p:cNvPr name="Group 10" id="10"/>
          <p:cNvGrpSpPr/>
          <p:nvPr/>
        </p:nvGrpSpPr>
        <p:grpSpPr>
          <a:xfrm rot="0">
            <a:off x="7316116" y="0"/>
            <a:ext cx="4265322" cy="834737"/>
            <a:chOff x="0" y="0"/>
            <a:chExt cx="5687096" cy="1112983"/>
          </a:xfrm>
        </p:grpSpPr>
        <p:sp>
          <p:nvSpPr>
            <p:cNvPr name="Freeform 11" id="11"/>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12" id="12"/>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3" id="13"/>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4" id="14"/>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5" id="15"/>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sp>
        <p:nvSpPr>
          <p:cNvPr name="TextBox 16" id="16"/>
          <p:cNvSpPr txBox="true"/>
          <p:nvPr/>
        </p:nvSpPr>
        <p:spPr>
          <a:xfrm rot="0">
            <a:off x="584453" y="920462"/>
            <a:ext cx="5057351" cy="1200987"/>
          </a:xfrm>
          <a:prstGeom prst="rect">
            <a:avLst/>
          </a:prstGeom>
        </p:spPr>
        <p:txBody>
          <a:bodyPr anchor="t" rtlCol="false" tIns="0" lIns="0" bIns="0" rIns="0">
            <a:spAutoFit/>
          </a:bodyPr>
          <a:lstStyle/>
          <a:p>
            <a:pPr algn="l">
              <a:lnSpc>
                <a:spcPts val="4696"/>
              </a:lnSpc>
            </a:pPr>
            <a:r>
              <a:rPr lang="en-US" sz="4604">
                <a:solidFill>
                  <a:srgbClr val="44424C"/>
                </a:solidFill>
                <a:latin typeface="DM Serif Display"/>
                <a:ea typeface="DM Serif Display"/>
                <a:cs typeface="DM Serif Display"/>
                <a:sym typeface="DM Serif Display"/>
              </a:rPr>
              <a:t>Tujuan dan Manfaat</a:t>
            </a:r>
          </a:p>
        </p:txBody>
      </p:sp>
      <p:sp>
        <p:nvSpPr>
          <p:cNvPr name="TextBox 17" id="17"/>
          <p:cNvSpPr txBox="true"/>
          <p:nvPr/>
        </p:nvSpPr>
        <p:spPr>
          <a:xfrm rot="0">
            <a:off x="12918027" y="920462"/>
            <a:ext cx="5057351" cy="610255"/>
          </a:xfrm>
          <a:prstGeom prst="rect">
            <a:avLst/>
          </a:prstGeom>
        </p:spPr>
        <p:txBody>
          <a:bodyPr anchor="t" rtlCol="false" tIns="0" lIns="0" bIns="0" rIns="0">
            <a:spAutoFit/>
          </a:bodyPr>
          <a:lstStyle/>
          <a:p>
            <a:pPr algn="l">
              <a:lnSpc>
                <a:spcPts val="4696"/>
              </a:lnSpc>
            </a:pPr>
            <a:r>
              <a:rPr lang="en-US" sz="4604">
                <a:solidFill>
                  <a:srgbClr val="44424C"/>
                </a:solidFill>
                <a:latin typeface="DM Serif Display"/>
                <a:ea typeface="DM Serif Display"/>
                <a:cs typeface="DM Serif Display"/>
                <a:sym typeface="DM Serif Display"/>
              </a:rPr>
              <a:t>Kontribusi</a:t>
            </a:r>
          </a:p>
        </p:txBody>
      </p:sp>
      <p:sp>
        <p:nvSpPr>
          <p:cNvPr name="AutoShape 18" id="18"/>
          <p:cNvSpPr/>
          <p:nvPr/>
        </p:nvSpPr>
        <p:spPr>
          <a:xfrm flipV="true">
            <a:off x="17961091" y="245067"/>
            <a:ext cx="0" cy="1842791"/>
          </a:xfrm>
          <a:prstGeom prst="line">
            <a:avLst/>
          </a:prstGeom>
          <a:ln cap="flat" w="28575">
            <a:solidFill>
              <a:srgbClr val="44424C"/>
            </a:solidFill>
            <a:prstDash val="solid"/>
            <a:headEnd type="none" len="sm" w="sm"/>
            <a:tailEnd type="none" len="sm" w="sm"/>
          </a:ln>
        </p:spPr>
      </p:sp>
      <p:sp>
        <p:nvSpPr>
          <p:cNvPr name="TextBox 19" id="19"/>
          <p:cNvSpPr txBox="true"/>
          <p:nvPr/>
        </p:nvSpPr>
        <p:spPr>
          <a:xfrm rot="0">
            <a:off x="159707" y="3906969"/>
            <a:ext cx="8984293" cy="3650910"/>
          </a:xfrm>
          <a:prstGeom prst="rect">
            <a:avLst/>
          </a:prstGeom>
        </p:spPr>
        <p:txBody>
          <a:bodyPr anchor="t" rtlCol="false" tIns="0" lIns="0" bIns="0" rIns="0">
            <a:spAutoFit/>
          </a:bodyPr>
          <a:lstStyle/>
          <a:p>
            <a:pPr algn="ctr" marL="558879" indent="-279439" lvl="1">
              <a:lnSpc>
                <a:spcPts val="3624"/>
              </a:lnSpc>
              <a:buFont typeface="Arial"/>
              <a:buChar char="•"/>
            </a:pPr>
            <a:r>
              <a:rPr lang="en-US" b="true" sz="2588">
                <a:solidFill>
                  <a:srgbClr val="44424C"/>
                </a:solidFill>
                <a:latin typeface="Open Sans Bold"/>
                <a:ea typeface="Open Sans Bold"/>
                <a:cs typeface="Open Sans Bold"/>
                <a:sym typeface="Open Sans Bold"/>
              </a:rPr>
              <a:t>Mengembangkan metode kuantitatif yang objektif dan terstandarisasi dalam penilaian karakteristik kanker payudara</a:t>
            </a:r>
          </a:p>
          <a:p>
            <a:pPr algn="ctr">
              <a:lnSpc>
                <a:spcPts val="3624"/>
              </a:lnSpc>
            </a:pPr>
          </a:p>
          <a:p>
            <a:pPr algn="ctr" marL="558879" indent="-279439" lvl="1">
              <a:lnSpc>
                <a:spcPts val="3624"/>
              </a:lnSpc>
              <a:buFont typeface="Arial"/>
              <a:buChar char="•"/>
            </a:pPr>
            <a:r>
              <a:rPr lang="en-US" b="true" sz="2588">
                <a:solidFill>
                  <a:srgbClr val="44424C"/>
                </a:solidFill>
                <a:latin typeface="Open Sans Bold"/>
                <a:ea typeface="Open Sans Bold"/>
                <a:cs typeface="Open Sans Bold"/>
                <a:sym typeface="Open Sans Bold"/>
              </a:rPr>
              <a:t>Memberikan manfaat signifikan dalam meningkatkan konsistensi dan akurasi diagnosis serta membantu dalam pengambilan keputusan klinis.</a:t>
            </a:r>
          </a:p>
        </p:txBody>
      </p:sp>
      <p:sp>
        <p:nvSpPr>
          <p:cNvPr name="TextBox 20" id="20"/>
          <p:cNvSpPr txBox="true"/>
          <p:nvPr/>
        </p:nvSpPr>
        <p:spPr>
          <a:xfrm rot="0">
            <a:off x="10126854" y="2777267"/>
            <a:ext cx="7511052" cy="5919839"/>
          </a:xfrm>
          <a:prstGeom prst="rect">
            <a:avLst/>
          </a:prstGeom>
        </p:spPr>
        <p:txBody>
          <a:bodyPr anchor="t" rtlCol="false" tIns="0" lIns="0" bIns="0" rIns="0">
            <a:spAutoFit/>
          </a:bodyPr>
          <a:lstStyle/>
          <a:p>
            <a:pPr algn="ctr" marL="606778" indent="-303389" lvl="1">
              <a:lnSpc>
                <a:spcPts val="3934"/>
              </a:lnSpc>
              <a:buFont typeface="Arial"/>
              <a:buChar char="•"/>
            </a:pPr>
            <a:r>
              <a:rPr lang="en-US" b="true" sz="2810">
                <a:solidFill>
                  <a:srgbClr val="44424C"/>
                </a:solidFill>
                <a:latin typeface="Open Sans Bold"/>
                <a:ea typeface="Open Sans Bold"/>
                <a:cs typeface="Open Sans Bold"/>
                <a:sym typeface="Open Sans Bold"/>
              </a:rPr>
              <a:t>Secara ilmiah, berkontribusi dalam pengembangan metode baru untuk mengevaluasi tingkat keganasan kanker payudara pada citra ultrasonografi</a:t>
            </a:r>
          </a:p>
          <a:p>
            <a:pPr algn="ctr">
              <a:lnSpc>
                <a:spcPts val="3934"/>
              </a:lnSpc>
            </a:pPr>
          </a:p>
          <a:p>
            <a:pPr algn="ctr" marL="606778" indent="-303389" lvl="1">
              <a:lnSpc>
                <a:spcPts val="3934"/>
              </a:lnSpc>
              <a:buFont typeface="Arial"/>
              <a:buChar char="•"/>
            </a:pPr>
            <a:r>
              <a:rPr lang="en-US" b="true" sz="2810">
                <a:solidFill>
                  <a:srgbClr val="44424C"/>
                </a:solidFill>
                <a:latin typeface="Open Sans Bold"/>
                <a:ea typeface="Open Sans Bold"/>
                <a:cs typeface="Open Sans Bold"/>
                <a:sym typeface="Open Sans Bold"/>
              </a:rPr>
              <a:t>Secara praktis, m</a:t>
            </a:r>
            <a:r>
              <a:rPr lang="en-US" b="true" sz="2810">
                <a:solidFill>
                  <a:srgbClr val="44424C"/>
                </a:solidFill>
                <a:latin typeface="Open Sans Bold"/>
                <a:ea typeface="Open Sans Bold"/>
                <a:cs typeface="Open Sans Bold"/>
                <a:sym typeface="Open Sans Bold"/>
              </a:rPr>
              <a:t>engenalkan metode yang lebih objektif, dan membantu  mengurangi variasi hasil diagnosis radiologi sehingga  meningkatkan konsistensi  dalam evaluasi citra medis</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5EFEF"/>
        </a:solidFill>
      </p:bgPr>
    </p:bg>
    <p:spTree>
      <p:nvGrpSpPr>
        <p:cNvPr id="1" name=""/>
        <p:cNvGrpSpPr/>
        <p:nvPr/>
      </p:nvGrpSpPr>
      <p:grpSpPr>
        <a:xfrm>
          <a:off x="0" y="0"/>
          <a:ext cx="0" cy="0"/>
          <a:chOff x="0" y="0"/>
          <a:chExt cx="0" cy="0"/>
        </a:xfrm>
      </p:grpSpPr>
      <p:grpSp>
        <p:nvGrpSpPr>
          <p:cNvPr name="Group 2" id="2"/>
          <p:cNvGrpSpPr/>
          <p:nvPr/>
        </p:nvGrpSpPr>
        <p:grpSpPr>
          <a:xfrm rot="0">
            <a:off x="-4840" y="-7575776"/>
            <a:ext cx="5267544" cy="9875008"/>
            <a:chOff x="0" y="0"/>
            <a:chExt cx="1387337" cy="2600825"/>
          </a:xfrm>
        </p:grpSpPr>
        <p:sp>
          <p:nvSpPr>
            <p:cNvPr name="Freeform 3" id="3"/>
            <p:cNvSpPr/>
            <p:nvPr/>
          </p:nvSpPr>
          <p:spPr>
            <a:xfrm flipH="false" flipV="false" rot="0">
              <a:off x="0" y="0"/>
              <a:ext cx="1387337" cy="2600825"/>
            </a:xfrm>
            <a:custGeom>
              <a:avLst/>
              <a:gdLst/>
              <a:ahLst/>
              <a:cxnLst/>
              <a:rect r="r" b="b" t="t" l="l"/>
              <a:pathLst>
                <a:path h="2600825" w="1387337">
                  <a:moveTo>
                    <a:pt x="0" y="0"/>
                  </a:moveTo>
                  <a:lnTo>
                    <a:pt x="1387337" y="0"/>
                  </a:lnTo>
                  <a:lnTo>
                    <a:pt x="1387337" y="2600825"/>
                  </a:lnTo>
                  <a:lnTo>
                    <a:pt x="0" y="2600825"/>
                  </a:lnTo>
                  <a:close/>
                </a:path>
              </a:pathLst>
            </a:custGeom>
            <a:solidFill>
              <a:srgbClr val="FDFDFD"/>
            </a:solidFill>
          </p:spPr>
        </p:sp>
        <p:sp>
          <p:nvSpPr>
            <p:cNvPr name="TextBox 4" id="4"/>
            <p:cNvSpPr txBox="true"/>
            <p:nvPr/>
          </p:nvSpPr>
          <p:spPr>
            <a:xfrm>
              <a:off x="0" y="-38100"/>
              <a:ext cx="1387337" cy="263892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880695" y="9003316"/>
            <a:ext cx="757211" cy="757211"/>
          </a:xfrm>
          <a:custGeom>
            <a:avLst/>
            <a:gdLst/>
            <a:ahLst/>
            <a:cxnLst/>
            <a:rect r="r" b="b" t="t" l="l"/>
            <a:pathLst>
              <a:path h="757211" w="757211">
                <a:moveTo>
                  <a:pt x="0" y="0"/>
                </a:moveTo>
                <a:lnTo>
                  <a:pt x="757210" y="0"/>
                </a:lnTo>
                <a:lnTo>
                  <a:pt x="757210" y="757210"/>
                </a:lnTo>
                <a:lnTo>
                  <a:pt x="0" y="757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flipV="true">
            <a:off x="328285" y="245067"/>
            <a:ext cx="0" cy="1842791"/>
          </a:xfrm>
          <a:prstGeom prst="line">
            <a:avLst/>
          </a:prstGeom>
          <a:ln cap="flat" w="28575">
            <a:solidFill>
              <a:srgbClr val="44424C"/>
            </a:solidFill>
            <a:prstDash val="solid"/>
            <a:headEnd type="none" len="sm" w="sm"/>
            <a:tailEnd type="none" len="sm" w="sm"/>
          </a:ln>
        </p:spPr>
      </p:sp>
      <p:grpSp>
        <p:nvGrpSpPr>
          <p:cNvPr name="Group 7" id="7"/>
          <p:cNvGrpSpPr/>
          <p:nvPr/>
        </p:nvGrpSpPr>
        <p:grpSpPr>
          <a:xfrm rot="0">
            <a:off x="7316116" y="0"/>
            <a:ext cx="4265322" cy="834737"/>
            <a:chOff x="0" y="0"/>
            <a:chExt cx="5687096" cy="1112983"/>
          </a:xfrm>
        </p:grpSpPr>
        <p:sp>
          <p:nvSpPr>
            <p:cNvPr name="Freeform 8" id="8"/>
            <p:cNvSpPr/>
            <p:nvPr/>
          </p:nvSpPr>
          <p:spPr>
            <a:xfrm flipH="false" flipV="false" rot="0">
              <a:off x="0" y="0"/>
              <a:ext cx="2140353" cy="1112983"/>
            </a:xfrm>
            <a:custGeom>
              <a:avLst/>
              <a:gdLst/>
              <a:ahLst/>
              <a:cxnLst/>
              <a:rect r="r" b="b" t="t" l="l"/>
              <a:pathLst>
                <a:path h="1112983" w="2140353">
                  <a:moveTo>
                    <a:pt x="0" y="0"/>
                  </a:moveTo>
                  <a:lnTo>
                    <a:pt x="2140353" y="0"/>
                  </a:lnTo>
                  <a:lnTo>
                    <a:pt x="2140353" y="1112983"/>
                  </a:lnTo>
                  <a:lnTo>
                    <a:pt x="0" y="1112983"/>
                  </a:lnTo>
                  <a:lnTo>
                    <a:pt x="0" y="0"/>
                  </a:lnTo>
                  <a:close/>
                </a:path>
              </a:pathLst>
            </a:custGeom>
            <a:blipFill>
              <a:blip r:embed="rId5"/>
              <a:stretch>
                <a:fillRect l="0" t="0" r="0" b="0"/>
              </a:stretch>
            </a:blipFill>
          </p:spPr>
        </p:sp>
        <p:sp>
          <p:nvSpPr>
            <p:cNvPr name="Freeform 9" id="9"/>
            <p:cNvSpPr/>
            <p:nvPr/>
          </p:nvSpPr>
          <p:spPr>
            <a:xfrm flipH="false" flipV="false" rot="0">
              <a:off x="2137220" y="112230"/>
              <a:ext cx="722364" cy="953092"/>
            </a:xfrm>
            <a:custGeom>
              <a:avLst/>
              <a:gdLst/>
              <a:ahLst/>
              <a:cxnLst/>
              <a:rect r="r" b="b" t="t" l="l"/>
              <a:pathLst>
                <a:path h="953092" w="722364">
                  <a:moveTo>
                    <a:pt x="0" y="0"/>
                  </a:moveTo>
                  <a:lnTo>
                    <a:pt x="722364" y="0"/>
                  </a:lnTo>
                  <a:lnTo>
                    <a:pt x="722364" y="953092"/>
                  </a:lnTo>
                  <a:lnTo>
                    <a:pt x="0" y="953092"/>
                  </a:lnTo>
                  <a:lnTo>
                    <a:pt x="0" y="0"/>
                  </a:lnTo>
                  <a:close/>
                </a:path>
              </a:pathLst>
            </a:custGeom>
            <a:blipFill>
              <a:blip r:embed="rId6"/>
              <a:stretch>
                <a:fillRect l="0" t="0" r="0" b="0"/>
              </a:stretch>
            </a:blipFill>
          </p:spPr>
        </p:sp>
        <p:sp>
          <p:nvSpPr>
            <p:cNvPr name="Freeform 10" id="10"/>
            <p:cNvSpPr/>
            <p:nvPr/>
          </p:nvSpPr>
          <p:spPr>
            <a:xfrm flipH="false" flipV="false" rot="0">
              <a:off x="2936151" y="230379"/>
              <a:ext cx="772509" cy="772509"/>
            </a:xfrm>
            <a:custGeom>
              <a:avLst/>
              <a:gdLst/>
              <a:ahLst/>
              <a:cxnLst/>
              <a:rect r="r" b="b" t="t" l="l"/>
              <a:pathLst>
                <a:path h="772509" w="772509">
                  <a:moveTo>
                    <a:pt x="0" y="0"/>
                  </a:moveTo>
                  <a:lnTo>
                    <a:pt x="772509" y="0"/>
                  </a:lnTo>
                  <a:lnTo>
                    <a:pt x="772509" y="772509"/>
                  </a:lnTo>
                  <a:lnTo>
                    <a:pt x="0" y="772509"/>
                  </a:lnTo>
                  <a:lnTo>
                    <a:pt x="0" y="0"/>
                  </a:lnTo>
                  <a:close/>
                </a:path>
              </a:pathLst>
            </a:custGeom>
            <a:blipFill>
              <a:blip r:embed="rId7"/>
              <a:stretch>
                <a:fillRect l="0" t="0" r="0" b="0"/>
              </a:stretch>
            </a:blipFill>
          </p:spPr>
        </p:sp>
        <p:sp>
          <p:nvSpPr>
            <p:cNvPr name="Freeform 11" id="11"/>
            <p:cNvSpPr/>
            <p:nvPr/>
          </p:nvSpPr>
          <p:spPr>
            <a:xfrm flipH="false" flipV="false" rot="0">
              <a:off x="4587673" y="135504"/>
              <a:ext cx="1099423" cy="841975"/>
            </a:xfrm>
            <a:custGeom>
              <a:avLst/>
              <a:gdLst/>
              <a:ahLst/>
              <a:cxnLst/>
              <a:rect r="r" b="b" t="t" l="l"/>
              <a:pathLst>
                <a:path h="841975" w="1099423">
                  <a:moveTo>
                    <a:pt x="0" y="0"/>
                  </a:moveTo>
                  <a:lnTo>
                    <a:pt x="1099423" y="0"/>
                  </a:lnTo>
                  <a:lnTo>
                    <a:pt x="1099423" y="841975"/>
                  </a:lnTo>
                  <a:lnTo>
                    <a:pt x="0" y="841975"/>
                  </a:lnTo>
                  <a:lnTo>
                    <a:pt x="0" y="0"/>
                  </a:lnTo>
                  <a:close/>
                </a:path>
              </a:pathLst>
            </a:custGeom>
            <a:blipFill>
              <a:blip r:embed="rId8"/>
              <a:stretch>
                <a:fillRect l="0" t="0" r="0" b="0"/>
              </a:stretch>
            </a:blipFill>
          </p:spPr>
        </p:sp>
        <p:sp>
          <p:nvSpPr>
            <p:cNvPr name="Freeform 12" id="12"/>
            <p:cNvSpPr/>
            <p:nvPr/>
          </p:nvSpPr>
          <p:spPr>
            <a:xfrm flipH="false" flipV="false" rot="0">
              <a:off x="3716734" y="162745"/>
              <a:ext cx="870939" cy="813514"/>
            </a:xfrm>
            <a:custGeom>
              <a:avLst/>
              <a:gdLst/>
              <a:ahLst/>
              <a:cxnLst/>
              <a:rect r="r" b="b" t="t" l="l"/>
              <a:pathLst>
                <a:path h="813514" w="870939">
                  <a:moveTo>
                    <a:pt x="0" y="0"/>
                  </a:moveTo>
                  <a:lnTo>
                    <a:pt x="870939" y="0"/>
                  </a:lnTo>
                  <a:lnTo>
                    <a:pt x="870939" y="813515"/>
                  </a:lnTo>
                  <a:lnTo>
                    <a:pt x="0" y="813515"/>
                  </a:lnTo>
                  <a:lnTo>
                    <a:pt x="0" y="0"/>
                  </a:lnTo>
                  <a:close/>
                </a:path>
              </a:pathLst>
            </a:custGeom>
            <a:blipFill>
              <a:blip r:embed="rId9"/>
              <a:stretch>
                <a:fillRect l="0" t="0" r="0" b="0"/>
              </a:stretch>
            </a:blipFill>
          </p:spPr>
        </p:sp>
      </p:grpSp>
      <p:sp>
        <p:nvSpPr>
          <p:cNvPr name="TextBox 13" id="13"/>
          <p:cNvSpPr txBox="true"/>
          <p:nvPr/>
        </p:nvSpPr>
        <p:spPr>
          <a:xfrm rot="0">
            <a:off x="605952" y="359367"/>
            <a:ext cx="3501612" cy="861023"/>
          </a:xfrm>
          <a:prstGeom prst="rect">
            <a:avLst/>
          </a:prstGeom>
        </p:spPr>
        <p:txBody>
          <a:bodyPr anchor="t" rtlCol="false" tIns="0" lIns="0" bIns="0" rIns="0">
            <a:spAutoFit/>
          </a:bodyPr>
          <a:lstStyle/>
          <a:p>
            <a:pPr algn="l">
              <a:lnSpc>
                <a:spcPts val="6543"/>
              </a:lnSpc>
            </a:pPr>
            <a:r>
              <a:rPr lang="en-US" sz="6415">
                <a:solidFill>
                  <a:srgbClr val="44424C"/>
                </a:solidFill>
                <a:latin typeface="DM Serif Display"/>
                <a:ea typeface="DM Serif Display"/>
                <a:cs typeface="DM Serif Display"/>
                <a:sym typeface="DM Serif Display"/>
              </a:rPr>
              <a:t>DATASET</a:t>
            </a:r>
          </a:p>
        </p:txBody>
      </p:sp>
      <p:sp>
        <p:nvSpPr>
          <p:cNvPr name="TextBox 14" id="14"/>
          <p:cNvSpPr txBox="true"/>
          <p:nvPr/>
        </p:nvSpPr>
        <p:spPr>
          <a:xfrm rot="0">
            <a:off x="328285" y="3274414"/>
            <a:ext cx="5267544" cy="4403246"/>
          </a:xfrm>
          <a:prstGeom prst="rect">
            <a:avLst/>
          </a:prstGeom>
        </p:spPr>
        <p:txBody>
          <a:bodyPr anchor="t" rtlCol="false" tIns="0" lIns="0" bIns="0" rIns="0">
            <a:spAutoFit/>
          </a:bodyPr>
          <a:lstStyle/>
          <a:p>
            <a:pPr algn="ctr">
              <a:lnSpc>
                <a:spcPts val="3520"/>
              </a:lnSpc>
            </a:pPr>
            <a:r>
              <a:rPr lang="en-US" sz="3451">
                <a:solidFill>
                  <a:srgbClr val="44424C"/>
                </a:solidFill>
                <a:latin typeface="DM Serif Display"/>
                <a:ea typeface="DM Serif Display"/>
                <a:cs typeface="DM Serif Display"/>
                <a:sym typeface="DM Serif Display"/>
              </a:rPr>
              <a:t>BUS-BRA: </a:t>
            </a:r>
          </a:p>
          <a:p>
            <a:pPr algn="ctr">
              <a:lnSpc>
                <a:spcPts val="3520"/>
              </a:lnSpc>
            </a:pPr>
            <a:r>
              <a:rPr lang="en-US" sz="3451">
                <a:solidFill>
                  <a:srgbClr val="44424C"/>
                </a:solidFill>
                <a:latin typeface="DM Serif Display"/>
                <a:ea typeface="DM Serif Display"/>
                <a:cs typeface="DM Serif Display"/>
                <a:sym typeface="DM Serif Display"/>
              </a:rPr>
              <a:t>A breast ultrasound dataset with BI-RADS categories [18]:</a:t>
            </a:r>
          </a:p>
          <a:p>
            <a:pPr algn="ctr">
              <a:lnSpc>
                <a:spcPts val="3520"/>
              </a:lnSpc>
            </a:pPr>
            <a:r>
              <a:rPr lang="en-US" sz="3451">
                <a:solidFill>
                  <a:srgbClr val="44424C"/>
                </a:solidFill>
                <a:latin typeface="DM Serif Display"/>
                <a:ea typeface="DM Serif Display"/>
                <a:cs typeface="DM Serif Display"/>
                <a:sym typeface="DM Serif Display"/>
              </a:rPr>
              <a:t> BI-RADS 2, BI-RADS 3, </a:t>
            </a:r>
          </a:p>
          <a:p>
            <a:pPr algn="ctr">
              <a:lnSpc>
                <a:spcPts val="3520"/>
              </a:lnSpc>
            </a:pPr>
            <a:r>
              <a:rPr lang="en-US" sz="3451">
                <a:solidFill>
                  <a:srgbClr val="44424C"/>
                </a:solidFill>
                <a:latin typeface="DM Serif Display"/>
                <a:ea typeface="DM Serif Display"/>
                <a:cs typeface="DM Serif Display"/>
                <a:sym typeface="DM Serif Display"/>
              </a:rPr>
              <a:t>BI-RADS 4, dan BI-RADS 5. </a:t>
            </a:r>
          </a:p>
          <a:p>
            <a:pPr algn="ctr">
              <a:lnSpc>
                <a:spcPts val="3520"/>
              </a:lnSpc>
            </a:pPr>
            <a:r>
              <a:rPr lang="en-US" sz="3451">
                <a:solidFill>
                  <a:srgbClr val="44424C"/>
                </a:solidFill>
                <a:latin typeface="DM Serif Display"/>
                <a:ea typeface="DM Serif Display"/>
                <a:cs typeface="DM Serif Display"/>
                <a:sym typeface="DM Serif Display"/>
              </a:rPr>
              <a:t>Total 1875 citra diambil 80 citra dengan 20 citra pada setiap kelas secara random</a:t>
            </a:r>
          </a:p>
        </p:txBody>
      </p:sp>
      <p:sp>
        <p:nvSpPr>
          <p:cNvPr name="TextBox 15" id="15"/>
          <p:cNvSpPr txBox="true"/>
          <p:nvPr/>
        </p:nvSpPr>
        <p:spPr>
          <a:xfrm rot="0">
            <a:off x="1028700" y="1287065"/>
            <a:ext cx="4504352" cy="605754"/>
          </a:xfrm>
          <a:prstGeom prst="rect">
            <a:avLst/>
          </a:prstGeom>
        </p:spPr>
        <p:txBody>
          <a:bodyPr anchor="t" rtlCol="false" tIns="0" lIns="0" bIns="0" rIns="0">
            <a:spAutoFit/>
          </a:bodyPr>
          <a:lstStyle/>
          <a:p>
            <a:pPr algn="l">
              <a:lnSpc>
                <a:spcPts val="4503"/>
              </a:lnSpc>
            </a:pPr>
            <a:r>
              <a:rPr lang="en-US" sz="4415">
                <a:solidFill>
                  <a:srgbClr val="44424C"/>
                </a:solidFill>
                <a:latin typeface="DM Serif Display"/>
                <a:ea typeface="DM Serif Display"/>
                <a:cs typeface="DM Serif Display"/>
                <a:sym typeface="DM Serif Display"/>
              </a:rPr>
              <a:t>yang digunakan</a:t>
            </a:r>
          </a:p>
        </p:txBody>
      </p:sp>
      <p:sp>
        <p:nvSpPr>
          <p:cNvPr name="Freeform 16" id="16"/>
          <p:cNvSpPr/>
          <p:nvPr/>
        </p:nvSpPr>
        <p:spPr>
          <a:xfrm flipH="false" flipV="false" rot="0">
            <a:off x="5533052" y="1320711"/>
            <a:ext cx="12808684" cy="7196632"/>
          </a:xfrm>
          <a:custGeom>
            <a:avLst/>
            <a:gdLst/>
            <a:ahLst/>
            <a:cxnLst/>
            <a:rect r="r" b="b" t="t" l="l"/>
            <a:pathLst>
              <a:path h="7196632" w="12808684">
                <a:moveTo>
                  <a:pt x="0" y="0"/>
                </a:moveTo>
                <a:lnTo>
                  <a:pt x="12808685" y="0"/>
                </a:lnTo>
                <a:lnTo>
                  <a:pt x="12808685" y="7196632"/>
                </a:lnTo>
                <a:lnTo>
                  <a:pt x="0" y="7196632"/>
                </a:lnTo>
                <a:lnTo>
                  <a:pt x="0" y="0"/>
                </a:lnTo>
                <a:close/>
              </a:path>
            </a:pathLst>
          </a:custGeom>
          <a:blipFill>
            <a:blip r:embed="rId10"/>
            <a:stretch>
              <a:fillRect l="0" t="0" r="0" b="0"/>
            </a:stretch>
          </a:blipFill>
        </p:spPr>
      </p:sp>
      <p:sp>
        <p:nvSpPr>
          <p:cNvPr name="TextBox 17" id="17"/>
          <p:cNvSpPr txBox="true"/>
          <p:nvPr/>
        </p:nvSpPr>
        <p:spPr>
          <a:xfrm rot="0">
            <a:off x="328285" y="9556341"/>
            <a:ext cx="11253153" cy="398845"/>
          </a:xfrm>
          <a:prstGeom prst="rect">
            <a:avLst/>
          </a:prstGeom>
        </p:spPr>
        <p:txBody>
          <a:bodyPr anchor="t" rtlCol="false" tIns="0" lIns="0" bIns="0" rIns="0">
            <a:spAutoFit/>
          </a:bodyPr>
          <a:lstStyle/>
          <a:p>
            <a:pPr algn="just">
              <a:lnSpc>
                <a:spcPts val="1506"/>
              </a:lnSpc>
            </a:pPr>
            <a:r>
              <a:rPr lang="en-US" sz="1310">
                <a:solidFill>
                  <a:srgbClr val="44424C"/>
                </a:solidFill>
                <a:latin typeface="Open Sans"/>
                <a:ea typeface="Open Sans"/>
                <a:cs typeface="Open Sans"/>
                <a:sym typeface="Open Sans"/>
              </a:rPr>
              <a:t>[18] Pi, Yong, Li, Qian, Qi, Xiaofeng, Deng, Dan, Yi, Zhang, </a:t>
            </a:r>
            <a:r>
              <a:rPr lang="en-US" b="true" sz="1310">
                <a:solidFill>
                  <a:srgbClr val="44424C"/>
                </a:solidFill>
                <a:latin typeface="Open Sans Bold"/>
                <a:ea typeface="Open Sans Bold"/>
                <a:cs typeface="Open Sans Bold"/>
                <a:sym typeface="Open Sans Bold"/>
              </a:rPr>
              <a:t>“Automated assessment of BI-RADS categories for ultrasound images using multi-scale neural networks with an order-constrained loss function”,</a:t>
            </a:r>
            <a:r>
              <a:rPr lang="en-US" sz="1310">
                <a:solidFill>
                  <a:srgbClr val="44424C"/>
                </a:solidFill>
                <a:latin typeface="Open Sans"/>
                <a:ea typeface="Open Sans"/>
                <a:cs typeface="Open Sans"/>
                <a:sym typeface="Open Sans"/>
              </a:rPr>
              <a:t> Applied Intelligence, Vol. 52, Hal. 12943- 12956, 2022</a:t>
            </a:r>
          </a:p>
        </p:txBody>
      </p:sp>
      <p:sp>
        <p:nvSpPr>
          <p:cNvPr name="TextBox 18" id="18"/>
          <p:cNvSpPr txBox="true"/>
          <p:nvPr/>
        </p:nvSpPr>
        <p:spPr>
          <a:xfrm rot="0">
            <a:off x="7246843" y="8181095"/>
            <a:ext cx="9381103" cy="720120"/>
          </a:xfrm>
          <a:prstGeom prst="rect">
            <a:avLst/>
          </a:prstGeom>
        </p:spPr>
        <p:txBody>
          <a:bodyPr anchor="t" rtlCol="false" tIns="0" lIns="0" bIns="0" rIns="0">
            <a:spAutoFit/>
          </a:bodyPr>
          <a:lstStyle/>
          <a:p>
            <a:pPr algn="ctr">
              <a:lnSpc>
                <a:spcPts val="2806"/>
              </a:lnSpc>
            </a:pPr>
            <a:r>
              <a:rPr lang="en-US" sz="2751">
                <a:solidFill>
                  <a:srgbClr val="44424C"/>
                </a:solidFill>
                <a:latin typeface="DM Serif Display"/>
                <a:ea typeface="DM Serif Display"/>
                <a:cs typeface="DM Serif Display"/>
                <a:sym typeface="DM Serif Display"/>
              </a:rPr>
              <a:t>a) BI-RADS 1; (b) BI-RADS 2; (c) BI-RADS 3; (d) BI-RADS 4A; (e) BI-RADS 4B; (f) BI-RADS 4C; (g) BI-RADS 5 [18]</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DAGTiFkYaq4</dc:identifier>
  <dcterms:modified xsi:type="dcterms:W3CDTF">2011-08-01T06:04:30Z</dcterms:modified>
  <cp:revision>1</cp:revision>
  <dc:title>Copy of Online Business</dc:title>
</cp:coreProperties>
</file>