
<file path=[Content_Types].xml><?xml version="1.0" encoding="utf-8"?>
<Types xmlns="http://schemas.openxmlformats.org/package/2006/content-types">
  <Default Extension="png" ContentType="image/png"/>
  <Default Extension="tiff" ContentType="image/tiff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88" r:id="rId3"/>
    <p:sldId id="312" r:id="rId5"/>
    <p:sldId id="258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328" r:id="rId18"/>
    <p:sldId id="332" r:id="rId19"/>
    <p:sldId id="333" r:id="rId20"/>
    <p:sldId id="375" r:id="rId21"/>
    <p:sldId id="378" r:id="rId22"/>
    <p:sldId id="379" r:id="rId23"/>
    <p:sldId id="407" r:id="rId24"/>
    <p:sldId id="408" r:id="rId25"/>
    <p:sldId id="409" r:id="rId26"/>
    <p:sldId id="410" r:id="rId27"/>
    <p:sldId id="411" r:id="rId28"/>
    <p:sldId id="412" r:id="rId29"/>
    <p:sldId id="287" r:id="rId3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F"/>
    <a:srgbClr val="414455"/>
    <a:srgbClr val="4F80B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/>
    <p:restoredTop sz="88696"/>
  </p:normalViewPr>
  <p:slideViewPr>
    <p:cSldViewPr snapToGrid="0">
      <p:cViewPr varScale="1">
        <p:scale>
          <a:sx n="141" d="100"/>
          <a:sy n="14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1"/>
          <p:cNvSpPr/>
          <p:nvPr/>
        </p:nvSpPr>
        <p:spPr>
          <a:xfrm>
            <a:off x="0" y="-1"/>
            <a:ext cx="9144000" cy="700090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3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-20638"/>
            <a:ext cx="1704976" cy="7207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4" name="矩形 1"/>
          <p:cNvSpPr/>
          <p:nvPr/>
        </p:nvSpPr>
        <p:spPr>
          <a:xfrm>
            <a:off x="0" y="-1"/>
            <a:ext cx="9144000" cy="700090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5" name="同济大学.png" descr="同济大学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764" y="-578822"/>
            <a:ext cx="2840784" cy="18577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"/>
          <p:cNvSpPr/>
          <p:nvPr/>
        </p:nvSpPr>
        <p:spPr>
          <a:xfrm>
            <a:off x="0" y="-1"/>
            <a:ext cx="9144000" cy="700090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1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-20638"/>
            <a:ext cx="1704976" cy="7207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" name="矩形 3"/>
          <p:cNvSpPr txBox="1"/>
          <p:nvPr/>
        </p:nvSpPr>
        <p:spPr>
          <a:xfrm>
            <a:off x="6477000" y="176212"/>
            <a:ext cx="815341" cy="345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课题综述</a:t>
            </a:r>
          </a:p>
        </p:txBody>
      </p:sp>
      <p:sp>
        <p:nvSpPr>
          <p:cNvPr id="113" name="矩形 4"/>
          <p:cNvSpPr/>
          <p:nvPr/>
        </p:nvSpPr>
        <p:spPr>
          <a:xfrm>
            <a:off x="8564563" y="258763"/>
            <a:ext cx="184151" cy="138113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114" name="矩形 5"/>
          <p:cNvSpPr/>
          <p:nvPr/>
        </p:nvSpPr>
        <p:spPr>
          <a:xfrm>
            <a:off x="8329613" y="258763"/>
            <a:ext cx="182563" cy="138113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115" name="矩形 6"/>
          <p:cNvSpPr/>
          <p:nvPr/>
        </p:nvSpPr>
        <p:spPr>
          <a:xfrm>
            <a:off x="8097838" y="258763"/>
            <a:ext cx="184151" cy="138113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116" name="矩形 7"/>
          <p:cNvSpPr/>
          <p:nvPr/>
        </p:nvSpPr>
        <p:spPr>
          <a:xfrm>
            <a:off x="7861300" y="258763"/>
            <a:ext cx="184150" cy="138113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117" name="矩形 8"/>
          <p:cNvSpPr/>
          <p:nvPr/>
        </p:nvSpPr>
        <p:spPr>
          <a:xfrm>
            <a:off x="7626350" y="258763"/>
            <a:ext cx="184150" cy="138113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118" name="矩形 9"/>
          <p:cNvSpPr/>
          <p:nvPr/>
        </p:nvSpPr>
        <p:spPr>
          <a:xfrm>
            <a:off x="7383463" y="258763"/>
            <a:ext cx="184151" cy="138113"/>
          </a:xfrm>
          <a:prstGeom prst="rect">
            <a:avLst/>
          </a:prstGeom>
          <a:ln w="635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119" name="矩形 1"/>
          <p:cNvSpPr/>
          <p:nvPr/>
        </p:nvSpPr>
        <p:spPr>
          <a:xfrm>
            <a:off x="0" y="-1"/>
            <a:ext cx="9144000" cy="700090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0" name="同济大学.png" descr="同济大学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764" y="-578822"/>
            <a:ext cx="2840784" cy="18577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矩形 1"/>
          <p:cNvSpPr/>
          <p:nvPr/>
        </p:nvSpPr>
        <p:spPr>
          <a:xfrm>
            <a:off x="0" y="-1"/>
            <a:ext cx="9144000" cy="700090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0" name="同济大学.png" descr="同济大学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764" y="-578822"/>
            <a:ext cx="2840784" cy="18577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900112"/>
            <a:ext cx="4038600" cy="254555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jpe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5"/>
          <p:cNvSpPr txBox="1"/>
          <p:nvPr/>
        </p:nvSpPr>
        <p:spPr>
          <a:xfrm>
            <a:off x="4188035" y="4557825"/>
            <a:ext cx="1671690" cy="398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2000" b="1" dirty="0">
                <a:solidFill>
                  <a:schemeClr val="tx1"/>
                </a:solidFill>
              </a:rPr>
              <a:t>2021.04.05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504739" y="958513"/>
            <a:ext cx="7612101" cy="63094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>
              <a:defRPr sz="6600" b="1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zh-CN" sz="2400" dirty="0"/>
              <a:t>模型和大数据驱动下的刀具智能诊断和预测性维护系统</a:t>
            </a:r>
            <a:endParaRPr lang="zh-CN" altLang="zh-CN" sz="2400" dirty="0"/>
          </a:p>
          <a:p>
            <a:endParaRPr lang="en-US" altLang="zh-CN" sz="1050" dirty="0"/>
          </a:p>
        </p:txBody>
      </p:sp>
      <p:sp>
        <p:nvSpPr>
          <p:cNvPr id="10" name="TextBox 5"/>
          <p:cNvSpPr txBox="1"/>
          <p:nvPr/>
        </p:nvSpPr>
        <p:spPr>
          <a:xfrm>
            <a:off x="2990215" y="3266123"/>
            <a:ext cx="4067810" cy="398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0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答辩人：</a:t>
            </a:r>
            <a:r>
              <a:rPr lang="zh-CN" altLang="en-US" sz="20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商梦迪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李旭冉</a:t>
            </a:r>
            <a:r>
              <a:rPr lang="en-US" altLang="zh-CN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陈宇</a:t>
            </a:r>
            <a:endParaRPr lang="zh-CN" altLang="en-US" sz="20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8"/>
          <p:cNvSpPr/>
          <p:nvPr/>
        </p:nvSpPr>
        <p:spPr>
          <a:xfrm>
            <a:off x="0" y="673769"/>
            <a:ext cx="1328288" cy="1155032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12" name="同济大学的副本.png" descr="同济大学的副本.png"/>
          <p:cNvPicPr>
            <a:picLocks noChangeAspect="1"/>
          </p:cNvPicPr>
          <p:nvPr/>
        </p:nvPicPr>
        <p:blipFill rotWithShape="1">
          <a:blip r:embed="rId1"/>
          <a:srcRect l="14997" t="27354" r="1174" b="13927"/>
          <a:stretch>
            <a:fillRect/>
          </a:stretch>
        </p:blipFill>
        <p:spPr>
          <a:xfrm>
            <a:off x="-48125" y="751015"/>
            <a:ext cx="1714703" cy="1000539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5"/>
          <p:cNvSpPr txBox="1"/>
          <p:nvPr/>
        </p:nvSpPr>
        <p:spPr>
          <a:xfrm>
            <a:off x="3827512" y="3665392"/>
            <a:ext cx="2906499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指导教师</a:t>
            </a:r>
            <a:r>
              <a:rPr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唐 堂</a:t>
            </a:r>
            <a:endParaRPr sz="20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3968750" y="1530033"/>
            <a:ext cx="211137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>
              <a:defRPr sz="6600" b="1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800" dirty="0"/>
              <a:t>第二周汇报</a:t>
            </a:r>
            <a:endParaRPr lang="zh-CN" altLang="en-US" sz="2800" dirty="0"/>
          </a:p>
        </p:txBody>
      </p:sp>
    </p:spTree>
  </p:cSld>
  <p:clrMapOvr>
    <a:masterClrMapping/>
  </p:clrMapOvr>
  <p:transition spd="med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9565" y="1246505"/>
            <a:ext cx="8256905" cy="362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35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Tool wear condition monitoring based on continuous wavelet transform and blind source separation 2018.4.24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基于连续小波变换（CWT）和盲源分离（BSS）的刀具磨损状况监测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摘要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CWT用于将一组一维级数转换成多组一维级数进行预处理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BSS算法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对小波系数进行分析。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分离相关源，并提出了一种连续小波变换(CWT)和BSS相结合的算法。使用CWT降低协方差估计的计算成本。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原理及优点：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所提出的CWT- BSS算法处理多通道切割信号。通过刀具的健康状态计算，识别刀具的健康状态，通过计算独立信号的信号能量得到的健康指标。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35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135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59143" y="4648676"/>
            <a:ext cx="3833813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图：CWT-BSS用于刀具磨损估计的方法示意</a:t>
            </a:r>
            <a:endParaRPr lang="zh-CN" altLang="en-US" sz="135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143" y="1239679"/>
            <a:ext cx="3286125" cy="31899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513580" y="1239520"/>
            <a:ext cx="42722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如图所示，本方法分解为两个主要阶段。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（1）第一阶段是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离线执行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的，目标是通过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回归来计算模型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（2）第二阶段是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在线实现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的，目标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计算RUL值。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3436" y="3184049"/>
            <a:ext cx="403145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结论：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BSS获取的各独立源的信号能量演化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来进行健康评估和RUL估计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能有效反映铣削过程中刀具性能的退化。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0870" y="1048385"/>
            <a:ext cx="82105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 Comparative Study on Machine Learning Algorithms for Smart Manufacturing: Tool Wear Prediction Using Random Forests</a:t>
            </a:r>
            <a:endParaRPr lang="zh-CN" altLang="en-US" sz="16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16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2017.07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智能制造机器学习算法的比较研究:基于随机森林的刀具磨损预测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摘要：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引入一种基于随机森林(RFs)的刀具磨损预测方法，并比较RFs与前馈-前馈传播(FFBP)神经网络和支持向量机(SVR)的性能。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研究方法：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此处提出了三种预测算法：ANN、SVR和RFs。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以下给出算法架构示意图。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32021" y="4134803"/>
            <a:ext cx="286083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图：一个隐藏层的FFBP ANN神经网络的架构进行刀具磨损预测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021" y="1294924"/>
            <a:ext cx="2705576" cy="267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10" y="1173956"/>
            <a:ext cx="4888230" cy="26750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274344" y="3969068"/>
            <a:ext cx="4382453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图：SVR刀具磨损预测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原理：SVM在高维或无限维空间中构造一个超平面或一组超平面，可用于分类和回归。在形式上，SVR可以被表述为一个凸优化问题</a:t>
            </a:r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110" y="1713230"/>
            <a:ext cx="4936490" cy="1569085"/>
          </a:xfrm>
          <a:prstGeom prst="rect">
            <a:avLst/>
          </a:prstGeom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65873"/>
            <a:ext cx="3335179" cy="27031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117283" y="4030980"/>
            <a:ext cx="234267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</a:rPr>
              <a:t>图：随机森林算法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63428" y="4030980"/>
            <a:ext cx="34613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结论：</a:t>
            </a:r>
            <a:r>
              <a:rPr lang="en-US" altLang="zh-CN" sz="13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随机森林(RFs)</a:t>
            </a:r>
            <a:r>
              <a:rPr lang="zh-CN" altLang="en-US" sz="13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算法的优越性。</a:t>
            </a:r>
            <a:endParaRPr lang="zh-CN" altLang="en-US" sz="135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720" y="1331595"/>
            <a:ext cx="89750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基于梯度增强决策树（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GBDT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）和混合分类（H-ClassRBM）的刀具磨损状态识别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02965" y="4588510"/>
            <a:ext cx="25152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刀具磨损状态识别流程图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785"/>
          <a:stretch>
            <a:fillRect/>
          </a:stretch>
        </p:blipFill>
        <p:spPr>
          <a:xfrm>
            <a:off x="1677670" y="1699895"/>
            <a:ext cx="5796280" cy="2888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2239010"/>
            <a:ext cx="4668520" cy="194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355" y="911225"/>
            <a:ext cx="3700780" cy="35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090930" y="4281805"/>
            <a:ext cx="34150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ea typeface="宋体" panose="02010600030101010101" pitchFamily="2" charset="-122"/>
              </a:rPr>
              <a:t>重要性总和最高的前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</a:rPr>
              <a:t>40</a:t>
            </a:r>
            <a:r>
              <a:rPr lang="zh-CN">
                <a:ea typeface="宋体" panose="02010600030101010101" pitchFamily="2" charset="-122"/>
              </a:rPr>
              <a:t>个特征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75715" y="1741805"/>
            <a:ext cx="30454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000">
                <a:ea typeface="宋体" panose="02010600030101010101" pitchFamily="2" charset="-122"/>
              </a:rPr>
              <a:t>梯度增强决策树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(GBDT)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400800" y="4451350"/>
            <a:ext cx="12776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Calibri" panose="020F0502020204030204"/>
              </a:rPr>
              <a:t>选中的特征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992245" y="1492885"/>
            <a:ext cx="15500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H-ClassRBM</a:t>
            </a:r>
            <a:endParaRPr lang="en-US" altLang="en-US" sz="2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295" y="1492885"/>
            <a:ext cx="5575935" cy="23450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726055" y="4036060"/>
            <a:ext cx="40830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不同识别算法的运行时间和准确性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127" y="71586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6385" y="1189990"/>
            <a:ext cx="603123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通过建立综合预测模型研究铣削刀具磨损和寿命预测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7" name="图片 27" descr="ab22f83acb4f626e431bd490f34df5a"/>
          <p:cNvPicPr/>
          <p:nvPr/>
        </p:nvPicPr>
        <p:blipFill>
          <a:blip r:embed="rId1"/>
          <a:stretch>
            <a:fillRect/>
          </a:stretch>
        </p:blipFill>
        <p:spPr>
          <a:xfrm>
            <a:off x="1725295" y="1588770"/>
            <a:ext cx="5693410" cy="32785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6385" y="1551940"/>
            <a:ext cx="603123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基于动态贝叶斯网络的数控机床磨损诊断与预测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6385" y="2348230"/>
            <a:ext cx="6031230" cy="17837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数据聚类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：K均值聚类算法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·高斯隐马尔可夫模型的混合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1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·动态贝叶斯网络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1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·曲线拟合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圆角矩形 4"/>
          <p:cNvGrpSpPr/>
          <p:nvPr/>
        </p:nvGrpSpPr>
        <p:grpSpPr>
          <a:xfrm>
            <a:off x="4318793" y="1649536"/>
            <a:ext cx="506413" cy="574041"/>
            <a:chOff x="0" y="0"/>
            <a:chExt cx="506412" cy="574040"/>
          </a:xfrm>
        </p:grpSpPr>
        <p:sp>
          <p:nvSpPr>
            <p:cNvPr id="18" name="圆角矩形"/>
            <p:cNvSpPr/>
            <p:nvPr/>
          </p:nvSpPr>
          <p:spPr>
            <a:xfrm>
              <a:off x="0" y="34607"/>
              <a:ext cx="506413" cy="504826"/>
            </a:xfrm>
            <a:prstGeom prst="roundRect">
              <a:avLst>
                <a:gd name="adj" fmla="val 16667"/>
              </a:avLst>
            </a:prstGeom>
            <a:solidFill>
              <a:srgbClr val="414455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19" name="1"/>
            <p:cNvSpPr txBox="1"/>
            <p:nvPr/>
          </p:nvSpPr>
          <p:spPr>
            <a:xfrm>
              <a:off x="24644" y="0"/>
              <a:ext cx="457124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lvl1pPr>
            </a:lstStyle>
            <a:p>
              <a:r>
                <a:rPr dirty="0"/>
                <a:t>1</a:t>
              </a:r>
              <a:endParaRPr dirty="0"/>
            </a:p>
          </p:txBody>
        </p:sp>
      </p:grpSp>
      <p:sp>
        <p:nvSpPr>
          <p:cNvPr id="20" name="矩形 5"/>
          <p:cNvSpPr txBox="1"/>
          <p:nvPr/>
        </p:nvSpPr>
        <p:spPr>
          <a:xfrm>
            <a:off x="5051793" y="1711880"/>
            <a:ext cx="13093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400" dirty="0"/>
              <a:t>文献</a:t>
            </a:r>
            <a:r>
              <a:rPr lang="zh-CN" altLang="en-US" sz="2400" dirty="0"/>
              <a:t>阅读</a:t>
            </a:r>
            <a:endParaRPr lang="zh-CN" altLang="en-US" sz="2400" dirty="0"/>
          </a:p>
        </p:txBody>
      </p:sp>
      <p:grpSp>
        <p:nvGrpSpPr>
          <p:cNvPr id="21" name="圆角矩形 6"/>
          <p:cNvGrpSpPr/>
          <p:nvPr/>
        </p:nvGrpSpPr>
        <p:grpSpPr>
          <a:xfrm>
            <a:off x="4318793" y="2467120"/>
            <a:ext cx="506413" cy="574041"/>
            <a:chOff x="0" y="0"/>
            <a:chExt cx="506412" cy="574040"/>
          </a:xfrm>
        </p:grpSpPr>
        <p:sp>
          <p:nvSpPr>
            <p:cNvPr id="22" name="圆角矩形"/>
            <p:cNvSpPr/>
            <p:nvPr/>
          </p:nvSpPr>
          <p:spPr>
            <a:xfrm>
              <a:off x="0" y="34607"/>
              <a:ext cx="506413" cy="504826"/>
            </a:xfrm>
            <a:prstGeom prst="roundRect">
              <a:avLst>
                <a:gd name="adj" fmla="val 16667"/>
              </a:avLst>
            </a:prstGeom>
            <a:solidFill>
              <a:srgbClr val="414455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23" name="2"/>
            <p:cNvSpPr txBox="1"/>
            <p:nvPr/>
          </p:nvSpPr>
          <p:spPr>
            <a:xfrm>
              <a:off x="24644" y="0"/>
              <a:ext cx="457124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5" name="圆角矩形 8"/>
          <p:cNvGrpSpPr/>
          <p:nvPr/>
        </p:nvGrpSpPr>
        <p:grpSpPr>
          <a:xfrm>
            <a:off x="4318793" y="3353918"/>
            <a:ext cx="506413" cy="574041"/>
            <a:chOff x="0" y="0"/>
            <a:chExt cx="506412" cy="574040"/>
          </a:xfrm>
        </p:grpSpPr>
        <p:sp>
          <p:nvSpPr>
            <p:cNvPr id="26" name="圆角矩形"/>
            <p:cNvSpPr/>
            <p:nvPr/>
          </p:nvSpPr>
          <p:spPr>
            <a:xfrm>
              <a:off x="0" y="34607"/>
              <a:ext cx="506413" cy="504826"/>
            </a:xfrm>
            <a:prstGeom prst="roundRect">
              <a:avLst>
                <a:gd name="adj" fmla="val 16667"/>
              </a:avLst>
            </a:prstGeom>
            <a:solidFill>
              <a:srgbClr val="414455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27" name="3"/>
            <p:cNvSpPr txBox="1"/>
            <p:nvPr/>
          </p:nvSpPr>
          <p:spPr>
            <a:xfrm>
              <a:off x="24644" y="0"/>
              <a:ext cx="457124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8" name="矩形 9"/>
          <p:cNvSpPr txBox="1"/>
          <p:nvPr/>
        </p:nvSpPr>
        <p:spPr>
          <a:xfrm>
            <a:off x="5069062" y="2502042"/>
            <a:ext cx="19189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400" dirty="0"/>
              <a:t>项目</a:t>
            </a:r>
            <a:r>
              <a:rPr lang="zh-CN" altLang="en-US" sz="2400" dirty="0"/>
              <a:t>阶段思路</a:t>
            </a:r>
            <a:endParaRPr lang="zh-CN" altLang="en-US" sz="2400" dirty="0"/>
          </a:p>
        </p:txBody>
      </p:sp>
      <p:sp>
        <p:nvSpPr>
          <p:cNvPr id="32" name="矩形 11"/>
          <p:cNvSpPr txBox="1"/>
          <p:nvPr/>
        </p:nvSpPr>
        <p:spPr>
          <a:xfrm>
            <a:off x="5052250" y="3388525"/>
            <a:ext cx="16141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400" dirty="0"/>
              <a:t>服务器</a:t>
            </a:r>
            <a:r>
              <a:rPr lang="zh-CN" altLang="en-US" sz="2400" dirty="0"/>
              <a:t>对比</a:t>
            </a:r>
            <a:endParaRPr lang="zh-CN" altLang="en-US" sz="2400" dirty="0"/>
          </a:p>
        </p:txBody>
      </p:sp>
      <p:grpSp>
        <p:nvGrpSpPr>
          <p:cNvPr id="33" name="矩形 33"/>
          <p:cNvGrpSpPr/>
          <p:nvPr/>
        </p:nvGrpSpPr>
        <p:grpSpPr>
          <a:xfrm>
            <a:off x="0" y="672975"/>
            <a:ext cx="2767704" cy="4470525"/>
            <a:chOff x="0" y="0"/>
            <a:chExt cx="3721100" cy="6858000"/>
          </a:xfrm>
        </p:grpSpPr>
        <p:sp>
          <p:nvSpPr>
            <p:cNvPr id="34" name="矩形"/>
            <p:cNvSpPr/>
            <p:nvPr/>
          </p:nvSpPr>
          <p:spPr>
            <a:xfrm>
              <a:off x="0" y="0"/>
              <a:ext cx="3721100" cy="6858000"/>
            </a:xfrm>
            <a:prstGeom prst="rect">
              <a:avLst/>
            </a:prstGeom>
            <a:solidFill>
              <a:srgbClr val="4144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</p:txBody>
        </p:sp>
        <p:sp>
          <p:nvSpPr>
            <p:cNvPr id="35" name="文本"/>
            <p:cNvSpPr txBox="1"/>
            <p:nvPr/>
          </p:nvSpPr>
          <p:spPr>
            <a:xfrm>
              <a:off x="0" y="3156962"/>
              <a:ext cx="3721100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          </a:t>
              </a:r>
            </a:p>
          </p:txBody>
        </p:sp>
      </p:grpSp>
      <p:sp>
        <p:nvSpPr>
          <p:cNvPr id="42" name="矩形 34"/>
          <p:cNvSpPr txBox="1"/>
          <p:nvPr/>
        </p:nvSpPr>
        <p:spPr>
          <a:xfrm>
            <a:off x="696485" y="1462774"/>
            <a:ext cx="1374733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sz="4000" dirty="0" err="1"/>
              <a:t>目</a:t>
            </a:r>
            <a:r>
              <a:rPr sz="4000" dirty="0"/>
              <a:t> </a:t>
            </a:r>
            <a:r>
              <a:rPr sz="4000" dirty="0" err="1"/>
              <a:t>录</a:t>
            </a:r>
            <a:endParaRPr sz="4000" dirty="0"/>
          </a:p>
        </p:txBody>
      </p:sp>
      <p:sp>
        <p:nvSpPr>
          <p:cNvPr id="44" name="矩形 35"/>
          <p:cNvSpPr txBox="1"/>
          <p:nvPr/>
        </p:nvSpPr>
        <p:spPr>
          <a:xfrm>
            <a:off x="882432" y="2554285"/>
            <a:ext cx="1002837" cy="4001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sz="2000" dirty="0"/>
              <a:t>Contents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rcRect b="3873"/>
          <a:stretch>
            <a:fillRect/>
          </a:stretch>
        </p:blipFill>
        <p:spPr>
          <a:xfrm>
            <a:off x="3055620" y="1090930"/>
            <a:ext cx="3032125" cy="3820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矩形 1"/>
          <p:cNvSpPr/>
          <p:nvPr/>
        </p:nvSpPr>
        <p:spPr>
          <a:xfrm>
            <a:off x="0" y="1350962"/>
            <a:ext cx="3228975" cy="1187451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7" name="文本框 2"/>
          <p:cNvSpPr txBox="1"/>
          <p:nvPr/>
        </p:nvSpPr>
        <p:spPr>
          <a:xfrm>
            <a:off x="1352549" y="1663700"/>
            <a:ext cx="1592580" cy="530225"/>
          </a:xfrm>
          <a:prstGeom prst="rect">
            <a:avLst/>
          </a:prstGeom>
          <a:ln w="12700">
            <a:miter lim="400000"/>
          </a:ln>
        </p:spPr>
        <p:txBody>
          <a:bodyPr wrap="none" lIns="34290" tIns="34290" rIns="34290" bIns="34290">
            <a:spAutoFit/>
          </a:bodyPr>
          <a:lstStyle>
            <a:lvl1pPr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第</a:t>
            </a:r>
            <a:r>
              <a:rPr lang="zh-CN"/>
              <a:t>二</a:t>
            </a:r>
            <a:r>
              <a:t>部分</a:t>
            </a:r>
          </a:p>
        </p:txBody>
      </p:sp>
      <p:grpSp>
        <p:nvGrpSpPr>
          <p:cNvPr id="354" name="组合 11"/>
          <p:cNvGrpSpPr/>
          <p:nvPr/>
        </p:nvGrpSpPr>
        <p:grpSpPr>
          <a:xfrm>
            <a:off x="4581524" y="1303007"/>
            <a:ext cx="3495994" cy="872408"/>
            <a:chOff x="130808" y="-18331"/>
            <a:chExt cx="3495994" cy="872405"/>
          </a:xfrm>
        </p:grpSpPr>
        <p:sp>
          <p:nvSpPr>
            <p:cNvPr id="352" name="TextBox 4"/>
            <p:cNvSpPr txBox="1"/>
            <p:nvPr/>
          </p:nvSpPr>
          <p:spPr>
            <a:xfrm>
              <a:off x="130808" y="-18331"/>
              <a:ext cx="69314" cy="530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90" tIns="34290" rIns="34290" bIns="34290" numCol="1" anchor="t">
              <a:spAutoFit/>
            </a:bodyPr>
            <a:lstStyle>
              <a:lvl1pPr>
                <a:defRPr sz="3000">
                  <a:solidFill>
                    <a:srgbClr val="00B0F0"/>
                  </a:solidFill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endParaRPr lang="en-GB" altLang="zh-CN" dirty="0"/>
            </a:p>
          </p:txBody>
        </p:sp>
        <p:sp>
          <p:nvSpPr>
            <p:cNvPr id="353" name="文本框 8"/>
            <p:cNvSpPr txBox="1"/>
            <p:nvPr/>
          </p:nvSpPr>
          <p:spPr>
            <a:xfrm>
              <a:off x="510222" y="170181"/>
              <a:ext cx="3116580" cy="6838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90" tIns="34290" rIns="34290" bIns="34290" numCol="1" anchor="t">
              <a:spAutoFit/>
            </a:bodyPr>
            <a:lstStyle>
              <a:lvl1pPr>
                <a:defRPr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sz="4000" dirty="0" err="1"/>
                <a:t>项目</a:t>
              </a:r>
              <a:r>
                <a:rPr lang="zh-CN" altLang="en-US" sz="4000" dirty="0" err="1"/>
                <a:t>阶段思路</a:t>
              </a:r>
              <a:endParaRPr lang="zh-CN" altLang="en-US" sz="4000" dirty="0" err="1"/>
            </a:p>
          </p:txBody>
        </p:sp>
      </p:grpSp>
      <p:sp>
        <p:nvSpPr>
          <p:cNvPr id="355" name="矩形 9"/>
          <p:cNvSpPr/>
          <p:nvPr/>
        </p:nvSpPr>
        <p:spPr>
          <a:xfrm>
            <a:off x="3825875" y="3281362"/>
            <a:ext cx="5319713" cy="200026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6" name="矩形 10"/>
          <p:cNvSpPr/>
          <p:nvPr/>
        </p:nvSpPr>
        <p:spPr>
          <a:xfrm>
            <a:off x="3301999" y="1350962"/>
            <a:ext cx="306390" cy="1187451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98170" y="970915"/>
            <a:ext cx="69132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数据处理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使用一维数据：转换为时频域信号。</a:t>
            </a:r>
            <a:endParaRPr 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①直接输入时域信号。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快速傅里叶变换（FFT）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转换为频域信号。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6580" y="2193925"/>
            <a:ext cx="4273550" cy="2865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6930" y="2193925"/>
            <a:ext cx="32391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利用了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DFT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的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性质减少计算量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98170" y="955675"/>
            <a:ext cx="784098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分类问题：聚类方法，磨损阶段分类，人工设置标签；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以准确率为评价指标。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回归问题：回归任务，输出磨损值，拟合刀具磨损曲线；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常用MAE和RMSE等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作为评价指标。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3572510"/>
            <a:ext cx="1758950" cy="55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3475355"/>
            <a:ext cx="2157730" cy="75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20" y="3475355"/>
            <a:ext cx="2954020" cy="7118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59130" y="3108325"/>
            <a:ext cx="14617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平均绝对误差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5030" y="3108325"/>
            <a:ext cx="1233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均方根误差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1745" y="3108325"/>
            <a:ext cx="19189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规范化的均方误差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98170" y="970915"/>
            <a:ext cx="8016875" cy="1881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模型方法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LSTM，1D-CNN，TCN，Transformer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>
              <a:lnSpc>
                <a:spcPts val="2020"/>
              </a:lnSpc>
            </a:pP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①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在信号中间部分截取2048个点（3*2048）——FFT——数据降维——数据组合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3*128，输入CNN进行通道融合——FC——输出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>
              <a:lnSpc>
                <a:spcPts val="202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②取三段，在1/4,1/2,3/4处各截取2048个点——每段做FFT后进行降维——拼接——FC——输出。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rcRect t="4434" b="4031"/>
          <a:stretch>
            <a:fillRect/>
          </a:stretch>
        </p:blipFill>
        <p:spPr>
          <a:xfrm>
            <a:off x="887413" y="2951480"/>
            <a:ext cx="2590165" cy="2202180"/>
          </a:xfrm>
          <a:prstGeom prst="rect">
            <a:avLst/>
          </a:prstGeom>
          <a:ln>
            <a:noFill/>
          </a:ln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2951480"/>
            <a:ext cx="3520440" cy="1783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矩形 1"/>
          <p:cNvSpPr/>
          <p:nvPr/>
        </p:nvSpPr>
        <p:spPr>
          <a:xfrm>
            <a:off x="0" y="1350962"/>
            <a:ext cx="3228975" cy="1187451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7" name="文本框 2"/>
          <p:cNvSpPr txBox="1"/>
          <p:nvPr/>
        </p:nvSpPr>
        <p:spPr>
          <a:xfrm>
            <a:off x="1352549" y="1663700"/>
            <a:ext cx="1592580" cy="530225"/>
          </a:xfrm>
          <a:prstGeom prst="rect">
            <a:avLst/>
          </a:prstGeom>
          <a:ln w="12700">
            <a:miter lim="400000"/>
          </a:ln>
        </p:spPr>
        <p:txBody>
          <a:bodyPr wrap="none" lIns="34290" tIns="34290" rIns="34290" bIns="34290">
            <a:spAutoFit/>
          </a:bodyPr>
          <a:lstStyle>
            <a:lvl1pPr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第</a:t>
            </a:r>
            <a:r>
              <a:rPr lang="zh-CN" altLang="en-US" dirty="0"/>
              <a:t>三</a:t>
            </a:r>
            <a:r>
              <a:rPr dirty="0" err="1"/>
              <a:t>部分</a:t>
            </a:r>
            <a:endParaRPr dirty="0"/>
          </a:p>
        </p:txBody>
      </p:sp>
      <p:grpSp>
        <p:nvGrpSpPr>
          <p:cNvPr id="354" name="组合 11"/>
          <p:cNvGrpSpPr/>
          <p:nvPr/>
        </p:nvGrpSpPr>
        <p:grpSpPr>
          <a:xfrm>
            <a:off x="4233535" y="1007841"/>
            <a:ext cx="2866008" cy="1262808"/>
            <a:chOff x="63848" y="-3983"/>
            <a:chExt cx="2535222" cy="1082648"/>
          </a:xfrm>
        </p:grpSpPr>
        <p:sp>
          <p:nvSpPr>
            <p:cNvPr id="352" name="TextBox 4"/>
            <p:cNvSpPr txBox="1"/>
            <p:nvPr/>
          </p:nvSpPr>
          <p:spPr>
            <a:xfrm>
              <a:off x="63848" y="-3983"/>
              <a:ext cx="61314" cy="534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90" tIns="34290" rIns="34290" bIns="34290" numCol="1" anchor="t">
              <a:spAutoFit/>
            </a:bodyPr>
            <a:lstStyle>
              <a:lvl1pPr>
                <a:defRPr sz="3000">
                  <a:solidFill>
                    <a:srgbClr val="00B0F0"/>
                  </a:solidFill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endParaRPr lang="en-GB" altLang="zh-CN" sz="3600" dirty="0"/>
            </a:p>
          </p:txBody>
        </p:sp>
        <p:sp>
          <p:nvSpPr>
            <p:cNvPr id="353" name="文本框 8"/>
            <p:cNvSpPr txBox="1"/>
            <p:nvPr/>
          </p:nvSpPr>
          <p:spPr>
            <a:xfrm>
              <a:off x="291565" y="492339"/>
              <a:ext cx="2307505" cy="58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90" tIns="34290" rIns="34290" bIns="34290" numCol="1" anchor="t">
              <a:spAutoFit/>
            </a:bodyPr>
            <a:lstStyle>
              <a:lvl1pPr>
                <a:defRPr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sz="4000" dirty="0"/>
                <a:t>服务器对比</a:t>
              </a:r>
              <a:endParaRPr sz="4000" dirty="0"/>
            </a:p>
          </p:txBody>
        </p:sp>
      </p:grpSp>
      <p:sp>
        <p:nvSpPr>
          <p:cNvPr id="355" name="矩形 9"/>
          <p:cNvSpPr/>
          <p:nvPr/>
        </p:nvSpPr>
        <p:spPr>
          <a:xfrm>
            <a:off x="3301999" y="3281362"/>
            <a:ext cx="5843589" cy="200026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6" name="矩形 10"/>
          <p:cNvSpPr/>
          <p:nvPr/>
        </p:nvSpPr>
        <p:spPr>
          <a:xfrm>
            <a:off x="3301999" y="1350962"/>
            <a:ext cx="306390" cy="1187451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98170" y="970915"/>
            <a:ext cx="80168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云服务器租赁：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对比后暂定使用阿里云或腾讯云，目前倾向于使用腾讯云。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465" y="1985645"/>
            <a:ext cx="6021705" cy="2915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矩形 23"/>
          <p:cNvSpPr txBox="1"/>
          <p:nvPr/>
        </p:nvSpPr>
        <p:spPr>
          <a:xfrm>
            <a:off x="1974064" y="2318682"/>
            <a:ext cx="5314384" cy="90383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6600">
                <a:solidFill>
                  <a:srgbClr val="414455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r>
              <a:rPr lang="zh-CN" altLang="en-US" sz="4000" dirty="0"/>
              <a:t>请各位老师批评指正！</a:t>
            </a:r>
            <a:endParaRPr sz="4000" dirty="0"/>
          </a:p>
        </p:txBody>
      </p:sp>
      <p:sp>
        <p:nvSpPr>
          <p:cNvPr id="1277" name="矩形 24"/>
          <p:cNvSpPr txBox="1"/>
          <p:nvPr/>
        </p:nvSpPr>
        <p:spPr>
          <a:xfrm>
            <a:off x="1368126" y="2466269"/>
            <a:ext cx="6435726" cy="37741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</p:txBody>
      </p:sp>
      <p:sp>
        <p:nvSpPr>
          <p:cNvPr id="4" name="矩形 23"/>
          <p:cNvSpPr txBox="1"/>
          <p:nvPr/>
        </p:nvSpPr>
        <p:spPr>
          <a:xfrm>
            <a:off x="3131399" y="1667913"/>
            <a:ext cx="2418375" cy="90383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6600">
                <a:solidFill>
                  <a:srgbClr val="414455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r>
              <a:rPr lang="zh-CN" altLang="en-US" sz="4000" dirty="0"/>
              <a:t>感谢聆听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矩形 1"/>
          <p:cNvSpPr/>
          <p:nvPr/>
        </p:nvSpPr>
        <p:spPr>
          <a:xfrm>
            <a:off x="0" y="1350962"/>
            <a:ext cx="3228975" cy="1187451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7" name="文本框 2"/>
          <p:cNvSpPr txBox="1"/>
          <p:nvPr/>
        </p:nvSpPr>
        <p:spPr>
          <a:xfrm>
            <a:off x="1352549" y="1663700"/>
            <a:ext cx="1605281" cy="601981"/>
          </a:xfrm>
          <a:prstGeom prst="rect">
            <a:avLst/>
          </a:prstGeom>
          <a:ln w="12700">
            <a:miter lim="400000"/>
          </a:ln>
        </p:spPr>
        <p:txBody>
          <a:bodyPr wrap="none" lIns="34290" tIns="34290" rIns="34290" bIns="34290">
            <a:spAutoFit/>
          </a:bodyPr>
          <a:lstStyle>
            <a:lvl1pPr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第一部分</a:t>
            </a:r>
          </a:p>
        </p:txBody>
      </p:sp>
      <p:grpSp>
        <p:nvGrpSpPr>
          <p:cNvPr id="354" name="组合 11"/>
          <p:cNvGrpSpPr/>
          <p:nvPr/>
        </p:nvGrpSpPr>
        <p:grpSpPr>
          <a:xfrm>
            <a:off x="4581524" y="1303007"/>
            <a:ext cx="2479994" cy="872408"/>
            <a:chOff x="130808" y="-18331"/>
            <a:chExt cx="2479994" cy="872405"/>
          </a:xfrm>
        </p:grpSpPr>
        <p:sp>
          <p:nvSpPr>
            <p:cNvPr id="352" name="TextBox 4"/>
            <p:cNvSpPr txBox="1"/>
            <p:nvPr/>
          </p:nvSpPr>
          <p:spPr>
            <a:xfrm>
              <a:off x="130808" y="-18331"/>
              <a:ext cx="69314" cy="530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90" tIns="34290" rIns="34290" bIns="34290" numCol="1" anchor="t">
              <a:spAutoFit/>
            </a:bodyPr>
            <a:lstStyle>
              <a:lvl1pPr>
                <a:defRPr sz="3000">
                  <a:solidFill>
                    <a:srgbClr val="00B0F0"/>
                  </a:solidFill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endParaRPr lang="en-GB" altLang="zh-CN" dirty="0"/>
            </a:p>
          </p:txBody>
        </p:sp>
        <p:sp>
          <p:nvSpPr>
            <p:cNvPr id="353" name="文本框 8"/>
            <p:cNvSpPr txBox="1"/>
            <p:nvPr/>
          </p:nvSpPr>
          <p:spPr>
            <a:xfrm>
              <a:off x="510222" y="170181"/>
              <a:ext cx="2100580" cy="6838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90" tIns="34290" rIns="34290" bIns="34290" numCol="1" anchor="t">
              <a:spAutoFit/>
            </a:bodyPr>
            <a:lstStyle>
              <a:lvl1pPr>
                <a:defRPr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sz="4000" dirty="0" err="1"/>
                <a:t>文献阅读</a:t>
              </a:r>
              <a:endParaRPr lang="zh-CN" altLang="en-US" sz="4000" dirty="0" err="1"/>
            </a:p>
          </p:txBody>
        </p:sp>
      </p:grpSp>
      <p:sp>
        <p:nvSpPr>
          <p:cNvPr id="355" name="矩形 9"/>
          <p:cNvSpPr/>
          <p:nvPr/>
        </p:nvSpPr>
        <p:spPr>
          <a:xfrm>
            <a:off x="3825875" y="3281362"/>
            <a:ext cx="5319713" cy="200026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6" name="矩形 10"/>
          <p:cNvSpPr/>
          <p:nvPr/>
        </p:nvSpPr>
        <p:spPr>
          <a:xfrm>
            <a:off x="3301999" y="1350962"/>
            <a:ext cx="306390" cy="1187451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5751" y="1246664"/>
            <a:ext cx="8552498" cy="301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200">
                <a:sym typeface="+mn-ea"/>
              </a:rPr>
              <a:t>    </a:t>
            </a:r>
            <a:r>
              <a:rPr lang="en-US" sz="1400">
                <a:sym typeface="+mn-ea"/>
              </a:rPr>
              <a:t>    </a:t>
            </a:r>
            <a:r>
              <a:rPr sz="1400">
                <a:sym typeface="+mn-ea"/>
              </a:rPr>
              <a:t>I</a:t>
            </a: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n-process Tool Wear Prediction System Based on Machine Learning Techniques and Force Analysis </a:t>
            </a:r>
            <a:endParaRPr sz="1400">
              <a:sym typeface="+mn-ea"/>
            </a:endParaRPr>
          </a:p>
          <a:p>
            <a:pPr algn="ctr"/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2018，A.Gouarir</a:t>
            </a:r>
            <a:r>
              <a:rPr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等，基于机器学习技术和受力分析的刀具磨损预报系统</a:t>
            </a:r>
            <a:endParaRPr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sz="13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摘要</a:t>
            </a:r>
            <a:r>
              <a:rPr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文章</a:t>
            </a:r>
            <a:r>
              <a:rPr 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构建了</a:t>
            </a:r>
            <a:r>
              <a:rPr sz="13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基于CNN估计刀具磨损的ML模型</a:t>
            </a:r>
            <a:r>
              <a:rPr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r>
              <a:rPr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刀具磨损预测系统稍后将通过自适应控制(AC)系统加以加强，该系统将与ML模型连续通信</a:t>
            </a:r>
            <a:r>
              <a:rPr 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显示了90%的估计准确性。</a:t>
            </a:r>
            <a:endParaRPr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endParaRPr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3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原理及优点：</a:t>
            </a:r>
            <a:endParaRPr lang="zh-CN" altLang="en-US" sz="135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3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3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过程磨损预测系统的机理：自学习、自适应。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研究中使用的刀具磨损监测方法是基于力分析。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切割过程中传递的力信号进行滤波和放大。数据存储在将用于训练CNN模型的经验数据库中。每次切割过程完成后，用数字显微镜测量刀具的侧面磨损。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CNN刀具磨损预测的训练过程将能够找到</a:t>
            </a:r>
            <a:r>
              <a:rPr lang="zh-CN" altLang="en-US" sz="13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时间序列数据上的内在结构，将传感器数据与工具的磨损状况联系起来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此处用到了CNN架构、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多层感知器和结构的堆叠。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3" descr="e1af868cdde5f9a082689cb06fa1a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458" y="1792129"/>
            <a:ext cx="3766185" cy="19150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4221" y="3910489"/>
            <a:ext cx="297465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</a:rPr>
              <a:t>图：刀具磨损预测系统示意图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3413" y="1958816"/>
            <a:ext cx="454818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关键技术：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格拉米角求和场(GAF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3571" y="2842895"/>
            <a:ext cx="44272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endParaRPr lang="zh-CN" altLang="en-US" sz="135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3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结论：</a:t>
            </a:r>
            <a:endParaRPr lang="zh-CN" altLang="en-US" sz="135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13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成像过程产生315幅3通道图像。捕捉工具通过不同磨损阶段的过渡，随着工具的磨损，显示出更多的圆形形状。图像的70%用于训练，30%用于测试。 </a:t>
            </a:r>
            <a:endParaRPr lang="zh-CN" altLang="en-US" sz="135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3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3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13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 Softmax回归方法对CNN进行了1000步的训练，学习速率为 0.1和0.01，衰减因子为0.1。</a:t>
            </a:r>
            <a:endParaRPr lang="zh-CN" altLang="en-US" sz="135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35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786" y="1141254"/>
            <a:ext cx="8397716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35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</a:t>
            </a:r>
            <a:r>
              <a: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Monitor Machine Health with Convolutional Bi-Directional LSTM Networks</a:t>
            </a:r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Rui Zhao 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,30 January 2017</a:t>
            </a:r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6271" y="1580515"/>
            <a:ext cx="7850981" cy="279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概要：</a:t>
            </a:r>
            <a:endParaRPr lang="zh-CN" altLang="en-US" sz="135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CBLSTM替代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重特征提取/融合方法。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首先利用CNN从原始序列数据输入中提取具有鲁棒性和信息性的局部特征。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然后引入双向LSTM对时间信息进行编码的深层神经网络结构——卷积双向长时记忆网络(CBLSTM)来处理原始的感觉数据。捕获长期依赖关系和模型顺序数据，双向结构能够捕获过去和未来的上下文。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3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原理及其优点：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多域特征上提取，包括统计（方差、偏度、峰度）、频率（谱偏度）和时间频率（小波系数）特征，对内在序列特征具有</a:t>
            </a:r>
            <a:r>
              <a:rPr lang="zh-CN" altLang="en-US" sz="13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局限性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13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马尔可夫模型、卡尔曼滤波和条件随机场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等序列模型无法捕获远程依赖关系。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LSTM能够解决不同长度数据的序列，并捕获</a:t>
            </a:r>
            <a:r>
              <a:rPr lang="zh-CN" altLang="en-US" sz="13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长期依赖关系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。作为一种神经网络，LSTM将表征学习和模型训练结合起来，不需要额外的训练领域知识。此外，这种结构可以使我们发现一些看不见的结构，提高了模型的</a:t>
            </a:r>
            <a:r>
              <a:rPr lang="zh-CN" altLang="en-US" sz="13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泛化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能力。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811530"/>
            <a:ext cx="7749540" cy="24803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20265" y="3015615"/>
            <a:ext cx="7088981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双向长时记忆网络的框架（</a:t>
            </a:r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CBLSTM)</a:t>
            </a:r>
            <a:endParaRPr lang="en-US" altLang="zh-CN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010" y="2366963"/>
            <a:ext cx="6973253" cy="265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2010" y="2366963"/>
            <a:ext cx="1384459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latin typeface="楷体" panose="02010609060101010101" charset="-122"/>
                <a:ea typeface="楷体" panose="02010609060101010101" charset="-122"/>
              </a:rPr>
              <a:t>原始感觉信号</a:t>
            </a:r>
            <a:endParaRPr lang="zh-CN" altLang="en-US" sz="135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4125" y="2366963"/>
            <a:ext cx="143160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latin typeface="楷体" panose="02010609060101010101" charset="-122"/>
                <a:ea typeface="楷体" panose="02010609060101010101" charset="-122"/>
              </a:rPr>
              <a:t>局部特征抽取器</a:t>
            </a:r>
            <a:endParaRPr lang="zh-CN" altLang="en-US" sz="135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41508" y="2366963"/>
            <a:ext cx="185880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双向</a:t>
            </a:r>
            <a:r>
              <a:rPr lang="en-US" altLang="zh-CN" sz="135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LSTM</a:t>
            </a:r>
            <a:r>
              <a:rPr lang="zh-CN" altLang="en-US" sz="135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时序编码器</a:t>
            </a:r>
            <a:endParaRPr lang="zh-CN" altLang="en-US" sz="135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18421" y="2366963"/>
            <a:ext cx="185880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latin typeface="楷体" panose="02010609060101010101" charset="-122"/>
                <a:ea typeface="楷体" panose="02010609060101010101" charset="-122"/>
              </a:rPr>
              <a:t>线性回归</a:t>
            </a:r>
            <a:endParaRPr lang="zh-CN" altLang="en-US" sz="135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354" y="3314700"/>
            <a:ext cx="8599646" cy="131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在完全连接和线性回归层，一个两层的双向LSTM是建立在CNN的顶部。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双向LSTM能够按两个方向处理序列数据，包括以前后的方式处理两个独立的隐藏层，然后转发到同一输出层。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结论：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CBLSTM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的前述优越性。该文章的改进是引入小波变换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859" y="1246505"/>
            <a:ext cx="7594283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35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Tool condition monitoring using spectral subtraction and convolutional neural networks in milling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Fatemeh Aghazadeh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，31 July 2018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概要：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利用小波时频变换和光频谱减法算法，提出了一种混合特征提取方法，以加强工具磨损对信号的影响，并减少其他切割参数的影响。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原理及其优点：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小波变换是一种广泛用于故障诊断和健康状况监测的方法之一。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采用了光谱减法。光谱基底的约束作用是作为降噪工具，提高信号质量的方法。故障诊断应用程序可以使用它来减少信号的稳态部分，呈现故障特性。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6"/>
          <p:cNvPicPr>
            <a:picLocks noChangeAspect="1"/>
          </p:cNvPicPr>
          <p:nvPr/>
        </p:nvPicPr>
        <p:blipFill>
          <a:blip r:embed="rId1"/>
          <a:srcRect t="4765" r="46203"/>
          <a:stretch>
            <a:fillRect/>
          </a:stretch>
        </p:blipFill>
        <p:spPr>
          <a:xfrm>
            <a:off x="988695" y="1154430"/>
            <a:ext cx="2418080" cy="3482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02285" y="4636770"/>
            <a:ext cx="339153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光谱减法公式</a:t>
            </a:r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考虑一个由稳态正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态分量和附加故障组成的测量信号。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93661" y="1603216"/>
            <a:ext cx="4898708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结论：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电流信号采用光谱减除法，显著改善了其状况，精度提高了大约5%。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CNN显著提高了基于力和振动的方法的精度（约15%）。鲁棒性和性能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小波变换根据信号的切割条件使信号正常化，并放大刀具磨损的效果。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72" y="72475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文献阅读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wipe/>
      </p:transition>
    </mc:Choice>
    <mc:Fallback>
      <p:transition spd="slow" advClick="0" advTm="0">
        <p:wip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4166,&quot;width&quot;:8295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Segoe Print"/>
        <a:ea typeface="Segoe Print"/>
        <a:cs typeface="Segoe Print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Segoe Print"/>
        <a:ea typeface="Segoe Print"/>
        <a:cs typeface="Segoe Print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3419</Words>
  <Application>WPS 演示</Application>
  <PresentationFormat>全屏显示(16:9)</PresentationFormat>
  <Paragraphs>240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Arial</vt:lpstr>
      <vt:lpstr>微软雅黑</vt:lpstr>
      <vt:lpstr>仿宋</vt:lpstr>
      <vt:lpstr>Calibri Light</vt:lpstr>
      <vt:lpstr>黑体</vt:lpstr>
      <vt:lpstr>Times New Roman</vt:lpstr>
      <vt:lpstr>Impact</vt:lpstr>
      <vt:lpstr>Calibri</vt:lpstr>
      <vt:lpstr>Times New Roman</vt:lpstr>
      <vt:lpstr>Arial Unicode MS</vt:lpstr>
      <vt:lpstr>方正兰亭黑_GBK</vt:lpstr>
      <vt:lpstr>Segoe Print</vt:lpstr>
      <vt:lpstr>楷体</vt:lpstr>
      <vt:lpstr>等线 Light</vt:lpstr>
      <vt:lpstr>华文隶书</vt:lpstr>
      <vt:lpstr>等线</vt:lpstr>
      <vt:lpstr>华文楷体</vt:lpstr>
      <vt:lpstr>华文细黑</vt:lpstr>
      <vt:lpstr>方正舒体</vt:lpstr>
      <vt:lpstr>华文琥珀</vt:lpstr>
      <vt:lpstr>隶书</vt:lpstr>
      <vt:lpstr>华文新魏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zhite</dc:creator>
  <cp:lastModifiedBy>关与荣光</cp:lastModifiedBy>
  <cp:revision>105</cp:revision>
  <dcterms:created xsi:type="dcterms:W3CDTF">2021-03-29T12:07:00Z</dcterms:created>
  <dcterms:modified xsi:type="dcterms:W3CDTF">2021-04-05T16:17:54Z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B90DB29B4B5C480EB56CEAE2BE6F9391</vt:lpwstr>
  </property>
  <property fmtid="{D5CDD505-2E9C-101B-9397-08002B2CF9AE}" pid="3" name="KSOProductBuildVer">
    <vt:lpwstr>2052-11.1.0.10356</vt:lpwstr>
  </property>
</Properties>
</file>