
<file path=[Content_Types].xml><?xml version="1.0" encoding="utf-8"?>
<Types xmlns="http://schemas.openxmlformats.org/package/2006/content-types">
  <Default Extension="png" ContentType="image/png"/>
  <Default Extension="tiff" ContentType="image/tiff"/>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312" r:id="rId5"/>
    <p:sldId id="258" r:id="rId6"/>
    <p:sldId id="328" r:id="rId7"/>
    <p:sldId id="332" r:id="rId8"/>
    <p:sldId id="333" r:id="rId9"/>
    <p:sldId id="289" r:id="rId10"/>
    <p:sldId id="338" r:id="rId11"/>
    <p:sldId id="339" r:id="rId12"/>
    <p:sldId id="340" r:id="rId13"/>
    <p:sldId id="320" r:id="rId14"/>
    <p:sldId id="346" r:id="rId15"/>
    <p:sldId id="341" r:id="rId16"/>
    <p:sldId id="347" r:id="rId17"/>
    <p:sldId id="342" r:id="rId18"/>
    <p:sldId id="343" r:id="rId19"/>
    <p:sldId id="344" r:id="rId20"/>
    <p:sldId id="348" r:id="rId21"/>
    <p:sldId id="345" r:id="rId22"/>
    <p:sldId id="349" r:id="rId23"/>
    <p:sldId id="351" r:id="rId24"/>
    <p:sldId id="352" r:id="rId25"/>
    <p:sldId id="350" r:id="rId26"/>
    <p:sldId id="356" r:id="rId27"/>
    <p:sldId id="355" r:id="rId28"/>
    <p:sldId id="354" r:id="rId29"/>
    <p:sldId id="330" r:id="rId30"/>
    <p:sldId id="367" r:id="rId31"/>
    <p:sldId id="370" r:id="rId32"/>
    <p:sldId id="368" r:id="rId33"/>
    <p:sldId id="366" r:id="rId34"/>
    <p:sldId id="287" r:id="rId3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DF"/>
    <a:srgbClr val="414455"/>
    <a:srgbClr val="4F80BD"/>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p:restoredTop sz="88696"/>
  </p:normalViewPr>
  <p:slideViewPr>
    <p:cSldViewPr snapToGrid="0">
      <p:cViewPr varScale="1">
        <p:scale>
          <a:sx n="141" d="100"/>
          <a:sy n="14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xfrm>
            <a:off x="1143000" y="685800"/>
            <a:ext cx="4572000" cy="3429000"/>
          </a:xfrm>
          <a:prstGeom prst="rect">
            <a:avLst/>
          </a:prstGeom>
        </p:spPr>
        <p:txBody>
          <a:bodyPr/>
          <a:lstStyle/>
          <a:p/>
        </p:txBody>
      </p:sp>
      <p:sp>
        <p:nvSpPr>
          <p:cNvPr id="298" name="Shape 29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panose="020F0502020204030204"/>
      </a:defRPr>
    </a:lvl1pPr>
    <a:lvl2pPr indent="228600" latinLnBrk="0">
      <a:spcBef>
        <a:spcPts val="400"/>
      </a:spcBef>
      <a:defRPr sz="1200">
        <a:latin typeface="+mn-lt"/>
        <a:ea typeface="+mn-ea"/>
        <a:cs typeface="+mn-cs"/>
        <a:sym typeface="Calibri" panose="020F0502020204030204"/>
      </a:defRPr>
    </a:lvl2pPr>
    <a:lvl3pPr indent="457200" latinLnBrk="0">
      <a:spcBef>
        <a:spcPts val="400"/>
      </a:spcBef>
      <a:defRPr sz="1200">
        <a:latin typeface="+mn-lt"/>
        <a:ea typeface="+mn-ea"/>
        <a:cs typeface="+mn-cs"/>
        <a:sym typeface="Calibri" panose="020F0502020204030204"/>
      </a:defRPr>
    </a:lvl3pPr>
    <a:lvl4pPr indent="685800" latinLnBrk="0">
      <a:spcBef>
        <a:spcPts val="400"/>
      </a:spcBef>
      <a:defRPr sz="1200">
        <a:latin typeface="+mn-lt"/>
        <a:ea typeface="+mn-ea"/>
        <a:cs typeface="+mn-cs"/>
        <a:sym typeface="Calibri" panose="020F0502020204030204"/>
      </a:defRPr>
    </a:lvl4pPr>
    <a:lvl5pPr indent="914400" latinLnBrk="0">
      <a:spcBef>
        <a:spcPts val="400"/>
      </a:spcBef>
      <a:defRPr sz="1200">
        <a:latin typeface="+mn-lt"/>
        <a:ea typeface="+mn-ea"/>
        <a:cs typeface="+mn-cs"/>
        <a:sym typeface="Calibri" panose="020F0502020204030204"/>
      </a:defRPr>
    </a:lvl5pPr>
    <a:lvl6pPr indent="1143000" latinLnBrk="0">
      <a:spcBef>
        <a:spcPts val="400"/>
      </a:spcBef>
      <a:defRPr sz="1200">
        <a:latin typeface="+mn-lt"/>
        <a:ea typeface="+mn-ea"/>
        <a:cs typeface="+mn-cs"/>
        <a:sym typeface="Calibri" panose="020F0502020204030204"/>
      </a:defRPr>
    </a:lvl6pPr>
    <a:lvl7pPr indent="1371600" latinLnBrk="0">
      <a:spcBef>
        <a:spcPts val="400"/>
      </a:spcBef>
      <a:defRPr sz="1200">
        <a:latin typeface="+mn-lt"/>
        <a:ea typeface="+mn-ea"/>
        <a:cs typeface="+mn-cs"/>
        <a:sym typeface="Calibri" panose="020F0502020204030204"/>
      </a:defRPr>
    </a:lvl7pPr>
    <a:lvl8pPr indent="1600200" latinLnBrk="0">
      <a:spcBef>
        <a:spcPts val="400"/>
      </a:spcBef>
      <a:defRPr sz="1200">
        <a:latin typeface="+mn-lt"/>
        <a:ea typeface="+mn-ea"/>
        <a:cs typeface="+mn-cs"/>
        <a:sym typeface="Calibri" panose="020F0502020204030204"/>
      </a:defRPr>
    </a:lvl8pPr>
    <a:lvl9pPr indent="1828800" latinLnBrk="0">
      <a:spcBef>
        <a:spcPts val="400"/>
      </a:spcBef>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685800" y="1597819"/>
            <a:ext cx="7772400" cy="1102520"/>
          </a:xfrm>
          <a:prstGeom prst="rect">
            <a:avLst/>
          </a:prstGeom>
        </p:spPr>
        <p:txBody>
          <a:bodyPr/>
          <a:lstStyle/>
          <a:p>
            <a:r>
              <a:t>标题文本</a:t>
            </a:r>
          </a:p>
        </p:txBody>
      </p:sp>
      <p:sp>
        <p:nvSpPr>
          <p:cNvPr id="12" name="正文级别 1…"/>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92"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93"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headEnd/>
            <a:tailEnd/>
          </a:ln>
        </p:spPr>
      </p:pic>
      <p:sp>
        <p:nvSpPr>
          <p:cNvPr id="94"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95" name="同济大学.png" descr="同济大学.png"/>
          <p:cNvPicPr>
            <a:picLocks noChangeAspect="1"/>
          </p:cNvPicPr>
          <p:nvPr/>
        </p:nvPicPr>
        <p:blipFill>
          <a:blip r:embed="rId3"/>
          <a:stretch>
            <a:fillRect/>
          </a:stretch>
        </p:blipFill>
        <p:spPr>
          <a:xfrm>
            <a:off x="-138764" y="-578822"/>
            <a:ext cx="2840784" cy="1857732"/>
          </a:xfrm>
          <a:prstGeom prst="rect">
            <a:avLst/>
          </a:prstGeom>
          <a:ln w="12700">
            <a:miter lim="400000"/>
            <a:headEnd/>
            <a:tailEnd/>
          </a:ln>
        </p:spPr>
      </p:pic>
      <p:sp>
        <p:nvSpPr>
          <p:cNvPr id="96"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103"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标题幻灯片">
    <p:spTree>
      <p:nvGrpSpPr>
        <p:cNvPr id="1" name=""/>
        <p:cNvGrpSpPr/>
        <p:nvPr/>
      </p:nvGrpSpPr>
      <p:grpSpPr>
        <a:xfrm>
          <a:off x="0" y="0"/>
          <a:ext cx="0" cy="0"/>
          <a:chOff x="0" y="0"/>
          <a:chExt cx="0" cy="0"/>
        </a:xfrm>
      </p:grpSpPr>
      <p:sp>
        <p:nvSpPr>
          <p:cNvPr id="110"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111"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headEnd/>
            <a:tailEnd/>
          </a:ln>
        </p:spPr>
      </p:pic>
      <p:sp>
        <p:nvSpPr>
          <p:cNvPr id="112" name="矩形 3"/>
          <p:cNvSpPr txBox="1"/>
          <p:nvPr/>
        </p:nvSpPr>
        <p:spPr>
          <a:xfrm>
            <a:off x="6477000" y="176212"/>
            <a:ext cx="815341" cy="345441"/>
          </a:xfrm>
          <a:prstGeom prst="rect">
            <a:avLst/>
          </a:prstGeom>
          <a:ln w="12700">
            <a:miter lim="400000"/>
          </a:ln>
        </p:spPr>
        <p:txBody>
          <a:bodyPr wrap="none" lIns="45719" rIns="45719">
            <a:spAutoFit/>
          </a:bodyPr>
          <a:lstStyle>
            <a:lvl1pP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课题综述</a:t>
            </a:r>
          </a:p>
        </p:txBody>
      </p:sp>
      <p:sp>
        <p:nvSpPr>
          <p:cNvPr id="113" name="矩形 4"/>
          <p:cNvSpPr/>
          <p:nvPr/>
        </p:nvSpPr>
        <p:spPr>
          <a:xfrm>
            <a:off x="8564563"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4" name="矩形 5"/>
          <p:cNvSpPr/>
          <p:nvPr/>
        </p:nvSpPr>
        <p:spPr>
          <a:xfrm>
            <a:off x="8329613" y="258763"/>
            <a:ext cx="182563"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5" name="矩形 6"/>
          <p:cNvSpPr/>
          <p:nvPr/>
        </p:nvSpPr>
        <p:spPr>
          <a:xfrm>
            <a:off x="8097838"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6" name="矩形 7"/>
          <p:cNvSpPr/>
          <p:nvPr/>
        </p:nvSpPr>
        <p:spPr>
          <a:xfrm>
            <a:off x="786130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7" name="矩形 8"/>
          <p:cNvSpPr/>
          <p:nvPr/>
        </p:nvSpPr>
        <p:spPr>
          <a:xfrm>
            <a:off x="762635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8" name="矩形 9"/>
          <p:cNvSpPr/>
          <p:nvPr/>
        </p:nvSpPr>
        <p:spPr>
          <a:xfrm>
            <a:off x="7383463" y="258763"/>
            <a:ext cx="184151" cy="138113"/>
          </a:xfrm>
          <a:prstGeom prst="rect">
            <a:avLst/>
          </a:prstGeom>
          <a:ln w="6350">
            <a:solidFill>
              <a:srgbClr val="FFFFFF"/>
            </a:solidFill>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9"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120" name="同济大学.png" descr="同济大学.png"/>
          <p:cNvPicPr>
            <a:picLocks noChangeAspect="1"/>
          </p:cNvPicPr>
          <p:nvPr/>
        </p:nvPicPr>
        <p:blipFill>
          <a:blip r:embed="rId3"/>
          <a:stretch>
            <a:fillRect/>
          </a:stretch>
        </p:blipFill>
        <p:spPr>
          <a:xfrm>
            <a:off x="-138764" y="-578822"/>
            <a:ext cx="2840784" cy="1857732"/>
          </a:xfrm>
          <a:prstGeom prst="rect">
            <a:avLst/>
          </a:prstGeom>
          <a:ln w="12700">
            <a:miter lim="400000"/>
            <a:headEnd/>
            <a:tailEnd/>
          </a:ln>
        </p:spPr>
      </p:pic>
      <p:sp>
        <p:nvSpPr>
          <p:cNvPr id="121"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89"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290" name="同济大学.png" descr="同济大学.png"/>
          <p:cNvPicPr>
            <a:picLocks noChangeAspect="1"/>
          </p:cNvPicPr>
          <p:nvPr/>
        </p:nvPicPr>
        <p:blipFill>
          <a:blip r:embed="rId2"/>
          <a:stretch>
            <a:fillRect/>
          </a:stretch>
        </p:blipFill>
        <p:spPr>
          <a:xfrm>
            <a:off x="-138764" y="-578822"/>
            <a:ext cx="2840784" cy="1857732"/>
          </a:xfrm>
          <a:prstGeom prst="rect">
            <a:avLst/>
          </a:prstGeom>
          <a:ln w="12700">
            <a:miter lim="400000"/>
            <a:headEnd/>
            <a:tailEnd/>
          </a:ln>
        </p:spPr>
      </p:pic>
      <p:sp>
        <p:nvSpPr>
          <p:cNvPr id="291"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722312" y="3305176"/>
            <a:ext cx="7772401" cy="1021557"/>
          </a:xfrm>
          <a:prstGeom prst="rect">
            <a:avLst/>
          </a:prstGeom>
        </p:spPr>
        <p:txBody>
          <a:bodyPr/>
          <a:lstStyle>
            <a:lvl1pPr algn="l">
              <a:defRPr sz="4000" b="1" cap="all"/>
            </a:lvl1pPr>
          </a:lstStyle>
          <a:p>
            <a:r>
              <a:t>标题文本</a:t>
            </a:r>
          </a:p>
        </p:txBody>
      </p:sp>
      <p:sp>
        <p:nvSpPr>
          <p:cNvPr id="30" name="正文级别 1…"/>
          <p:cNvSpPr txBox="1">
            <a:spLocks noGrp="1"/>
          </p:cNvSpPr>
          <p:nvPr>
            <p:ph type="body" sz="quarter" idx="1" hasCustomPrompt="1"/>
          </p:nvPr>
        </p:nvSpPr>
        <p:spPr>
          <a:xfrm>
            <a:off x="722312" y="2180034"/>
            <a:ext cx="7772401" cy="1125141"/>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457200" y="900112"/>
            <a:ext cx="4038600" cy="2545558"/>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sz="quarter" idx="1" hasCustomPrompt="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45026" y="1151334"/>
            <a:ext cx="4041776" cy="479823"/>
          </a:xfrm>
          <a:prstGeom prst="rect">
            <a:avLst/>
          </a:prstGeom>
        </p:spPr>
        <p:txBody>
          <a:bodyPr anchor="b"/>
          <a:lstStyle/>
          <a:p>
            <a:pPr marL="0" indent="0">
              <a:spcBef>
                <a:spcPts val="500"/>
              </a:spcBef>
              <a:buSzTx/>
              <a:buFontTx/>
              <a:buNone/>
              <a:defRPr sz="2400" b="1"/>
            </a:p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457201" y="204786"/>
            <a:ext cx="3008314" cy="871539"/>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hasCustomPrompt="1"/>
          </p:nvPr>
        </p:nvSpPr>
        <p:spPr>
          <a:xfrm>
            <a:off x="3575050" y="204788"/>
            <a:ext cx="5111750" cy="438983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457200" y="1076326"/>
            <a:ext cx="3008315" cy="3518297"/>
          </a:xfrm>
          <a:prstGeom prst="rect">
            <a:avLst/>
          </a:prstGeom>
        </p:spPr>
        <p:txBody>
          <a:bodyPr/>
          <a:lstStyle/>
          <a:p>
            <a:pPr marL="0" indent="0">
              <a:spcBef>
                <a:spcPts val="300"/>
              </a:spcBef>
              <a:buSzTx/>
              <a:buFontTx/>
              <a:buNone/>
              <a:defRPr sz="1400"/>
            </a:p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1792288" y="3600450"/>
            <a:ext cx="5486401" cy="425054"/>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1792288" y="459581"/>
            <a:ext cx="5486401" cy="3086101"/>
          </a:xfrm>
          <a:prstGeom prst="rect">
            <a:avLst/>
          </a:prstGeom>
        </p:spPr>
        <p:txBody>
          <a:bodyPr lIns="91439" rIns="91439">
            <a:noAutofit/>
          </a:bodyPr>
          <a:lstStyle/>
          <a:p/>
        </p:txBody>
      </p:sp>
      <p:sp>
        <p:nvSpPr>
          <p:cNvPr id="84" name="正文级别 1…"/>
          <p:cNvSpPr txBox="1">
            <a:spLocks noGrp="1"/>
          </p:cNvSpPr>
          <p:nvPr>
            <p:ph type="body" sz="quarter" idx="1" hasCustomPrompt="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05978"/>
            <a:ext cx="8229600" cy="857251"/>
          </a:xfrm>
          <a:prstGeom prst="rect">
            <a:avLst/>
          </a:prstGeom>
          <a:ln w="12700">
            <a:miter lim="400000"/>
          </a:ln>
        </p:spPr>
        <p:txBody>
          <a:bodyPr lIns="45719" rIns="45719">
            <a:normAutofit/>
          </a:bodyPr>
          <a:lstStyle/>
          <a:p>
            <a:r>
              <a:t>标题文本</a:t>
            </a:r>
          </a:p>
        </p:txBody>
      </p:sp>
      <p:sp>
        <p:nvSpPr>
          <p:cNvPr id="3" name="正文级别 1…"/>
          <p:cNvSpPr txBox="1">
            <a:spLocks noGrp="1"/>
          </p:cNvSpPr>
          <p:nvPr>
            <p:ph type="body" idx="1"/>
          </p:nvPr>
        </p:nvSpPr>
        <p:spPr>
          <a:xfrm>
            <a:off x="457200" y="1200150"/>
            <a:ext cx="8229600" cy="3394473"/>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0.xml"/><Relationship Id="rId2" Type="http://schemas.openxmlformats.org/officeDocument/2006/relationships/image" Target="../media/image22.GIF"/><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29.jpeg"/><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2.tif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5"/>
          <p:cNvSpPr txBox="1"/>
          <p:nvPr/>
        </p:nvSpPr>
        <p:spPr>
          <a:xfrm>
            <a:off x="4188035" y="4557160"/>
            <a:ext cx="1671690" cy="400110"/>
          </a:xfrm>
          <a:prstGeom prst="rect">
            <a:avLst/>
          </a:prstGeom>
          <a:ln w="12700">
            <a:miter lim="400000"/>
          </a:ln>
        </p:spPr>
        <p:txBody>
          <a:bodyPr wrap="square" lIns="45719" rIns="45719" anchor="ctr">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sz="2000" b="1" dirty="0">
                <a:solidFill>
                  <a:schemeClr val="tx1"/>
                </a:solidFill>
              </a:rPr>
              <a:t>2021.03.30</a:t>
            </a:r>
            <a:r>
              <a:rPr lang="en-US" altLang="zh-CN" dirty="0">
                <a:solidFill>
                  <a:schemeClr val="bg1"/>
                </a:solidFill>
              </a:rPr>
              <a:t>)</a:t>
            </a:r>
            <a:endParaRPr dirty="0">
              <a:solidFill>
                <a:schemeClr val="bg1"/>
              </a:solidFill>
            </a:endParaRPr>
          </a:p>
        </p:txBody>
      </p:sp>
      <p:sp>
        <p:nvSpPr>
          <p:cNvPr id="9" name="TextBox 3"/>
          <p:cNvSpPr txBox="1"/>
          <p:nvPr/>
        </p:nvSpPr>
        <p:spPr>
          <a:xfrm>
            <a:off x="1504739" y="958513"/>
            <a:ext cx="7612101" cy="630942"/>
          </a:xfrm>
          <a:prstGeom prst="rect">
            <a:avLst/>
          </a:prstGeom>
          <a:ln w="12700">
            <a:miter lim="400000"/>
          </a:ln>
        </p:spPr>
        <p:txBody>
          <a:bodyPr wrap="square" lIns="45719" rIns="45719" anchor="ctr">
            <a:spAutoFit/>
          </a:bodyPr>
          <a:lstStyle>
            <a:lvl1pPr>
              <a:defRPr sz="6600" b="1">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zh-CN" sz="2400" dirty="0"/>
              <a:t>模型和大数据驱动下的刀具智能诊断和预测性维护系统</a:t>
            </a:r>
            <a:endParaRPr lang="zh-CN" altLang="zh-CN" sz="2400" dirty="0"/>
          </a:p>
          <a:p>
            <a:endParaRPr lang="en-US" altLang="zh-CN" sz="1050" dirty="0"/>
          </a:p>
        </p:txBody>
      </p:sp>
      <p:sp>
        <p:nvSpPr>
          <p:cNvPr id="10" name="TextBox 5"/>
          <p:cNvSpPr txBox="1"/>
          <p:nvPr/>
        </p:nvSpPr>
        <p:spPr>
          <a:xfrm>
            <a:off x="3599226" y="3265282"/>
            <a:ext cx="3069795" cy="400110"/>
          </a:xfrm>
          <a:prstGeom prst="rect">
            <a:avLst/>
          </a:prstGeom>
          <a:ln w="12700">
            <a:miter lim="400000"/>
          </a:ln>
        </p:spPr>
        <p:txBody>
          <a:bodyPr wrap="square" lIns="45719" rIns="45719" anchor="ctr">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000" b="1" dirty="0" err="1">
                <a:solidFill>
                  <a:schemeClr val="tx1"/>
                </a:solidFill>
                <a:latin typeface="仿宋" panose="02010609060101010101" pitchFamily="49" charset="-122"/>
                <a:ea typeface="仿宋" panose="02010609060101010101" pitchFamily="49" charset="-122"/>
              </a:rPr>
              <a:t>答辩人：</a:t>
            </a:r>
            <a:r>
              <a:rPr lang="en-US" sz="2000" b="1" dirty="0" err="1">
                <a:solidFill>
                  <a:schemeClr val="tx1"/>
                </a:solidFill>
                <a:latin typeface="仿宋" panose="02010609060101010101" pitchFamily="49" charset="-122"/>
                <a:ea typeface="仿宋" panose="02010609060101010101" pitchFamily="49" charset="-122"/>
              </a:rPr>
              <a:t>曹耒</a:t>
            </a:r>
            <a:r>
              <a:rPr lang="zh-CN" altLang="en-US" sz="2000" b="1" dirty="0">
                <a:solidFill>
                  <a:schemeClr val="tx1"/>
                </a:solidFill>
                <a:latin typeface="仿宋" panose="02010609060101010101" pitchFamily="49" charset="-122"/>
                <a:ea typeface="仿宋" panose="02010609060101010101" pitchFamily="49" charset="-122"/>
              </a:rPr>
              <a:t> 邵颖诗</a:t>
            </a:r>
            <a:endParaRPr sz="2000" b="1" dirty="0">
              <a:solidFill>
                <a:schemeClr val="tx1"/>
              </a:solidFill>
              <a:latin typeface="仿宋" panose="02010609060101010101" pitchFamily="49" charset="-122"/>
              <a:ea typeface="仿宋" panose="02010609060101010101" pitchFamily="49" charset="-122"/>
            </a:endParaRPr>
          </a:p>
        </p:txBody>
      </p:sp>
      <p:sp>
        <p:nvSpPr>
          <p:cNvPr id="11" name="矩形 8"/>
          <p:cNvSpPr/>
          <p:nvPr/>
        </p:nvSpPr>
        <p:spPr>
          <a:xfrm>
            <a:off x="0" y="673769"/>
            <a:ext cx="1328288" cy="1155032"/>
          </a:xfrm>
          <a:prstGeom prst="rect">
            <a:avLst/>
          </a:prstGeom>
          <a:solidFill>
            <a:srgbClr val="414455"/>
          </a:solidFill>
          <a:ln w="12700">
            <a:miter lim="400000"/>
          </a:ln>
        </p:spPr>
        <p:txBody>
          <a:bodyPr lIns="45719" rIns="45719" anchor="ctr"/>
          <a:lstStyle/>
          <a:p>
            <a:pPr algn="ctr">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pic>
        <p:nvPicPr>
          <p:cNvPr id="12" name="同济大学的副本.png" descr="同济大学的副本.png"/>
          <p:cNvPicPr>
            <a:picLocks noChangeAspect="1"/>
          </p:cNvPicPr>
          <p:nvPr/>
        </p:nvPicPr>
        <p:blipFill rotWithShape="1">
          <a:blip r:embed="rId1"/>
          <a:srcRect l="14997" t="27354" r="1174" b="13927"/>
          <a:stretch>
            <a:fillRect/>
          </a:stretch>
        </p:blipFill>
        <p:spPr>
          <a:xfrm>
            <a:off x="-61460" y="751015"/>
            <a:ext cx="1714703" cy="1000539"/>
          </a:xfrm>
          <a:prstGeom prst="rect">
            <a:avLst/>
          </a:prstGeom>
          <a:ln w="12700">
            <a:miter lim="400000"/>
            <a:headEnd/>
            <a:tailEnd/>
          </a:ln>
          <a:effectLst>
            <a:outerShdw blurRad="254000" dist="127000" dir="16200000" rotWithShape="0">
              <a:srgbClr val="000000">
                <a:alpha val="70000"/>
              </a:srgbClr>
            </a:outerShdw>
          </a:effectLst>
        </p:spPr>
      </p:pic>
      <p:sp>
        <p:nvSpPr>
          <p:cNvPr id="13" name="TextBox 5"/>
          <p:cNvSpPr txBox="1"/>
          <p:nvPr/>
        </p:nvSpPr>
        <p:spPr>
          <a:xfrm>
            <a:off x="3827512" y="3665392"/>
            <a:ext cx="2906499" cy="400110"/>
          </a:xfrm>
          <a:prstGeom prst="rect">
            <a:avLst/>
          </a:prstGeom>
          <a:ln w="12700">
            <a:miter lim="400000"/>
          </a:ln>
        </p:spPr>
        <p:txBody>
          <a:bodyPr wrap="square" lIns="45719" rIns="45719" anchor="ctr">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000" b="1" dirty="0">
                <a:solidFill>
                  <a:schemeClr val="tx1"/>
                </a:solidFill>
                <a:latin typeface="仿宋" panose="02010609060101010101" pitchFamily="49" charset="-122"/>
                <a:ea typeface="仿宋" panose="02010609060101010101" pitchFamily="49" charset="-122"/>
              </a:rPr>
              <a:t>指导教师</a:t>
            </a:r>
            <a:r>
              <a:rPr sz="2000" b="1" dirty="0">
                <a:solidFill>
                  <a:schemeClr val="tx1"/>
                </a:solidFill>
                <a:latin typeface="仿宋" panose="02010609060101010101" pitchFamily="49" charset="-122"/>
                <a:ea typeface="仿宋" panose="02010609060101010101" pitchFamily="49" charset="-122"/>
              </a:rPr>
              <a:t>：</a:t>
            </a:r>
            <a:r>
              <a:rPr lang="zh-CN" altLang="en-US" sz="2000" b="1" dirty="0">
                <a:solidFill>
                  <a:schemeClr val="tx1"/>
                </a:solidFill>
                <a:latin typeface="仿宋" panose="02010609060101010101" pitchFamily="49" charset="-122"/>
                <a:ea typeface="仿宋" panose="02010609060101010101" pitchFamily="49" charset="-122"/>
              </a:rPr>
              <a:t>唐 堂</a:t>
            </a:r>
            <a:endParaRPr sz="2000" b="1" dirty="0">
              <a:solidFill>
                <a:schemeClr val="tx1"/>
              </a:solidFill>
              <a:latin typeface="仿宋" panose="02010609060101010101" pitchFamily="49" charset="-122"/>
              <a:ea typeface="仿宋" panose="02010609060101010101" pitchFamily="49" charset="-122"/>
            </a:endParaRPr>
          </a:p>
        </p:txBody>
      </p:sp>
      <p:sp>
        <p:nvSpPr>
          <p:cNvPr id="8" name="TextBox 3"/>
          <p:cNvSpPr txBox="1"/>
          <p:nvPr/>
        </p:nvSpPr>
        <p:spPr>
          <a:xfrm>
            <a:off x="4035742" y="1557893"/>
            <a:ext cx="1976276" cy="523220"/>
          </a:xfrm>
          <a:prstGeom prst="rect">
            <a:avLst/>
          </a:prstGeom>
          <a:ln w="12700">
            <a:miter lim="400000"/>
          </a:ln>
        </p:spPr>
        <p:txBody>
          <a:bodyPr wrap="square" lIns="45719" rIns="45719" anchor="ctr">
            <a:spAutoFit/>
          </a:bodyPr>
          <a:lstStyle>
            <a:lvl1pPr>
              <a:defRPr sz="6600" b="1">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800" dirty="0"/>
              <a:t>开题答辩</a:t>
            </a:r>
            <a:endParaRPr lang="en-US" altLang="zh-CN" sz="2800" dirty="0"/>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6203942" cy="461665"/>
          </a:xfrm>
          <a:prstGeom prst="rect">
            <a:avLst/>
          </a:prstGeom>
          <a:noFill/>
        </p:spPr>
        <p:txBody>
          <a:bodyPr wrap="none" rtlCol="0">
            <a:spAutoFit/>
          </a:bodyPr>
          <a:lstStyle/>
          <a:p>
            <a:r>
              <a:rPr lang="en-US" altLang="zh-CN" sz="2400" b="1" dirty="0"/>
              <a:t>3.</a:t>
            </a:r>
            <a:r>
              <a:rPr lang="zh-CN" altLang="en-US" sz="2400" b="1" dirty="0"/>
              <a:t> </a:t>
            </a:r>
            <a:r>
              <a:rPr lang="zh-CN" altLang="zh-CN" sz="2400" b="1" dirty="0"/>
              <a:t>美国航空航天局艾姆斯研究中心</a:t>
            </a:r>
            <a:r>
              <a:rPr lang="zh-CN" altLang="en-US" sz="2400" b="1" dirty="0"/>
              <a:t>（</a:t>
            </a:r>
            <a:r>
              <a:rPr lang="en-US" altLang="zh-CN" sz="2400" b="1" dirty="0"/>
              <a:t>NASA</a:t>
            </a:r>
            <a:r>
              <a:rPr lang="zh-CN" altLang="en-US" sz="2400" b="1" dirty="0"/>
              <a:t>）</a:t>
            </a:r>
            <a:r>
              <a:rPr lang="zh-CN" altLang="zh-CN" sz="2400" b="1" dirty="0"/>
              <a:t> </a:t>
            </a:r>
            <a:endParaRPr lang="zh-CN" altLang="en-US" sz="2400" b="1" dirty="0"/>
          </a:p>
        </p:txBody>
      </p:sp>
      <p:sp>
        <p:nvSpPr>
          <p:cNvPr id="2" name="矩形 1"/>
          <p:cNvSpPr/>
          <p:nvPr/>
        </p:nvSpPr>
        <p:spPr>
          <a:xfrm>
            <a:off x="481432" y="1815940"/>
            <a:ext cx="4162996" cy="923330"/>
          </a:xfrm>
          <a:prstGeom prst="rect">
            <a:avLst/>
          </a:prstGeom>
        </p:spPr>
        <p:txBody>
          <a:bodyPr wrap="square">
            <a:spAutoFit/>
          </a:bodyPr>
          <a:lstStyle/>
          <a:p>
            <a:r>
              <a:rPr lang="zh-CN" altLang="en-US" dirty="0"/>
              <a:t>        </a:t>
            </a:r>
            <a:r>
              <a:rPr lang="en-US" altLang="zh-CN" dirty="0"/>
              <a:t>16</a:t>
            </a:r>
            <a:r>
              <a:rPr lang="zh-CN" altLang="zh-CN" dirty="0"/>
              <a:t>个</a:t>
            </a:r>
            <a:r>
              <a:rPr lang="zh-CN" altLang="en-US" b="1" dirty="0"/>
              <a:t>不同</a:t>
            </a:r>
            <a:r>
              <a:rPr lang="zh-CN" altLang="zh-CN" b="1" dirty="0"/>
              <a:t>工况下</a:t>
            </a:r>
            <a:r>
              <a:rPr lang="zh-CN" altLang="zh-CN" dirty="0"/>
              <a:t>的主轴电流，平台振动，主轴震动，声信号</a:t>
            </a:r>
            <a:r>
              <a:rPr lang="zh-CN" altLang="en-US" dirty="0"/>
              <a:t>等</a:t>
            </a:r>
            <a:r>
              <a:rPr lang="zh-CN" altLang="zh-CN" dirty="0"/>
              <a:t>。</a:t>
            </a:r>
            <a:endParaRPr lang="zh-CN" altLang="zh-CN" dirty="0"/>
          </a:p>
          <a:p>
            <a:endParaRPr lang="zh-CN" altLang="zh-CN" dirty="0">
              <a:latin typeface="黑体" panose="02010609060101010101" charset="-122"/>
              <a:ea typeface="黑体" panose="02010609060101010101" charset="-122"/>
            </a:endParaRPr>
          </a:p>
        </p:txBody>
      </p:sp>
      <p:sp>
        <p:nvSpPr>
          <p:cNvPr id="5" name="矩形 4"/>
          <p:cNvSpPr/>
          <p:nvPr/>
        </p:nvSpPr>
        <p:spPr>
          <a:xfrm>
            <a:off x="6335050" y="4638005"/>
            <a:ext cx="1885496" cy="276999"/>
          </a:xfrm>
          <a:prstGeom prst="rect">
            <a:avLst/>
          </a:prstGeom>
        </p:spPr>
        <p:txBody>
          <a:bodyPr wrap="square">
            <a:spAutoFit/>
          </a:bodyPr>
          <a:lstStyle/>
          <a:p>
            <a:r>
              <a:rPr lang="zh-CN" altLang="en-US" sz="1200" dirty="0">
                <a:latin typeface="黑体" panose="02010609060101010101" charset="-122"/>
                <a:ea typeface="黑体" panose="02010609060101010101" charset="-122"/>
                <a:cs typeface="宋体" panose="02010600030101010101" pitchFamily="2" charset="-122"/>
              </a:rPr>
              <a:t>加工信息及变量名</a:t>
            </a:r>
            <a:endParaRPr lang="zh-CN" altLang="zh-CN" sz="1200" dirty="0">
              <a:latin typeface="黑体" panose="02010609060101010101" charset="-122"/>
              <a:ea typeface="黑体" panose="02010609060101010101" charset="-122"/>
              <a:cs typeface="宋体" panose="02010600030101010101" pitchFamily="2" charset="-122"/>
            </a:endParaRPr>
          </a:p>
        </p:txBody>
      </p:sp>
      <p:pic>
        <p:nvPicPr>
          <p:cNvPr id="6" name="图片 5"/>
          <p:cNvPicPr/>
          <p:nvPr/>
        </p:nvPicPr>
        <p:blipFill rotWithShape="1">
          <a:blip r:embed="rId1">
            <a:extLst>
              <a:ext uri="{28A0092B-C50C-407E-A947-70E740481C1C}">
                <a14:useLocalDpi xmlns:a14="http://schemas.microsoft.com/office/drawing/2010/main" val="0"/>
              </a:ext>
            </a:extLst>
          </a:blip>
          <a:srcRect l="6309" r="13036"/>
          <a:stretch>
            <a:fillRect/>
          </a:stretch>
        </p:blipFill>
        <p:spPr>
          <a:xfrm>
            <a:off x="5051834" y="1297270"/>
            <a:ext cx="3472454" cy="334073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85" y="2697325"/>
            <a:ext cx="1993289" cy="194068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608133" cy="53091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第</a:t>
            </a:r>
            <a:r>
              <a:rPr lang="zh-CN" altLang="en-US" dirty="0"/>
              <a:t>三</a:t>
            </a:r>
            <a:r>
              <a:rPr dirty="0" err="1"/>
              <a:t>部分</a:t>
            </a:r>
            <a:endParaRPr dirty="0"/>
          </a:p>
        </p:txBody>
      </p:sp>
      <p:grpSp>
        <p:nvGrpSpPr>
          <p:cNvPr id="354" name="组合 11"/>
          <p:cNvGrpSpPr/>
          <p:nvPr/>
        </p:nvGrpSpPr>
        <p:grpSpPr>
          <a:xfrm>
            <a:off x="4152636" y="1007841"/>
            <a:ext cx="4685898" cy="1279247"/>
            <a:chOff x="-7714" y="-3983"/>
            <a:chExt cx="4145064" cy="1096742"/>
          </a:xfrm>
        </p:grpSpPr>
        <p:sp>
          <p:nvSpPr>
            <p:cNvPr id="352" name="TextBox 4"/>
            <p:cNvSpPr txBox="1"/>
            <p:nvPr/>
          </p:nvSpPr>
          <p:spPr>
            <a:xfrm>
              <a:off x="63848" y="-3983"/>
              <a:ext cx="61314" cy="534331"/>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endParaRPr lang="en-GB" altLang="zh-CN" sz="3600" dirty="0"/>
            </a:p>
          </p:txBody>
        </p:sp>
        <p:sp>
          <p:nvSpPr>
            <p:cNvPr id="353" name="文本框 8"/>
            <p:cNvSpPr txBox="1"/>
            <p:nvPr/>
          </p:nvSpPr>
          <p:spPr>
            <a:xfrm>
              <a:off x="-7714" y="505654"/>
              <a:ext cx="4145064" cy="587105"/>
            </a:xfrm>
            <a:prstGeom prst="rect">
              <a:avLst/>
            </a:prstGeom>
            <a:noFill/>
            <a:ln w="12700" cap="flat">
              <a:noFill/>
              <a:miter lim="400000"/>
            </a:ln>
            <a:effectLst/>
          </p:spPr>
          <p:txBody>
            <a:bodyPr wrap="none" lIns="34290" tIns="34290" rIns="34290" bIns="34290" numCol="1" anchor="t">
              <a:spAutoFit/>
            </a:bodyPr>
            <a:lstStyle>
              <a:lvl1pPr>
                <a:defRPr sz="24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4000" dirty="0"/>
                <a:t>数据分析与模型构建</a:t>
              </a:r>
              <a:endParaRPr lang="zh-CN" altLang="en-US" sz="4000" dirty="0"/>
            </a:p>
          </p:txBody>
        </p:sp>
      </p:grpSp>
      <p:sp>
        <p:nvSpPr>
          <p:cNvPr id="355" name="矩形 9"/>
          <p:cNvSpPr/>
          <p:nvPr/>
        </p:nvSpPr>
        <p:spPr>
          <a:xfrm>
            <a:off x="3301999" y="3281362"/>
            <a:ext cx="5843589"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3.1</a:t>
            </a:r>
            <a:r>
              <a:rPr lang="zh-CN" altLang="en-US" sz="2400" b="1" dirty="0"/>
              <a:t> 数据清洗</a:t>
            </a:r>
            <a:endParaRPr lang="zh-CN" altLang="en-US" sz="2400" b="1" dirty="0"/>
          </a:p>
        </p:txBody>
      </p:sp>
      <p:sp>
        <p:nvSpPr>
          <p:cNvPr id="2" name="矩形 1"/>
          <p:cNvSpPr/>
          <p:nvPr/>
        </p:nvSpPr>
        <p:spPr>
          <a:xfrm>
            <a:off x="481432" y="1526229"/>
            <a:ext cx="7784382" cy="923330"/>
          </a:xfrm>
          <a:prstGeom prst="rect">
            <a:avLst/>
          </a:prstGeom>
        </p:spPr>
        <p:txBody>
          <a:bodyPr wrap="square">
            <a:spAutoFit/>
          </a:bodyPr>
          <a:lstStyle/>
          <a:p>
            <a:r>
              <a:rPr lang="zh-CN" altLang="zh-CN" b="1" dirty="0"/>
              <a:t>数据清洗</a:t>
            </a:r>
            <a:r>
              <a:rPr lang="zh-CN" altLang="en-US" dirty="0"/>
              <a:t>：</a:t>
            </a:r>
            <a:r>
              <a:rPr lang="zh-CN" altLang="zh-CN" dirty="0"/>
              <a:t>对数据进行重新审查和校验的过程，目的在于删除重复信息、纠正存在的错误，并提供数据一致性。</a:t>
            </a:r>
            <a:endParaRPr lang="zh-CN" altLang="zh-CN" dirty="0"/>
          </a:p>
          <a:p>
            <a:endParaRPr lang="zh-CN" altLang="zh-CN" dirty="0">
              <a:latin typeface="黑体" panose="02010609060101010101" charset="-122"/>
              <a:ea typeface="黑体" panose="02010609060101010101" charset="-122"/>
            </a:endParaRPr>
          </a:p>
        </p:txBody>
      </p:sp>
      <p:pic>
        <p:nvPicPr>
          <p:cNvPr id="4" name="图片 3" descr="数据清洗原理"/>
          <p:cNvPicPr/>
          <p:nvPr/>
        </p:nvPicPr>
        <p:blipFill>
          <a:blip r:embed="rId1"/>
          <a:stretch>
            <a:fillRect/>
          </a:stretch>
        </p:blipFill>
        <p:spPr>
          <a:xfrm>
            <a:off x="1385686" y="2149981"/>
            <a:ext cx="5269230" cy="2708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3.1</a:t>
            </a:r>
            <a:r>
              <a:rPr lang="zh-CN" altLang="en-US" sz="2400" b="1" dirty="0"/>
              <a:t> 数据清洗</a:t>
            </a:r>
            <a:endParaRPr lang="zh-CN" altLang="en-US" sz="2400" b="1" dirty="0"/>
          </a:p>
        </p:txBody>
      </p:sp>
      <p:sp>
        <p:nvSpPr>
          <p:cNvPr id="3" name="矩形 2"/>
          <p:cNvSpPr/>
          <p:nvPr/>
        </p:nvSpPr>
        <p:spPr>
          <a:xfrm>
            <a:off x="707410" y="1694587"/>
            <a:ext cx="3302917" cy="1754326"/>
          </a:xfrm>
          <a:prstGeom prst="rect">
            <a:avLst/>
          </a:prstGeom>
        </p:spPr>
        <p:txBody>
          <a:bodyPr wrap="square">
            <a:spAutoFit/>
          </a:bodyPr>
          <a:lstStyle/>
          <a:p>
            <a:r>
              <a:rPr lang="zh-CN" altLang="zh-CN" b="1" dirty="0">
                <a:latin typeface="黑体" panose="02010609060101010101" charset="-122"/>
                <a:ea typeface="黑体" panose="02010609060101010101" charset="-122"/>
                <a:cs typeface="宋体" panose="02010600030101010101" pitchFamily="2" charset="-122"/>
              </a:rPr>
              <a:t>截断法</a:t>
            </a:r>
            <a:endParaRPr lang="zh-CN" altLang="zh-CN" b="1" dirty="0">
              <a:latin typeface="黑体" panose="02010609060101010101" charset="-122"/>
              <a:ea typeface="黑体" panose="02010609060101010101" charset="-122"/>
              <a:cs typeface="宋体" panose="02010600030101010101" pitchFamily="2" charset="-122"/>
            </a:endParaRPr>
          </a:p>
          <a:p>
            <a:r>
              <a:rPr lang="zh-CN" altLang="zh-CN" dirty="0">
                <a:latin typeface="黑体" panose="02010609060101010101" charset="-122"/>
                <a:ea typeface="黑体" panose="02010609060101010101" charset="-122"/>
                <a:cs typeface="宋体" panose="02010600030101010101" pitchFamily="2" charset="-122"/>
              </a:rPr>
              <a:t>用于剔除进刀和退刀过程中形成的无效数据。 以</a:t>
            </a:r>
            <a:r>
              <a:rPr lang="en-US" altLang="zh-CN" dirty="0">
                <a:latin typeface="黑体" panose="02010609060101010101" charset="-122"/>
                <a:ea typeface="黑体" panose="02010609060101010101" charset="-122"/>
                <a:cs typeface="宋体" panose="02010600030101010101" pitchFamily="2" charset="-122"/>
              </a:rPr>
              <a:t>c1</a:t>
            </a:r>
            <a:r>
              <a:rPr lang="zh-CN" altLang="zh-CN" dirty="0">
                <a:latin typeface="黑体" panose="02010609060101010101" charset="-122"/>
                <a:ea typeface="黑体" panose="02010609060101010101" charset="-122"/>
                <a:cs typeface="宋体" panose="02010600030101010101" pitchFamily="2" charset="-122"/>
              </a:rPr>
              <a:t>数据集</a:t>
            </a:r>
            <a:r>
              <a:rPr lang="en-US" altLang="zh-CN" dirty="0">
                <a:latin typeface="黑体" panose="02010609060101010101" charset="-122"/>
                <a:ea typeface="黑体" panose="02010609060101010101" charset="-122"/>
                <a:cs typeface="宋体" panose="02010600030101010101" pitchFamily="2" charset="-122"/>
              </a:rPr>
              <a:t>X</a:t>
            </a:r>
            <a:r>
              <a:rPr lang="zh-CN" altLang="zh-CN" dirty="0">
                <a:latin typeface="黑体" panose="02010609060101010101" charset="-122"/>
                <a:ea typeface="黑体" panose="02010609060101010101" charset="-122"/>
                <a:cs typeface="宋体" panose="02010600030101010101" pitchFamily="2" charset="-122"/>
              </a:rPr>
              <a:t>轴铣削力的第</a:t>
            </a:r>
            <a:r>
              <a:rPr lang="en-US" altLang="zh-CN" dirty="0">
                <a:latin typeface="黑体" panose="02010609060101010101" charset="-122"/>
                <a:ea typeface="黑体" panose="02010609060101010101" charset="-122"/>
                <a:cs typeface="宋体" panose="02010600030101010101" pitchFamily="2" charset="-122"/>
              </a:rPr>
              <a:t>200</a:t>
            </a:r>
            <a:r>
              <a:rPr lang="zh-CN" altLang="zh-CN" dirty="0">
                <a:latin typeface="黑体" panose="02010609060101010101" charset="-122"/>
                <a:ea typeface="黑体" panose="02010609060101010101" charset="-122"/>
                <a:cs typeface="宋体" panose="02010600030101010101" pitchFamily="2" charset="-122"/>
              </a:rPr>
              <a:t>次铣削的时序信号为例， 图中显示了尾部无效数据</a:t>
            </a:r>
            <a:r>
              <a:rPr lang="zh-CN" altLang="en-US" dirty="0">
                <a:latin typeface="黑体" panose="02010609060101010101" charset="-122"/>
                <a:ea typeface="黑体" panose="02010609060101010101" charset="-122"/>
                <a:cs typeface="宋体" panose="02010600030101010101" pitchFamily="2" charset="-122"/>
              </a:rPr>
              <a:t>。</a:t>
            </a:r>
            <a:endParaRPr lang="zh-CN" altLang="zh-CN" dirty="0">
              <a:latin typeface="黑体" panose="02010609060101010101" charset="-122"/>
              <a:ea typeface="黑体" panose="02010609060101010101" charset="-122"/>
              <a:cs typeface="宋体" panose="02010600030101010101" pitchFamily="2" charset="-122"/>
            </a:endParaRPr>
          </a:p>
        </p:txBody>
      </p:sp>
      <p:pic>
        <p:nvPicPr>
          <p:cNvPr id="8" name="图片 7"/>
          <p:cNvPicPr/>
          <p:nvPr/>
        </p:nvPicPr>
        <p:blipFill>
          <a:blip r:embed="rId1"/>
          <a:stretch>
            <a:fillRect/>
          </a:stretch>
        </p:blipFill>
        <p:spPr>
          <a:xfrm>
            <a:off x="4572000" y="1297270"/>
            <a:ext cx="3778929" cy="28456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3.1</a:t>
            </a:r>
            <a:r>
              <a:rPr lang="zh-CN" altLang="en-US" sz="2400" b="1" dirty="0"/>
              <a:t> 数据清洗</a:t>
            </a:r>
            <a:endParaRPr lang="zh-CN" altLang="en-US" sz="2400" b="1" dirty="0"/>
          </a:p>
        </p:txBody>
      </p:sp>
      <p:sp>
        <p:nvSpPr>
          <p:cNvPr id="3" name="矩形 2"/>
          <p:cNvSpPr/>
          <p:nvPr/>
        </p:nvSpPr>
        <p:spPr>
          <a:xfrm>
            <a:off x="629423" y="1905514"/>
            <a:ext cx="3158061" cy="1477328"/>
          </a:xfrm>
          <a:prstGeom prst="rect">
            <a:avLst/>
          </a:prstGeom>
        </p:spPr>
        <p:txBody>
          <a:bodyPr wrap="square">
            <a:spAutoFit/>
          </a:bodyPr>
          <a:lstStyle/>
          <a:p>
            <a:r>
              <a:rPr lang="zh-CN" altLang="zh-CN" b="1" dirty="0">
                <a:latin typeface="黑体" panose="02010609060101010101" charset="-122"/>
                <a:ea typeface="黑体" panose="02010609060101010101" charset="-122"/>
              </a:rPr>
              <a:t>滤波法</a:t>
            </a:r>
            <a:endParaRPr lang="zh-CN" altLang="zh-CN" b="1" dirty="0">
              <a:latin typeface="黑体" panose="02010609060101010101" charset="-122"/>
              <a:ea typeface="黑体" panose="02010609060101010101" charset="-122"/>
            </a:endParaRPr>
          </a:p>
          <a:p>
            <a:r>
              <a:rPr lang="en-US" altLang="zh-CN" dirty="0" err="1">
                <a:latin typeface="黑体" panose="02010609060101010101" charset="-122"/>
                <a:ea typeface="黑体" panose="02010609060101010101" charset="-122"/>
              </a:rPr>
              <a:t>hampel</a:t>
            </a:r>
            <a:r>
              <a:rPr lang="zh-CN" altLang="zh-CN" dirty="0">
                <a:latin typeface="黑体" panose="02010609060101010101" charset="-122"/>
                <a:ea typeface="黑体" panose="02010609060101010101" charset="-122"/>
              </a:rPr>
              <a:t>滤波处理，目的是剔除中间异常值数据。</a:t>
            </a:r>
            <a:r>
              <a:rPr lang="en-US" altLang="zh-CN" dirty="0" err="1">
                <a:latin typeface="黑体" panose="02010609060101010101" charset="-122"/>
                <a:ea typeface="黑体" panose="02010609060101010101" charset="-122"/>
              </a:rPr>
              <a:t>hampel</a:t>
            </a:r>
            <a:r>
              <a:rPr lang="zh-CN" altLang="zh-CN" dirty="0">
                <a:latin typeface="黑体" panose="02010609060101010101" charset="-122"/>
                <a:ea typeface="黑体" panose="02010609060101010101" charset="-122"/>
              </a:rPr>
              <a:t>滤波原理中采用了滑动窗口的机制和中值滤波的原理。 </a:t>
            </a:r>
            <a:endParaRPr lang="zh-CN" altLang="zh-CN" dirty="0">
              <a:latin typeface="黑体" panose="02010609060101010101" charset="-122"/>
              <a:ea typeface="黑体" panose="02010609060101010101" charset="-122"/>
              <a:cs typeface="宋体" panose="02010600030101010101" pitchFamily="2" charset="-122"/>
            </a:endParaRPr>
          </a:p>
        </p:txBody>
      </p:sp>
      <p:pic>
        <p:nvPicPr>
          <p:cNvPr id="5" name="图片 4"/>
          <p:cNvPicPr/>
          <p:nvPr/>
        </p:nvPicPr>
        <p:blipFill>
          <a:blip r:embed="rId1"/>
          <a:stretch>
            <a:fillRect/>
          </a:stretch>
        </p:blipFill>
        <p:spPr>
          <a:xfrm>
            <a:off x="4441166" y="1271711"/>
            <a:ext cx="4073411" cy="2903538"/>
          </a:xfrm>
          <a:prstGeom prst="rect">
            <a:avLst/>
          </a:prstGeom>
          <a:noFill/>
          <a:ln>
            <a:noFill/>
          </a:ln>
        </p:spPr>
      </p:pic>
      <p:sp>
        <p:nvSpPr>
          <p:cNvPr id="6" name="矩形 5"/>
          <p:cNvSpPr/>
          <p:nvPr/>
        </p:nvSpPr>
        <p:spPr>
          <a:xfrm>
            <a:off x="629423" y="4307895"/>
            <a:ext cx="6811840" cy="369332"/>
          </a:xfrm>
          <a:prstGeom prst="rect">
            <a:avLst/>
          </a:prstGeom>
        </p:spPr>
        <p:txBody>
          <a:bodyPr wrap="square">
            <a:spAutoFit/>
          </a:bodyPr>
          <a:lstStyle/>
          <a:p>
            <a:r>
              <a:rPr lang="zh-CN" altLang="en-US" b="1" dirty="0">
                <a:latin typeface="黑体" panose="02010609060101010101" charset="-122"/>
                <a:ea typeface="黑体" panose="02010609060101010101" charset="-122"/>
                <a:cs typeface="宋体" panose="02010600030101010101" pitchFamily="2" charset="-122"/>
              </a:rPr>
              <a:t>数据清洗常用方法：</a:t>
            </a:r>
            <a:r>
              <a:rPr lang="zh-CN" altLang="en-US" dirty="0">
                <a:latin typeface="黑体" panose="02010609060101010101" charset="-122"/>
                <a:ea typeface="黑体" panose="02010609060101010101" charset="-122"/>
                <a:cs typeface="宋体" panose="02010600030101010101" pitchFamily="2" charset="-122"/>
              </a:rPr>
              <a:t>小波包分析、转换构造、一致化处理</a:t>
            </a:r>
            <a:r>
              <a:rPr lang="en-US" altLang="zh-CN" dirty="0">
                <a:latin typeface="黑体" panose="02010609060101010101" charset="-122"/>
                <a:ea typeface="黑体" panose="02010609060101010101" charset="-122"/>
                <a:cs typeface="宋体" panose="02010600030101010101" pitchFamily="2" charset="-122"/>
              </a:rPr>
              <a:t>……</a:t>
            </a:r>
            <a:endParaRPr lang="zh-CN" altLang="zh-CN"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3.2</a:t>
            </a:r>
            <a:r>
              <a:rPr lang="zh-CN" altLang="en-US" sz="2400" b="1" dirty="0"/>
              <a:t> 数据降维</a:t>
            </a:r>
            <a:endParaRPr lang="zh-CN" altLang="en-US" sz="2400" b="1" dirty="0"/>
          </a:p>
        </p:txBody>
      </p:sp>
      <p:sp>
        <p:nvSpPr>
          <p:cNvPr id="2" name="矩形 1"/>
          <p:cNvSpPr/>
          <p:nvPr/>
        </p:nvSpPr>
        <p:spPr>
          <a:xfrm>
            <a:off x="481432" y="1372320"/>
            <a:ext cx="3502094" cy="646331"/>
          </a:xfrm>
          <a:prstGeom prst="rect">
            <a:avLst/>
          </a:prstGeom>
        </p:spPr>
        <p:txBody>
          <a:bodyPr wrap="square">
            <a:spAutoFit/>
          </a:bodyPr>
          <a:lstStyle/>
          <a:p>
            <a:r>
              <a:rPr lang="zh-CN" altLang="zh-CN" b="1" dirty="0">
                <a:latin typeface="黑体" panose="02010609060101010101" charset="-122"/>
                <a:ea typeface="黑体" panose="02010609060101010101" charset="-122"/>
              </a:rPr>
              <a:t>维度</a:t>
            </a:r>
            <a:r>
              <a:rPr lang="zh-CN" altLang="zh-CN" dirty="0">
                <a:latin typeface="黑体" panose="02010609060101010101" charset="-122"/>
                <a:ea typeface="黑体" panose="02010609060101010101" charset="-122"/>
              </a:rPr>
              <a:t>：一组数据的组织形式</a:t>
            </a:r>
            <a:r>
              <a:rPr lang="en-US" altLang="zh-CN" dirty="0">
                <a:latin typeface="黑体" panose="02010609060101010101" charset="-122"/>
                <a:ea typeface="黑体" panose="02010609060101010101" charset="-122"/>
              </a:rPr>
              <a:t>	</a:t>
            </a:r>
            <a:endParaRPr lang="zh-CN" altLang="zh-CN" dirty="0">
              <a:latin typeface="黑体" panose="02010609060101010101" charset="-122"/>
              <a:ea typeface="黑体" panose="02010609060101010101" charset="-122"/>
            </a:endParaRPr>
          </a:p>
        </p:txBody>
      </p:sp>
      <p:graphicFrame>
        <p:nvGraphicFramePr>
          <p:cNvPr id="3" name="表格 3"/>
          <p:cNvGraphicFramePr>
            <a:graphicFrameLocks noGrp="1"/>
          </p:cNvGraphicFramePr>
          <p:nvPr/>
        </p:nvGraphicFramePr>
        <p:xfrm>
          <a:off x="5047307" y="2196288"/>
          <a:ext cx="3897516" cy="1280160"/>
        </p:xfrm>
        <a:graphic>
          <a:graphicData uri="http://schemas.openxmlformats.org/drawingml/2006/table">
            <a:tbl>
              <a:tblPr firstRow="1" bandRow="1">
                <a:tableStyleId>{5940675A-B579-460E-94D1-54222C63F5DA}</a:tableStyleId>
              </a:tblPr>
              <a:tblGrid>
                <a:gridCol w="699878"/>
                <a:gridCol w="2249779"/>
                <a:gridCol w="947859"/>
              </a:tblGrid>
              <a:tr h="370840">
                <a:tc>
                  <a:txBody>
                    <a:bodyPr/>
                    <a:lstStyle/>
                    <a:p>
                      <a:pPr algn="ctr"/>
                      <a:r>
                        <a:rPr lang="zh-CN" altLang="zh-CN" sz="1100" dirty="0"/>
                        <a:t>一维数据</a:t>
                      </a:r>
                      <a:endParaRPr lang="zh-CN" altLang="en-US" sz="1100" dirty="0"/>
                    </a:p>
                  </a:txBody>
                  <a:tcPr/>
                </a:tc>
                <a:tc>
                  <a:txBody>
                    <a:bodyPr/>
                    <a:lstStyle/>
                    <a:p>
                      <a:r>
                        <a:rPr lang="zh-CN" altLang="zh-CN" sz="1100" dirty="0"/>
                        <a:t>对等关系的有序或无序数据构成</a:t>
                      </a:r>
                      <a:endParaRPr lang="zh-CN" altLang="en-US" sz="1100" dirty="0"/>
                    </a:p>
                  </a:txBody>
                  <a:tcPr/>
                </a:tc>
                <a:tc>
                  <a:txBody>
                    <a:bodyPr/>
                    <a:lstStyle/>
                    <a:p>
                      <a:r>
                        <a:rPr lang="zh-CN" altLang="zh-CN" sz="1100" dirty="0"/>
                        <a:t>集合类型</a:t>
                      </a:r>
                      <a:endParaRPr lang="zh-CN" altLang="en-US" sz="1100" dirty="0"/>
                    </a:p>
                  </a:txBody>
                  <a:tcPr/>
                </a:tc>
              </a:tr>
              <a:tr h="370840">
                <a:tc>
                  <a:txBody>
                    <a:bodyPr/>
                    <a:lstStyle/>
                    <a:p>
                      <a:pPr algn="ctr"/>
                      <a:r>
                        <a:rPr lang="zh-CN" altLang="zh-CN" sz="1100" dirty="0"/>
                        <a:t>二维数据</a:t>
                      </a:r>
                      <a:endParaRPr lang="zh-CN" altLang="en-US" sz="1100" dirty="0"/>
                    </a:p>
                  </a:txBody>
                  <a:tcPr/>
                </a:tc>
                <a:tc>
                  <a:txBody>
                    <a:bodyPr/>
                    <a:lstStyle/>
                    <a:p>
                      <a:r>
                        <a:rPr lang="zh-CN" altLang="zh-CN" sz="1100" dirty="0"/>
                        <a:t>由多个一维数据构成，是一维数据的组合形式</a:t>
                      </a:r>
                      <a:endParaRPr lang="zh-CN" altLang="en-US" sz="1100" dirty="0"/>
                    </a:p>
                  </a:txBody>
                  <a:tcPr/>
                </a:tc>
                <a:tc>
                  <a:txBody>
                    <a:bodyPr/>
                    <a:lstStyle/>
                    <a:p>
                      <a:r>
                        <a:rPr lang="zh-CN" altLang="en-US" sz="1100" dirty="0"/>
                        <a:t>表格</a:t>
                      </a:r>
                      <a:endParaRPr lang="zh-CN" altLang="en-US" sz="1100" dirty="0"/>
                    </a:p>
                  </a:txBody>
                  <a:tcPr/>
                </a:tc>
              </a:tr>
              <a:tr h="370840">
                <a:tc>
                  <a:txBody>
                    <a:bodyPr/>
                    <a:lstStyle/>
                    <a:p>
                      <a:pPr algn="ctr"/>
                      <a:r>
                        <a:rPr lang="zh-CN" altLang="zh-CN" sz="1100" dirty="0"/>
                        <a:t>多维数据</a:t>
                      </a:r>
                      <a:endParaRPr lang="zh-CN" altLang="en-US" sz="1100" dirty="0"/>
                    </a:p>
                  </a:txBody>
                  <a:tcPr/>
                </a:tc>
                <a:tc>
                  <a:txBody>
                    <a:bodyPr/>
                    <a:lstStyle/>
                    <a:p>
                      <a:r>
                        <a:rPr lang="zh-CN" altLang="zh-CN" sz="1100" dirty="0"/>
                        <a:t>一维或二维数据在新维度上扩展形式</a:t>
                      </a:r>
                      <a:endParaRPr lang="zh-CN"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100" dirty="0"/>
                        <a:t>字典、</a:t>
                      </a:r>
                      <a:r>
                        <a:rPr lang="en-US" altLang="zh-CN" sz="1100" dirty="0"/>
                        <a:t>JSON</a:t>
                      </a:r>
                      <a:r>
                        <a:rPr lang="zh-CN" altLang="zh-CN" sz="1100" dirty="0"/>
                        <a:t>、</a:t>
                      </a:r>
                      <a:r>
                        <a:rPr lang="en-US" altLang="zh-CN" sz="1100" dirty="0"/>
                        <a:t>XML</a:t>
                      </a:r>
                      <a:endParaRPr lang="zh-CN" altLang="en-US" sz="1100" dirty="0"/>
                    </a:p>
                  </a:txBody>
                  <a:tcPr/>
                </a:tc>
              </a:tr>
            </a:tbl>
          </a:graphicData>
        </a:graphic>
      </p:graphicFrame>
      <p:sp>
        <p:nvSpPr>
          <p:cNvPr id="4" name="矩形 3"/>
          <p:cNvSpPr/>
          <p:nvPr/>
        </p:nvSpPr>
        <p:spPr>
          <a:xfrm>
            <a:off x="475307" y="1855164"/>
            <a:ext cx="4572000" cy="2862322"/>
          </a:xfrm>
          <a:prstGeom prst="rect">
            <a:avLst/>
          </a:prstGeom>
        </p:spPr>
        <p:txBody>
          <a:bodyPr>
            <a:spAutoFit/>
          </a:bodyPr>
          <a:lstStyle/>
          <a:p>
            <a:r>
              <a:rPr lang="zh-CN" altLang="zh-CN" b="1" dirty="0">
                <a:latin typeface="黑体" panose="02010609060101010101" charset="-122"/>
                <a:ea typeface="黑体" panose="02010609060101010101" charset="-122"/>
                <a:cs typeface="宋体" panose="02010600030101010101" pitchFamily="2" charset="-122"/>
              </a:rPr>
              <a:t>为什么进行数据降维</a:t>
            </a:r>
            <a:endParaRPr lang="zh-CN" altLang="zh-CN" b="1" dirty="0">
              <a:latin typeface="黑体" panose="02010609060101010101" charset="-122"/>
              <a:ea typeface="黑体" panose="02010609060101010101" charset="-122"/>
              <a:cs typeface="宋体" panose="02010600030101010101" pitchFamily="2" charset="-122"/>
            </a:endParaRPr>
          </a:p>
          <a:p>
            <a:r>
              <a:rPr lang="en-US" altLang="zh-CN" dirty="0">
                <a:latin typeface="黑体" panose="02010609060101010101" charset="-122"/>
                <a:ea typeface="黑体" panose="02010609060101010101" charset="-122"/>
                <a:cs typeface="宋体" panose="02010600030101010101" pitchFamily="2" charset="-122"/>
              </a:rPr>
              <a:t>1</a:t>
            </a:r>
            <a:r>
              <a:rPr lang="zh-CN" altLang="zh-CN" dirty="0">
                <a:latin typeface="黑体" panose="02010609060101010101" charset="-122"/>
                <a:ea typeface="黑体" panose="02010609060101010101" charset="-122"/>
                <a:cs typeface="宋体" panose="02010600030101010101" pitchFamily="2" charset="-122"/>
              </a:rPr>
              <a:t>）数据的多重共线性导致特征属性之间存在着相互关联关系。多重共线性会导致解的空间不稳定， 从而导致模型的泛化能力弱；</a:t>
            </a:r>
            <a:endParaRPr lang="zh-CN" altLang="zh-CN" dirty="0">
              <a:latin typeface="黑体" panose="02010609060101010101" charset="-122"/>
              <a:ea typeface="黑体" panose="02010609060101010101" charset="-122"/>
              <a:cs typeface="宋体" panose="02010600030101010101" pitchFamily="2" charset="-122"/>
            </a:endParaRPr>
          </a:p>
          <a:p>
            <a:r>
              <a:rPr lang="en-US" altLang="zh-CN" dirty="0">
                <a:latin typeface="黑体" panose="02010609060101010101" charset="-122"/>
                <a:ea typeface="黑体" panose="02010609060101010101" charset="-122"/>
                <a:cs typeface="宋体" panose="02010600030101010101" pitchFamily="2" charset="-122"/>
              </a:rPr>
              <a:t>2</a:t>
            </a:r>
            <a:r>
              <a:rPr lang="zh-CN" altLang="zh-CN" dirty="0">
                <a:latin typeface="黑体" panose="02010609060101010101" charset="-122"/>
                <a:ea typeface="黑体" panose="02010609060101010101" charset="-122"/>
                <a:cs typeface="宋体" panose="02010600030101010101" pitchFamily="2" charset="-122"/>
              </a:rPr>
              <a:t>）高纬空间样本具有稀疏性，导致模型比较难找到数据特征；</a:t>
            </a:r>
            <a:endParaRPr lang="zh-CN" altLang="zh-CN" dirty="0">
              <a:latin typeface="黑体" panose="02010609060101010101" charset="-122"/>
              <a:ea typeface="黑体" panose="02010609060101010101" charset="-122"/>
              <a:cs typeface="宋体" panose="02010600030101010101" pitchFamily="2" charset="-122"/>
            </a:endParaRPr>
          </a:p>
          <a:p>
            <a:r>
              <a:rPr lang="en-US" altLang="zh-CN" dirty="0">
                <a:latin typeface="黑体" panose="02010609060101010101" charset="-122"/>
                <a:ea typeface="黑体" panose="02010609060101010101" charset="-122"/>
                <a:cs typeface="宋体" panose="02010600030101010101" pitchFamily="2" charset="-122"/>
              </a:rPr>
              <a:t>3</a:t>
            </a:r>
            <a:r>
              <a:rPr lang="zh-CN" altLang="zh-CN" dirty="0">
                <a:latin typeface="黑体" panose="02010609060101010101" charset="-122"/>
                <a:ea typeface="黑体" panose="02010609060101010101" charset="-122"/>
                <a:cs typeface="宋体" panose="02010600030101010101" pitchFamily="2" charset="-122"/>
              </a:rPr>
              <a:t>）过多的变量会妨碍模型查找规律；</a:t>
            </a:r>
            <a:endParaRPr lang="zh-CN" altLang="zh-CN" dirty="0">
              <a:latin typeface="黑体" panose="02010609060101010101" charset="-122"/>
              <a:ea typeface="黑体" panose="02010609060101010101" charset="-122"/>
              <a:cs typeface="宋体" panose="02010600030101010101" pitchFamily="2" charset="-122"/>
            </a:endParaRPr>
          </a:p>
          <a:p>
            <a:r>
              <a:rPr lang="en-US" altLang="zh-CN" dirty="0">
                <a:latin typeface="黑体" panose="02010609060101010101" charset="-122"/>
                <a:ea typeface="黑体" panose="02010609060101010101" charset="-122"/>
                <a:cs typeface="宋体" panose="02010600030101010101" pitchFamily="2" charset="-122"/>
              </a:rPr>
              <a:t>4</a:t>
            </a:r>
            <a:r>
              <a:rPr lang="zh-CN" altLang="zh-CN" dirty="0">
                <a:latin typeface="黑体" panose="02010609060101010101" charset="-122"/>
                <a:ea typeface="黑体" panose="02010609060101010101" charset="-122"/>
                <a:cs typeface="宋体" panose="02010600030101010101" pitchFamily="2" charset="-122"/>
              </a:rPr>
              <a:t>）仅仅考虑单个变量对于目标属性的影响可能忽略变量之间的潜在关系。</a:t>
            </a:r>
            <a:endParaRPr lang="zh-CN" altLang="zh-CN"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3.2 </a:t>
            </a:r>
            <a:r>
              <a:rPr lang="zh-CN" altLang="en-US" sz="2400" b="1" dirty="0"/>
              <a:t>数据降维</a:t>
            </a:r>
            <a:endParaRPr lang="zh-CN" altLang="en-US" sz="2400" b="1" dirty="0"/>
          </a:p>
        </p:txBody>
      </p:sp>
      <p:sp>
        <p:nvSpPr>
          <p:cNvPr id="2" name="矩形 1"/>
          <p:cNvSpPr/>
          <p:nvPr/>
        </p:nvSpPr>
        <p:spPr>
          <a:xfrm>
            <a:off x="561527" y="1739892"/>
            <a:ext cx="3456825" cy="2339102"/>
          </a:xfrm>
          <a:prstGeom prst="rect">
            <a:avLst/>
          </a:prstGeom>
        </p:spPr>
        <p:txBody>
          <a:bodyPr wrap="square">
            <a:spAutoFit/>
          </a:bodyPr>
          <a:lstStyle/>
          <a:p>
            <a:r>
              <a:rPr lang="zh-CN" altLang="zh-CN" sz="2000" dirty="0"/>
              <a:t>常用数据降维方法</a:t>
            </a:r>
            <a:endParaRPr lang="zh-CN" altLang="zh-CN" sz="2000" dirty="0"/>
          </a:p>
          <a:p>
            <a:r>
              <a:rPr lang="en-US" altLang="zh-CN" dirty="0"/>
              <a:t>• </a:t>
            </a:r>
            <a:r>
              <a:rPr lang="zh-CN" altLang="zh-CN" dirty="0"/>
              <a:t>主成分分析法（</a:t>
            </a:r>
            <a:r>
              <a:rPr lang="en-US" altLang="zh-CN" dirty="0"/>
              <a:t>PCA</a:t>
            </a:r>
            <a:r>
              <a:rPr lang="zh-CN" altLang="zh-CN" dirty="0"/>
              <a:t>）</a:t>
            </a:r>
            <a:endParaRPr lang="zh-CN" altLang="zh-CN" dirty="0"/>
          </a:p>
          <a:p>
            <a:r>
              <a:rPr lang="en-US" altLang="zh-CN" dirty="0"/>
              <a:t>• </a:t>
            </a:r>
            <a:r>
              <a:rPr lang="zh-CN" altLang="zh-CN" dirty="0"/>
              <a:t>核化线性降维（</a:t>
            </a:r>
            <a:r>
              <a:rPr lang="en-US" altLang="zh-CN" dirty="0"/>
              <a:t>KPCA</a:t>
            </a:r>
            <a:r>
              <a:rPr lang="zh-CN" altLang="zh-CN" dirty="0"/>
              <a:t>）</a:t>
            </a:r>
            <a:endParaRPr lang="zh-CN" altLang="zh-CN" dirty="0"/>
          </a:p>
          <a:p>
            <a:r>
              <a:rPr lang="en-US" altLang="zh-CN" dirty="0"/>
              <a:t>• </a:t>
            </a:r>
            <a:r>
              <a:rPr lang="zh-CN" altLang="zh-CN" dirty="0"/>
              <a:t>主成分回归（</a:t>
            </a:r>
            <a:r>
              <a:rPr lang="en-US" altLang="zh-CN" dirty="0"/>
              <a:t>PCR</a:t>
            </a:r>
            <a:r>
              <a:rPr lang="zh-CN" altLang="zh-CN" dirty="0"/>
              <a:t>）</a:t>
            </a:r>
            <a:endParaRPr lang="zh-CN" altLang="zh-CN" dirty="0"/>
          </a:p>
          <a:p>
            <a:r>
              <a:rPr lang="en-US" altLang="zh-CN" dirty="0"/>
              <a:t>• </a:t>
            </a:r>
            <a:r>
              <a:rPr lang="zh-CN" altLang="zh-CN" dirty="0"/>
              <a:t>偏最小二乘回归（</a:t>
            </a:r>
            <a:r>
              <a:rPr lang="en-US" altLang="zh-CN" dirty="0"/>
              <a:t>PLSR</a:t>
            </a:r>
            <a:r>
              <a:rPr lang="zh-CN" altLang="zh-CN" dirty="0"/>
              <a:t>）</a:t>
            </a:r>
            <a:endParaRPr lang="zh-CN" altLang="zh-CN" dirty="0"/>
          </a:p>
          <a:p>
            <a:r>
              <a:rPr lang="en-US" altLang="zh-CN" dirty="0"/>
              <a:t>• </a:t>
            </a:r>
            <a:r>
              <a:rPr lang="zh-CN" altLang="zh-CN" dirty="0"/>
              <a:t>萨蒙映射</a:t>
            </a:r>
            <a:endParaRPr lang="zh-CN" altLang="zh-CN" dirty="0"/>
          </a:p>
          <a:p>
            <a:r>
              <a:rPr lang="en-US" altLang="zh-CN" dirty="0"/>
              <a:t>• </a:t>
            </a:r>
            <a:r>
              <a:rPr lang="zh-CN" altLang="zh-CN" dirty="0"/>
              <a:t>多维尺度分析法（</a:t>
            </a:r>
            <a:r>
              <a:rPr lang="en-US" altLang="zh-CN" dirty="0"/>
              <a:t>MDS</a:t>
            </a:r>
            <a:r>
              <a:rPr lang="zh-CN" altLang="zh-CN" dirty="0"/>
              <a:t>）</a:t>
            </a:r>
            <a:endParaRPr lang="en-US" altLang="zh-CN" dirty="0"/>
          </a:p>
          <a:p>
            <a:r>
              <a:rPr lang="en-US" altLang="zh-CN" dirty="0"/>
              <a:t>……</a:t>
            </a:r>
            <a:endParaRPr lang="zh-CN"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4708" y="1966801"/>
            <a:ext cx="5156180" cy="1708905"/>
          </a:xfrm>
          <a:prstGeom prst="rect">
            <a:avLst/>
          </a:prstGeom>
        </p:spPr>
      </p:pic>
      <p:sp>
        <p:nvSpPr>
          <p:cNvPr id="7" name="矩形 6"/>
          <p:cNvSpPr/>
          <p:nvPr/>
        </p:nvSpPr>
        <p:spPr>
          <a:xfrm>
            <a:off x="6181141" y="3764115"/>
            <a:ext cx="862455" cy="276999"/>
          </a:xfrm>
          <a:prstGeom prst="rect">
            <a:avLst/>
          </a:prstGeom>
        </p:spPr>
        <p:txBody>
          <a:bodyPr wrap="square">
            <a:spAutoFit/>
          </a:bodyPr>
          <a:lstStyle/>
          <a:p>
            <a:r>
              <a:rPr lang="zh-CN" altLang="en-US" sz="1200" dirty="0">
                <a:latin typeface="黑体" panose="02010609060101010101" charset="-122"/>
                <a:ea typeface="黑体" panose="02010609060101010101" charset="-122"/>
                <a:cs typeface="宋体" panose="02010600030101010101" pitchFamily="2" charset="-122"/>
              </a:rPr>
              <a:t>数据降维</a:t>
            </a:r>
            <a:endParaRPr lang="zh-CN" altLang="zh-CN" sz="12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3.3</a:t>
            </a:r>
            <a:r>
              <a:rPr lang="zh-CN" altLang="en-US" sz="2400" b="1" dirty="0"/>
              <a:t> 数据采样</a:t>
            </a:r>
            <a:endParaRPr lang="zh-CN" altLang="en-US" sz="2400" b="1" dirty="0"/>
          </a:p>
        </p:txBody>
      </p:sp>
      <p:sp>
        <p:nvSpPr>
          <p:cNvPr id="2" name="矩形 1"/>
          <p:cNvSpPr/>
          <p:nvPr/>
        </p:nvSpPr>
        <p:spPr>
          <a:xfrm>
            <a:off x="481432" y="1386807"/>
            <a:ext cx="3221435" cy="3416320"/>
          </a:xfrm>
          <a:prstGeom prst="rect">
            <a:avLst/>
          </a:prstGeom>
        </p:spPr>
        <p:txBody>
          <a:bodyPr wrap="square">
            <a:spAutoFit/>
          </a:bodyPr>
          <a:lstStyle/>
          <a:p>
            <a:r>
              <a:rPr lang="zh-CN" altLang="en-US" b="1" dirty="0"/>
              <a:t>数据</a:t>
            </a:r>
            <a:r>
              <a:rPr lang="zh-CN" altLang="zh-CN" b="1" dirty="0"/>
              <a:t>采样</a:t>
            </a:r>
            <a:endParaRPr lang="en-US" altLang="zh-CN" b="1" dirty="0"/>
          </a:p>
          <a:p>
            <a:endParaRPr lang="en-US" altLang="zh-CN" b="1" dirty="0"/>
          </a:p>
          <a:p>
            <a:r>
              <a:rPr lang="zh-CN" altLang="zh-CN" dirty="0"/>
              <a:t>下采样：对于一个样值序列间隔几个样值取样一次，这样得到新序列就是原序列的下采样</a:t>
            </a:r>
            <a:r>
              <a:rPr lang="zh-CN" altLang="en-US" dirty="0"/>
              <a:t>。（</a:t>
            </a:r>
            <a:r>
              <a:rPr lang="zh-CN" altLang="zh-CN" dirty="0">
                <a:solidFill>
                  <a:srgbClr val="FF0000"/>
                </a:solidFill>
              </a:rPr>
              <a:t>本案例原始数据庞大，便于分析处理</a:t>
            </a:r>
            <a:r>
              <a:rPr lang="zh-CN" altLang="en-US" dirty="0"/>
              <a:t>）</a:t>
            </a:r>
            <a:endParaRPr lang="en-US" altLang="zh-CN" dirty="0"/>
          </a:p>
          <a:p>
            <a:endParaRPr lang="zh-CN" altLang="zh-CN" dirty="0"/>
          </a:p>
          <a:p>
            <a:r>
              <a:rPr lang="zh-CN" altLang="zh-CN" dirty="0"/>
              <a:t>上采样：上采样是下采样的逆过程，也称增取样或内插，图像的放大。</a:t>
            </a:r>
            <a:endParaRPr lang="zh-CN" altLang="zh-CN" dirty="0"/>
          </a:p>
          <a:p>
            <a:endParaRPr lang="zh-CN" altLang="zh-CN" dirty="0">
              <a:latin typeface="黑体" panose="02010609060101010101" charset="-122"/>
              <a:ea typeface="黑体" panose="02010609060101010101"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73641" y="2141282"/>
            <a:ext cx="4390113" cy="1822311"/>
          </a:xfrm>
          <a:prstGeom prst="rect">
            <a:avLst/>
          </a:prstGeom>
          <a:ln>
            <a:solidFill>
              <a:schemeClr val="tx1"/>
            </a:solidFill>
          </a:ln>
        </p:spPr>
      </p:pic>
      <p:sp>
        <p:nvSpPr>
          <p:cNvPr id="6" name="矩形 5"/>
          <p:cNvSpPr/>
          <p:nvPr/>
        </p:nvSpPr>
        <p:spPr>
          <a:xfrm>
            <a:off x="6090606" y="4031423"/>
            <a:ext cx="1143112" cy="276999"/>
          </a:xfrm>
          <a:prstGeom prst="rect">
            <a:avLst/>
          </a:prstGeom>
        </p:spPr>
        <p:txBody>
          <a:bodyPr wrap="square">
            <a:spAutoFit/>
          </a:bodyPr>
          <a:lstStyle/>
          <a:p>
            <a:r>
              <a:rPr lang="en-US" altLang="zh-CN" sz="1200" dirty="0">
                <a:latin typeface="黑体" panose="02010609060101010101" charset="-122"/>
                <a:ea typeface="黑体" panose="02010609060101010101" charset="-122"/>
                <a:cs typeface="宋体" panose="02010600030101010101" pitchFamily="2" charset="-122"/>
              </a:rPr>
              <a:t>PHM</a:t>
            </a:r>
            <a:r>
              <a:rPr lang="zh-CN" altLang="en-US" sz="1200" dirty="0">
                <a:latin typeface="黑体" panose="02010609060101010101" charset="-122"/>
                <a:ea typeface="黑体" panose="02010609060101010101" charset="-122"/>
                <a:cs typeface="宋体" panose="02010600030101010101" pitchFamily="2" charset="-122"/>
              </a:rPr>
              <a:t>原始数据</a:t>
            </a:r>
            <a:endParaRPr lang="zh-CN" altLang="zh-CN" sz="12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3.3</a:t>
            </a:r>
            <a:r>
              <a:rPr lang="zh-CN" altLang="en-US" sz="2400" b="1" dirty="0"/>
              <a:t> 数据采样</a:t>
            </a:r>
            <a:endParaRPr lang="zh-CN" altLang="en-US" sz="2400" b="1" dirty="0"/>
          </a:p>
        </p:txBody>
      </p:sp>
      <p:sp>
        <p:nvSpPr>
          <p:cNvPr id="2" name="矩形 1"/>
          <p:cNvSpPr/>
          <p:nvPr/>
        </p:nvSpPr>
        <p:spPr>
          <a:xfrm>
            <a:off x="481432" y="1480962"/>
            <a:ext cx="8128414" cy="3970318"/>
          </a:xfrm>
          <a:prstGeom prst="rect">
            <a:avLst/>
          </a:prstGeom>
        </p:spPr>
        <p:txBody>
          <a:bodyPr wrap="square">
            <a:spAutoFit/>
          </a:bodyPr>
          <a:lstStyle/>
          <a:p>
            <a:r>
              <a:rPr lang="zh-CN" altLang="zh-CN" b="1" dirty="0"/>
              <a:t>随机降采样</a:t>
            </a:r>
            <a:r>
              <a:rPr lang="zh-CN" altLang="zh-CN" dirty="0"/>
              <a:t>：随机抽取数据进行采样</a:t>
            </a:r>
            <a:r>
              <a:rPr lang="zh-CN" altLang="en-US" dirty="0"/>
              <a:t>。</a:t>
            </a:r>
            <a:endParaRPr lang="en-US" altLang="zh-CN" dirty="0"/>
          </a:p>
          <a:p>
            <a:endParaRPr lang="zh-CN" altLang="zh-CN" dirty="0"/>
          </a:p>
          <a:p>
            <a:r>
              <a:rPr lang="en-US" altLang="zh-CN" b="1" dirty="0"/>
              <a:t>Tomek Links</a:t>
            </a:r>
            <a:r>
              <a:rPr lang="zh-CN" altLang="zh-CN" b="1" dirty="0"/>
              <a:t>采样</a:t>
            </a:r>
            <a:r>
              <a:rPr lang="zh-CN" altLang="zh-CN" dirty="0"/>
              <a:t>：将决策边界附近的样本剔除，整理出一个看上去更加易于分割的决策边界</a:t>
            </a:r>
            <a:r>
              <a:rPr lang="zh-CN" altLang="en-US" dirty="0"/>
              <a:t>。</a:t>
            </a:r>
            <a:endParaRPr lang="en-US" altLang="zh-CN" dirty="0"/>
          </a:p>
          <a:p>
            <a:endParaRPr lang="zh-CN" altLang="zh-CN" dirty="0"/>
          </a:p>
          <a:p>
            <a:r>
              <a:rPr lang="zh-CN" altLang="zh-CN" b="1" dirty="0"/>
              <a:t>基于聚类中心的采样</a:t>
            </a:r>
            <a:r>
              <a:rPr lang="zh-CN" altLang="zh-CN" dirty="0"/>
              <a:t>：先对数据进行聚类然后用聚类中心作为采样的点代表整个类中的样本</a:t>
            </a:r>
            <a:r>
              <a:rPr lang="zh-CN" altLang="en-US" dirty="0"/>
              <a:t>。</a:t>
            </a:r>
            <a:endParaRPr lang="en-US" altLang="zh-CN" dirty="0"/>
          </a:p>
          <a:p>
            <a:endParaRPr lang="zh-CN" altLang="zh-CN" dirty="0"/>
          </a:p>
          <a:p>
            <a:r>
              <a:rPr lang="zh-CN" altLang="zh-CN" b="1" dirty="0"/>
              <a:t>时间序列采样</a:t>
            </a:r>
            <a:r>
              <a:rPr lang="zh-CN" altLang="zh-CN" dirty="0"/>
              <a:t>：按照某个特定的时间轴进行切分</a:t>
            </a:r>
            <a:r>
              <a:rPr lang="zh-CN" altLang="en-US" dirty="0"/>
              <a:t>。</a:t>
            </a:r>
            <a:endParaRPr lang="en-US" altLang="zh-CN" dirty="0"/>
          </a:p>
          <a:p>
            <a:endParaRPr lang="zh-CN" altLang="zh-CN" dirty="0"/>
          </a:p>
          <a:p>
            <a:r>
              <a:rPr lang="zh-CN" altLang="zh-CN" b="1" dirty="0"/>
              <a:t>分层采样</a:t>
            </a:r>
            <a:r>
              <a:rPr lang="zh-CN" altLang="zh-CN" dirty="0"/>
              <a:t>：先将总体的单位按某种特征分为若干次级总体（层），然后再从每一层内进行单纯随机抽样，组成一个样本。</a:t>
            </a:r>
            <a:endParaRPr lang="zh-CN" altLang="zh-CN" dirty="0"/>
          </a:p>
          <a:p>
            <a:r>
              <a:rPr lang="en-US" altLang="zh-CN" dirty="0"/>
              <a:t> </a:t>
            </a:r>
            <a:endParaRPr lang="zh-CN" altLang="zh-CN" dirty="0"/>
          </a:p>
          <a:p>
            <a:endParaRPr lang="zh-CN" altLang="zh-CN" dirty="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877437" cy="461665"/>
          </a:xfrm>
          <a:prstGeom prst="rect">
            <a:avLst/>
          </a:prstGeom>
          <a:noFill/>
        </p:spPr>
        <p:txBody>
          <a:bodyPr wrap="none" rtlCol="0">
            <a:spAutoFit/>
          </a:bodyPr>
          <a:lstStyle/>
          <a:p>
            <a:r>
              <a:rPr lang="en-US" altLang="zh-CN" sz="2400" b="1" dirty="0"/>
              <a:t>3.4</a:t>
            </a:r>
            <a:r>
              <a:rPr lang="zh-CN" altLang="en-US" sz="2400" b="1" dirty="0"/>
              <a:t> 特征组合</a:t>
            </a:r>
            <a:endParaRPr lang="zh-CN" altLang="en-US" sz="2400" b="1" dirty="0"/>
          </a:p>
        </p:txBody>
      </p:sp>
      <p:sp>
        <p:nvSpPr>
          <p:cNvPr id="2" name="矩形 1"/>
          <p:cNvSpPr/>
          <p:nvPr/>
        </p:nvSpPr>
        <p:spPr>
          <a:xfrm>
            <a:off x="481432" y="1648420"/>
            <a:ext cx="7576152" cy="923330"/>
          </a:xfrm>
          <a:prstGeom prst="rect">
            <a:avLst/>
          </a:prstGeom>
        </p:spPr>
        <p:txBody>
          <a:bodyPr wrap="square">
            <a:spAutoFit/>
          </a:bodyPr>
          <a:lstStyle/>
          <a:p>
            <a:r>
              <a:rPr lang="zh-CN" altLang="zh-CN" b="1" dirty="0"/>
              <a:t>特征组合</a:t>
            </a:r>
            <a:r>
              <a:rPr lang="zh-CN" altLang="en-US" dirty="0"/>
              <a:t>：</a:t>
            </a:r>
            <a:r>
              <a:rPr lang="zh-CN" altLang="zh-CN" dirty="0"/>
              <a:t>也称为特征交叉，指通过将两个或多个输入特征相乘来对特征空间中的非线性规律进行编码的合成特征。</a:t>
            </a:r>
            <a:endParaRPr lang="zh-CN" altLang="zh-CN" dirty="0"/>
          </a:p>
          <a:p>
            <a:endParaRPr lang="zh-CN" altLang="zh-CN" dirty="0">
              <a:latin typeface="黑体" panose="02010609060101010101" charset="-122"/>
              <a:ea typeface="黑体" panose="02010609060101010101" charset="-122"/>
            </a:endParaRPr>
          </a:p>
        </p:txBody>
      </p:sp>
      <p:sp>
        <p:nvSpPr>
          <p:cNvPr id="3" name="矩形 2"/>
          <p:cNvSpPr/>
          <p:nvPr/>
        </p:nvSpPr>
        <p:spPr>
          <a:xfrm>
            <a:off x="443794" y="2571750"/>
            <a:ext cx="4633776" cy="2031325"/>
          </a:xfrm>
          <a:prstGeom prst="rect">
            <a:avLst/>
          </a:prstGeom>
        </p:spPr>
        <p:txBody>
          <a:bodyPr wrap="square">
            <a:spAutoFit/>
          </a:bodyPr>
          <a:lstStyle/>
          <a:p>
            <a:r>
              <a:rPr lang="zh-CN" altLang="zh-CN" b="1" dirty="0">
                <a:latin typeface="+mn-ea"/>
                <a:cs typeface="宋体" panose="02010600030101010101" pitchFamily="2" charset="-122"/>
              </a:rPr>
              <a:t>常用特征组合方法</a:t>
            </a:r>
            <a:endParaRPr lang="zh-CN" altLang="zh-CN" b="1" dirty="0">
              <a:latin typeface="+mn-ea"/>
              <a:cs typeface="宋体" panose="02010600030101010101" pitchFamily="2" charset="-122"/>
            </a:endParaRPr>
          </a:p>
          <a:p>
            <a:r>
              <a:rPr lang="en-US" altLang="zh-CN" dirty="0">
                <a:latin typeface="+mn-ea"/>
                <a:cs typeface="宋体" panose="02010600030101010101" pitchFamily="2" charset="-122"/>
              </a:rPr>
              <a:t>[A X B]</a:t>
            </a:r>
            <a:r>
              <a:rPr lang="zh-CN" altLang="zh-CN" dirty="0">
                <a:latin typeface="+mn-ea"/>
                <a:cs typeface="宋体" panose="02010600030101010101" pitchFamily="2" charset="-122"/>
              </a:rPr>
              <a:t>：将两个特征的值相乘形成的特征组合。</a:t>
            </a:r>
            <a:endParaRPr lang="zh-CN" altLang="zh-CN" dirty="0">
              <a:latin typeface="+mn-ea"/>
              <a:cs typeface="宋体" panose="02010600030101010101" pitchFamily="2" charset="-122"/>
            </a:endParaRPr>
          </a:p>
          <a:p>
            <a:r>
              <a:rPr lang="en-US" altLang="zh-CN" dirty="0">
                <a:latin typeface="+mn-ea"/>
                <a:cs typeface="宋体" panose="02010600030101010101" pitchFamily="2" charset="-122"/>
              </a:rPr>
              <a:t>[A x B x C x D x E]</a:t>
            </a:r>
            <a:r>
              <a:rPr lang="zh-CN" altLang="zh-CN" dirty="0">
                <a:latin typeface="+mn-ea"/>
                <a:cs typeface="宋体" panose="02010600030101010101" pitchFamily="2" charset="-122"/>
              </a:rPr>
              <a:t>：将五个特征的值相乘形成的特征组合。</a:t>
            </a:r>
            <a:endParaRPr lang="zh-CN" altLang="zh-CN" dirty="0">
              <a:latin typeface="+mn-ea"/>
              <a:cs typeface="宋体" panose="02010600030101010101" pitchFamily="2" charset="-122"/>
            </a:endParaRPr>
          </a:p>
          <a:p>
            <a:r>
              <a:rPr lang="en-US" altLang="zh-CN" dirty="0">
                <a:latin typeface="+mn-ea"/>
                <a:cs typeface="宋体" panose="02010600030101010101" pitchFamily="2" charset="-122"/>
              </a:rPr>
              <a:t>[A x A]</a:t>
            </a:r>
            <a:r>
              <a:rPr lang="zh-CN" altLang="zh-CN" dirty="0">
                <a:latin typeface="+mn-ea"/>
                <a:cs typeface="宋体" panose="02010600030101010101" pitchFamily="2" charset="-122"/>
              </a:rPr>
              <a:t>：对单个特征的值求平方形成的特征组合。</a:t>
            </a:r>
            <a:endParaRPr lang="zh-CN" altLang="zh-CN" dirty="0">
              <a:latin typeface="+mn-ea"/>
              <a:cs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24063" y="2190938"/>
            <a:ext cx="3260463" cy="2590423"/>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062" y="3819808"/>
            <a:ext cx="814187" cy="4191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832" y="3819808"/>
            <a:ext cx="567693" cy="419100"/>
          </a:xfrm>
          <a:prstGeom prst="rect">
            <a:avLst/>
          </a:prstGeom>
        </p:spPr>
      </p:pic>
      <p:sp>
        <p:nvSpPr>
          <p:cNvPr id="9" name="文本框 8"/>
          <p:cNvSpPr txBox="1"/>
          <p:nvPr/>
        </p:nvSpPr>
        <p:spPr>
          <a:xfrm>
            <a:off x="7946736" y="3915889"/>
            <a:ext cx="70788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Calibri" panose="020F0502020204030204"/>
              </a:rPr>
              <a:t>特征组合</a:t>
            </a:r>
            <a:endParaRPr kumimoji="0" lang="zh-CN" altLang="en-US" sz="12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圆角矩形 4"/>
          <p:cNvGrpSpPr/>
          <p:nvPr/>
        </p:nvGrpSpPr>
        <p:grpSpPr>
          <a:xfrm>
            <a:off x="4318793" y="1152966"/>
            <a:ext cx="506413" cy="574041"/>
            <a:chOff x="0" y="0"/>
            <a:chExt cx="506412" cy="574040"/>
          </a:xfrm>
        </p:grpSpPr>
        <p:sp>
          <p:nvSpPr>
            <p:cNvPr id="18" name="圆角矩形"/>
            <p:cNvSpPr/>
            <p:nvPr/>
          </p:nvSpPr>
          <p:spPr>
            <a:xfrm>
              <a:off x="0" y="34607"/>
              <a:ext cx="506413" cy="504826"/>
            </a:xfrm>
            <a:prstGeom prst="roundRect">
              <a:avLst>
                <a:gd name="adj" fmla="val 16667"/>
              </a:avLst>
            </a:prstGeom>
            <a:solidFill>
              <a:srgbClr val="414455"/>
            </a:solidFill>
            <a:ln w="12700" cap="flat">
              <a:noFill/>
              <a:miter lim="400000"/>
            </a:ln>
            <a:effectLst>
              <a:outerShdw blurRad="50800" dist="38100" dir="5400000" rotWithShape="0">
                <a:srgbClr val="000000">
                  <a:alpha val="40000"/>
                </a:srgbClr>
              </a:outerShdw>
            </a:effectLst>
          </p:spPr>
          <p:txBody>
            <a:bodyPr wrap="square" lIns="45719" tIns="45719" rIns="45719" bIns="45719" numCol="1" anchor="ctr">
              <a:noAutofit/>
            </a:bodyPr>
            <a:lstStyle/>
            <a:p>
              <a: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19" name="1"/>
            <p:cNvSpPr txBox="1"/>
            <p:nvPr/>
          </p:nvSpPr>
          <p:spPr>
            <a:xfrm>
              <a:off x="24644" y="0"/>
              <a:ext cx="457124" cy="574040"/>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lvl1pPr>
            </a:lstStyle>
            <a:p>
              <a:r>
                <a:rPr dirty="0"/>
                <a:t>1</a:t>
              </a:r>
              <a:endParaRPr dirty="0"/>
            </a:p>
          </p:txBody>
        </p:sp>
      </p:grpSp>
      <p:sp>
        <p:nvSpPr>
          <p:cNvPr id="20" name="矩形 5"/>
          <p:cNvSpPr txBox="1"/>
          <p:nvPr/>
        </p:nvSpPr>
        <p:spPr>
          <a:xfrm>
            <a:off x="5044760" y="1215310"/>
            <a:ext cx="1323437" cy="461665"/>
          </a:xfrm>
          <a:prstGeom prst="rect">
            <a:avLst/>
          </a:prstGeom>
          <a:ln w="12700">
            <a:miter lim="400000"/>
          </a:ln>
        </p:spPr>
        <p:txBody>
          <a:bodyPr wrap="none" lIns="45719" rIns="45719">
            <a:spAutoFit/>
          </a:bodyPr>
          <a:lstStyle>
            <a:lvl1pPr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400" dirty="0"/>
              <a:t>项目背景</a:t>
            </a:r>
            <a:endParaRPr sz="2400" dirty="0"/>
          </a:p>
        </p:txBody>
      </p:sp>
      <p:grpSp>
        <p:nvGrpSpPr>
          <p:cNvPr id="21" name="圆角矩形 6"/>
          <p:cNvGrpSpPr/>
          <p:nvPr/>
        </p:nvGrpSpPr>
        <p:grpSpPr>
          <a:xfrm>
            <a:off x="4318793" y="1970550"/>
            <a:ext cx="506413" cy="574041"/>
            <a:chOff x="0" y="0"/>
            <a:chExt cx="506412" cy="574040"/>
          </a:xfrm>
        </p:grpSpPr>
        <p:sp>
          <p:nvSpPr>
            <p:cNvPr id="22" name="圆角矩形"/>
            <p:cNvSpPr/>
            <p:nvPr/>
          </p:nvSpPr>
          <p:spPr>
            <a:xfrm>
              <a:off x="0" y="34607"/>
              <a:ext cx="506413" cy="504826"/>
            </a:xfrm>
            <a:prstGeom prst="roundRect">
              <a:avLst>
                <a:gd name="adj" fmla="val 16667"/>
              </a:avLst>
            </a:prstGeom>
            <a:solidFill>
              <a:srgbClr val="414455"/>
            </a:solidFill>
            <a:ln w="12700" cap="flat">
              <a:noFill/>
              <a:miter lim="400000"/>
            </a:ln>
            <a:effectLst>
              <a:outerShdw blurRad="50800" dist="38100" dir="5400000" rotWithShape="0">
                <a:srgbClr val="000000">
                  <a:alpha val="40000"/>
                </a:srgbClr>
              </a:outerShdw>
            </a:effectLst>
          </p:spPr>
          <p:txBody>
            <a:bodyPr wrap="square" lIns="45719" tIns="45719" rIns="45719" bIns="45719" numCol="1" anchor="ctr">
              <a:noAutofit/>
            </a:bodyPr>
            <a:lstStyle/>
            <a:p>
              <a: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23" name="2"/>
            <p:cNvSpPr txBox="1"/>
            <p:nvPr/>
          </p:nvSpPr>
          <p:spPr>
            <a:xfrm>
              <a:off x="24644" y="0"/>
              <a:ext cx="457124" cy="574040"/>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lvl1pPr>
            </a:lstStyle>
            <a:p>
              <a:r>
                <a:t>2</a:t>
              </a:r>
            </a:p>
          </p:txBody>
        </p:sp>
      </p:grpSp>
      <p:grpSp>
        <p:nvGrpSpPr>
          <p:cNvPr id="25" name="圆角矩形 8"/>
          <p:cNvGrpSpPr/>
          <p:nvPr/>
        </p:nvGrpSpPr>
        <p:grpSpPr>
          <a:xfrm>
            <a:off x="4318793" y="2857348"/>
            <a:ext cx="506413" cy="574041"/>
            <a:chOff x="0" y="0"/>
            <a:chExt cx="506412" cy="574040"/>
          </a:xfrm>
        </p:grpSpPr>
        <p:sp>
          <p:nvSpPr>
            <p:cNvPr id="26" name="圆角矩形"/>
            <p:cNvSpPr/>
            <p:nvPr/>
          </p:nvSpPr>
          <p:spPr>
            <a:xfrm>
              <a:off x="0" y="34607"/>
              <a:ext cx="506413" cy="504826"/>
            </a:xfrm>
            <a:prstGeom prst="roundRect">
              <a:avLst>
                <a:gd name="adj" fmla="val 16667"/>
              </a:avLst>
            </a:prstGeom>
            <a:solidFill>
              <a:srgbClr val="414455"/>
            </a:solidFill>
            <a:ln w="12700" cap="flat">
              <a:noFill/>
              <a:miter lim="400000"/>
            </a:ln>
            <a:effectLst>
              <a:outerShdw blurRad="50800" dist="38100" dir="5400000" rotWithShape="0">
                <a:srgbClr val="000000">
                  <a:alpha val="40000"/>
                </a:srgbClr>
              </a:outerShdw>
            </a:effectLst>
          </p:spPr>
          <p:txBody>
            <a:bodyPr wrap="square" lIns="45719" tIns="45719" rIns="45719" bIns="45719" numCol="1" anchor="ctr">
              <a:noAutofit/>
            </a:bodyPr>
            <a:lstStyle/>
            <a:p>
              <a: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27" name="3"/>
            <p:cNvSpPr txBox="1"/>
            <p:nvPr/>
          </p:nvSpPr>
          <p:spPr>
            <a:xfrm>
              <a:off x="24644" y="0"/>
              <a:ext cx="457124" cy="574040"/>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lvl1pPr>
            </a:lstStyle>
            <a:p>
              <a:r>
                <a:t>3</a:t>
              </a:r>
            </a:p>
          </p:txBody>
        </p:sp>
      </p:grpSp>
      <p:sp>
        <p:nvSpPr>
          <p:cNvPr id="28" name="矩形 9"/>
          <p:cNvSpPr txBox="1"/>
          <p:nvPr/>
        </p:nvSpPr>
        <p:spPr>
          <a:xfrm>
            <a:off x="5044760" y="2020712"/>
            <a:ext cx="1349085" cy="461665"/>
          </a:xfrm>
          <a:prstGeom prst="rect">
            <a:avLst/>
          </a:prstGeom>
          <a:ln w="12700">
            <a:miter lim="400000"/>
          </a:ln>
        </p:spPr>
        <p:txBody>
          <a:bodyPr wrap="none" lIns="45719" rIns="45719">
            <a:spAutoFit/>
          </a:bodyPr>
          <a:lstStyle>
            <a:lvl1pPr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400" dirty="0"/>
              <a:t>数据来源</a:t>
            </a:r>
            <a:endParaRPr sz="2400" dirty="0"/>
          </a:p>
        </p:txBody>
      </p:sp>
      <p:sp>
        <p:nvSpPr>
          <p:cNvPr id="32" name="矩形 11"/>
          <p:cNvSpPr txBox="1"/>
          <p:nvPr/>
        </p:nvSpPr>
        <p:spPr>
          <a:xfrm>
            <a:off x="5044760" y="2891955"/>
            <a:ext cx="2862320" cy="461665"/>
          </a:xfrm>
          <a:prstGeom prst="rect">
            <a:avLst/>
          </a:prstGeom>
          <a:ln w="12700">
            <a:miter lim="400000"/>
          </a:ln>
        </p:spPr>
        <p:txBody>
          <a:bodyPr wrap="none" lIns="45719" rIns="45719">
            <a:spAutoFit/>
          </a:bodyPr>
          <a:lstStyle>
            <a:lvl1pPr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400" dirty="0"/>
              <a:t>数据分析与模型构建</a:t>
            </a:r>
            <a:endParaRPr sz="2400" dirty="0"/>
          </a:p>
        </p:txBody>
      </p:sp>
      <p:grpSp>
        <p:nvGrpSpPr>
          <p:cNvPr id="33" name="矩形 33"/>
          <p:cNvGrpSpPr/>
          <p:nvPr/>
        </p:nvGrpSpPr>
        <p:grpSpPr>
          <a:xfrm>
            <a:off x="0" y="672975"/>
            <a:ext cx="2767704" cy="4470525"/>
            <a:chOff x="0" y="0"/>
            <a:chExt cx="3721100" cy="6858000"/>
          </a:xfrm>
        </p:grpSpPr>
        <p:sp>
          <p:nvSpPr>
            <p:cNvPr id="34" name="矩形"/>
            <p:cNvSpPr/>
            <p:nvPr/>
          </p:nvSpPr>
          <p:spPr>
            <a:xfrm>
              <a:off x="0" y="0"/>
              <a:ext cx="3721100" cy="6858000"/>
            </a:xfrm>
            <a:prstGeom prst="rect">
              <a:avLst/>
            </a:prstGeom>
            <a:solidFill>
              <a:srgbClr val="414455"/>
            </a:solidFill>
            <a:ln w="12700" cap="flat">
              <a:noFill/>
              <a:miter lim="400000"/>
            </a:ln>
            <a:effectLst/>
          </p:spPr>
          <p:txBody>
            <a:bodyPr wrap="square" lIns="45719" tIns="45719" rIns="45719" bIns="45719" numCol="1" anchor="ctr">
              <a:noAutofit/>
            </a:bodyPr>
            <a:lstStyle/>
            <a:p>
              <a:pPr algn="ct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p>
          </p:txBody>
        </p:sp>
        <p:sp>
          <p:nvSpPr>
            <p:cNvPr id="35" name="文本"/>
            <p:cNvSpPr txBox="1"/>
            <p:nvPr/>
          </p:nvSpPr>
          <p:spPr>
            <a:xfrm>
              <a:off x="0" y="3156962"/>
              <a:ext cx="3721100" cy="544076"/>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Times New Roman" panose="02020603050405020304"/>
                  <a:ea typeface="Times New Roman" panose="02020603050405020304"/>
                  <a:cs typeface="Times New Roman" panose="02020603050405020304"/>
                  <a:sym typeface="Times New Roman" panose="02020603050405020304"/>
                </a:defRPr>
              </a:lvl1pPr>
            </a:lstStyle>
            <a:p>
              <a:r>
                <a:t>          </a:t>
              </a:r>
            </a:p>
          </p:txBody>
        </p:sp>
      </p:grpSp>
      <p:sp>
        <p:nvSpPr>
          <p:cNvPr id="42" name="矩形 34"/>
          <p:cNvSpPr txBox="1"/>
          <p:nvPr/>
        </p:nvSpPr>
        <p:spPr>
          <a:xfrm>
            <a:off x="696485" y="1462774"/>
            <a:ext cx="1374733" cy="707886"/>
          </a:xfrm>
          <a:prstGeom prst="rect">
            <a:avLst/>
          </a:prstGeom>
          <a:ln w="12700">
            <a:miter lim="400000"/>
          </a:ln>
        </p:spPr>
        <p:txBody>
          <a:bodyPr wrap="none" lIns="45719" rIns="45719">
            <a:spAutoFit/>
          </a:bodyPr>
          <a:lstStyle>
            <a:lvl1pPr algn="ctr">
              <a:defRPr sz="66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4000" dirty="0" err="1"/>
              <a:t>目</a:t>
            </a:r>
            <a:r>
              <a:rPr sz="4000" dirty="0"/>
              <a:t> </a:t>
            </a:r>
            <a:r>
              <a:rPr sz="4000" dirty="0" err="1"/>
              <a:t>录</a:t>
            </a:r>
            <a:endParaRPr sz="4000" dirty="0"/>
          </a:p>
        </p:txBody>
      </p:sp>
      <p:sp>
        <p:nvSpPr>
          <p:cNvPr id="44" name="矩形 35"/>
          <p:cNvSpPr txBox="1"/>
          <p:nvPr/>
        </p:nvSpPr>
        <p:spPr>
          <a:xfrm>
            <a:off x="882432" y="2554285"/>
            <a:ext cx="1002837" cy="400110"/>
          </a:xfrm>
          <a:prstGeom prst="rect">
            <a:avLst/>
          </a:prstGeom>
          <a:ln w="12700">
            <a:miter lim="400000"/>
          </a:ln>
        </p:spPr>
        <p:txBody>
          <a:bodyPr wrap="none" lIns="45719" rIns="45719">
            <a:spAutoFit/>
          </a:bodyPr>
          <a:lstStyle>
            <a:lvl1pPr algn="ctr">
              <a:defRPr sz="3200">
                <a:solidFill>
                  <a:srgbClr val="FFFFFF"/>
                </a:solidFill>
                <a:latin typeface="Times New Roman" panose="02020603050405020304"/>
                <a:ea typeface="Times New Roman" panose="02020603050405020304"/>
                <a:cs typeface="Times New Roman" panose="02020603050405020304"/>
                <a:sym typeface="Times New Roman" panose="02020603050405020304"/>
              </a:defRPr>
            </a:lvl1pPr>
          </a:lstStyle>
          <a:p>
            <a:r>
              <a:rPr sz="2000" dirty="0"/>
              <a:t>Contents</a:t>
            </a:r>
            <a:endParaRPr sz="2000" dirty="0"/>
          </a:p>
        </p:txBody>
      </p:sp>
      <p:grpSp>
        <p:nvGrpSpPr>
          <p:cNvPr id="24" name="圆角矩形 8"/>
          <p:cNvGrpSpPr/>
          <p:nvPr/>
        </p:nvGrpSpPr>
        <p:grpSpPr>
          <a:xfrm>
            <a:off x="4343437" y="3735591"/>
            <a:ext cx="506414" cy="584773"/>
            <a:chOff x="0" y="-5366"/>
            <a:chExt cx="506413" cy="584772"/>
          </a:xfrm>
        </p:grpSpPr>
        <p:sp>
          <p:nvSpPr>
            <p:cNvPr id="29" name="圆角矩形"/>
            <p:cNvSpPr/>
            <p:nvPr/>
          </p:nvSpPr>
          <p:spPr>
            <a:xfrm>
              <a:off x="0" y="34607"/>
              <a:ext cx="506413" cy="504826"/>
            </a:xfrm>
            <a:prstGeom prst="roundRect">
              <a:avLst>
                <a:gd name="adj" fmla="val 16667"/>
              </a:avLst>
            </a:prstGeom>
            <a:solidFill>
              <a:srgbClr val="414455"/>
            </a:solidFill>
            <a:ln w="12700" cap="flat">
              <a:noFill/>
              <a:miter lim="400000"/>
            </a:ln>
            <a:effectLst>
              <a:outerShdw blurRad="50800" dist="38100" dir="5400000" rotWithShape="0">
                <a:srgbClr val="000000">
                  <a:alpha val="40000"/>
                </a:srgbClr>
              </a:outerShdw>
            </a:effectLst>
          </p:spPr>
          <p:txBody>
            <a:bodyPr wrap="square" lIns="45719" tIns="45719" rIns="45719" bIns="45719" numCol="1" anchor="ctr">
              <a:noAutofit/>
            </a:bodyPr>
            <a:lstStyle/>
            <a:p>
              <a: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30" name="3"/>
            <p:cNvSpPr txBox="1"/>
            <p:nvPr/>
          </p:nvSpPr>
          <p:spPr>
            <a:xfrm>
              <a:off x="24644" y="-5366"/>
              <a:ext cx="457124" cy="584772"/>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Calibri Light" panose="020F0302020204030204"/>
                  <a:ea typeface="Calibri Light" panose="020F0302020204030204"/>
                  <a:cs typeface="Calibri Light" panose="020F0302020204030204"/>
                  <a:sym typeface="Calibri Light" panose="020F0302020204030204"/>
                </a:defRPr>
              </a:lvl1pPr>
            </a:lstStyle>
            <a:p>
              <a:r>
                <a:rPr lang="en-US" altLang="zh-CN" dirty="0"/>
                <a:t>4</a:t>
              </a:r>
              <a:endParaRPr dirty="0"/>
            </a:p>
          </p:txBody>
        </p:sp>
      </p:grpSp>
      <p:sp>
        <p:nvSpPr>
          <p:cNvPr id="31" name="矩形 11"/>
          <p:cNvSpPr txBox="1"/>
          <p:nvPr/>
        </p:nvSpPr>
        <p:spPr>
          <a:xfrm>
            <a:off x="5069408" y="3806386"/>
            <a:ext cx="1323437" cy="461665"/>
          </a:xfrm>
          <a:prstGeom prst="rect">
            <a:avLst/>
          </a:prstGeom>
          <a:ln w="12700">
            <a:miter lim="400000"/>
          </a:ln>
        </p:spPr>
        <p:txBody>
          <a:bodyPr wrap="none" lIns="45719" rIns="45719">
            <a:spAutoFit/>
          </a:bodyPr>
          <a:lstStyle>
            <a:lvl1pPr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2400" dirty="0"/>
              <a:t>项目管理</a:t>
            </a:r>
            <a:endParaRPr sz="2400" dirty="0"/>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492990" cy="461665"/>
          </a:xfrm>
          <a:prstGeom prst="rect">
            <a:avLst/>
          </a:prstGeom>
          <a:noFill/>
        </p:spPr>
        <p:txBody>
          <a:bodyPr wrap="none" rtlCol="0">
            <a:spAutoFit/>
          </a:bodyPr>
          <a:lstStyle/>
          <a:p>
            <a:r>
              <a:rPr lang="en-US" altLang="zh-CN" sz="2400" b="1" dirty="0"/>
              <a:t>3.5</a:t>
            </a:r>
            <a:r>
              <a:rPr lang="zh-CN" altLang="en-US" sz="2400" b="1" dirty="0"/>
              <a:t> 刀具损耗模型</a:t>
            </a:r>
            <a:endParaRPr lang="zh-CN" altLang="en-US" sz="2400" b="1" dirty="0"/>
          </a:p>
        </p:txBody>
      </p:sp>
      <p:sp>
        <p:nvSpPr>
          <p:cNvPr id="2" name="矩形 1"/>
          <p:cNvSpPr/>
          <p:nvPr/>
        </p:nvSpPr>
        <p:spPr>
          <a:xfrm>
            <a:off x="771143" y="1814906"/>
            <a:ext cx="7802489" cy="2031325"/>
          </a:xfrm>
          <a:prstGeom prst="rect">
            <a:avLst/>
          </a:prstGeom>
        </p:spPr>
        <p:txBody>
          <a:bodyPr wrap="square">
            <a:spAutoFit/>
          </a:bodyPr>
          <a:lstStyle/>
          <a:p>
            <a:r>
              <a:rPr lang="en-US" altLang="zh-CN" dirty="0" err="1"/>
              <a:t>S.Huang</a:t>
            </a:r>
            <a:r>
              <a:rPr lang="zh-CN" altLang="zh-CN" dirty="0"/>
              <a:t>、</a:t>
            </a:r>
            <a:r>
              <a:rPr lang="en-US" altLang="zh-CN" dirty="0"/>
              <a:t>X. Li ——</a:t>
            </a:r>
            <a:r>
              <a:rPr lang="zh-CN" altLang="zh-CN" dirty="0"/>
              <a:t>基于</a:t>
            </a:r>
            <a:r>
              <a:rPr lang="zh-CN" altLang="zh-CN" b="1" dirty="0"/>
              <a:t>支持向量回归</a:t>
            </a:r>
            <a:r>
              <a:rPr lang="zh-CN" altLang="zh-CN" dirty="0"/>
              <a:t>的刀具磨损评估模型</a:t>
            </a:r>
            <a:endParaRPr lang="zh-CN" altLang="zh-CN" dirty="0"/>
          </a:p>
          <a:p>
            <a:r>
              <a:rPr lang="en-US" altLang="zh-CN" dirty="0" err="1"/>
              <a:t>T.Benkedouh</a:t>
            </a:r>
            <a:r>
              <a:rPr lang="en-US" altLang="zh-CN" dirty="0"/>
              <a:t>——</a:t>
            </a:r>
            <a:r>
              <a:rPr lang="zh-CN" altLang="zh-CN" dirty="0"/>
              <a:t>基于支持向量回归的刀具的剩余使用寿命预测</a:t>
            </a:r>
            <a:endParaRPr lang="zh-CN" altLang="zh-CN" dirty="0"/>
          </a:p>
          <a:p>
            <a:r>
              <a:rPr lang="zh-CN" altLang="zh-CN" dirty="0"/>
              <a:t>韩玉辉</a:t>
            </a:r>
            <a:r>
              <a:rPr lang="en-US" altLang="zh-CN" dirty="0"/>
              <a:t>——</a:t>
            </a:r>
            <a:r>
              <a:rPr lang="zh-CN" altLang="zh-CN" b="1" dirty="0"/>
              <a:t>粒子群优化算法</a:t>
            </a:r>
            <a:r>
              <a:rPr lang="en-US" altLang="zh-CN" dirty="0"/>
              <a:t>+SVR </a:t>
            </a:r>
            <a:r>
              <a:rPr lang="zh-CN" altLang="zh-CN" dirty="0"/>
              <a:t>模型</a:t>
            </a:r>
            <a:endParaRPr lang="zh-CN" altLang="zh-CN" dirty="0"/>
          </a:p>
          <a:p>
            <a:r>
              <a:rPr lang="en-US" altLang="zh-CN" dirty="0" err="1"/>
              <a:t>X.Li</a:t>
            </a:r>
            <a:r>
              <a:rPr lang="zh-CN" altLang="zh-CN" dirty="0"/>
              <a:t>、</a:t>
            </a:r>
            <a:r>
              <a:rPr lang="en-US" altLang="zh-CN" dirty="0"/>
              <a:t>B.S. Lim ——</a:t>
            </a:r>
            <a:r>
              <a:rPr lang="zh-CN" altLang="zh-CN" b="1" dirty="0"/>
              <a:t>模糊神经网络</a:t>
            </a:r>
            <a:r>
              <a:rPr lang="en-US" altLang="zh-CN" dirty="0"/>
              <a:t>(Fuzzy neural network, FNN)</a:t>
            </a:r>
            <a:endParaRPr lang="zh-CN" altLang="zh-CN" dirty="0"/>
          </a:p>
          <a:p>
            <a:r>
              <a:rPr lang="en-US" altLang="zh-CN" dirty="0"/>
              <a:t>D.A. </a:t>
            </a:r>
            <a:r>
              <a:rPr lang="en-US" altLang="zh-CN" dirty="0" err="1"/>
              <a:t>Tobon</a:t>
            </a:r>
            <a:r>
              <a:rPr lang="en-US" altLang="zh-CN" dirty="0"/>
              <a:t>-Mejia ——</a:t>
            </a:r>
            <a:r>
              <a:rPr lang="zh-CN" altLang="zh-CN" b="1" dirty="0"/>
              <a:t>动态贝叶斯网络</a:t>
            </a:r>
            <a:r>
              <a:rPr lang="en-US" altLang="zh-CN" dirty="0"/>
              <a:t>(Dynamic Bayesian </a:t>
            </a:r>
            <a:r>
              <a:rPr lang="en-US" altLang="zh-CN" dirty="0" err="1"/>
              <a:t>networks,DBN</a:t>
            </a:r>
            <a:r>
              <a:rPr lang="en-US" altLang="zh-CN" dirty="0"/>
              <a:t>)</a:t>
            </a:r>
            <a:endParaRPr lang="zh-CN" altLang="zh-CN" dirty="0"/>
          </a:p>
          <a:p>
            <a:r>
              <a:rPr lang="en-US" altLang="zh-CN" dirty="0" err="1"/>
              <a:t>Huimin</a:t>
            </a:r>
            <a:r>
              <a:rPr lang="en-US" altLang="zh-CN" dirty="0"/>
              <a:t> Chen——</a:t>
            </a:r>
            <a:r>
              <a:rPr lang="zh-CN" altLang="zh-CN" dirty="0"/>
              <a:t>基于多模型联合的刀具磨损预测方法</a:t>
            </a:r>
            <a:endParaRPr lang="zh-CN" altLang="zh-CN" dirty="0"/>
          </a:p>
          <a:p>
            <a:r>
              <a:rPr lang="zh-CN" altLang="zh-CN" dirty="0"/>
              <a:t>董彩云等人</a:t>
            </a:r>
            <a:r>
              <a:rPr lang="en-US" altLang="zh-CN" dirty="0"/>
              <a:t>——</a:t>
            </a:r>
            <a:r>
              <a:rPr lang="zh-CN" altLang="zh-CN" dirty="0"/>
              <a:t>谐波小波包识别</a:t>
            </a:r>
            <a:r>
              <a:rPr lang="en-US" altLang="zh-CN" dirty="0"/>
              <a:t>+</a:t>
            </a:r>
            <a:r>
              <a:rPr lang="zh-CN" altLang="zh-CN" b="1" dirty="0"/>
              <a:t>回溯搜索算法</a:t>
            </a:r>
            <a:endParaRPr lang="zh-CN" altLang="zh-CN" b="1" dirty="0"/>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492990" cy="461665"/>
          </a:xfrm>
          <a:prstGeom prst="rect">
            <a:avLst/>
          </a:prstGeom>
          <a:noFill/>
        </p:spPr>
        <p:txBody>
          <a:bodyPr wrap="none" rtlCol="0">
            <a:spAutoFit/>
          </a:bodyPr>
          <a:lstStyle/>
          <a:p>
            <a:r>
              <a:rPr lang="en-US" altLang="zh-CN" sz="2400" b="1" dirty="0"/>
              <a:t>3.5</a:t>
            </a:r>
            <a:r>
              <a:rPr lang="zh-CN" altLang="en-US" sz="2400" b="1" dirty="0"/>
              <a:t> 刀具损耗模型</a:t>
            </a:r>
            <a:endParaRPr lang="zh-CN" altLang="en-US" sz="2400" b="1" dirty="0"/>
          </a:p>
        </p:txBody>
      </p:sp>
      <p:sp>
        <p:nvSpPr>
          <p:cNvPr id="2" name="矩形 1"/>
          <p:cNvSpPr/>
          <p:nvPr/>
        </p:nvSpPr>
        <p:spPr>
          <a:xfrm>
            <a:off x="481432" y="2005029"/>
            <a:ext cx="2714441" cy="1477328"/>
          </a:xfrm>
          <a:prstGeom prst="rect">
            <a:avLst/>
          </a:prstGeom>
        </p:spPr>
        <p:txBody>
          <a:bodyPr wrap="square">
            <a:spAutoFit/>
          </a:bodyPr>
          <a:lstStyle/>
          <a:p>
            <a:r>
              <a:rPr lang="zh-CN" altLang="zh-CN" dirty="0"/>
              <a:t>现有模型</a:t>
            </a:r>
            <a:r>
              <a:rPr lang="zh-CN" altLang="zh-CN" b="1" dirty="0"/>
              <a:t>不足之处</a:t>
            </a:r>
            <a:endParaRPr lang="zh-CN" altLang="zh-CN" b="1" dirty="0"/>
          </a:p>
          <a:p>
            <a:r>
              <a:rPr lang="en-US" altLang="zh-CN" dirty="0"/>
              <a:t>1</a:t>
            </a:r>
            <a:r>
              <a:rPr lang="zh-CN" altLang="zh-CN" dirty="0"/>
              <a:t>）可解释性不强；</a:t>
            </a:r>
            <a:endParaRPr lang="zh-CN" altLang="zh-CN" dirty="0"/>
          </a:p>
          <a:p>
            <a:r>
              <a:rPr lang="en-US" altLang="zh-CN" dirty="0"/>
              <a:t>2</a:t>
            </a:r>
            <a:r>
              <a:rPr lang="zh-CN" altLang="zh-CN" dirty="0"/>
              <a:t>）回归拟合不太稳定；</a:t>
            </a:r>
            <a:endParaRPr lang="zh-CN" altLang="zh-CN" dirty="0"/>
          </a:p>
          <a:p>
            <a:r>
              <a:rPr lang="en-US" altLang="zh-CN" dirty="0"/>
              <a:t>3</a:t>
            </a:r>
            <a:r>
              <a:rPr lang="zh-CN" altLang="zh-CN" dirty="0"/>
              <a:t>）可视化程度低；</a:t>
            </a:r>
            <a:endParaRPr lang="zh-CN" altLang="zh-CN" dirty="0"/>
          </a:p>
          <a:p>
            <a:r>
              <a:rPr lang="en-US" altLang="zh-CN" dirty="0"/>
              <a:t>4</a:t>
            </a:r>
            <a:r>
              <a:rPr lang="zh-CN" altLang="zh-CN" dirty="0"/>
              <a:t>）适应性不强。</a:t>
            </a:r>
            <a:endParaRPr lang="zh-CN" altLang="zh-CN" dirty="0"/>
          </a:p>
        </p:txBody>
      </p:sp>
      <p:sp>
        <p:nvSpPr>
          <p:cNvPr id="3" name="矩形 2"/>
          <p:cNvSpPr/>
          <p:nvPr/>
        </p:nvSpPr>
        <p:spPr>
          <a:xfrm>
            <a:off x="4277764" y="2027349"/>
            <a:ext cx="4572000" cy="1477328"/>
          </a:xfrm>
          <a:prstGeom prst="rect">
            <a:avLst/>
          </a:prstGeom>
        </p:spPr>
        <p:txBody>
          <a:bodyPr>
            <a:spAutoFit/>
          </a:bodyPr>
          <a:lstStyle/>
          <a:p>
            <a:r>
              <a:rPr lang="zh-CN" altLang="zh-CN" dirty="0">
                <a:ea typeface="黑体" panose="02010609060101010101" charset="-122"/>
                <a:cs typeface="宋体" panose="02010600030101010101" pitchFamily="2" charset="-122"/>
              </a:rPr>
              <a:t>方向：</a:t>
            </a:r>
            <a:endParaRPr lang="zh-CN" altLang="zh-CN" dirty="0">
              <a:ea typeface="黑体" panose="02010609060101010101" charset="-122"/>
              <a:cs typeface="宋体" panose="02010600030101010101" pitchFamily="2" charset="-122"/>
            </a:endParaRPr>
          </a:p>
          <a:p>
            <a:r>
              <a:rPr lang="zh-CN" altLang="zh-CN" b="1" dirty="0">
                <a:ea typeface="黑体" panose="02010609060101010101" charset="-122"/>
                <a:cs typeface="宋体" panose="02010600030101010101" pitchFamily="2" charset="-122"/>
              </a:rPr>
              <a:t>回归决策树</a:t>
            </a:r>
            <a:r>
              <a:rPr lang="en-US" altLang="zh-CN" dirty="0">
                <a:ea typeface="黑体" panose="02010609060101010101" charset="-122"/>
                <a:cs typeface="宋体" panose="02010600030101010101" pitchFamily="2" charset="-122"/>
              </a:rPr>
              <a:t>——</a:t>
            </a:r>
            <a:r>
              <a:rPr lang="zh-CN" altLang="zh-CN" dirty="0">
                <a:ea typeface="黑体" panose="02010609060101010101" charset="-122"/>
                <a:cs typeface="宋体" panose="02010600030101010101" pitchFamily="2" charset="-122"/>
              </a:rPr>
              <a:t>复杂性易控制</a:t>
            </a:r>
            <a:r>
              <a:rPr lang="en-US" altLang="zh-CN" dirty="0">
                <a:ea typeface="黑体" panose="02010609060101010101" charset="-122"/>
                <a:cs typeface="宋体" panose="02010600030101010101" pitchFamily="2" charset="-122"/>
              </a:rPr>
              <a:t>+</a:t>
            </a:r>
            <a:r>
              <a:rPr lang="zh-CN" altLang="zh-CN" dirty="0">
                <a:ea typeface="黑体" panose="02010609060101010101" charset="-122"/>
                <a:cs typeface="宋体" panose="02010600030101010101" pitchFamily="2" charset="-122"/>
              </a:rPr>
              <a:t>解释性强</a:t>
            </a:r>
            <a:endParaRPr lang="zh-CN" altLang="zh-CN" dirty="0">
              <a:ea typeface="黑体" panose="02010609060101010101" charset="-122"/>
              <a:cs typeface="宋体" panose="02010600030101010101" pitchFamily="2" charset="-122"/>
            </a:endParaRPr>
          </a:p>
          <a:p>
            <a:r>
              <a:rPr lang="zh-CN" altLang="zh-CN" b="1" dirty="0">
                <a:ea typeface="黑体" panose="02010609060101010101" charset="-122"/>
                <a:cs typeface="宋体" panose="02010600030101010101" pitchFamily="2" charset="-122"/>
              </a:rPr>
              <a:t>集成方法</a:t>
            </a:r>
            <a:r>
              <a:rPr lang="en-US" altLang="zh-CN" b="1" dirty="0">
                <a:ea typeface="黑体" panose="02010609060101010101" charset="-122"/>
                <a:cs typeface="宋体" panose="02010600030101010101" pitchFamily="2" charset="-122"/>
              </a:rPr>
              <a:t>AdaBoost</a:t>
            </a:r>
            <a:r>
              <a:rPr lang="en-US" altLang="zh-CN" dirty="0">
                <a:ea typeface="黑体" panose="02010609060101010101" charset="-122"/>
                <a:cs typeface="宋体" panose="02010600030101010101" pitchFamily="2" charset="-122"/>
              </a:rPr>
              <a:t>——</a:t>
            </a:r>
            <a:r>
              <a:rPr lang="zh-CN" altLang="zh-CN" dirty="0">
                <a:ea typeface="黑体" panose="02010609060101010101" charset="-122"/>
                <a:cs typeface="宋体" panose="02010600030101010101" pitchFamily="2" charset="-122"/>
              </a:rPr>
              <a:t>提高系统稳定性</a:t>
            </a:r>
            <a:endParaRPr lang="zh-CN" altLang="zh-CN" dirty="0">
              <a:ea typeface="黑体" panose="02010609060101010101" charset="-122"/>
              <a:cs typeface="宋体" panose="02010600030101010101" pitchFamily="2" charset="-122"/>
            </a:endParaRPr>
          </a:p>
          <a:p>
            <a:r>
              <a:rPr lang="zh-CN" altLang="zh-CN" dirty="0">
                <a:ea typeface="黑体" panose="02010609060101010101" charset="-122"/>
                <a:cs typeface="宋体" panose="02010600030101010101" pitchFamily="2" charset="-122"/>
              </a:rPr>
              <a:t>长短时记忆神经网络，双向循环神经网络，随机森林模型</a:t>
            </a:r>
            <a:r>
              <a:rPr lang="en-US" altLang="zh-CN" dirty="0">
                <a:ea typeface="黑体" panose="02010609060101010101" charset="-122"/>
                <a:cs typeface="宋体" panose="02010600030101010101" pitchFamily="2" charset="-122"/>
              </a:rPr>
              <a:t>……——</a:t>
            </a:r>
            <a:r>
              <a:rPr lang="zh-CN" altLang="zh-CN" dirty="0">
                <a:ea typeface="黑体" panose="02010609060101010101" charset="-122"/>
                <a:cs typeface="宋体" panose="02010600030101010101" pitchFamily="2" charset="-122"/>
              </a:rPr>
              <a:t>提高系统准确率</a:t>
            </a:r>
            <a:endParaRPr lang="zh-CN" altLang="zh-CN" dirty="0">
              <a:ea typeface="黑体" panose="02010609060101010101" charset="-122"/>
              <a:cs typeface="宋体" panose="02010600030101010101" pitchFamily="2" charset="-122"/>
            </a:endParaRPr>
          </a:p>
        </p:txBody>
      </p:sp>
      <p:sp>
        <p:nvSpPr>
          <p:cNvPr id="4" name="右箭头 3"/>
          <p:cNvSpPr/>
          <p:nvPr/>
        </p:nvSpPr>
        <p:spPr>
          <a:xfrm>
            <a:off x="3191347" y="2524303"/>
            <a:ext cx="796705" cy="438779"/>
          </a:xfrm>
          <a:prstGeom prst="right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492990" cy="461665"/>
          </a:xfrm>
          <a:prstGeom prst="rect">
            <a:avLst/>
          </a:prstGeom>
          <a:noFill/>
        </p:spPr>
        <p:txBody>
          <a:bodyPr wrap="none" rtlCol="0">
            <a:spAutoFit/>
          </a:bodyPr>
          <a:lstStyle/>
          <a:p>
            <a:r>
              <a:rPr lang="en-US" altLang="zh-CN" sz="2400" b="1" dirty="0"/>
              <a:t>3.5</a:t>
            </a:r>
            <a:r>
              <a:rPr lang="zh-CN" altLang="en-US" sz="2400" b="1" dirty="0"/>
              <a:t> 刀具损耗模型</a:t>
            </a:r>
            <a:endParaRPr lang="zh-CN" altLang="en-US" sz="2400" b="1" dirty="0"/>
          </a:p>
        </p:txBody>
      </p:sp>
      <p:sp>
        <p:nvSpPr>
          <p:cNvPr id="2" name="矩形 1"/>
          <p:cNvSpPr/>
          <p:nvPr/>
        </p:nvSpPr>
        <p:spPr>
          <a:xfrm>
            <a:off x="608180" y="1651944"/>
            <a:ext cx="4072462" cy="2031325"/>
          </a:xfrm>
          <a:prstGeom prst="rect">
            <a:avLst/>
          </a:prstGeom>
        </p:spPr>
        <p:txBody>
          <a:bodyPr wrap="square">
            <a:spAutoFit/>
          </a:bodyPr>
          <a:lstStyle/>
          <a:p>
            <a:r>
              <a:rPr lang="zh-CN" altLang="zh-CN" b="1" dirty="0"/>
              <a:t>模型训练</a:t>
            </a:r>
            <a:endParaRPr lang="zh-CN" altLang="zh-CN" b="1" dirty="0"/>
          </a:p>
          <a:p>
            <a:r>
              <a:rPr lang="zh-CN" altLang="zh-CN" dirty="0"/>
              <a:t>使用</a:t>
            </a:r>
            <a:r>
              <a:rPr lang="en-US" altLang="zh-CN" dirty="0"/>
              <a:t>c1</a:t>
            </a:r>
            <a:r>
              <a:rPr lang="zh-CN" altLang="zh-CN" dirty="0"/>
              <a:t>、</a:t>
            </a:r>
            <a:r>
              <a:rPr lang="en-US" altLang="zh-CN" dirty="0"/>
              <a:t>c4</a:t>
            </a:r>
            <a:r>
              <a:rPr lang="zh-CN" altLang="zh-CN" dirty="0"/>
              <a:t>和</a:t>
            </a:r>
            <a:r>
              <a:rPr lang="en-US" altLang="zh-CN" dirty="0"/>
              <a:t>c6</a:t>
            </a:r>
            <a:r>
              <a:rPr lang="zh-CN" altLang="zh-CN" dirty="0"/>
              <a:t>三个具有真实磨损值的数据集作为实验数据，选取其中两组作为训练样本，另一组作为测试样本，经过特征提取后得到的训练集输入样本形状为（</a:t>
            </a:r>
            <a:r>
              <a:rPr lang="en-US" altLang="zh-CN" dirty="0"/>
              <a:t>630</a:t>
            </a:r>
            <a:r>
              <a:rPr lang="zh-CN" altLang="zh-CN" dirty="0"/>
              <a:t>，</a:t>
            </a:r>
            <a:r>
              <a:rPr lang="en-US" altLang="zh-CN" dirty="0"/>
              <a:t>N</a:t>
            </a:r>
            <a:r>
              <a:rPr lang="zh-CN" altLang="zh-CN" dirty="0"/>
              <a:t>，</a:t>
            </a:r>
            <a:r>
              <a:rPr lang="en-US" altLang="zh-CN" dirty="0"/>
              <a:t>F</a:t>
            </a:r>
            <a:r>
              <a:rPr lang="zh-CN" altLang="zh-CN" dirty="0"/>
              <a:t>），</a:t>
            </a:r>
            <a:r>
              <a:rPr lang="en-US" altLang="zh-CN" dirty="0"/>
              <a:t>N</a:t>
            </a:r>
            <a:r>
              <a:rPr lang="zh-CN" altLang="zh-CN" dirty="0"/>
              <a:t>为传感器信号的个数，</a:t>
            </a:r>
            <a:r>
              <a:rPr lang="en-US" altLang="zh-CN" dirty="0"/>
              <a:t>F</a:t>
            </a:r>
            <a:r>
              <a:rPr lang="zh-CN" altLang="zh-CN" dirty="0"/>
              <a:t>为特征数量。</a:t>
            </a:r>
            <a:endParaRPr lang="zh-CN" altLang="zh-CN" dirty="0"/>
          </a:p>
        </p:txBody>
      </p:sp>
      <p:sp>
        <p:nvSpPr>
          <p:cNvPr id="3" name="矩形 2"/>
          <p:cNvSpPr/>
          <p:nvPr/>
        </p:nvSpPr>
        <p:spPr>
          <a:xfrm>
            <a:off x="4947721" y="1719531"/>
            <a:ext cx="4572000" cy="1477328"/>
          </a:xfrm>
          <a:prstGeom prst="rect">
            <a:avLst/>
          </a:prstGeom>
        </p:spPr>
        <p:txBody>
          <a:bodyPr>
            <a:spAutoFit/>
          </a:bodyPr>
          <a:lstStyle/>
          <a:p>
            <a:r>
              <a:rPr lang="zh-CN" altLang="zh-CN" b="1" dirty="0"/>
              <a:t>模型验证与评价</a:t>
            </a:r>
            <a:endParaRPr lang="zh-CN" altLang="zh-CN" b="1" dirty="0"/>
          </a:p>
          <a:p>
            <a:r>
              <a:rPr lang="zh-CN" altLang="zh-CN" dirty="0"/>
              <a:t>三个方面</a:t>
            </a:r>
            <a:endParaRPr lang="zh-CN" altLang="zh-CN" dirty="0"/>
          </a:p>
          <a:p>
            <a:r>
              <a:rPr lang="zh-CN" altLang="zh-CN" dirty="0"/>
              <a:t>准确性</a:t>
            </a:r>
            <a:r>
              <a:rPr lang="en-US" altLang="zh-CN" dirty="0"/>
              <a:t>——RMSE(</a:t>
            </a:r>
            <a:r>
              <a:rPr lang="zh-CN" altLang="zh-CN" dirty="0"/>
              <a:t>均方差</a:t>
            </a:r>
            <a:r>
              <a:rPr lang="en-US" altLang="zh-CN" dirty="0"/>
              <a:t>)</a:t>
            </a:r>
            <a:endParaRPr lang="zh-CN" altLang="zh-CN" dirty="0"/>
          </a:p>
          <a:p>
            <a:r>
              <a:rPr lang="zh-CN" altLang="zh-CN" dirty="0"/>
              <a:t>稳定性</a:t>
            </a:r>
            <a:r>
              <a:rPr lang="en-US" altLang="zh-CN" dirty="0"/>
              <a:t>——</a:t>
            </a:r>
            <a:r>
              <a:rPr lang="zh-CN" altLang="zh-CN" dirty="0"/>
              <a:t>波动变化</a:t>
            </a:r>
            <a:endParaRPr lang="zh-CN" altLang="zh-CN" dirty="0"/>
          </a:p>
          <a:p>
            <a:r>
              <a:rPr lang="zh-CN" altLang="zh-CN" dirty="0"/>
              <a:t>适用性</a:t>
            </a:r>
            <a:r>
              <a:rPr lang="en-US" altLang="zh-CN" dirty="0"/>
              <a:t>——</a:t>
            </a:r>
            <a:r>
              <a:rPr lang="zh-CN" altLang="zh-CN" dirty="0"/>
              <a:t>面向新刀具的准确率</a:t>
            </a:r>
            <a:endParaRPr lang="zh-CN" altLang="zh-CN" dirty="0"/>
          </a:p>
        </p:txBody>
      </p:sp>
      <p:cxnSp>
        <p:nvCxnSpPr>
          <p:cNvPr id="6" name="直线连接符 5"/>
          <p:cNvCxnSpPr/>
          <p:nvPr/>
        </p:nvCxnSpPr>
        <p:spPr>
          <a:xfrm>
            <a:off x="4762123" y="1538462"/>
            <a:ext cx="0" cy="2362954"/>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185214" cy="461665"/>
          </a:xfrm>
          <a:prstGeom prst="rect">
            <a:avLst/>
          </a:prstGeom>
          <a:noFill/>
        </p:spPr>
        <p:txBody>
          <a:bodyPr wrap="none" rtlCol="0">
            <a:spAutoFit/>
          </a:bodyPr>
          <a:lstStyle/>
          <a:p>
            <a:r>
              <a:rPr lang="en-US" altLang="zh-CN" sz="2400" b="1" dirty="0"/>
              <a:t>3.6</a:t>
            </a:r>
            <a:r>
              <a:rPr lang="zh-CN" altLang="en-US" sz="2400" b="1" dirty="0"/>
              <a:t> 数据可视化</a:t>
            </a:r>
            <a:endParaRPr lang="zh-CN" altLang="en-US" sz="2400" b="1" dirty="0"/>
          </a:p>
        </p:txBody>
      </p:sp>
      <p:sp>
        <p:nvSpPr>
          <p:cNvPr id="2" name="矩形 1"/>
          <p:cNvSpPr/>
          <p:nvPr/>
        </p:nvSpPr>
        <p:spPr>
          <a:xfrm>
            <a:off x="481432" y="1444748"/>
            <a:ext cx="4162996" cy="369332"/>
          </a:xfrm>
          <a:prstGeom prst="rect">
            <a:avLst/>
          </a:prstGeom>
        </p:spPr>
        <p:txBody>
          <a:bodyPr wrap="square">
            <a:spAutoFit/>
          </a:bodyPr>
          <a:lstStyle/>
          <a:p>
            <a:r>
              <a:rPr lang="zh-CN" altLang="en-US" b="1" dirty="0"/>
              <a:t>使用</a:t>
            </a:r>
            <a:r>
              <a:rPr lang="en-US" altLang="zh-CN" b="1" dirty="0" err="1"/>
              <a:t>Visdom</a:t>
            </a:r>
            <a:r>
              <a:rPr lang="zh-CN" altLang="zh-CN" b="1" dirty="0"/>
              <a:t>进行训练可视化分析</a:t>
            </a:r>
            <a:r>
              <a:rPr lang="zh-CN" altLang="zh-CN" dirty="0"/>
              <a:t> </a:t>
            </a:r>
            <a:endParaRPr lang="zh-CN" altLang="zh-CN" dirty="0">
              <a:latin typeface="黑体" panose="02010609060101010101" charset="-122"/>
              <a:ea typeface="黑体" panose="02010609060101010101" charset="-122"/>
            </a:endParaRPr>
          </a:p>
        </p:txBody>
      </p:sp>
      <p:pic>
        <p:nvPicPr>
          <p:cNvPr id="4" name="图片 3" descr="20200215115445904"/>
          <p:cNvPicPr/>
          <p:nvPr/>
        </p:nvPicPr>
        <p:blipFill>
          <a:blip r:embed="rId1"/>
          <a:stretch>
            <a:fillRect/>
          </a:stretch>
        </p:blipFill>
        <p:spPr>
          <a:xfrm>
            <a:off x="1018888" y="2013333"/>
            <a:ext cx="3295515" cy="2119428"/>
          </a:xfrm>
          <a:prstGeom prst="rect">
            <a:avLst/>
          </a:prstGeom>
        </p:spPr>
      </p:pic>
      <p:pic>
        <p:nvPicPr>
          <p:cNvPr id="5" name="图片 4" descr="IMG_256"/>
          <p:cNvPicPr/>
          <p:nvPr/>
        </p:nvPicPr>
        <p:blipFill>
          <a:blip r:embed="rId2"/>
          <a:stretch>
            <a:fillRect/>
          </a:stretch>
        </p:blipFill>
        <p:spPr>
          <a:xfrm>
            <a:off x="5380972" y="1877454"/>
            <a:ext cx="2921057" cy="2517934"/>
          </a:xfrm>
          <a:prstGeom prst="rect">
            <a:avLst/>
          </a:prstGeom>
          <a:noFill/>
          <a:ln w="9525">
            <a:noFill/>
          </a:ln>
        </p:spPr>
      </p:pic>
      <p:sp>
        <p:nvSpPr>
          <p:cNvPr id="3" name="矩形 2"/>
          <p:cNvSpPr/>
          <p:nvPr/>
        </p:nvSpPr>
        <p:spPr>
          <a:xfrm>
            <a:off x="6056670" y="4514649"/>
            <a:ext cx="1261884" cy="307777"/>
          </a:xfrm>
          <a:prstGeom prst="rect">
            <a:avLst/>
          </a:prstGeom>
        </p:spPr>
        <p:txBody>
          <a:bodyPr wrap="none">
            <a:spAutoFit/>
          </a:bodyPr>
          <a:lstStyle/>
          <a:p>
            <a:pPr lvl="0"/>
            <a:r>
              <a:rPr lang="zh-CN" altLang="zh-CN" sz="1400" dirty="0">
                <a:latin typeface="黑体" panose="02010609060101010101" charset="-122"/>
                <a:ea typeface="黑体" panose="02010609060101010101" charset="-122"/>
                <a:cs typeface="Times New Roman" panose="02020603050405020304" pitchFamily="18" charset="0"/>
              </a:rPr>
              <a:t>数据聚合情况</a:t>
            </a:r>
            <a:endParaRPr lang="zh-CN" altLang="zh-CN" sz="1400" dirty="0">
              <a:latin typeface="黑体" panose="02010609060101010101" charset="-122"/>
              <a:ea typeface="黑体" panose="02010609060101010101" charset="-122"/>
              <a:cs typeface="宋体" panose="02010600030101010101" pitchFamily="2" charset="-122"/>
            </a:endParaRPr>
          </a:p>
        </p:txBody>
      </p:sp>
      <p:sp>
        <p:nvSpPr>
          <p:cNvPr id="7" name="矩形 6"/>
          <p:cNvSpPr/>
          <p:nvPr/>
        </p:nvSpPr>
        <p:spPr>
          <a:xfrm>
            <a:off x="1825446" y="4206872"/>
            <a:ext cx="1620957" cy="307777"/>
          </a:xfrm>
          <a:prstGeom prst="rect">
            <a:avLst/>
          </a:prstGeom>
        </p:spPr>
        <p:txBody>
          <a:bodyPr wrap="none">
            <a:spAutoFit/>
          </a:bodyPr>
          <a:lstStyle/>
          <a:p>
            <a:pPr lvl="0"/>
            <a:r>
              <a:rPr lang="zh-CN" altLang="en-US" sz="1400" dirty="0">
                <a:latin typeface="黑体" panose="02010609060101010101" charset="-122"/>
                <a:ea typeface="黑体" panose="02010609060101010101" charset="-122"/>
                <a:cs typeface="Times New Roman" panose="02020603050405020304" pitchFamily="18" charset="0"/>
              </a:rPr>
              <a:t>模型损失变化情况</a:t>
            </a:r>
            <a:endParaRPr lang="zh-CN" altLang="zh-CN" sz="14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185214" cy="461665"/>
          </a:xfrm>
          <a:prstGeom prst="rect">
            <a:avLst/>
          </a:prstGeom>
          <a:noFill/>
        </p:spPr>
        <p:txBody>
          <a:bodyPr wrap="none" rtlCol="0">
            <a:spAutoFit/>
          </a:bodyPr>
          <a:lstStyle/>
          <a:p>
            <a:r>
              <a:rPr lang="en-US" altLang="zh-CN" sz="2400" b="1" dirty="0"/>
              <a:t>3.6</a:t>
            </a:r>
            <a:r>
              <a:rPr lang="zh-CN" altLang="en-US" sz="2400" b="1" dirty="0"/>
              <a:t> 数据可视化</a:t>
            </a:r>
            <a:endParaRPr lang="zh-CN" altLang="en-US" sz="2400" b="1" dirty="0"/>
          </a:p>
        </p:txBody>
      </p:sp>
      <p:sp>
        <p:nvSpPr>
          <p:cNvPr id="2" name="矩形 1"/>
          <p:cNvSpPr/>
          <p:nvPr/>
        </p:nvSpPr>
        <p:spPr>
          <a:xfrm>
            <a:off x="481432" y="1444748"/>
            <a:ext cx="4162996" cy="646331"/>
          </a:xfrm>
          <a:prstGeom prst="rect">
            <a:avLst/>
          </a:prstGeom>
        </p:spPr>
        <p:txBody>
          <a:bodyPr wrap="square">
            <a:spAutoFit/>
          </a:bodyPr>
          <a:lstStyle/>
          <a:p>
            <a:r>
              <a:rPr lang="en-US" altLang="zh-CN" b="1" dirty="0" err="1"/>
              <a:t>Yellowbrick</a:t>
            </a:r>
            <a:r>
              <a:rPr lang="zh-CN" altLang="zh-CN" b="1" dirty="0"/>
              <a:t>：</a:t>
            </a:r>
            <a:r>
              <a:rPr lang="zh-CN" altLang="zh-CN" dirty="0"/>
              <a:t>模型选择、特征重要性确定和模型性能分析</a:t>
            </a:r>
            <a:endParaRPr lang="zh-CN" altLang="zh-CN" dirty="0"/>
          </a:p>
        </p:txBody>
      </p:sp>
      <p:pic>
        <p:nvPicPr>
          <p:cNvPr id="8" name="图片 7"/>
          <p:cNvPicPr/>
          <p:nvPr/>
        </p:nvPicPr>
        <p:blipFill>
          <a:blip r:embed="rId1">
            <a:extLst>
              <a:ext uri="{28A0092B-C50C-407E-A947-70E740481C1C}">
                <a14:useLocalDpi xmlns:a14="http://schemas.microsoft.com/office/drawing/2010/main" val="0"/>
              </a:ext>
            </a:extLst>
          </a:blip>
          <a:stretch>
            <a:fillRect/>
          </a:stretch>
        </p:blipFill>
        <p:spPr>
          <a:xfrm>
            <a:off x="1003581" y="2150629"/>
            <a:ext cx="3326130" cy="2518410"/>
          </a:xfrm>
          <a:prstGeom prst="rect">
            <a:avLst/>
          </a:prstGeom>
        </p:spPr>
      </p:pic>
      <p:sp>
        <p:nvSpPr>
          <p:cNvPr id="6" name="矩形 5"/>
          <p:cNvSpPr/>
          <p:nvPr/>
        </p:nvSpPr>
        <p:spPr>
          <a:xfrm>
            <a:off x="4577368" y="1388051"/>
            <a:ext cx="4572000" cy="646331"/>
          </a:xfrm>
          <a:prstGeom prst="rect">
            <a:avLst/>
          </a:prstGeom>
        </p:spPr>
        <p:txBody>
          <a:bodyPr>
            <a:spAutoFit/>
          </a:bodyPr>
          <a:lstStyle/>
          <a:p>
            <a:pPr algn="just"/>
            <a:r>
              <a:rPr lang="en-US" altLang="zh-CN" b="1" dirty="0" err="1">
                <a:latin typeface="+mn-ea"/>
                <a:cs typeface="宋体" panose="02010600030101010101" pitchFamily="2" charset="-122"/>
              </a:rPr>
              <a:t>MLxtend</a:t>
            </a:r>
            <a:r>
              <a:rPr lang="zh-CN" altLang="zh-CN" b="1" dirty="0">
                <a:latin typeface="+mn-ea"/>
                <a:cs typeface="宋体" panose="02010600030101010101" pitchFamily="2" charset="-122"/>
              </a:rPr>
              <a:t>：</a:t>
            </a:r>
            <a:r>
              <a:rPr lang="zh-CN" altLang="zh-CN" dirty="0">
                <a:latin typeface="+mn-ea"/>
                <a:cs typeface="宋体" panose="02010600030101010101" pitchFamily="2" charset="-122"/>
              </a:rPr>
              <a:t>叠加和表决分类器、模型评估、特征提取以及设计和制图。</a:t>
            </a:r>
            <a:endParaRPr lang="zh-CN" altLang="zh-CN" dirty="0">
              <a:latin typeface="+mn-ea"/>
              <a:cs typeface="宋体" panose="02010600030101010101" pitchFamily="2" charset="-122"/>
            </a:endParaRP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5104645" y="2150629"/>
            <a:ext cx="3348448" cy="2518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185214" cy="461665"/>
          </a:xfrm>
          <a:prstGeom prst="rect">
            <a:avLst/>
          </a:prstGeom>
          <a:noFill/>
        </p:spPr>
        <p:txBody>
          <a:bodyPr wrap="none" rtlCol="0">
            <a:spAutoFit/>
          </a:bodyPr>
          <a:lstStyle/>
          <a:p>
            <a:r>
              <a:rPr lang="en-US" altLang="zh-CN" sz="2400" b="1" dirty="0"/>
              <a:t>3.6</a:t>
            </a:r>
            <a:r>
              <a:rPr lang="zh-CN" altLang="en-US" sz="2400" b="1" dirty="0"/>
              <a:t> 数据可视化</a:t>
            </a:r>
            <a:endParaRPr lang="zh-CN" altLang="en-US" sz="2400" b="1" dirty="0"/>
          </a:p>
        </p:txBody>
      </p:sp>
      <p:sp>
        <p:nvSpPr>
          <p:cNvPr id="2" name="矩形 1"/>
          <p:cNvSpPr/>
          <p:nvPr/>
        </p:nvSpPr>
        <p:spPr>
          <a:xfrm>
            <a:off x="585148" y="1321637"/>
            <a:ext cx="4162996" cy="369332"/>
          </a:xfrm>
          <a:prstGeom prst="rect">
            <a:avLst/>
          </a:prstGeom>
        </p:spPr>
        <p:txBody>
          <a:bodyPr wrap="square">
            <a:spAutoFit/>
          </a:bodyPr>
          <a:lstStyle/>
          <a:p>
            <a:r>
              <a:rPr lang="en-US" altLang="zh-CN" b="1" dirty="0" err="1"/>
              <a:t>graphviz+torchviz</a:t>
            </a:r>
            <a:endParaRPr lang="zh-CN" altLang="zh-CN" b="1" dirty="0"/>
          </a:p>
        </p:txBody>
      </p:sp>
      <p:sp>
        <p:nvSpPr>
          <p:cNvPr id="3" name="矩形 2"/>
          <p:cNvSpPr/>
          <p:nvPr/>
        </p:nvSpPr>
        <p:spPr>
          <a:xfrm>
            <a:off x="1763328" y="4776640"/>
            <a:ext cx="1261884" cy="307777"/>
          </a:xfrm>
          <a:prstGeom prst="rect">
            <a:avLst/>
          </a:prstGeom>
        </p:spPr>
        <p:txBody>
          <a:bodyPr wrap="none">
            <a:spAutoFit/>
          </a:bodyPr>
          <a:lstStyle/>
          <a:p>
            <a:pPr lvl="0"/>
            <a:r>
              <a:rPr lang="zh-CN" altLang="en-US" sz="1400" dirty="0">
                <a:latin typeface="黑体" panose="02010609060101010101" charset="-122"/>
                <a:ea typeface="黑体" panose="02010609060101010101" charset="-122"/>
                <a:cs typeface="宋体" panose="02010600030101010101" pitchFamily="2" charset="-122"/>
              </a:rPr>
              <a:t>神经网络结构</a:t>
            </a:r>
            <a:endParaRPr lang="zh-CN" altLang="zh-CN" sz="1400" dirty="0">
              <a:latin typeface="黑体" panose="02010609060101010101" charset="-122"/>
              <a:ea typeface="黑体" panose="02010609060101010101" charset="-122"/>
              <a:cs typeface="宋体" panose="02010600030101010101" pitchFamily="2" charset="-122"/>
            </a:endParaRPr>
          </a:p>
        </p:txBody>
      </p:sp>
      <p:sp>
        <p:nvSpPr>
          <p:cNvPr id="7" name="矩形 6"/>
          <p:cNvSpPr/>
          <p:nvPr/>
        </p:nvSpPr>
        <p:spPr>
          <a:xfrm>
            <a:off x="1825446" y="4206872"/>
            <a:ext cx="1620957" cy="307777"/>
          </a:xfrm>
          <a:prstGeom prst="rect">
            <a:avLst/>
          </a:prstGeom>
        </p:spPr>
        <p:txBody>
          <a:bodyPr wrap="none">
            <a:spAutoFit/>
          </a:bodyPr>
          <a:lstStyle/>
          <a:p>
            <a:pPr lvl="0"/>
            <a:r>
              <a:rPr lang="zh-CN" altLang="en-US" sz="1400" dirty="0">
                <a:latin typeface="黑体" panose="02010609060101010101" charset="-122"/>
                <a:ea typeface="黑体" panose="02010609060101010101" charset="-122"/>
                <a:cs typeface="Times New Roman" panose="02020603050405020304" pitchFamily="18" charset="0"/>
              </a:rPr>
              <a:t>模型损失变化情况</a:t>
            </a:r>
            <a:endParaRPr lang="zh-CN" altLang="zh-CN" sz="1400" dirty="0">
              <a:latin typeface="黑体" panose="02010609060101010101" charset="-122"/>
              <a:ea typeface="黑体" panose="02010609060101010101" charset="-122"/>
              <a:cs typeface="宋体" panose="02010600030101010101" pitchFamily="2" charset="-122"/>
            </a:endParaRPr>
          </a:p>
        </p:txBody>
      </p:sp>
      <p:pic>
        <p:nvPicPr>
          <p:cNvPr id="8" name="图片 7"/>
          <p:cNvPicPr/>
          <p:nvPr/>
        </p:nvPicPr>
        <p:blipFill>
          <a:blip r:embed="rId1">
            <a:extLst>
              <a:ext uri="{28A0092B-C50C-407E-A947-70E740481C1C}">
                <a14:useLocalDpi xmlns:a14="http://schemas.microsoft.com/office/drawing/2010/main" val="0"/>
              </a:ext>
            </a:extLst>
          </a:blip>
          <a:stretch>
            <a:fillRect/>
          </a:stretch>
        </p:blipFill>
        <p:spPr>
          <a:xfrm>
            <a:off x="913997" y="1669512"/>
            <a:ext cx="2713475" cy="3107128"/>
          </a:xfrm>
          <a:prstGeom prst="rect">
            <a:avLst/>
          </a:prstGeom>
        </p:spPr>
      </p:pic>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4154158" y="1935477"/>
            <a:ext cx="4691078" cy="2380016"/>
          </a:xfrm>
          <a:prstGeom prst="rect">
            <a:avLst/>
          </a:prstGeom>
        </p:spPr>
      </p:pic>
      <p:sp>
        <p:nvSpPr>
          <p:cNvPr id="6" name="矩形 5"/>
          <p:cNvSpPr/>
          <p:nvPr/>
        </p:nvSpPr>
        <p:spPr>
          <a:xfrm>
            <a:off x="4442406" y="1346004"/>
            <a:ext cx="1385316" cy="369332"/>
          </a:xfrm>
          <a:prstGeom prst="rect">
            <a:avLst/>
          </a:prstGeom>
        </p:spPr>
        <p:txBody>
          <a:bodyPr wrap="none">
            <a:spAutoFit/>
          </a:bodyPr>
          <a:lstStyle/>
          <a:p>
            <a:r>
              <a:rPr lang="en-US" altLang="zh-CN" b="1" dirty="0" err="1">
                <a:ea typeface="宋体" panose="02010600030101010101" pitchFamily="2" charset="-122"/>
                <a:cs typeface="Times New Roman" panose="02020603050405020304" pitchFamily="18" charset="0"/>
              </a:rPr>
              <a:t>tensorwatch</a:t>
            </a:r>
            <a:endParaRPr lang="zh-CN" altLang="zh-CN" b="1" dirty="0">
              <a:ea typeface="宋体" panose="02010600030101010101" pitchFamily="2" charset="-122"/>
              <a:cs typeface="宋体" panose="02010600030101010101" pitchFamily="2" charset="-122"/>
            </a:endParaRPr>
          </a:p>
        </p:txBody>
      </p:sp>
      <p:sp>
        <p:nvSpPr>
          <p:cNvPr id="11" name="矩形 10"/>
          <p:cNvSpPr/>
          <p:nvPr/>
        </p:nvSpPr>
        <p:spPr>
          <a:xfrm>
            <a:off x="6048291" y="4315493"/>
            <a:ext cx="902811" cy="307777"/>
          </a:xfrm>
          <a:prstGeom prst="rect">
            <a:avLst/>
          </a:prstGeom>
        </p:spPr>
        <p:txBody>
          <a:bodyPr wrap="none">
            <a:spAutoFit/>
          </a:bodyPr>
          <a:lstStyle/>
          <a:p>
            <a:pPr lvl="0"/>
            <a:r>
              <a:rPr lang="zh-CN" altLang="en-US" sz="1400" dirty="0">
                <a:latin typeface="黑体" panose="02010609060101010101" charset="-122"/>
                <a:ea typeface="黑体" panose="02010609060101010101" charset="-122"/>
                <a:cs typeface="宋体" panose="02010600030101010101" pitchFamily="2" charset="-122"/>
              </a:rPr>
              <a:t>损失波动</a:t>
            </a:r>
            <a:endParaRPr lang="zh-CN" altLang="zh-CN" sz="14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2185214" cy="461665"/>
          </a:xfrm>
          <a:prstGeom prst="rect">
            <a:avLst/>
          </a:prstGeom>
          <a:noFill/>
        </p:spPr>
        <p:txBody>
          <a:bodyPr wrap="none" rtlCol="0">
            <a:spAutoFit/>
          </a:bodyPr>
          <a:lstStyle/>
          <a:p>
            <a:r>
              <a:rPr lang="en-US" altLang="zh-CN" sz="2400" b="1" dirty="0"/>
              <a:t>3.6</a:t>
            </a:r>
            <a:r>
              <a:rPr lang="zh-CN" altLang="en-US" sz="2400" b="1" dirty="0"/>
              <a:t> 数据可视化</a:t>
            </a:r>
            <a:endParaRPr lang="zh-CN" altLang="en-US" sz="2400" b="1" dirty="0"/>
          </a:p>
        </p:txBody>
      </p:sp>
      <p:sp>
        <p:nvSpPr>
          <p:cNvPr id="2" name="矩形 1"/>
          <p:cNvSpPr/>
          <p:nvPr/>
        </p:nvSpPr>
        <p:spPr>
          <a:xfrm>
            <a:off x="585148" y="1363772"/>
            <a:ext cx="4162996" cy="369332"/>
          </a:xfrm>
          <a:prstGeom prst="rect">
            <a:avLst/>
          </a:prstGeom>
        </p:spPr>
        <p:txBody>
          <a:bodyPr wrap="square">
            <a:spAutoFit/>
          </a:bodyPr>
          <a:lstStyle/>
          <a:p>
            <a:r>
              <a:rPr lang="en-US" altLang="zh-CN" b="1" dirty="0" err="1"/>
              <a:t>TensorboardX</a:t>
            </a:r>
            <a:r>
              <a:rPr lang="zh-CN" altLang="zh-CN" dirty="0"/>
              <a:t> </a:t>
            </a:r>
            <a:endParaRPr lang="zh-CN" altLang="zh-CN" dirty="0">
              <a:latin typeface="黑体" panose="02010609060101010101" charset="-122"/>
              <a:ea typeface="黑体" panose="02010609060101010101" charset="-122"/>
            </a:endParaRPr>
          </a:p>
        </p:txBody>
      </p:sp>
      <p:pic>
        <p:nvPicPr>
          <p:cNvPr id="8" name="图片 7" descr="IMG_256"/>
          <p:cNvPicPr/>
          <p:nvPr/>
        </p:nvPicPr>
        <p:blipFill>
          <a:blip r:embed="rId1"/>
          <a:stretch>
            <a:fillRect/>
          </a:stretch>
        </p:blipFill>
        <p:spPr>
          <a:xfrm>
            <a:off x="1574039" y="1733104"/>
            <a:ext cx="5115560" cy="28689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608133" cy="53091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第</a:t>
            </a:r>
            <a:r>
              <a:rPr lang="zh-CN" altLang="en-US" dirty="0"/>
              <a:t>四</a:t>
            </a:r>
            <a:r>
              <a:rPr dirty="0" err="1"/>
              <a:t>部分</a:t>
            </a:r>
            <a:endParaRPr dirty="0"/>
          </a:p>
        </p:txBody>
      </p:sp>
      <p:grpSp>
        <p:nvGrpSpPr>
          <p:cNvPr id="354" name="组合 11"/>
          <p:cNvGrpSpPr/>
          <p:nvPr/>
        </p:nvGrpSpPr>
        <p:grpSpPr>
          <a:xfrm>
            <a:off x="4152636" y="1007841"/>
            <a:ext cx="2121093" cy="1279247"/>
            <a:chOff x="-7714" y="-3983"/>
            <a:chExt cx="1876279" cy="1096742"/>
          </a:xfrm>
        </p:grpSpPr>
        <p:sp>
          <p:nvSpPr>
            <p:cNvPr id="352" name="TextBox 4"/>
            <p:cNvSpPr txBox="1"/>
            <p:nvPr/>
          </p:nvSpPr>
          <p:spPr>
            <a:xfrm>
              <a:off x="63848" y="-3983"/>
              <a:ext cx="61314" cy="534331"/>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endParaRPr lang="en-GB" altLang="zh-CN" sz="3600" dirty="0"/>
            </a:p>
          </p:txBody>
        </p:sp>
        <p:sp>
          <p:nvSpPr>
            <p:cNvPr id="353" name="文本框 8"/>
            <p:cNvSpPr txBox="1"/>
            <p:nvPr/>
          </p:nvSpPr>
          <p:spPr>
            <a:xfrm>
              <a:off x="-7714" y="505654"/>
              <a:ext cx="1876279" cy="587105"/>
            </a:xfrm>
            <a:prstGeom prst="rect">
              <a:avLst/>
            </a:prstGeom>
            <a:noFill/>
            <a:ln w="12700" cap="flat">
              <a:noFill/>
              <a:miter lim="400000"/>
            </a:ln>
            <a:effectLst/>
          </p:spPr>
          <p:txBody>
            <a:bodyPr wrap="none" lIns="34290" tIns="34290" rIns="34290" bIns="34290" numCol="1" anchor="t">
              <a:spAutoFit/>
            </a:bodyPr>
            <a:lstStyle>
              <a:lvl1pPr>
                <a:defRPr sz="24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4000" dirty="0"/>
                <a:t>项目管理</a:t>
              </a:r>
              <a:endParaRPr lang="zh-CN" altLang="en-US" sz="4000" dirty="0"/>
            </a:p>
          </p:txBody>
        </p:sp>
      </p:grpSp>
      <p:sp>
        <p:nvSpPr>
          <p:cNvPr id="355" name="矩形 9"/>
          <p:cNvSpPr/>
          <p:nvPr/>
        </p:nvSpPr>
        <p:spPr>
          <a:xfrm>
            <a:off x="3301999" y="3281362"/>
            <a:ext cx="5843589"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7980" y="930275"/>
            <a:ext cx="110680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b="1" dirty="0">
                <a:sym typeface="+mn-ea"/>
              </a:rPr>
              <a:t>4.1</a:t>
            </a:r>
            <a:r>
              <a:rPr lang="zh-CN" altLang="en-US" b="1" dirty="0">
                <a:sym typeface="+mn-ea"/>
              </a:rPr>
              <a:t> </a:t>
            </a:r>
            <a:r>
              <a:rPr lang="en-US" altLang="zh-CN" b="1" dirty="0">
                <a:sym typeface="+mn-ea"/>
              </a:rPr>
              <a:t>WBS</a:t>
            </a:r>
            <a:r>
              <a:rPr lang="zh-CN" altLang="en-US" b="1" dirty="0">
                <a:sym typeface="+mn-ea"/>
              </a:rPr>
              <a:t>图</a:t>
            </a:r>
            <a:endParaRPr lang="zh-CN" altLang="en-US" b="1" dirty="0">
              <a:sym typeface="+mn-ea"/>
            </a:endParaRPr>
          </a:p>
        </p:txBody>
      </p:sp>
      <p:pic>
        <p:nvPicPr>
          <p:cNvPr id="5" name="图片 4"/>
          <p:cNvPicPr>
            <a:picLocks noChangeAspect="1"/>
          </p:cNvPicPr>
          <p:nvPr/>
        </p:nvPicPr>
        <p:blipFill>
          <a:blip r:embed="rId1"/>
          <a:srcRect/>
          <a:stretch>
            <a:fillRect/>
          </a:stretch>
        </p:blipFill>
        <p:spPr>
          <a:xfrm>
            <a:off x="347980" y="1570990"/>
            <a:ext cx="8448599" cy="2801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1145" y="808990"/>
            <a:ext cx="250253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b="1" dirty="0">
                <a:sym typeface="+mn-ea"/>
              </a:rPr>
              <a:t>4.2</a:t>
            </a:r>
            <a:r>
              <a:rPr lang="zh-CN" altLang="en-US" b="1" dirty="0">
                <a:sym typeface="+mn-ea"/>
              </a:rPr>
              <a:t> 项目</a:t>
            </a:r>
            <a:r>
              <a:rPr lang="zh-CN" altLang="en-US" b="1" dirty="0">
                <a:sym typeface="+mn-ea"/>
              </a:rPr>
              <a:t>成员特点及</a:t>
            </a:r>
            <a:r>
              <a:rPr lang="zh-CN" altLang="en-US" b="1" dirty="0">
                <a:sym typeface="+mn-ea"/>
              </a:rPr>
              <a:t>分工</a:t>
            </a:r>
            <a:endParaRPr lang="zh-CN" altLang="en-US" b="1" dirty="0">
              <a:sym typeface="+mn-ea"/>
            </a:endParaRPr>
          </a:p>
        </p:txBody>
      </p:sp>
      <p:sp>
        <p:nvSpPr>
          <p:cNvPr id="7" name="任意多边形: 形状 5"/>
          <p:cNvSpPr/>
          <p:nvPr/>
        </p:nvSpPr>
        <p:spPr>
          <a:xfrm>
            <a:off x="-266065" y="2235107"/>
            <a:ext cx="10330184" cy="1644593"/>
          </a:xfrm>
          <a:custGeom>
            <a:avLst/>
            <a:gdLst>
              <a:gd name="connsiteX0" fmla="*/ 0 w 16268"/>
              <a:gd name="connsiteY0" fmla="*/ 1979 h 2589"/>
              <a:gd name="connsiteX1" fmla="*/ 1825 w 16268"/>
              <a:gd name="connsiteY1" fmla="*/ 71 h 2589"/>
              <a:gd name="connsiteX2" fmla="*/ 4772 w 16268"/>
              <a:gd name="connsiteY2" fmla="*/ 2085 h 2589"/>
              <a:gd name="connsiteX3" fmla="*/ 7741 w 16268"/>
              <a:gd name="connsiteY3" fmla="*/ 104 h 2589"/>
              <a:gd name="connsiteX4" fmla="*/ 10568 w 16268"/>
              <a:gd name="connsiteY4" fmla="*/ 2157 h 2589"/>
              <a:gd name="connsiteX5" fmla="*/ 13749 w 16268"/>
              <a:gd name="connsiteY5" fmla="*/ 4 h 2589"/>
              <a:gd name="connsiteX6" fmla="*/ 16268 w 16268"/>
              <a:gd name="connsiteY6" fmla="*/ 2590 h 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68" h="2590">
                <a:moveTo>
                  <a:pt x="0" y="1979"/>
                </a:moveTo>
                <a:cubicBezTo>
                  <a:pt x="369" y="1141"/>
                  <a:pt x="905" y="-67"/>
                  <a:pt x="1825" y="71"/>
                </a:cubicBezTo>
                <a:cubicBezTo>
                  <a:pt x="2745" y="208"/>
                  <a:pt x="3659" y="2088"/>
                  <a:pt x="4772" y="2085"/>
                </a:cubicBezTo>
                <a:cubicBezTo>
                  <a:pt x="5885" y="2082"/>
                  <a:pt x="6865" y="135"/>
                  <a:pt x="7741" y="104"/>
                </a:cubicBezTo>
                <a:cubicBezTo>
                  <a:pt x="8688" y="126"/>
                  <a:pt x="10079" y="2009"/>
                  <a:pt x="10568" y="2157"/>
                </a:cubicBezTo>
                <a:cubicBezTo>
                  <a:pt x="11853" y="2569"/>
                  <a:pt x="13070" y="-116"/>
                  <a:pt x="13749" y="4"/>
                </a:cubicBezTo>
                <a:cubicBezTo>
                  <a:pt x="15816" y="536"/>
                  <a:pt x="16270" y="2583"/>
                  <a:pt x="16268" y="2590"/>
                </a:cubicBezTo>
              </a:path>
            </a:pathLst>
          </a:cu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92745" y="1975877"/>
            <a:ext cx="612396" cy="612396"/>
          </a:xfrm>
          <a:prstGeom prst="ellipse">
            <a:avLst/>
          </a:prstGeom>
          <a:blipFill rotWithShape="1">
            <a:blip r:embed="rId1"/>
            <a:stretch>
              <a:fillRect/>
            </a:stretch>
          </a:blipFill>
          <a:ln w="38100">
            <a:solidFill>
              <a:srgbClr val="4F80BD"/>
            </a:solidFill>
          </a:ln>
          <a:effectLst/>
          <a:extLst>
            <a:ext uri="{909E8E84-426E-40DD-AFC4-6F175D3DCCD1}">
              <a14:hiddenFill xmlns:a14="http://schemas.microsoft.com/office/drawing/2010/main">
                <a:solidFill>
                  <a:srgbClr val="4F80B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椭圆 8"/>
          <p:cNvSpPr/>
          <p:nvPr/>
        </p:nvSpPr>
        <p:spPr>
          <a:xfrm>
            <a:off x="2482031" y="3208297"/>
            <a:ext cx="612396" cy="612396"/>
          </a:xfrm>
          <a:prstGeom prst="ellipse">
            <a:avLst/>
          </a:prstGeom>
          <a:blipFill rotWithShape="1">
            <a:blip r:embed="rId2"/>
            <a:stretch>
              <a:fillRect/>
            </a:stretch>
          </a:blipFill>
          <a:ln w="38100">
            <a:solidFill>
              <a:srgbClr val="4F80BD"/>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2" name="椭圆 21"/>
          <p:cNvSpPr/>
          <p:nvPr/>
        </p:nvSpPr>
        <p:spPr>
          <a:xfrm>
            <a:off x="4342951" y="1976144"/>
            <a:ext cx="612396" cy="612396"/>
          </a:xfrm>
          <a:prstGeom prst="ellipse">
            <a:avLst/>
          </a:prstGeom>
          <a:blipFill rotWithShape="1">
            <a:blip r:embed="rId3"/>
            <a:stretch>
              <a:fillRect/>
            </a:stretch>
          </a:blipFill>
          <a:ln w="38100">
            <a:solidFill>
              <a:srgbClr val="4F80BD"/>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3" name="椭圆 22"/>
          <p:cNvSpPr/>
          <p:nvPr/>
        </p:nvSpPr>
        <p:spPr>
          <a:xfrm>
            <a:off x="6342252" y="3270824"/>
            <a:ext cx="612396" cy="612396"/>
          </a:xfrm>
          <a:prstGeom prst="ellipse">
            <a:avLst/>
          </a:prstGeom>
          <a:blipFill rotWithShape="1">
            <a:blip r:embed="rId4"/>
            <a:stretch>
              <a:fillRect/>
            </a:stretch>
          </a:blipFill>
          <a:ln w="38100">
            <a:solidFill>
              <a:srgbClr val="4F80BD"/>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4" name="矩形 23"/>
          <p:cNvSpPr/>
          <p:nvPr/>
        </p:nvSpPr>
        <p:spPr bwMode="auto">
          <a:xfrm>
            <a:off x="438486" y="2741391"/>
            <a:ext cx="720090" cy="306705"/>
          </a:xfrm>
          <a:prstGeom prst="rect">
            <a:avLst/>
          </a:prstGeom>
          <a:noFill/>
        </p:spPr>
        <p:txBody>
          <a:bodyPr wrap="none">
            <a:spAutoFit/>
          </a:bodyPr>
          <a:p>
            <a:pPr algn="l">
              <a:defRPr/>
            </a:pPr>
            <a:r>
              <a:rPr lang="zh-CN" altLang="en-US" sz="1400" b="1">
                <a:solidFill>
                  <a:schemeClr val="accent1"/>
                </a:solidFill>
                <a:latin typeface="+mj-lt"/>
                <a:ea typeface="方正兰亭黑_GBK" panose="02010600030101010101"/>
                <a:sym typeface="+mn-ea"/>
              </a:rPr>
              <a:t>邵颖诗</a:t>
            </a:r>
            <a:endParaRPr lang="zh-CN" altLang="en-US" sz="1400" b="1">
              <a:solidFill>
                <a:schemeClr val="accent1"/>
              </a:solidFill>
              <a:latin typeface="+mj-lt"/>
              <a:ea typeface="方正兰亭黑_GBK" panose="02010600030101010101"/>
              <a:sym typeface="+mn-ea"/>
            </a:endParaRPr>
          </a:p>
        </p:txBody>
      </p:sp>
      <p:sp>
        <p:nvSpPr>
          <p:cNvPr id="25" name="矩形 24"/>
          <p:cNvSpPr/>
          <p:nvPr/>
        </p:nvSpPr>
        <p:spPr>
          <a:xfrm>
            <a:off x="7620" y="2984500"/>
            <a:ext cx="1859280" cy="1787525"/>
          </a:xfrm>
          <a:prstGeom prst="rect">
            <a:avLst/>
          </a:prstGeom>
        </p:spPr>
        <p:txBody>
          <a:bodyPr wrap="square">
            <a:spAutoFit/>
          </a:bodyPr>
          <a:p>
            <a:pPr algn="just">
              <a:lnSpc>
                <a:spcPct val="150000"/>
              </a:lnSpc>
            </a:pPr>
            <a:r>
              <a:rPr lang="en-US" altLang="zh-CN" sz="1050" b="1">
                <a:solidFill>
                  <a:schemeClr val="tx1">
                    <a:lumMod val="85000"/>
                    <a:lumOff val="15000"/>
                  </a:schemeClr>
                </a:solidFill>
              </a:rPr>
              <a:t>·</a:t>
            </a:r>
            <a:r>
              <a:rPr lang="en-US" altLang="zh-CN" sz="1050">
                <a:solidFill>
                  <a:schemeClr val="tx1">
                    <a:lumMod val="85000"/>
                    <a:lumOff val="15000"/>
                  </a:schemeClr>
                </a:solidFill>
              </a:rPr>
              <a:t> 新旧合冶，矢志创新，组织能力强，具有丰富的项目组织经验，责任感与团队意识强。</a:t>
            </a:r>
            <a:endParaRPr lang="en-US" altLang="zh-CN" sz="1050">
              <a:solidFill>
                <a:schemeClr val="tx1">
                  <a:lumMod val="85000"/>
                  <a:lumOff val="15000"/>
                </a:schemeClr>
              </a:solidFill>
            </a:endParaRPr>
          </a:p>
          <a:p>
            <a:pPr algn="just">
              <a:lnSpc>
                <a:spcPct val="150000"/>
              </a:lnSpc>
            </a:pPr>
            <a:r>
              <a:rPr lang="en-US" altLang="zh-CN" sz="1050" b="1">
                <a:solidFill>
                  <a:schemeClr val="tx1">
                    <a:lumMod val="85000"/>
                    <a:lumOff val="15000"/>
                  </a:schemeClr>
                </a:solidFill>
              </a:rPr>
              <a:t>· </a:t>
            </a:r>
            <a:r>
              <a:rPr lang="zh-CN" altLang="en-US" sz="1050">
                <a:solidFill>
                  <a:schemeClr val="tx1">
                    <a:lumMod val="85000"/>
                    <a:lumOff val="15000"/>
                  </a:schemeClr>
                </a:solidFill>
              </a:rPr>
              <a:t>负责：数据融合；刀具损耗计算的部分模型；项目</a:t>
            </a:r>
            <a:r>
              <a:rPr lang="zh-CN" altLang="en-US" sz="1050">
                <a:solidFill>
                  <a:schemeClr val="tx1">
                    <a:lumMod val="85000"/>
                    <a:lumOff val="15000"/>
                  </a:schemeClr>
                </a:solidFill>
              </a:rPr>
              <a:t>管理。</a:t>
            </a:r>
            <a:endParaRPr lang="zh-CN" altLang="en-US" sz="1050">
              <a:solidFill>
                <a:schemeClr val="tx1">
                  <a:lumMod val="85000"/>
                  <a:lumOff val="15000"/>
                </a:schemeClr>
              </a:solidFill>
            </a:endParaRPr>
          </a:p>
        </p:txBody>
      </p:sp>
      <p:sp>
        <p:nvSpPr>
          <p:cNvPr id="3" name="椭圆 2"/>
          <p:cNvSpPr/>
          <p:nvPr/>
        </p:nvSpPr>
        <p:spPr>
          <a:xfrm>
            <a:off x="8110092" y="1976059"/>
            <a:ext cx="612396" cy="612396"/>
          </a:xfrm>
          <a:prstGeom prst="ellipse">
            <a:avLst/>
          </a:prstGeom>
          <a:blipFill rotWithShape="1">
            <a:blip r:embed="rId5"/>
            <a:stretch>
              <a:fillRect/>
            </a:stretch>
          </a:blipFill>
          <a:ln w="38100">
            <a:solidFill>
              <a:srgbClr val="4F80BD"/>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7" name="矩形 16"/>
          <p:cNvSpPr/>
          <p:nvPr/>
        </p:nvSpPr>
        <p:spPr bwMode="auto">
          <a:xfrm>
            <a:off x="2481916" y="2741391"/>
            <a:ext cx="541020" cy="306705"/>
          </a:xfrm>
          <a:prstGeom prst="rect">
            <a:avLst/>
          </a:prstGeom>
          <a:noFill/>
        </p:spPr>
        <p:txBody>
          <a:bodyPr wrap="none">
            <a:spAutoFit/>
          </a:bodyPr>
          <a:p>
            <a:pPr algn="l">
              <a:defRPr/>
            </a:pPr>
            <a:r>
              <a:rPr lang="zh-CN" altLang="en-US" sz="1400" b="1">
                <a:solidFill>
                  <a:schemeClr val="accent1"/>
                </a:solidFill>
                <a:latin typeface="+mj-lt"/>
                <a:ea typeface="方正兰亭黑_GBK" panose="02010600030101010101"/>
                <a:sym typeface="+mn-ea"/>
              </a:rPr>
              <a:t>曹耒</a:t>
            </a:r>
            <a:endParaRPr lang="zh-CN" altLang="en-US" sz="1400" b="1">
              <a:solidFill>
                <a:schemeClr val="accent1"/>
              </a:solidFill>
              <a:latin typeface="+mj-lt"/>
              <a:ea typeface="方正兰亭黑_GBK" panose="02010600030101010101"/>
              <a:sym typeface="+mn-ea"/>
            </a:endParaRPr>
          </a:p>
        </p:txBody>
      </p:sp>
      <p:sp>
        <p:nvSpPr>
          <p:cNvPr id="18" name="矩形 17"/>
          <p:cNvSpPr/>
          <p:nvPr/>
        </p:nvSpPr>
        <p:spPr>
          <a:xfrm>
            <a:off x="1866900" y="1224915"/>
            <a:ext cx="1859280" cy="1545590"/>
          </a:xfrm>
          <a:prstGeom prst="rect">
            <a:avLst/>
          </a:prstGeom>
        </p:spPr>
        <p:txBody>
          <a:bodyPr wrap="square">
            <a:spAutoFit/>
          </a:bodyPr>
          <a:p>
            <a:pPr algn="just">
              <a:lnSpc>
                <a:spcPct val="150000"/>
              </a:lnSpc>
            </a:pPr>
            <a:r>
              <a:rPr lang="en-US" altLang="zh-CN" sz="1050" b="1">
                <a:solidFill>
                  <a:schemeClr val="tx1">
                    <a:lumMod val="85000"/>
                    <a:lumOff val="15000"/>
                  </a:schemeClr>
                </a:solidFill>
              </a:rPr>
              <a:t>· </a:t>
            </a:r>
            <a:r>
              <a:rPr lang="en-US" altLang="zh-CN" sz="1050">
                <a:solidFill>
                  <a:schemeClr val="tx1">
                    <a:lumMod val="85000"/>
                    <a:lumOff val="15000"/>
                  </a:schemeClr>
                </a:solidFill>
              </a:rPr>
              <a:t>致知穷理，学古探微，具有一定的人工智能及数据分析理论基础，曾在多项比赛中获奖，团队荣誉感较强。</a:t>
            </a:r>
            <a:endParaRPr lang="en-US" altLang="zh-CN" sz="1050">
              <a:solidFill>
                <a:schemeClr val="tx1">
                  <a:lumMod val="85000"/>
                  <a:lumOff val="15000"/>
                </a:schemeClr>
              </a:solidFill>
            </a:endParaRPr>
          </a:p>
          <a:p>
            <a:pPr algn="just">
              <a:lnSpc>
                <a:spcPct val="150000"/>
              </a:lnSpc>
            </a:pPr>
            <a:r>
              <a:rPr lang="en-US" altLang="zh-CN" sz="1050" b="1">
                <a:solidFill>
                  <a:schemeClr val="tx1">
                    <a:lumMod val="85000"/>
                    <a:lumOff val="15000"/>
                  </a:schemeClr>
                </a:solidFill>
              </a:rPr>
              <a:t>· </a:t>
            </a:r>
            <a:r>
              <a:rPr lang="zh-CN" altLang="en-US" sz="1050">
                <a:solidFill>
                  <a:schemeClr val="tx1">
                    <a:lumMod val="85000"/>
                    <a:lumOff val="15000"/>
                  </a:schemeClr>
                </a:solidFill>
              </a:rPr>
              <a:t>负责：数据降维和采样；刀具损耗计算的</a:t>
            </a:r>
            <a:r>
              <a:rPr lang="zh-CN" altLang="en-US" sz="1050">
                <a:solidFill>
                  <a:schemeClr val="tx1">
                    <a:lumMod val="85000"/>
                    <a:lumOff val="15000"/>
                  </a:schemeClr>
                </a:solidFill>
              </a:rPr>
              <a:t>模型建立。</a:t>
            </a:r>
            <a:endParaRPr lang="zh-CN" altLang="en-US" sz="1050">
              <a:solidFill>
                <a:schemeClr val="tx1">
                  <a:lumMod val="85000"/>
                  <a:lumOff val="15000"/>
                </a:schemeClr>
              </a:solidFill>
            </a:endParaRPr>
          </a:p>
        </p:txBody>
      </p:sp>
      <p:sp>
        <p:nvSpPr>
          <p:cNvPr id="19" name="矩形 18"/>
          <p:cNvSpPr/>
          <p:nvPr/>
        </p:nvSpPr>
        <p:spPr bwMode="auto">
          <a:xfrm>
            <a:off x="4289126" y="2741391"/>
            <a:ext cx="720090" cy="306705"/>
          </a:xfrm>
          <a:prstGeom prst="rect">
            <a:avLst/>
          </a:prstGeom>
          <a:noFill/>
        </p:spPr>
        <p:txBody>
          <a:bodyPr wrap="none">
            <a:spAutoFit/>
          </a:bodyPr>
          <a:p>
            <a:pPr algn="l">
              <a:defRPr/>
            </a:pPr>
            <a:r>
              <a:rPr lang="zh-CN" altLang="en-US" sz="1400" b="1">
                <a:solidFill>
                  <a:schemeClr val="accent1"/>
                </a:solidFill>
                <a:latin typeface="+mj-lt"/>
                <a:ea typeface="方正兰亭黑_GBK" panose="02010600030101010101"/>
                <a:sym typeface="+mn-ea"/>
              </a:rPr>
              <a:t>李旭冉</a:t>
            </a:r>
            <a:endParaRPr lang="zh-CN" altLang="en-US" sz="1400" b="1">
              <a:solidFill>
                <a:schemeClr val="accent1"/>
              </a:solidFill>
              <a:latin typeface="+mj-lt"/>
              <a:ea typeface="方正兰亭黑_GBK" panose="02010600030101010101"/>
              <a:sym typeface="+mn-ea"/>
            </a:endParaRPr>
          </a:p>
        </p:txBody>
      </p:sp>
      <p:sp>
        <p:nvSpPr>
          <p:cNvPr id="21" name="矩形 20"/>
          <p:cNvSpPr/>
          <p:nvPr/>
        </p:nvSpPr>
        <p:spPr bwMode="auto">
          <a:xfrm>
            <a:off x="8055946" y="2741391"/>
            <a:ext cx="720090" cy="306705"/>
          </a:xfrm>
          <a:prstGeom prst="rect">
            <a:avLst/>
          </a:prstGeom>
          <a:noFill/>
        </p:spPr>
        <p:txBody>
          <a:bodyPr wrap="none">
            <a:spAutoFit/>
          </a:bodyPr>
          <a:p>
            <a:pPr algn="l">
              <a:defRPr/>
            </a:pPr>
            <a:r>
              <a:rPr lang="zh-CN" altLang="en-US" sz="1400" b="1">
                <a:solidFill>
                  <a:schemeClr val="accent1"/>
                </a:solidFill>
                <a:latin typeface="+mj-lt"/>
                <a:ea typeface="方正兰亭黑_GBK" panose="02010600030101010101"/>
                <a:sym typeface="+mn-ea"/>
              </a:rPr>
              <a:t>商梦迪</a:t>
            </a:r>
            <a:endParaRPr lang="zh-CN" altLang="en-US" sz="1400" b="1">
              <a:solidFill>
                <a:schemeClr val="accent1"/>
              </a:solidFill>
              <a:latin typeface="+mj-lt"/>
              <a:ea typeface="方正兰亭黑_GBK" panose="02010600030101010101"/>
              <a:sym typeface="+mn-ea"/>
            </a:endParaRPr>
          </a:p>
        </p:txBody>
      </p:sp>
      <p:sp>
        <p:nvSpPr>
          <p:cNvPr id="32" name="矩形 31"/>
          <p:cNvSpPr/>
          <p:nvPr/>
        </p:nvSpPr>
        <p:spPr>
          <a:xfrm>
            <a:off x="7527925" y="2984500"/>
            <a:ext cx="1593215" cy="1303020"/>
          </a:xfrm>
          <a:prstGeom prst="rect">
            <a:avLst/>
          </a:prstGeom>
        </p:spPr>
        <p:txBody>
          <a:bodyPr wrap="square">
            <a:spAutoFit/>
          </a:bodyPr>
          <a:p>
            <a:pPr algn="just">
              <a:lnSpc>
                <a:spcPct val="150000"/>
              </a:lnSpc>
            </a:pPr>
            <a:r>
              <a:rPr lang="en-US" altLang="zh-CN" sz="1050" b="1">
                <a:solidFill>
                  <a:schemeClr val="tx1">
                    <a:lumMod val="85000"/>
                    <a:lumOff val="15000"/>
                  </a:schemeClr>
                </a:solidFill>
              </a:rPr>
              <a:t>·</a:t>
            </a:r>
            <a:r>
              <a:rPr lang="en-US" altLang="zh-CN" sz="1050">
                <a:solidFill>
                  <a:schemeClr val="tx1">
                    <a:lumMod val="85000"/>
                    <a:lumOff val="15000"/>
                  </a:schemeClr>
                </a:solidFill>
              </a:rPr>
              <a:t> 器识为先，文艺其从，</a:t>
            </a:r>
            <a:r>
              <a:rPr lang="zh-CN" altLang="en-US" sz="1050">
                <a:solidFill>
                  <a:schemeClr val="tx1">
                    <a:lumMod val="85000"/>
                    <a:lumOff val="15000"/>
                  </a:schemeClr>
                </a:solidFill>
              </a:rPr>
              <a:t>文献检索能力较强</a:t>
            </a:r>
            <a:r>
              <a:rPr lang="en-US" altLang="zh-CN" sz="1050">
                <a:solidFill>
                  <a:schemeClr val="tx1">
                    <a:lumMod val="85000"/>
                    <a:lumOff val="15000"/>
                  </a:schemeClr>
                </a:solidFill>
              </a:rPr>
              <a:t>。</a:t>
            </a:r>
            <a:endParaRPr lang="en-US" altLang="zh-CN" sz="1050">
              <a:solidFill>
                <a:schemeClr val="tx1">
                  <a:lumMod val="85000"/>
                  <a:lumOff val="15000"/>
                </a:schemeClr>
              </a:solidFill>
            </a:endParaRPr>
          </a:p>
          <a:p>
            <a:pPr algn="just">
              <a:lnSpc>
                <a:spcPct val="150000"/>
              </a:lnSpc>
            </a:pPr>
            <a:r>
              <a:rPr lang="en-US" altLang="zh-CN" sz="1050" b="1">
                <a:solidFill>
                  <a:schemeClr val="tx1">
                    <a:lumMod val="85000"/>
                    <a:lumOff val="15000"/>
                  </a:schemeClr>
                </a:solidFill>
              </a:rPr>
              <a:t>· </a:t>
            </a:r>
            <a:r>
              <a:rPr lang="zh-CN" altLang="en-US" sz="1050">
                <a:solidFill>
                  <a:schemeClr val="tx1">
                    <a:lumMod val="85000"/>
                    <a:lumOff val="15000"/>
                  </a:schemeClr>
                </a:solidFill>
              </a:rPr>
              <a:t>负责：文献检索及整理；</a:t>
            </a:r>
            <a:r>
              <a:rPr lang="zh-CN" altLang="en-US" sz="1050">
                <a:solidFill>
                  <a:schemeClr val="tx1">
                    <a:lumMod val="85000"/>
                    <a:lumOff val="15000"/>
                  </a:schemeClr>
                </a:solidFill>
              </a:rPr>
              <a:t>数据可视化；辅助</a:t>
            </a:r>
            <a:r>
              <a:rPr lang="zh-CN" altLang="en-US" sz="1050">
                <a:solidFill>
                  <a:schemeClr val="tx1">
                    <a:lumMod val="85000"/>
                    <a:lumOff val="15000"/>
                  </a:schemeClr>
                </a:solidFill>
              </a:rPr>
              <a:t>管理。</a:t>
            </a:r>
            <a:endParaRPr lang="zh-CN" altLang="en-US" sz="1050">
              <a:solidFill>
                <a:schemeClr val="tx1">
                  <a:lumMod val="85000"/>
                  <a:lumOff val="15000"/>
                </a:schemeClr>
              </a:solidFill>
            </a:endParaRPr>
          </a:p>
        </p:txBody>
      </p:sp>
      <p:sp>
        <p:nvSpPr>
          <p:cNvPr id="33" name="矩形 32"/>
          <p:cNvSpPr/>
          <p:nvPr/>
        </p:nvSpPr>
        <p:spPr bwMode="auto">
          <a:xfrm>
            <a:off x="6377641" y="2741391"/>
            <a:ext cx="541020" cy="306705"/>
          </a:xfrm>
          <a:prstGeom prst="rect">
            <a:avLst/>
          </a:prstGeom>
          <a:noFill/>
        </p:spPr>
        <p:txBody>
          <a:bodyPr wrap="none">
            <a:spAutoFit/>
          </a:bodyPr>
          <a:p>
            <a:pPr algn="l">
              <a:defRPr/>
            </a:pPr>
            <a:r>
              <a:rPr lang="zh-CN" altLang="en-US" sz="1400" b="1">
                <a:solidFill>
                  <a:schemeClr val="accent1"/>
                </a:solidFill>
                <a:latin typeface="+mj-lt"/>
                <a:ea typeface="方正兰亭黑_GBK" panose="02010600030101010101"/>
                <a:sym typeface="+mn-ea"/>
              </a:rPr>
              <a:t>陈宇</a:t>
            </a:r>
            <a:endParaRPr lang="zh-CN" altLang="en-US" sz="1400" b="1">
              <a:solidFill>
                <a:schemeClr val="accent1"/>
              </a:solidFill>
              <a:latin typeface="+mj-lt"/>
              <a:ea typeface="方正兰亭黑_GBK" panose="02010600030101010101"/>
              <a:sym typeface="+mn-ea"/>
            </a:endParaRPr>
          </a:p>
        </p:txBody>
      </p:sp>
      <p:sp>
        <p:nvSpPr>
          <p:cNvPr id="34" name="矩形 33"/>
          <p:cNvSpPr/>
          <p:nvPr/>
        </p:nvSpPr>
        <p:spPr>
          <a:xfrm>
            <a:off x="5817870" y="1467485"/>
            <a:ext cx="1859280" cy="1303020"/>
          </a:xfrm>
          <a:prstGeom prst="rect">
            <a:avLst/>
          </a:prstGeom>
        </p:spPr>
        <p:txBody>
          <a:bodyPr wrap="square">
            <a:spAutoFit/>
          </a:bodyPr>
          <a:p>
            <a:pPr algn="just">
              <a:lnSpc>
                <a:spcPct val="150000"/>
              </a:lnSpc>
            </a:pPr>
            <a:r>
              <a:rPr lang="en-US" altLang="zh-CN" sz="1050" b="1">
                <a:solidFill>
                  <a:schemeClr val="tx1">
                    <a:lumMod val="85000"/>
                    <a:lumOff val="15000"/>
                  </a:schemeClr>
                </a:solidFill>
              </a:rPr>
              <a:t>· </a:t>
            </a:r>
            <a:r>
              <a:rPr lang="en-US" altLang="zh-CN" sz="1050">
                <a:solidFill>
                  <a:schemeClr val="tx1">
                    <a:lumMod val="85000"/>
                    <a:lumOff val="15000"/>
                  </a:schemeClr>
                </a:solidFill>
              </a:rPr>
              <a:t>乐观开朗，勤学好问，可以很好地调节团队的气氛，具有较强的组织能力。</a:t>
            </a:r>
            <a:endParaRPr lang="en-US" altLang="zh-CN" sz="1050">
              <a:solidFill>
                <a:schemeClr val="tx1">
                  <a:lumMod val="85000"/>
                  <a:lumOff val="15000"/>
                </a:schemeClr>
              </a:solidFill>
            </a:endParaRPr>
          </a:p>
          <a:p>
            <a:pPr algn="just">
              <a:lnSpc>
                <a:spcPct val="150000"/>
              </a:lnSpc>
            </a:pPr>
            <a:r>
              <a:rPr lang="en-US" altLang="zh-CN" sz="1050" b="1">
                <a:solidFill>
                  <a:schemeClr val="tx1">
                    <a:lumMod val="85000"/>
                    <a:lumOff val="15000"/>
                  </a:schemeClr>
                </a:solidFill>
              </a:rPr>
              <a:t>· </a:t>
            </a:r>
            <a:r>
              <a:rPr lang="zh-CN" altLang="en-US" sz="1050">
                <a:solidFill>
                  <a:schemeClr val="tx1">
                    <a:lumMod val="85000"/>
                    <a:lumOff val="15000"/>
                  </a:schemeClr>
                </a:solidFill>
              </a:rPr>
              <a:t>负责：原始数据集收集；数据清洗；协助数据</a:t>
            </a:r>
            <a:r>
              <a:rPr lang="zh-CN" altLang="en-US" sz="1050">
                <a:solidFill>
                  <a:schemeClr val="tx1">
                    <a:lumMod val="85000"/>
                    <a:lumOff val="15000"/>
                  </a:schemeClr>
                </a:solidFill>
              </a:rPr>
              <a:t>可视化。</a:t>
            </a:r>
            <a:endParaRPr lang="zh-CN" altLang="en-US" sz="1050">
              <a:solidFill>
                <a:schemeClr val="tx1">
                  <a:lumMod val="85000"/>
                  <a:lumOff val="15000"/>
                </a:schemeClr>
              </a:solidFill>
            </a:endParaRPr>
          </a:p>
        </p:txBody>
      </p:sp>
      <p:sp>
        <p:nvSpPr>
          <p:cNvPr id="35" name="矩形 34"/>
          <p:cNvSpPr/>
          <p:nvPr/>
        </p:nvSpPr>
        <p:spPr>
          <a:xfrm>
            <a:off x="3719830" y="2984500"/>
            <a:ext cx="1859280" cy="1787525"/>
          </a:xfrm>
          <a:prstGeom prst="rect">
            <a:avLst/>
          </a:prstGeom>
        </p:spPr>
        <p:txBody>
          <a:bodyPr wrap="square">
            <a:spAutoFit/>
          </a:bodyPr>
          <a:p>
            <a:pPr algn="just">
              <a:lnSpc>
                <a:spcPct val="150000"/>
              </a:lnSpc>
            </a:pPr>
            <a:r>
              <a:rPr lang="en-US" altLang="zh-CN" sz="1050" b="1">
                <a:solidFill>
                  <a:schemeClr val="tx1">
                    <a:lumMod val="85000"/>
                    <a:lumOff val="15000"/>
                  </a:schemeClr>
                </a:solidFill>
              </a:rPr>
              <a:t>·</a:t>
            </a:r>
            <a:r>
              <a:rPr lang="en-US" altLang="zh-CN" sz="1050">
                <a:solidFill>
                  <a:schemeClr val="tx1">
                    <a:lumMod val="85000"/>
                    <a:lumOff val="15000"/>
                  </a:schemeClr>
                </a:solidFill>
              </a:rPr>
              <a:t> 服膺守善，万悃如一，勤勉踏实，勤思好学，在课内学业中表现不凡，参与创新项目，有较强的数据分析理论基础。</a:t>
            </a:r>
            <a:endParaRPr lang="en-US" altLang="zh-CN" sz="1050">
              <a:solidFill>
                <a:schemeClr val="tx1">
                  <a:lumMod val="85000"/>
                  <a:lumOff val="15000"/>
                </a:schemeClr>
              </a:solidFill>
            </a:endParaRPr>
          </a:p>
          <a:p>
            <a:pPr algn="just">
              <a:lnSpc>
                <a:spcPct val="150000"/>
              </a:lnSpc>
            </a:pPr>
            <a:r>
              <a:rPr lang="en-US" altLang="zh-CN" sz="1050" b="1">
                <a:solidFill>
                  <a:schemeClr val="tx1">
                    <a:lumMod val="85000"/>
                    <a:lumOff val="15000"/>
                  </a:schemeClr>
                </a:solidFill>
              </a:rPr>
              <a:t>· </a:t>
            </a:r>
            <a:r>
              <a:rPr lang="zh-CN" altLang="en-US" sz="1050">
                <a:solidFill>
                  <a:schemeClr val="tx1">
                    <a:lumMod val="85000"/>
                    <a:lumOff val="15000"/>
                  </a:schemeClr>
                </a:solidFill>
              </a:rPr>
              <a:t>负责：数据清洗；数据可视化；协助进行</a:t>
            </a:r>
            <a:r>
              <a:rPr lang="zh-CN" altLang="en-US" sz="1050">
                <a:solidFill>
                  <a:schemeClr val="tx1">
                    <a:lumMod val="85000"/>
                    <a:lumOff val="15000"/>
                  </a:schemeClr>
                </a:solidFill>
              </a:rPr>
              <a:t>数据融合。</a:t>
            </a:r>
            <a:endParaRPr lang="zh-CN" altLang="en-US" sz="105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605281" cy="601981"/>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第一部分</a:t>
            </a:r>
          </a:p>
        </p:txBody>
      </p:sp>
      <p:grpSp>
        <p:nvGrpSpPr>
          <p:cNvPr id="354" name="组合 11"/>
          <p:cNvGrpSpPr/>
          <p:nvPr/>
        </p:nvGrpSpPr>
        <p:grpSpPr>
          <a:xfrm>
            <a:off x="4581524" y="1303007"/>
            <a:ext cx="2500507" cy="873316"/>
            <a:chOff x="130808" y="-18331"/>
            <a:chExt cx="2500507" cy="873313"/>
          </a:xfrm>
        </p:grpSpPr>
        <p:sp>
          <p:nvSpPr>
            <p:cNvPr id="352" name="TextBox 4"/>
            <p:cNvSpPr txBox="1"/>
            <p:nvPr/>
          </p:nvSpPr>
          <p:spPr>
            <a:xfrm>
              <a:off x="130808" y="-18331"/>
              <a:ext cx="69314" cy="530913"/>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endParaRPr lang="en-GB" altLang="zh-CN" dirty="0"/>
            </a:p>
          </p:txBody>
        </p:sp>
        <p:sp>
          <p:nvSpPr>
            <p:cNvPr id="353" name="文本框 8"/>
            <p:cNvSpPr txBox="1"/>
            <p:nvPr/>
          </p:nvSpPr>
          <p:spPr>
            <a:xfrm>
              <a:off x="510222" y="170181"/>
              <a:ext cx="2121093" cy="684801"/>
            </a:xfrm>
            <a:prstGeom prst="rect">
              <a:avLst/>
            </a:prstGeom>
            <a:noFill/>
            <a:ln w="12700" cap="flat">
              <a:noFill/>
              <a:miter lim="400000"/>
            </a:ln>
            <a:effectLst/>
          </p:spPr>
          <p:txBody>
            <a:bodyPr wrap="none" lIns="34290" tIns="34290" rIns="34290" bIns="34290" numCol="1" anchor="t">
              <a:spAutoFit/>
            </a:bodyPr>
            <a:lstStyle>
              <a:lvl1pPr>
                <a:defRPr sz="24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sz="4000" dirty="0" err="1"/>
                <a:t>项目背景</a:t>
              </a:r>
              <a:endParaRPr sz="4000" dirty="0"/>
            </a:p>
          </p:txBody>
        </p:sp>
      </p:grpSp>
      <p:sp>
        <p:nvSpPr>
          <p:cNvPr id="355" name="矩形 9"/>
          <p:cNvSpPr/>
          <p:nvPr/>
        </p:nvSpPr>
        <p:spPr>
          <a:xfrm>
            <a:off x="3825875" y="3281362"/>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690" y="1042035"/>
            <a:ext cx="15830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b="1" dirty="0">
                <a:sym typeface="+mn-ea"/>
              </a:rPr>
              <a:t>4.3</a:t>
            </a:r>
            <a:r>
              <a:rPr lang="zh-CN" altLang="en-US" b="1" dirty="0">
                <a:sym typeface="+mn-ea"/>
              </a:rPr>
              <a:t> 线性</a:t>
            </a:r>
            <a:r>
              <a:rPr lang="zh-CN" altLang="en-US" b="1" dirty="0">
                <a:sym typeface="+mn-ea"/>
              </a:rPr>
              <a:t>责任图</a:t>
            </a:r>
            <a:endParaRPr lang="zh-CN" altLang="en-US" b="1" dirty="0">
              <a:sym typeface="+mn-ea"/>
            </a:endParaRPr>
          </a:p>
        </p:txBody>
      </p:sp>
      <p:pic>
        <p:nvPicPr>
          <p:cNvPr id="3" name="图片 2" descr="线性责任表_00"/>
          <p:cNvPicPr>
            <a:picLocks noChangeAspect="1"/>
          </p:cNvPicPr>
          <p:nvPr/>
        </p:nvPicPr>
        <p:blipFill>
          <a:blip r:embed="rId1"/>
          <a:srcRect l="8378" t="4889" r="8797" b="39704"/>
          <a:stretch>
            <a:fillRect/>
          </a:stretch>
        </p:blipFill>
        <p:spPr>
          <a:xfrm>
            <a:off x="3483610" y="702310"/>
            <a:ext cx="4591050" cy="4342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690" y="1042035"/>
            <a:ext cx="218249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b="1" dirty="0">
                <a:sym typeface="+mn-ea"/>
              </a:rPr>
              <a:t>4.4</a:t>
            </a:r>
            <a:r>
              <a:rPr lang="zh-CN" altLang="en-US" b="1" dirty="0">
                <a:sym typeface="+mn-ea"/>
              </a:rPr>
              <a:t> 计划</a:t>
            </a:r>
            <a:r>
              <a:rPr lang="en-US" altLang="zh-CN" b="1" dirty="0">
                <a:sym typeface="+mn-ea"/>
              </a:rPr>
              <a:t>-</a:t>
            </a:r>
            <a:r>
              <a:rPr lang="zh-CN" altLang="en-US" b="1" dirty="0">
                <a:sym typeface="+mn-ea"/>
              </a:rPr>
              <a:t>监控</a:t>
            </a:r>
            <a:r>
              <a:rPr lang="en-US" altLang="zh-CN" b="1" dirty="0">
                <a:sym typeface="+mn-ea"/>
              </a:rPr>
              <a:t>-</a:t>
            </a:r>
            <a:r>
              <a:rPr lang="zh-CN" altLang="en-US" b="1" dirty="0">
                <a:sym typeface="+mn-ea"/>
              </a:rPr>
              <a:t>控制图</a:t>
            </a:r>
            <a:endParaRPr lang="zh-CN" altLang="en-US" b="1" dirty="0">
              <a:sym typeface="+mn-ea"/>
            </a:endParaRPr>
          </a:p>
        </p:txBody>
      </p:sp>
      <p:pic>
        <p:nvPicPr>
          <p:cNvPr id="4" name="图片 3"/>
          <p:cNvPicPr>
            <a:picLocks noChangeAspect="1"/>
          </p:cNvPicPr>
          <p:nvPr/>
        </p:nvPicPr>
        <p:blipFill>
          <a:blip r:embed="rId1"/>
          <a:stretch>
            <a:fillRect/>
          </a:stretch>
        </p:blipFill>
        <p:spPr>
          <a:xfrm>
            <a:off x="1381125" y="1811020"/>
            <a:ext cx="6381115" cy="236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矩形 23"/>
          <p:cNvSpPr txBox="1"/>
          <p:nvPr/>
        </p:nvSpPr>
        <p:spPr>
          <a:xfrm>
            <a:off x="1974064" y="2318682"/>
            <a:ext cx="5314384" cy="903837"/>
          </a:xfrm>
          <a:prstGeom prst="rect">
            <a:avLst/>
          </a:prstGeom>
          <a:ln w="12700">
            <a:miter lim="400000"/>
          </a:ln>
        </p:spPr>
        <p:txBody>
          <a:bodyPr wrap="square" lIns="45719" rIns="45719">
            <a:spAutoFit/>
          </a:bodyPr>
          <a:lstStyle>
            <a:lvl1pPr>
              <a:lnSpc>
                <a:spcPct val="150000"/>
              </a:lnSpc>
              <a:defRPr sz="6600">
                <a:solidFill>
                  <a:srgbClr val="414455"/>
                </a:solidFill>
                <a:latin typeface="Impact" panose="020B0806030902050204"/>
                <a:ea typeface="Impact" panose="020B0806030902050204"/>
                <a:cs typeface="Impact" panose="020B0806030902050204"/>
                <a:sym typeface="Impact" panose="020B0806030902050204"/>
              </a:defRPr>
            </a:lvl1pPr>
          </a:lstStyle>
          <a:p>
            <a:r>
              <a:rPr lang="zh-CN" altLang="en-US" sz="4000" dirty="0"/>
              <a:t>请各位老师批评指正！</a:t>
            </a:r>
            <a:endParaRPr sz="4000" dirty="0"/>
          </a:p>
        </p:txBody>
      </p:sp>
      <p:sp>
        <p:nvSpPr>
          <p:cNvPr id="1277" name="矩形 24"/>
          <p:cNvSpPr txBox="1"/>
          <p:nvPr/>
        </p:nvSpPr>
        <p:spPr>
          <a:xfrm>
            <a:off x="1368126" y="2466269"/>
            <a:ext cx="6435726" cy="377411"/>
          </a:xfrm>
          <a:prstGeom prst="rect">
            <a:avLst/>
          </a:prstGeom>
          <a:ln w="12700">
            <a:miter lim="400000"/>
          </a:ln>
        </p:spPr>
        <p:txBody>
          <a:bodyPr lIns="45719" rIns="45719">
            <a:spAutoFit/>
          </a:bodyPr>
          <a:lstStyle/>
          <a:p>
            <a:pPr>
              <a:lnSpc>
                <a:spcPct val="150000"/>
              </a:lnSpc>
              <a:defRPr sz="1400">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p:txBody>
      </p:sp>
      <p:sp>
        <p:nvSpPr>
          <p:cNvPr id="4" name="矩形 23"/>
          <p:cNvSpPr txBox="1"/>
          <p:nvPr/>
        </p:nvSpPr>
        <p:spPr>
          <a:xfrm>
            <a:off x="3131399" y="1667913"/>
            <a:ext cx="2418375" cy="903837"/>
          </a:xfrm>
          <a:prstGeom prst="rect">
            <a:avLst/>
          </a:prstGeom>
          <a:ln w="12700">
            <a:miter lim="400000"/>
          </a:ln>
        </p:spPr>
        <p:txBody>
          <a:bodyPr wrap="square" lIns="45719" rIns="45719">
            <a:spAutoFit/>
          </a:bodyPr>
          <a:lstStyle>
            <a:lvl1pPr>
              <a:lnSpc>
                <a:spcPct val="150000"/>
              </a:lnSpc>
              <a:defRPr sz="6600">
                <a:solidFill>
                  <a:srgbClr val="414455"/>
                </a:solidFill>
                <a:latin typeface="Impact" panose="020B0806030902050204"/>
                <a:ea typeface="Impact" panose="020B0806030902050204"/>
                <a:cs typeface="Impact" panose="020B0806030902050204"/>
                <a:sym typeface="Impact" panose="020B0806030902050204"/>
              </a:defRPr>
            </a:lvl1pPr>
          </a:lstStyle>
          <a:p>
            <a:r>
              <a:rPr lang="zh-CN" altLang="en-US" sz="4000" dirty="0"/>
              <a:t>感谢聆听</a:t>
            </a:r>
            <a:endParaRPr sz="40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54932"/>
            <a:ext cx="1620957" cy="523220"/>
          </a:xfrm>
          <a:prstGeom prst="rect">
            <a:avLst/>
          </a:prstGeom>
          <a:noFill/>
        </p:spPr>
        <p:txBody>
          <a:bodyPr wrap="none" rtlCol="0">
            <a:spAutoFit/>
          </a:bodyPr>
          <a:lstStyle/>
          <a:p>
            <a:r>
              <a:rPr lang="zh-CN" altLang="en-US" sz="2800" b="1" dirty="0"/>
              <a:t>项目背景</a:t>
            </a:r>
            <a:endParaRPr lang="zh-CN" altLang="en-US" sz="2800" b="1" dirty="0"/>
          </a:p>
        </p:txBody>
      </p:sp>
      <p:sp>
        <p:nvSpPr>
          <p:cNvPr id="2" name="矩形 1"/>
          <p:cNvSpPr/>
          <p:nvPr/>
        </p:nvSpPr>
        <p:spPr>
          <a:xfrm>
            <a:off x="481432" y="1468939"/>
            <a:ext cx="5356459" cy="400110"/>
          </a:xfrm>
          <a:prstGeom prst="rect">
            <a:avLst/>
          </a:prstGeom>
        </p:spPr>
        <p:txBody>
          <a:bodyPr wrap="square">
            <a:spAutoFit/>
          </a:bodyPr>
          <a:lstStyle/>
          <a:p>
            <a:r>
              <a:rPr lang="zh-CN" altLang="zh-CN" sz="2000" dirty="0">
                <a:latin typeface="黑体" panose="02010609060101010101" charset="-122"/>
                <a:ea typeface="黑体" panose="02010609060101010101" charset="-122"/>
                <a:cs typeface="宋体" panose="02010600030101010101" pitchFamily="2" charset="-122"/>
              </a:rPr>
              <a:t>刀具磨损</a:t>
            </a:r>
            <a:r>
              <a:rPr lang="zh-CN" altLang="en-US" sz="2000" dirty="0">
                <a:latin typeface="黑体" panose="02010609060101010101" charset="-122"/>
                <a:ea typeface="黑体" panose="02010609060101010101" charset="-122"/>
                <a:cs typeface="宋体" panose="02010600030101010101" pitchFamily="2" charset="-122"/>
              </a:rPr>
              <a:t>影响</a:t>
            </a:r>
            <a:r>
              <a:rPr lang="zh-CN" altLang="zh-CN" sz="2000" dirty="0">
                <a:latin typeface="黑体" panose="02010609060101010101" charset="-122"/>
                <a:ea typeface="黑体" panose="02010609060101010101" charset="-122"/>
                <a:cs typeface="宋体" panose="02010600030101010101" pitchFamily="2" charset="-122"/>
              </a:rPr>
              <a:t>工件的表面光滑程度与尺寸精度</a:t>
            </a:r>
            <a:endParaRPr lang="zh-CN" altLang="zh-CN" sz="2000" dirty="0">
              <a:latin typeface="黑体" panose="02010609060101010101" charset="-122"/>
              <a:ea typeface="黑体" panose="02010609060101010101" charset="-122"/>
              <a:cs typeface="宋体" panose="02010600030101010101" pitchFamily="2" charset="-122"/>
            </a:endParaRPr>
          </a:p>
        </p:txBody>
      </p:sp>
      <p:pic>
        <p:nvPicPr>
          <p:cNvPr id="7" name="图片 6"/>
          <p:cNvPicPr/>
          <p:nvPr/>
        </p:nvPicPr>
        <p:blipFill rotWithShape="1">
          <a:blip r:embed="rId1"/>
          <a:srcRect b="18651"/>
          <a:stretch>
            <a:fillRect/>
          </a:stretch>
        </p:blipFill>
        <p:spPr>
          <a:xfrm>
            <a:off x="5277515" y="2003383"/>
            <a:ext cx="2982395" cy="2143193"/>
          </a:xfrm>
          <a:prstGeom prst="rect">
            <a:avLst/>
          </a:prstGeom>
          <a:ln>
            <a:solidFill>
              <a:schemeClr val="tx1"/>
            </a:solidFill>
          </a:ln>
        </p:spPr>
      </p:pic>
      <p:sp>
        <p:nvSpPr>
          <p:cNvPr id="8" name="矩形 7"/>
          <p:cNvSpPr/>
          <p:nvPr/>
        </p:nvSpPr>
        <p:spPr>
          <a:xfrm>
            <a:off x="5837891" y="4146576"/>
            <a:ext cx="2118992" cy="338554"/>
          </a:xfrm>
          <a:prstGeom prst="rect">
            <a:avLst/>
          </a:prstGeom>
        </p:spPr>
        <p:txBody>
          <a:bodyPr wrap="square">
            <a:spAutoFit/>
          </a:bodyPr>
          <a:lstStyle/>
          <a:p>
            <a:r>
              <a:rPr lang="en-US" altLang="zh-CN" sz="1600" dirty="0">
                <a:latin typeface="黑体" panose="02010609060101010101" charset="-122"/>
                <a:ea typeface="黑体" panose="02010609060101010101" charset="-122"/>
                <a:cs typeface="宋体" panose="02010600030101010101" pitchFamily="2" charset="-122"/>
              </a:rPr>
              <a:t>PCD</a:t>
            </a:r>
            <a:r>
              <a:rPr lang="zh-CN" altLang="en-US" sz="1600" dirty="0">
                <a:latin typeface="黑体" panose="02010609060101010101" charset="-122"/>
                <a:ea typeface="黑体" panose="02010609060101010101" charset="-122"/>
                <a:cs typeface="宋体" panose="02010600030101010101" pitchFamily="2" charset="-122"/>
              </a:rPr>
              <a:t>刀具副后刀面磨损</a:t>
            </a:r>
            <a:endParaRPr lang="zh-CN" altLang="zh-CN" sz="1600" dirty="0">
              <a:latin typeface="黑体" panose="02010609060101010101" charset="-122"/>
              <a:ea typeface="黑体" panose="02010609060101010101" charset="-122"/>
              <a:cs typeface="宋体" panose="02010600030101010101" pitchFamily="2" charset="-122"/>
            </a:endParaRPr>
          </a:p>
        </p:txBody>
      </p:sp>
      <p:pic>
        <p:nvPicPr>
          <p:cNvPr id="9" name="图片 8"/>
          <p:cNvPicPr/>
          <p:nvPr/>
        </p:nvPicPr>
        <p:blipFill>
          <a:blip r:embed="rId2"/>
          <a:stretch>
            <a:fillRect/>
          </a:stretch>
        </p:blipFill>
        <p:spPr>
          <a:xfrm>
            <a:off x="1187116" y="2003383"/>
            <a:ext cx="3125001" cy="2143193"/>
          </a:xfrm>
          <a:prstGeom prst="rect">
            <a:avLst/>
          </a:prstGeom>
          <a:ln>
            <a:solidFill>
              <a:schemeClr val="tx1"/>
            </a:solidFill>
          </a:ln>
        </p:spPr>
      </p:pic>
      <p:sp>
        <p:nvSpPr>
          <p:cNvPr id="11" name="矩形 10"/>
          <p:cNvSpPr/>
          <p:nvPr/>
        </p:nvSpPr>
        <p:spPr>
          <a:xfrm>
            <a:off x="1887607" y="4146576"/>
            <a:ext cx="1651999" cy="338554"/>
          </a:xfrm>
          <a:prstGeom prst="rect">
            <a:avLst/>
          </a:prstGeom>
        </p:spPr>
        <p:txBody>
          <a:bodyPr wrap="square">
            <a:spAutoFit/>
          </a:bodyPr>
          <a:lstStyle/>
          <a:p>
            <a:r>
              <a:rPr lang="zh-CN" altLang="en-US" sz="1600" dirty="0">
                <a:latin typeface="黑体" panose="02010609060101010101" charset="-122"/>
                <a:ea typeface="黑体" panose="02010609060101010101" charset="-122"/>
                <a:cs typeface="宋体" panose="02010600030101010101" pitchFamily="2" charset="-122"/>
              </a:rPr>
              <a:t>刀具磨损示意图</a:t>
            </a:r>
            <a:endParaRPr lang="zh-CN" altLang="zh-CN" sz="16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54932"/>
            <a:ext cx="1620957" cy="523220"/>
          </a:xfrm>
          <a:prstGeom prst="rect">
            <a:avLst/>
          </a:prstGeom>
          <a:noFill/>
        </p:spPr>
        <p:txBody>
          <a:bodyPr wrap="none" rtlCol="0">
            <a:spAutoFit/>
          </a:bodyPr>
          <a:lstStyle/>
          <a:p>
            <a:r>
              <a:rPr lang="zh-CN" altLang="en-US" sz="2800" b="1" dirty="0"/>
              <a:t>项目背景</a:t>
            </a:r>
            <a:endParaRPr lang="zh-CN" altLang="en-US" sz="2800" b="1" dirty="0"/>
          </a:p>
        </p:txBody>
      </p:sp>
      <p:sp>
        <p:nvSpPr>
          <p:cNvPr id="2" name="矩形 1"/>
          <p:cNvSpPr/>
          <p:nvPr/>
        </p:nvSpPr>
        <p:spPr>
          <a:xfrm>
            <a:off x="481432" y="1497814"/>
            <a:ext cx="7834795" cy="2862322"/>
          </a:xfrm>
          <a:prstGeom prst="rect">
            <a:avLst/>
          </a:prstGeom>
        </p:spPr>
        <p:txBody>
          <a:bodyPr wrap="square">
            <a:spAutoFit/>
          </a:bodyPr>
          <a:lstStyle/>
          <a:p>
            <a:r>
              <a:rPr lang="zh-CN" altLang="zh-CN" sz="2000" dirty="0">
                <a:solidFill>
                  <a:schemeClr val="tx1"/>
                </a:solidFill>
              </a:rPr>
              <a:t>刀具磨损监测可以分为直接监测和间接监测</a:t>
            </a:r>
            <a:endParaRPr lang="en-US" altLang="zh-CN" sz="2000" dirty="0">
              <a:solidFill>
                <a:schemeClr val="tx1"/>
              </a:solidFill>
            </a:endParaRPr>
          </a:p>
          <a:p>
            <a:endParaRPr lang="zh-CN" altLang="zh-CN" sz="2000" dirty="0">
              <a:solidFill>
                <a:schemeClr val="tx1"/>
              </a:solidFill>
            </a:endParaRPr>
          </a:p>
          <a:p>
            <a:r>
              <a:rPr lang="zh-CN" altLang="zh-CN" sz="2000" b="1" dirty="0">
                <a:solidFill>
                  <a:schemeClr val="tx1"/>
                </a:solidFill>
              </a:rPr>
              <a:t>直接监测方法</a:t>
            </a:r>
            <a:r>
              <a:rPr lang="zh-CN" altLang="en-US" sz="2000" dirty="0">
                <a:solidFill>
                  <a:schemeClr val="tx1"/>
                </a:solidFill>
              </a:rPr>
              <a:t>：</a:t>
            </a:r>
            <a:r>
              <a:rPr lang="zh-CN" altLang="zh-CN" sz="2000" dirty="0">
                <a:solidFill>
                  <a:schemeClr val="tx1"/>
                </a:solidFill>
              </a:rPr>
              <a:t>直接测量刀具的状态变化，直接监测方法精度高，但需要停机测量而</a:t>
            </a:r>
            <a:r>
              <a:rPr lang="zh-CN" altLang="zh-CN" sz="2000" b="1" dirty="0">
                <a:solidFill>
                  <a:schemeClr val="tx1"/>
                </a:solidFill>
              </a:rPr>
              <a:t>不能实现在线监测</a:t>
            </a:r>
            <a:r>
              <a:rPr lang="zh-CN" altLang="zh-CN" sz="2000" dirty="0">
                <a:solidFill>
                  <a:schemeClr val="tx1"/>
                </a:solidFill>
              </a:rPr>
              <a:t>，并且</a:t>
            </a:r>
            <a:r>
              <a:rPr lang="zh-CN" altLang="zh-CN" sz="2000" b="1" dirty="0">
                <a:solidFill>
                  <a:schemeClr val="tx1"/>
                </a:solidFill>
              </a:rPr>
              <a:t>成本高</a:t>
            </a:r>
            <a:r>
              <a:rPr lang="zh-CN" altLang="zh-CN" sz="2000" dirty="0">
                <a:solidFill>
                  <a:schemeClr val="tx1"/>
                </a:solidFill>
              </a:rPr>
              <a:t>。（电阻监测、放射线监测、计算机图像处理等）</a:t>
            </a:r>
            <a:endParaRPr lang="en-US" altLang="zh-CN" sz="2000" dirty="0">
              <a:solidFill>
                <a:schemeClr val="tx1"/>
              </a:solidFill>
            </a:endParaRPr>
          </a:p>
          <a:p>
            <a:endParaRPr lang="zh-CN" altLang="zh-CN" sz="2000" dirty="0">
              <a:solidFill>
                <a:schemeClr val="tx1"/>
              </a:solidFill>
            </a:endParaRPr>
          </a:p>
          <a:p>
            <a:r>
              <a:rPr lang="zh-CN" altLang="zh-CN" sz="2000" b="1" dirty="0">
                <a:solidFill>
                  <a:schemeClr val="tx1"/>
                </a:solidFill>
              </a:rPr>
              <a:t>间接监测方法</a:t>
            </a:r>
            <a:r>
              <a:rPr lang="zh-CN" altLang="en-US" sz="2000" dirty="0">
                <a:solidFill>
                  <a:schemeClr val="tx1"/>
                </a:solidFill>
              </a:rPr>
              <a:t>：</a:t>
            </a:r>
            <a:r>
              <a:rPr lang="zh-CN" altLang="zh-CN" sz="2000" dirty="0">
                <a:solidFill>
                  <a:schemeClr val="tx1"/>
                </a:solidFill>
              </a:rPr>
              <a:t>通过分析与刀具磨损相关的监测信号来估计刀具磨损。间接法</a:t>
            </a:r>
            <a:r>
              <a:rPr lang="zh-CN" altLang="zh-CN" sz="2000" b="1" dirty="0">
                <a:solidFill>
                  <a:schemeClr val="tx1"/>
                </a:solidFill>
              </a:rPr>
              <a:t>成本低</a:t>
            </a:r>
            <a:r>
              <a:rPr lang="zh-CN" altLang="zh-CN" sz="2000" dirty="0">
                <a:solidFill>
                  <a:schemeClr val="tx1"/>
                </a:solidFill>
              </a:rPr>
              <a:t>，对机床</a:t>
            </a:r>
            <a:r>
              <a:rPr lang="zh-CN" altLang="zh-CN" sz="2000" b="1" dirty="0">
                <a:solidFill>
                  <a:schemeClr val="tx1"/>
                </a:solidFill>
              </a:rPr>
              <a:t>改动少</a:t>
            </a:r>
            <a:r>
              <a:rPr lang="zh-CN" altLang="zh-CN" sz="2000" dirty="0">
                <a:solidFill>
                  <a:schemeClr val="tx1"/>
                </a:solidFill>
              </a:rPr>
              <a:t>，且能够实现</a:t>
            </a:r>
            <a:r>
              <a:rPr lang="zh-CN" altLang="zh-CN" sz="2000" b="1" dirty="0">
                <a:solidFill>
                  <a:schemeClr val="tx1"/>
                </a:solidFill>
              </a:rPr>
              <a:t>在线测量</a:t>
            </a:r>
            <a:r>
              <a:rPr lang="zh-CN" altLang="zh-CN" sz="2000" dirty="0">
                <a:solidFill>
                  <a:schemeClr val="tx1"/>
                </a:solidFill>
              </a:rPr>
              <a:t>。</a:t>
            </a:r>
            <a:endParaRPr lang="zh-CN" altLang="zh-CN" sz="2000" dirty="0">
              <a:solidFill>
                <a:schemeClr val="tx1"/>
              </a:solidFill>
            </a:endParaRPr>
          </a:p>
          <a:p>
            <a:endParaRPr lang="zh-CN" altLang="zh-CN" sz="2000" dirty="0">
              <a:solidFill>
                <a:schemeClr val="tx1"/>
              </a:solidFill>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240800" y="869387"/>
            <a:ext cx="1620957" cy="523220"/>
          </a:xfrm>
          <a:prstGeom prst="rect">
            <a:avLst/>
          </a:prstGeom>
          <a:noFill/>
        </p:spPr>
        <p:txBody>
          <a:bodyPr wrap="none" rtlCol="0">
            <a:spAutoFit/>
          </a:bodyPr>
          <a:lstStyle/>
          <a:p>
            <a:r>
              <a:rPr lang="zh-CN" altLang="en-US" sz="2800" b="1" dirty="0"/>
              <a:t>项目背景</a:t>
            </a:r>
            <a:endParaRPr lang="zh-CN" altLang="en-US" sz="2800" b="1" dirty="0"/>
          </a:p>
        </p:txBody>
      </p:sp>
      <p:sp>
        <p:nvSpPr>
          <p:cNvPr id="2" name="矩形 1"/>
          <p:cNvSpPr/>
          <p:nvPr/>
        </p:nvSpPr>
        <p:spPr>
          <a:xfrm>
            <a:off x="115673" y="1497814"/>
            <a:ext cx="5235974" cy="3477875"/>
          </a:xfrm>
          <a:prstGeom prst="rect">
            <a:avLst/>
          </a:prstGeom>
        </p:spPr>
        <p:txBody>
          <a:bodyPr wrap="square">
            <a:spAutoFit/>
          </a:bodyPr>
          <a:lstStyle/>
          <a:p>
            <a:r>
              <a:rPr lang="zh-CN" altLang="zh-CN" dirty="0"/>
              <a:t>精确和稳定地拟合或预测刀具的磨损值十分重要：</a:t>
            </a:r>
            <a:endParaRPr lang="en-US" altLang="zh-CN" dirty="0"/>
          </a:p>
          <a:p>
            <a:endParaRPr lang="zh-CN" altLang="zh-CN" dirty="0"/>
          </a:p>
          <a:p>
            <a:r>
              <a:rPr lang="zh-CN" altLang="zh-CN" dirty="0"/>
              <a:t>过高地预测刀具的磨损值</a:t>
            </a:r>
            <a:r>
              <a:rPr lang="en-US" altLang="zh-CN" dirty="0"/>
              <a:t>——</a:t>
            </a:r>
            <a:r>
              <a:rPr lang="zh-CN" altLang="zh-CN" dirty="0"/>
              <a:t>刀具材料的浪费</a:t>
            </a:r>
            <a:endParaRPr lang="en-US" altLang="zh-CN" dirty="0"/>
          </a:p>
          <a:p>
            <a:r>
              <a:rPr lang="zh-CN" altLang="zh-CN" dirty="0"/>
              <a:t>过低地预测刀具的磨损值</a:t>
            </a:r>
            <a:r>
              <a:rPr lang="en-US" altLang="zh-CN" dirty="0"/>
              <a:t>——</a:t>
            </a:r>
            <a:r>
              <a:rPr lang="zh-CN" altLang="zh-CN" dirty="0"/>
              <a:t>零件次品率增加。</a:t>
            </a:r>
            <a:endParaRPr lang="en-US" altLang="zh-CN" dirty="0"/>
          </a:p>
          <a:p>
            <a:endParaRPr lang="zh-CN" altLang="zh-CN" dirty="0"/>
          </a:p>
          <a:p>
            <a:r>
              <a:rPr lang="zh-CN" altLang="zh-CN" dirty="0"/>
              <a:t>刀具磨损状态监测方法研究在</a:t>
            </a:r>
            <a:r>
              <a:rPr lang="zh-CN" altLang="zh-CN" b="1" dirty="0"/>
              <a:t>制造过程监测方法的发展</a:t>
            </a:r>
            <a:r>
              <a:rPr lang="zh-CN" altLang="zh-CN" dirty="0"/>
              <a:t>、</a:t>
            </a:r>
            <a:r>
              <a:rPr lang="zh-CN" altLang="zh-CN" b="1" dirty="0"/>
              <a:t>切削工艺的优化</a:t>
            </a:r>
            <a:r>
              <a:rPr lang="zh-CN" altLang="zh-CN" dirty="0"/>
              <a:t>、</a:t>
            </a:r>
            <a:r>
              <a:rPr lang="zh-CN" altLang="zh-CN" b="1" dirty="0"/>
              <a:t>智能制造理论的丰富与完善</a:t>
            </a:r>
            <a:r>
              <a:rPr lang="zh-CN" altLang="zh-CN" dirty="0"/>
              <a:t>方面有着重要的理论价值，该技术不仅符合</a:t>
            </a:r>
            <a:r>
              <a:rPr lang="zh-CN" altLang="zh-CN" b="1" dirty="0"/>
              <a:t>工程实际的迫切需求</a:t>
            </a:r>
            <a:r>
              <a:rPr lang="zh-CN" altLang="zh-CN" dirty="0"/>
              <a:t>，同时也在</a:t>
            </a:r>
            <a:r>
              <a:rPr lang="zh-CN" altLang="zh-CN" b="1" dirty="0"/>
              <a:t>制造过程状态监测技术领域占据有主要位置</a:t>
            </a:r>
            <a:r>
              <a:rPr lang="zh-CN" altLang="zh-CN" dirty="0"/>
              <a:t>。</a:t>
            </a:r>
            <a:endParaRPr lang="zh-CN" altLang="zh-CN" dirty="0"/>
          </a:p>
          <a:p>
            <a:endParaRPr lang="en-US" altLang="zh-CN" sz="2000" dirty="0"/>
          </a:p>
          <a:p>
            <a:endParaRPr lang="zh-CN" altLang="zh-CN" sz="2000" dirty="0">
              <a:latin typeface="黑体" panose="02010609060101010101" charset="-122"/>
              <a:ea typeface="黑体" panose="02010609060101010101" charset="-122"/>
              <a:cs typeface="宋体" panose="02010600030101010101" pitchFamily="2" charset="-122"/>
            </a:endParaRPr>
          </a:p>
        </p:txBody>
      </p:sp>
      <p:pic>
        <p:nvPicPr>
          <p:cNvPr id="4" name="图片 3"/>
          <p:cNvPicPr/>
          <p:nvPr/>
        </p:nvPicPr>
        <p:blipFill>
          <a:blip r:embed="rId1"/>
          <a:stretch>
            <a:fillRect/>
          </a:stretch>
        </p:blipFill>
        <p:spPr>
          <a:xfrm>
            <a:off x="5632109" y="1497814"/>
            <a:ext cx="3319217" cy="2241740"/>
          </a:xfrm>
          <a:prstGeom prst="rect">
            <a:avLst/>
          </a:prstGeom>
        </p:spPr>
      </p:pic>
      <p:sp>
        <p:nvSpPr>
          <p:cNvPr id="5" name="矩形 4"/>
          <p:cNvSpPr/>
          <p:nvPr/>
        </p:nvSpPr>
        <p:spPr>
          <a:xfrm>
            <a:off x="6459607" y="3739554"/>
            <a:ext cx="1885496" cy="338554"/>
          </a:xfrm>
          <a:prstGeom prst="rect">
            <a:avLst/>
          </a:prstGeom>
        </p:spPr>
        <p:txBody>
          <a:bodyPr wrap="square">
            <a:spAutoFit/>
          </a:bodyPr>
          <a:lstStyle/>
          <a:p>
            <a:r>
              <a:rPr lang="zh-CN" altLang="en-US" sz="1600" dirty="0">
                <a:latin typeface="黑体" panose="02010609060101010101" charset="-122"/>
                <a:ea typeface="黑体" panose="02010609060101010101" charset="-122"/>
                <a:cs typeface="宋体" panose="02010600030101010101" pitchFamily="2" charset="-122"/>
              </a:rPr>
              <a:t>刀具磨损过程变化</a:t>
            </a:r>
            <a:endParaRPr lang="zh-CN" altLang="zh-CN" sz="16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611339" cy="53091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第</a:t>
            </a:r>
            <a:r>
              <a:rPr lang="zh-CN" altLang="en-US" dirty="0"/>
              <a:t>二</a:t>
            </a:r>
            <a:r>
              <a:rPr dirty="0" err="1"/>
              <a:t>部分</a:t>
            </a:r>
            <a:endParaRPr dirty="0"/>
          </a:p>
        </p:txBody>
      </p:sp>
      <p:grpSp>
        <p:nvGrpSpPr>
          <p:cNvPr id="354" name="组合 11"/>
          <p:cNvGrpSpPr/>
          <p:nvPr/>
        </p:nvGrpSpPr>
        <p:grpSpPr>
          <a:xfrm>
            <a:off x="4233535" y="1007841"/>
            <a:ext cx="2378521" cy="1263717"/>
            <a:chOff x="63848" y="-3983"/>
            <a:chExt cx="2104000" cy="1083427"/>
          </a:xfrm>
        </p:grpSpPr>
        <p:sp>
          <p:nvSpPr>
            <p:cNvPr id="352" name="TextBox 4"/>
            <p:cNvSpPr txBox="1"/>
            <p:nvPr/>
          </p:nvSpPr>
          <p:spPr>
            <a:xfrm>
              <a:off x="63848" y="-3983"/>
              <a:ext cx="61314" cy="534331"/>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endParaRPr lang="en-GB" altLang="zh-CN" sz="3600" dirty="0"/>
            </a:p>
          </p:txBody>
        </p:sp>
        <p:sp>
          <p:nvSpPr>
            <p:cNvPr id="353" name="文本框 8"/>
            <p:cNvSpPr txBox="1"/>
            <p:nvPr/>
          </p:nvSpPr>
          <p:spPr>
            <a:xfrm>
              <a:off x="291565" y="492339"/>
              <a:ext cx="1876283" cy="587105"/>
            </a:xfrm>
            <a:prstGeom prst="rect">
              <a:avLst/>
            </a:prstGeom>
            <a:noFill/>
            <a:ln w="12700" cap="flat">
              <a:noFill/>
              <a:miter lim="400000"/>
            </a:ln>
            <a:effectLst/>
          </p:spPr>
          <p:txBody>
            <a:bodyPr wrap="none" lIns="34290" tIns="34290" rIns="34290" bIns="34290" numCol="1" anchor="t">
              <a:spAutoFit/>
            </a:bodyPr>
            <a:lstStyle>
              <a:lvl1pPr>
                <a:defRPr sz="24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4000" dirty="0"/>
                <a:t>数据来源</a:t>
              </a:r>
              <a:endParaRPr sz="4000" dirty="0"/>
            </a:p>
          </p:txBody>
        </p:sp>
      </p:grpSp>
      <p:sp>
        <p:nvSpPr>
          <p:cNvPr id="355" name="矩形 9"/>
          <p:cNvSpPr/>
          <p:nvPr/>
        </p:nvSpPr>
        <p:spPr>
          <a:xfrm>
            <a:off x="3301999" y="3281362"/>
            <a:ext cx="5843589"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1721946" cy="461665"/>
          </a:xfrm>
          <a:prstGeom prst="rect">
            <a:avLst/>
          </a:prstGeom>
          <a:noFill/>
        </p:spPr>
        <p:txBody>
          <a:bodyPr wrap="none" rtlCol="0">
            <a:spAutoFit/>
          </a:bodyPr>
          <a:lstStyle/>
          <a:p>
            <a:r>
              <a:rPr lang="en-US" altLang="zh-CN" sz="2400" b="1" dirty="0"/>
              <a:t>1.</a:t>
            </a:r>
            <a:r>
              <a:rPr lang="zh-CN" altLang="en-US" sz="2400" b="1" dirty="0"/>
              <a:t> 实验测量</a:t>
            </a:r>
            <a:endParaRPr lang="zh-CN" altLang="en-US" sz="2400" b="1" dirty="0"/>
          </a:p>
        </p:txBody>
      </p:sp>
      <p:sp>
        <p:nvSpPr>
          <p:cNvPr id="2" name="矩形 1"/>
          <p:cNvSpPr/>
          <p:nvPr/>
        </p:nvSpPr>
        <p:spPr>
          <a:xfrm>
            <a:off x="481432" y="1537906"/>
            <a:ext cx="3744058" cy="2308324"/>
          </a:xfrm>
          <a:prstGeom prst="rect">
            <a:avLst/>
          </a:prstGeom>
        </p:spPr>
        <p:txBody>
          <a:bodyPr wrap="square">
            <a:spAutoFit/>
          </a:bodyPr>
          <a:lstStyle/>
          <a:p>
            <a:r>
              <a:rPr lang="zh-CN" altLang="zh-CN" dirty="0">
                <a:latin typeface="黑体" panose="02010609060101010101" charset="-122"/>
                <a:ea typeface="黑体" panose="02010609060101010101" charset="-122"/>
              </a:rPr>
              <a:t>刀具磨损状态监测的常用信号：</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①</a:t>
            </a:r>
            <a:r>
              <a:rPr lang="zh-CN" altLang="zh-CN" dirty="0">
                <a:latin typeface="黑体" panose="02010609060101010101" charset="-122"/>
                <a:ea typeface="黑体" panose="02010609060101010101" charset="-122"/>
              </a:rPr>
              <a:t>切削力信号</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②</a:t>
            </a:r>
            <a:r>
              <a:rPr lang="zh-CN" altLang="zh-CN" dirty="0">
                <a:latin typeface="黑体" panose="02010609060101010101" charset="-122"/>
                <a:ea typeface="黑体" panose="02010609060101010101" charset="-122"/>
              </a:rPr>
              <a:t>主轴电流和功率</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③</a:t>
            </a:r>
            <a:r>
              <a:rPr lang="zh-CN" altLang="zh-CN" dirty="0">
                <a:latin typeface="黑体" panose="02010609060101010101" charset="-122"/>
                <a:ea typeface="黑体" panose="02010609060101010101" charset="-122"/>
              </a:rPr>
              <a:t>振动信号</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④</a:t>
            </a:r>
            <a:r>
              <a:rPr lang="zh-CN" altLang="zh-CN" dirty="0">
                <a:latin typeface="黑体" panose="02010609060101010101" charset="-122"/>
                <a:ea typeface="黑体" panose="02010609060101010101" charset="-122"/>
              </a:rPr>
              <a:t>声发射</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⑤</a:t>
            </a:r>
            <a:r>
              <a:rPr lang="zh-CN" altLang="zh-CN" dirty="0">
                <a:latin typeface="黑体" panose="02010609060101010101" charset="-122"/>
                <a:ea typeface="黑体" panose="02010609060101010101" charset="-122"/>
              </a:rPr>
              <a:t>切削温度</a:t>
            </a:r>
            <a:endParaRPr lang="zh-CN" altLang="zh-CN" dirty="0">
              <a:latin typeface="黑体" panose="02010609060101010101" charset="-122"/>
              <a:ea typeface="黑体" panose="02010609060101010101" charset="-122"/>
            </a:endParaRPr>
          </a:p>
          <a:p>
            <a:r>
              <a:rPr lang="en-US" altLang="zh-CN" dirty="0">
                <a:latin typeface="黑体" panose="02010609060101010101" charset="-122"/>
                <a:ea typeface="黑体" panose="02010609060101010101" charset="-122"/>
              </a:rPr>
              <a:t>⑥</a:t>
            </a:r>
            <a:r>
              <a:rPr lang="zh-CN" altLang="zh-CN" dirty="0">
                <a:latin typeface="黑体" panose="02010609060101010101" charset="-122"/>
                <a:ea typeface="黑体" panose="02010609060101010101" charset="-122"/>
              </a:rPr>
              <a:t>对加工工件表面的细节图片与表面粗糙度的视觉分析</a:t>
            </a:r>
            <a:endParaRPr lang="zh-CN" altLang="zh-CN" dirty="0">
              <a:latin typeface="黑体" panose="02010609060101010101" charset="-122"/>
              <a:ea typeface="黑体" panose="02010609060101010101" charset="-122"/>
            </a:endParaRPr>
          </a:p>
        </p:txBody>
      </p:sp>
      <p:pic>
        <p:nvPicPr>
          <p:cNvPr id="4" name="图片 3"/>
          <p:cNvPicPr/>
          <p:nvPr/>
        </p:nvPicPr>
        <p:blipFill>
          <a:blip r:embed="rId1"/>
          <a:stretch>
            <a:fillRect/>
          </a:stretch>
        </p:blipFill>
        <p:spPr>
          <a:xfrm>
            <a:off x="4225490" y="1537906"/>
            <a:ext cx="4572101" cy="2308324"/>
          </a:xfrm>
          <a:prstGeom prst="rect">
            <a:avLst/>
          </a:prstGeom>
        </p:spPr>
      </p:pic>
      <p:sp>
        <p:nvSpPr>
          <p:cNvPr id="5" name="矩形 4"/>
          <p:cNvSpPr/>
          <p:nvPr/>
        </p:nvSpPr>
        <p:spPr>
          <a:xfrm>
            <a:off x="5766588" y="3938320"/>
            <a:ext cx="1885496" cy="307777"/>
          </a:xfrm>
          <a:prstGeom prst="rect">
            <a:avLst/>
          </a:prstGeom>
        </p:spPr>
        <p:txBody>
          <a:bodyPr wrap="square">
            <a:spAutoFit/>
          </a:bodyPr>
          <a:lstStyle/>
          <a:p>
            <a:r>
              <a:rPr lang="zh-CN" altLang="en-US" sz="1400" dirty="0">
                <a:latin typeface="黑体" panose="02010609060101010101" charset="-122"/>
                <a:ea typeface="黑体" panose="02010609060101010101" charset="-122"/>
                <a:cs typeface="宋体" panose="02010600030101010101" pitchFamily="2" charset="-122"/>
              </a:rPr>
              <a:t>数据测量示意图</a:t>
            </a:r>
            <a:endParaRPr lang="zh-CN" altLang="zh-CN" sz="14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81432" y="835605"/>
            <a:ext cx="5734262" cy="461665"/>
          </a:xfrm>
          <a:prstGeom prst="rect">
            <a:avLst/>
          </a:prstGeom>
          <a:noFill/>
        </p:spPr>
        <p:txBody>
          <a:bodyPr wrap="none" rtlCol="0">
            <a:spAutoFit/>
          </a:bodyPr>
          <a:lstStyle/>
          <a:p>
            <a:r>
              <a:rPr lang="en-US" altLang="zh-CN" sz="2400" b="1" dirty="0"/>
              <a:t>2.</a:t>
            </a:r>
            <a:r>
              <a:rPr lang="zh-CN" altLang="en-US" sz="2400" b="1" dirty="0"/>
              <a:t> 美国纽约预测与健康管理学会（</a:t>
            </a:r>
            <a:r>
              <a:rPr lang="en-US" altLang="zh-CN" sz="2400" b="1" dirty="0"/>
              <a:t>PHM</a:t>
            </a:r>
            <a:r>
              <a:rPr lang="zh-CN" altLang="en-US" sz="2400" b="1" dirty="0"/>
              <a:t>）</a:t>
            </a:r>
            <a:endParaRPr lang="zh-CN" altLang="en-US" sz="2400" b="1" dirty="0"/>
          </a:p>
        </p:txBody>
      </p:sp>
      <p:sp>
        <p:nvSpPr>
          <p:cNvPr id="2" name="矩形 1"/>
          <p:cNvSpPr/>
          <p:nvPr/>
        </p:nvSpPr>
        <p:spPr>
          <a:xfrm>
            <a:off x="481432" y="1341810"/>
            <a:ext cx="4787686" cy="1569660"/>
          </a:xfrm>
          <a:prstGeom prst="rect">
            <a:avLst/>
          </a:prstGeom>
        </p:spPr>
        <p:txBody>
          <a:bodyPr wrap="square">
            <a:spAutoFit/>
          </a:bodyPr>
          <a:lstStyle/>
          <a:p>
            <a:r>
              <a:rPr lang="en-US" altLang="zh-CN" sz="1600" dirty="0">
                <a:latin typeface="黑体" panose="02010609060101010101" charset="-122"/>
                <a:ea typeface="黑体" panose="02010609060101010101" charset="-122"/>
              </a:rPr>
              <a:t>    </a:t>
            </a:r>
            <a:r>
              <a:rPr lang="zh-CN" altLang="zh-CN" sz="1600" dirty="0">
                <a:latin typeface="黑体" panose="02010609060101010101" charset="-122"/>
                <a:ea typeface="黑体" panose="02010609060101010101" charset="-122"/>
              </a:rPr>
              <a:t>在</a:t>
            </a:r>
            <a:r>
              <a:rPr lang="zh-CN" altLang="en-US" sz="1600" dirty="0">
                <a:latin typeface="黑体" panose="02010609060101010101" charset="-122"/>
                <a:ea typeface="黑体" panose="02010609060101010101" charset="-122"/>
              </a:rPr>
              <a:t>设定好的</a:t>
            </a:r>
            <a:r>
              <a:rPr lang="zh-CN" altLang="zh-CN" sz="1600" dirty="0">
                <a:latin typeface="黑体" panose="02010609060101010101" charset="-122"/>
                <a:ea typeface="黑体" panose="02010609060101010101" charset="-122"/>
              </a:rPr>
              <a:t>切削条件下重复进行６次全寿命周期试验。端面铣削材料为正方形，每次走刀端面铣的长度为</a:t>
            </a:r>
            <a:r>
              <a:rPr lang="en-US" altLang="zh-CN" sz="1600" dirty="0">
                <a:latin typeface="黑体" panose="02010609060101010101" charset="-122"/>
                <a:ea typeface="黑体" panose="02010609060101010101" charset="-122"/>
              </a:rPr>
              <a:t>108</a:t>
            </a:r>
            <a:r>
              <a:rPr lang="zh-CN" altLang="zh-CN" sz="1600" dirty="0">
                <a:latin typeface="黑体" panose="02010609060101010101" charset="-122"/>
                <a:ea typeface="黑体" panose="02010609060101010101" charset="-122"/>
              </a:rPr>
              <a:t>ｍｍ且每次走刀时间相等，每次走刀后测量刀具的后刀面磨损量。试验监测数据有</a:t>
            </a:r>
            <a:r>
              <a:rPr lang="en-US" altLang="zh-CN" sz="1600" dirty="0">
                <a:latin typeface="黑体" panose="02010609060101010101" charset="-122"/>
                <a:ea typeface="黑体" panose="02010609060101010101" charset="-122"/>
              </a:rPr>
              <a:t>x,</a:t>
            </a:r>
            <a:r>
              <a:rPr lang="zh-CN" altLang="zh-CN" sz="1600" dirty="0">
                <a:latin typeface="黑体" panose="02010609060101010101" charset="-122"/>
                <a:ea typeface="黑体" panose="02010609060101010101" charset="-122"/>
              </a:rPr>
              <a:t>ｙ</a:t>
            </a:r>
            <a:r>
              <a:rPr lang="en-US" altLang="zh-CN" sz="1600" dirty="0">
                <a:latin typeface="黑体" panose="02010609060101010101" charset="-122"/>
                <a:ea typeface="黑体" panose="02010609060101010101" charset="-122"/>
              </a:rPr>
              <a:t>,</a:t>
            </a:r>
            <a:r>
              <a:rPr lang="zh-CN" altLang="zh-CN" sz="1600" dirty="0">
                <a:latin typeface="黑体" panose="02010609060101010101" charset="-122"/>
                <a:ea typeface="黑体" panose="02010609060101010101" charset="-122"/>
              </a:rPr>
              <a:t>ｚ三向铣削力信号，ｘ</a:t>
            </a:r>
            <a:r>
              <a:rPr lang="en-US" altLang="zh-CN" sz="1600" dirty="0">
                <a:latin typeface="黑体" panose="02010609060101010101" charset="-122"/>
                <a:ea typeface="黑体" panose="02010609060101010101" charset="-122"/>
              </a:rPr>
              <a:t>,</a:t>
            </a:r>
            <a:r>
              <a:rPr lang="zh-CN" altLang="zh-CN" sz="1600" dirty="0">
                <a:latin typeface="黑体" panose="02010609060101010101" charset="-122"/>
                <a:ea typeface="黑体" panose="02010609060101010101" charset="-122"/>
              </a:rPr>
              <a:t>ｙ</a:t>
            </a:r>
            <a:r>
              <a:rPr lang="en-US" altLang="zh-CN" sz="1600" dirty="0">
                <a:latin typeface="黑体" panose="02010609060101010101" charset="-122"/>
                <a:ea typeface="黑体" panose="02010609060101010101" charset="-122"/>
              </a:rPr>
              <a:t>,</a:t>
            </a:r>
            <a:r>
              <a:rPr lang="zh-CN" altLang="zh-CN" sz="1600" dirty="0">
                <a:latin typeface="黑体" panose="02010609060101010101" charset="-122"/>
                <a:ea typeface="黑体" panose="02010609060101010101" charset="-122"/>
              </a:rPr>
              <a:t>ｚ三向铣削振动信号以及声发射均方根值。</a:t>
            </a:r>
            <a:endParaRPr lang="zh-CN" altLang="zh-CN" sz="1600" dirty="0">
              <a:latin typeface="黑体" panose="02010609060101010101" charset="-122"/>
              <a:ea typeface="黑体" panose="02010609060101010101" charset="-122"/>
            </a:endParaRPr>
          </a:p>
        </p:txBody>
      </p:sp>
      <p:pic>
        <p:nvPicPr>
          <p:cNvPr id="6" name="图片 5"/>
          <p:cNvPicPr/>
          <p:nvPr/>
        </p:nvPicPr>
        <p:blipFill>
          <a:blip r:embed="rId1"/>
          <a:stretch>
            <a:fillRect/>
          </a:stretch>
        </p:blipFill>
        <p:spPr>
          <a:xfrm>
            <a:off x="5644337" y="1341810"/>
            <a:ext cx="2873375" cy="2966085"/>
          </a:xfrm>
          <a:prstGeom prst="rect">
            <a:avLst/>
          </a:prstGeom>
        </p:spPr>
      </p:pic>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075367" y="3046619"/>
            <a:ext cx="3599815" cy="1675765"/>
          </a:xfrm>
          <a:prstGeom prst="rect">
            <a:avLst/>
          </a:prstGeom>
          <a:ln>
            <a:solidFill>
              <a:schemeClr val="tx1"/>
            </a:solidFill>
          </a:ln>
        </p:spPr>
      </p:pic>
      <p:sp>
        <p:nvSpPr>
          <p:cNvPr id="8" name="矩形 7"/>
          <p:cNvSpPr/>
          <p:nvPr/>
        </p:nvSpPr>
        <p:spPr>
          <a:xfrm>
            <a:off x="2054667" y="4722384"/>
            <a:ext cx="1575773" cy="307777"/>
          </a:xfrm>
          <a:prstGeom prst="rect">
            <a:avLst/>
          </a:prstGeom>
        </p:spPr>
        <p:txBody>
          <a:bodyPr wrap="square">
            <a:spAutoFit/>
          </a:bodyPr>
          <a:lstStyle/>
          <a:p>
            <a:r>
              <a:rPr lang="zh-CN" altLang="en-US" sz="1400" dirty="0">
                <a:latin typeface="黑体" panose="02010609060101010101" charset="-122"/>
                <a:ea typeface="黑体" panose="02010609060101010101" charset="-122"/>
                <a:cs typeface="宋体" panose="02010600030101010101" pitchFamily="2" charset="-122"/>
              </a:rPr>
              <a:t>实验装置示意图</a:t>
            </a:r>
            <a:endParaRPr lang="zh-CN" altLang="zh-CN" sz="1400" dirty="0">
              <a:latin typeface="黑体" panose="02010609060101010101" charset="-122"/>
              <a:ea typeface="黑体" panose="0201060906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wipe/>
      </p:transition>
    </mc:Choice>
    <mc:Fallback>
      <p:transition spd="slow" advClick="0" advTm="0">
        <p:wipe/>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2961</Words>
  <Application>WPS 演示</Application>
  <PresentationFormat>全屏显示(16:9)</PresentationFormat>
  <Paragraphs>300</Paragraphs>
  <Slides>32</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宋体</vt:lpstr>
      <vt:lpstr>Wingdings</vt:lpstr>
      <vt:lpstr>Calibri</vt:lpstr>
      <vt:lpstr>Arial</vt:lpstr>
      <vt:lpstr>微软雅黑</vt:lpstr>
      <vt:lpstr>仿宋</vt:lpstr>
      <vt:lpstr>Calibri Light</vt:lpstr>
      <vt:lpstr>黑体</vt:lpstr>
      <vt:lpstr>Times New Roman</vt:lpstr>
      <vt:lpstr>Impact</vt:lpstr>
      <vt:lpstr>Arial Unicode MS</vt:lpstr>
      <vt:lpstr>Times New Roman</vt:lpstr>
      <vt:lpstr>方正兰亭黑_GBK</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zhite</dc:creator>
  <cp:lastModifiedBy>关与荣光</cp:lastModifiedBy>
  <cp:revision>104</cp:revision>
  <dcterms:created xsi:type="dcterms:W3CDTF">2021-03-29T12:07:00Z</dcterms:created>
  <dcterms:modified xsi:type="dcterms:W3CDTF">2021-04-01T13:20:27Z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ED014CBE5CE64CAEB35272BABFCF2BC9</vt:lpwstr>
  </property>
  <property fmtid="{D5CDD505-2E9C-101B-9397-08002B2CF9AE}" pid="3" name="KSOProductBuildVer">
    <vt:lpwstr>2052-11.1.0.10356</vt:lpwstr>
  </property>
</Properties>
</file>