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0D7DC7-ED51-4C19-8CC0-BF3AC9B26E91}" type="datetimeFigureOut">
              <a:rPr lang="en-US" smtClean="0"/>
              <a:t>4/14/2024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1FC408-F64F-49B9-A9E1-17A0713520D4}" type="slidenum">
              <a:rPr lang="en-US" smtClean="0"/>
              <a:t>‹#›</a:t>
            </a:fld>
            <a:endParaRPr lang="en-US"/>
          </a:p>
        </p:txBody>
      </p:sp>
    </p:spTree>
    <p:extLst>
      <p:ext uri="{BB962C8B-B14F-4D97-AF65-F5344CB8AC3E}">
        <p14:creationId xmlns:p14="http://schemas.microsoft.com/office/powerpoint/2010/main" val="2734523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1FC408-F64F-49B9-A9E1-17A0713520D4}" type="slidenum">
              <a:rPr lang="en-US" smtClean="0"/>
              <a:t>6</a:t>
            </a:fld>
            <a:endParaRPr lang="en-US"/>
          </a:p>
        </p:txBody>
      </p:sp>
    </p:spTree>
    <p:extLst>
      <p:ext uri="{BB962C8B-B14F-4D97-AF65-F5344CB8AC3E}">
        <p14:creationId xmlns:p14="http://schemas.microsoft.com/office/powerpoint/2010/main" val="1299461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4/14/2024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7267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4/14/2024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605721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4/14/2024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20629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4/14/2024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67187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4/14/2024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21493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4/14/2024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58458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4/14/2024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95664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4/14/2024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59052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4/14/2024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675532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4/14/2024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7628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4/14/2024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7038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4/14/2024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276203187"/>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38" r:id="rId6"/>
    <p:sldLayoutId id="2147483734" r:id="rId7"/>
    <p:sldLayoutId id="2147483735" r:id="rId8"/>
    <p:sldLayoutId id="2147483736" r:id="rId9"/>
    <p:sldLayoutId id="2147483737" r:id="rId10"/>
    <p:sldLayoutId id="2147483739"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en.wikipedia.org/wiki/Express.js" TargetMode="External"/><Relationship Id="rId3" Type="http://schemas.openxmlformats.org/officeDocument/2006/relationships/hyperlink" Target="https://en.wikipedia.org/wiki/React_(software)" TargetMode="External"/><Relationship Id="rId7" Type="http://schemas.openxmlformats.org/officeDocument/2006/relationships/hyperlink" Target="https://www.mongodb.com/docs/" TargetMode="External"/><Relationship Id="rId2" Type="http://schemas.openxmlformats.org/officeDocument/2006/relationships/hyperlink" Target="https://www.businessmagazin.ro/analize/analiza-cum-arata-piata-serviciilor-stomatologice-in-2023-de-ce-merg-21921317" TargetMode="External"/><Relationship Id="rId1" Type="http://schemas.openxmlformats.org/officeDocument/2006/relationships/slideLayout" Target="../slideLayouts/slideLayout2.xml"/><Relationship Id="rId6" Type="http://schemas.openxmlformats.org/officeDocument/2006/relationships/hyperlink" Target="https://en.wikipedia.org/wiki/MongoDB" TargetMode="External"/><Relationship Id="rId5" Type="http://schemas.openxmlformats.org/officeDocument/2006/relationships/hyperlink" Target="https://www.tutorialspoint.com/reactjs/reactjs_introduction.htm" TargetMode="External"/><Relationship Id="rId4" Type="http://schemas.openxmlformats.org/officeDocument/2006/relationships/hyperlink" Target="https://react.dev/learn" TargetMode="External"/><Relationship Id="rId9" Type="http://schemas.openxmlformats.org/officeDocument/2006/relationships/hyperlink" Target="https://expressjs.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1B2089-C110-9EB4-1CD1-7B6DE5758E4D}"/>
              </a:ext>
            </a:extLst>
          </p:cNvPr>
          <p:cNvSpPr>
            <a:spLocks noGrp="1"/>
          </p:cNvSpPr>
          <p:nvPr>
            <p:ph type="ctrTitle"/>
          </p:nvPr>
        </p:nvSpPr>
        <p:spPr>
          <a:xfrm>
            <a:off x="638881" y="2603222"/>
            <a:ext cx="10909640" cy="2596916"/>
          </a:xfrm>
        </p:spPr>
        <p:txBody>
          <a:bodyPr anchor="b">
            <a:normAutofit fontScale="90000"/>
          </a:bodyPr>
          <a:lstStyle/>
          <a:p>
            <a:pPr marL="628650" marR="694690" algn="ctr">
              <a:lnSpc>
                <a:spcPct val="90000"/>
              </a:lnSpc>
              <a:spcBef>
                <a:spcPts val="380"/>
              </a:spcBef>
              <a:spcAft>
                <a:spcPts val="0"/>
              </a:spcAft>
            </a:pPr>
            <a:r>
              <a:rPr lang="en-US" sz="4800" b="1" dirty="0" err="1">
                <a:effectLst/>
                <a:latin typeface="Times New Roman" panose="02020603050405020304" pitchFamily="18" charset="0"/>
                <a:ea typeface="Times New Roman" panose="02020603050405020304" pitchFamily="18" charset="0"/>
              </a:rPr>
              <a:t>Proiect</a:t>
            </a:r>
            <a:r>
              <a:rPr lang="en-US" sz="4800" b="1" dirty="0">
                <a:effectLst/>
                <a:latin typeface="Times New Roman" panose="02020603050405020304" pitchFamily="18" charset="0"/>
                <a:ea typeface="Times New Roman" panose="02020603050405020304" pitchFamily="18" charset="0"/>
              </a:rPr>
              <a:t> ASIPSI</a:t>
            </a:r>
            <a:br>
              <a:rPr lang="en-US" sz="4800" b="1" dirty="0">
                <a:effectLst/>
                <a:latin typeface="Times New Roman" panose="02020603050405020304" pitchFamily="18" charset="0"/>
                <a:ea typeface="Times New Roman" panose="02020603050405020304" pitchFamily="18" charset="0"/>
              </a:rPr>
            </a:br>
            <a:r>
              <a:rPr lang="ro-RO" sz="4800" b="1" dirty="0">
                <a:effectLst/>
                <a:latin typeface="Times New Roman" panose="02020603050405020304" pitchFamily="18" charset="0"/>
                <a:ea typeface="Times New Roman" panose="02020603050405020304" pitchFamily="18" charset="0"/>
              </a:rPr>
              <a:t>Platforma web pentru gestionarea </a:t>
            </a:r>
            <a:br>
              <a:rPr lang="en-US" sz="4800" dirty="0">
                <a:effectLst/>
                <a:latin typeface="Times New Roman" panose="02020603050405020304" pitchFamily="18" charset="0"/>
                <a:ea typeface="Times New Roman" panose="02020603050405020304" pitchFamily="18" charset="0"/>
              </a:rPr>
            </a:br>
            <a:r>
              <a:rPr lang="ro-RO" sz="4800" b="1" dirty="0">
                <a:effectLst/>
                <a:latin typeface="Times New Roman" panose="02020603050405020304" pitchFamily="18" charset="0"/>
                <a:ea typeface="Times New Roman" panose="02020603050405020304" pitchFamily="18" charset="0"/>
              </a:rPr>
              <a:t>unei clinici stomatologice</a:t>
            </a:r>
            <a:br>
              <a:rPr lang="en-US" sz="4800" dirty="0">
                <a:effectLst/>
                <a:latin typeface="Times New Roman" panose="02020603050405020304" pitchFamily="18" charset="0"/>
                <a:ea typeface="Times New Roman" panose="02020603050405020304" pitchFamily="18" charset="0"/>
              </a:rPr>
            </a:br>
            <a:endParaRPr lang="en-US" sz="4800" dirty="0"/>
          </a:p>
        </p:txBody>
      </p:sp>
      <p:sp>
        <p:nvSpPr>
          <p:cNvPr id="3" name="Subtitle 2">
            <a:extLst>
              <a:ext uri="{FF2B5EF4-FFF2-40B4-BE49-F238E27FC236}">
                <a16:creationId xmlns:a16="http://schemas.microsoft.com/office/drawing/2014/main" id="{3977A184-DE51-C496-2D9A-523728AD58BC}"/>
              </a:ext>
            </a:extLst>
          </p:cNvPr>
          <p:cNvSpPr>
            <a:spLocks noGrp="1"/>
          </p:cNvSpPr>
          <p:nvPr>
            <p:ph type="subTitle" idx="1"/>
          </p:nvPr>
        </p:nvSpPr>
        <p:spPr>
          <a:xfrm>
            <a:off x="638881" y="5660607"/>
            <a:ext cx="11230031" cy="1142529"/>
          </a:xfrm>
        </p:spPr>
        <p:txBody>
          <a:bodyPr anchor="t">
            <a:noAutofit/>
          </a:bodyPr>
          <a:lstStyle/>
          <a:p>
            <a:pPr algn="ctr">
              <a:lnSpc>
                <a:spcPct val="100000"/>
              </a:lnSpc>
            </a:pPr>
            <a:r>
              <a:rPr lang="en-US" dirty="0">
                <a:latin typeface="Times New Roman" panose="02020603050405020304" pitchFamily="18" charset="0"/>
                <a:cs typeface="Times New Roman" panose="02020603050405020304" pitchFamily="18" charset="0"/>
              </a:rPr>
              <a:t>Student: </a:t>
            </a:r>
            <a:r>
              <a:rPr lang="en-US">
                <a:latin typeface="Times New Roman" panose="02020603050405020304" pitchFamily="18" charset="0"/>
                <a:cs typeface="Times New Roman" panose="02020603050405020304" pitchFamily="18" charset="0"/>
              </a:rPr>
              <a:t>Ilie Leonard-Andrei</a:t>
            </a:r>
            <a:endParaRPr lang="en-US" dirty="0">
              <a:latin typeface="Times New Roman" panose="02020603050405020304" pitchFamily="18" charset="0"/>
              <a:cs typeface="Times New Roman" panose="02020603050405020304" pitchFamily="18" charset="0"/>
            </a:endParaRPr>
          </a:p>
        </p:txBody>
      </p:sp>
      <p:pic>
        <p:nvPicPr>
          <p:cNvPr id="4" name="image1.jpeg" descr="A close up of a word&#10;&#10;Description automatically generated">
            <a:extLst>
              <a:ext uri="{FF2B5EF4-FFF2-40B4-BE49-F238E27FC236}">
                <a16:creationId xmlns:a16="http://schemas.microsoft.com/office/drawing/2014/main" id="{E47C1B7B-78F5-DE5C-5045-E9D1A77D4E88}"/>
              </a:ext>
            </a:extLst>
          </p:cNvPr>
          <p:cNvPicPr>
            <a:picLocks noChangeAspect="1"/>
          </p:cNvPicPr>
          <p:nvPr/>
        </p:nvPicPr>
        <p:blipFill>
          <a:blip r:embed="rId2" cstate="print"/>
          <a:stretch>
            <a:fillRect/>
          </a:stretch>
        </p:blipFill>
        <p:spPr>
          <a:xfrm>
            <a:off x="320040" y="408703"/>
            <a:ext cx="11548872" cy="1761202"/>
          </a:xfrm>
          <a:prstGeom prst="rect">
            <a:avLst/>
          </a:prstGeom>
        </p:spPr>
      </p:pic>
      <p:sp>
        <p:nvSpPr>
          <p:cNvPr id="38" name="Rectangle 6">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0000" y="5509052"/>
            <a:ext cx="4572000" cy="27432"/>
          </a:xfrm>
          <a:custGeom>
            <a:avLst/>
            <a:gdLst>
              <a:gd name="connsiteX0" fmla="*/ 0 w 4572000"/>
              <a:gd name="connsiteY0" fmla="*/ 0 h 27432"/>
              <a:gd name="connsiteX1" fmla="*/ 607423 w 4572000"/>
              <a:gd name="connsiteY1" fmla="*/ 0 h 27432"/>
              <a:gd name="connsiteX2" fmla="*/ 1123406 w 4572000"/>
              <a:gd name="connsiteY2" fmla="*/ 0 h 27432"/>
              <a:gd name="connsiteX3" fmla="*/ 1685109 w 4572000"/>
              <a:gd name="connsiteY3" fmla="*/ 0 h 27432"/>
              <a:gd name="connsiteX4" fmla="*/ 2383971 w 4572000"/>
              <a:gd name="connsiteY4" fmla="*/ 0 h 27432"/>
              <a:gd name="connsiteX5" fmla="*/ 2991394 w 4572000"/>
              <a:gd name="connsiteY5" fmla="*/ 0 h 27432"/>
              <a:gd name="connsiteX6" fmla="*/ 3553097 w 4572000"/>
              <a:gd name="connsiteY6" fmla="*/ 0 h 27432"/>
              <a:gd name="connsiteX7" fmla="*/ 4572000 w 4572000"/>
              <a:gd name="connsiteY7" fmla="*/ 0 h 27432"/>
              <a:gd name="connsiteX8" fmla="*/ 4572000 w 4572000"/>
              <a:gd name="connsiteY8" fmla="*/ 27432 h 27432"/>
              <a:gd name="connsiteX9" fmla="*/ 3918857 w 4572000"/>
              <a:gd name="connsiteY9" fmla="*/ 27432 h 27432"/>
              <a:gd name="connsiteX10" fmla="*/ 3357154 w 4572000"/>
              <a:gd name="connsiteY10" fmla="*/ 27432 h 27432"/>
              <a:gd name="connsiteX11" fmla="*/ 2612571 w 4572000"/>
              <a:gd name="connsiteY11" fmla="*/ 27432 h 27432"/>
              <a:gd name="connsiteX12" fmla="*/ 2005149 w 4572000"/>
              <a:gd name="connsiteY12" fmla="*/ 27432 h 27432"/>
              <a:gd name="connsiteX13" fmla="*/ 1489166 w 4572000"/>
              <a:gd name="connsiteY13" fmla="*/ 27432 h 27432"/>
              <a:gd name="connsiteX14" fmla="*/ 790303 w 4572000"/>
              <a:gd name="connsiteY14" fmla="*/ 27432 h 27432"/>
              <a:gd name="connsiteX15" fmla="*/ 0 w 4572000"/>
              <a:gd name="connsiteY15" fmla="*/ 27432 h 27432"/>
              <a:gd name="connsiteX16" fmla="*/ 0 w 457200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27432" fill="none" extrusionOk="0">
                <a:moveTo>
                  <a:pt x="0" y="0"/>
                </a:moveTo>
                <a:cubicBezTo>
                  <a:pt x="150397" y="-23421"/>
                  <a:pt x="474161" y="9174"/>
                  <a:pt x="607423" y="0"/>
                </a:cubicBezTo>
                <a:cubicBezTo>
                  <a:pt x="740685" y="-9174"/>
                  <a:pt x="868821" y="-4258"/>
                  <a:pt x="1123406" y="0"/>
                </a:cubicBezTo>
                <a:cubicBezTo>
                  <a:pt x="1377991" y="4258"/>
                  <a:pt x="1567664" y="-12410"/>
                  <a:pt x="1685109" y="0"/>
                </a:cubicBezTo>
                <a:cubicBezTo>
                  <a:pt x="1802554" y="12410"/>
                  <a:pt x="2193086" y="-14353"/>
                  <a:pt x="2383971" y="0"/>
                </a:cubicBezTo>
                <a:cubicBezTo>
                  <a:pt x="2574856" y="14353"/>
                  <a:pt x="2697477" y="-26142"/>
                  <a:pt x="2991394" y="0"/>
                </a:cubicBezTo>
                <a:cubicBezTo>
                  <a:pt x="3285311" y="26142"/>
                  <a:pt x="3423667" y="26544"/>
                  <a:pt x="3553097" y="0"/>
                </a:cubicBezTo>
                <a:cubicBezTo>
                  <a:pt x="3682527" y="-26544"/>
                  <a:pt x="4344147" y="50350"/>
                  <a:pt x="4572000" y="0"/>
                </a:cubicBezTo>
                <a:cubicBezTo>
                  <a:pt x="4571027" y="8304"/>
                  <a:pt x="4571522" y="21512"/>
                  <a:pt x="4572000" y="27432"/>
                </a:cubicBezTo>
                <a:cubicBezTo>
                  <a:pt x="4438349" y="5490"/>
                  <a:pt x="4090129" y="31231"/>
                  <a:pt x="3918857" y="27432"/>
                </a:cubicBezTo>
                <a:cubicBezTo>
                  <a:pt x="3747585" y="23633"/>
                  <a:pt x="3498826" y="6883"/>
                  <a:pt x="3357154" y="27432"/>
                </a:cubicBezTo>
                <a:cubicBezTo>
                  <a:pt x="3215482" y="47981"/>
                  <a:pt x="2784289" y="56849"/>
                  <a:pt x="2612571" y="27432"/>
                </a:cubicBezTo>
                <a:cubicBezTo>
                  <a:pt x="2440853" y="-1985"/>
                  <a:pt x="2261292" y="25951"/>
                  <a:pt x="2005149" y="27432"/>
                </a:cubicBezTo>
                <a:cubicBezTo>
                  <a:pt x="1749006" y="28913"/>
                  <a:pt x="1700078" y="34342"/>
                  <a:pt x="1489166" y="27432"/>
                </a:cubicBezTo>
                <a:cubicBezTo>
                  <a:pt x="1278254" y="20522"/>
                  <a:pt x="1077188" y="56916"/>
                  <a:pt x="790303" y="27432"/>
                </a:cubicBezTo>
                <a:cubicBezTo>
                  <a:pt x="503418" y="-2052"/>
                  <a:pt x="359168" y="57044"/>
                  <a:pt x="0" y="27432"/>
                </a:cubicBezTo>
                <a:cubicBezTo>
                  <a:pt x="-1048" y="14992"/>
                  <a:pt x="-1120" y="7447"/>
                  <a:pt x="0" y="0"/>
                </a:cubicBezTo>
                <a:close/>
              </a:path>
              <a:path w="4572000" h="27432" stroke="0" extrusionOk="0">
                <a:moveTo>
                  <a:pt x="0" y="0"/>
                </a:moveTo>
                <a:cubicBezTo>
                  <a:pt x="155698" y="6780"/>
                  <a:pt x="465972" y="13197"/>
                  <a:pt x="607423" y="0"/>
                </a:cubicBezTo>
                <a:cubicBezTo>
                  <a:pt x="748874" y="-13197"/>
                  <a:pt x="1014133" y="22994"/>
                  <a:pt x="1123406" y="0"/>
                </a:cubicBezTo>
                <a:cubicBezTo>
                  <a:pt x="1232679" y="-22994"/>
                  <a:pt x="1639431" y="-2997"/>
                  <a:pt x="1867989" y="0"/>
                </a:cubicBezTo>
                <a:cubicBezTo>
                  <a:pt x="2096547" y="2997"/>
                  <a:pt x="2265668" y="29557"/>
                  <a:pt x="2475411" y="0"/>
                </a:cubicBezTo>
                <a:cubicBezTo>
                  <a:pt x="2685154" y="-29557"/>
                  <a:pt x="2951491" y="73"/>
                  <a:pt x="3082834" y="0"/>
                </a:cubicBezTo>
                <a:cubicBezTo>
                  <a:pt x="3214177" y="-73"/>
                  <a:pt x="3641000" y="-33478"/>
                  <a:pt x="3827417" y="0"/>
                </a:cubicBezTo>
                <a:cubicBezTo>
                  <a:pt x="4013834" y="33478"/>
                  <a:pt x="4345917" y="14255"/>
                  <a:pt x="4572000" y="0"/>
                </a:cubicBezTo>
                <a:cubicBezTo>
                  <a:pt x="4572485" y="9333"/>
                  <a:pt x="4573278" y="19699"/>
                  <a:pt x="4572000" y="27432"/>
                </a:cubicBezTo>
                <a:cubicBezTo>
                  <a:pt x="4318030" y="43025"/>
                  <a:pt x="4161104" y="34314"/>
                  <a:pt x="4010297" y="27432"/>
                </a:cubicBezTo>
                <a:cubicBezTo>
                  <a:pt x="3859490" y="20550"/>
                  <a:pt x="3592529" y="6613"/>
                  <a:pt x="3357154" y="27432"/>
                </a:cubicBezTo>
                <a:cubicBezTo>
                  <a:pt x="3121779" y="48251"/>
                  <a:pt x="2884285" y="3780"/>
                  <a:pt x="2704011" y="27432"/>
                </a:cubicBezTo>
                <a:cubicBezTo>
                  <a:pt x="2523737" y="51084"/>
                  <a:pt x="2295944" y="32081"/>
                  <a:pt x="2096589" y="27432"/>
                </a:cubicBezTo>
                <a:cubicBezTo>
                  <a:pt x="1897234" y="22783"/>
                  <a:pt x="1623782" y="52518"/>
                  <a:pt x="1352006" y="27432"/>
                </a:cubicBezTo>
                <a:cubicBezTo>
                  <a:pt x="1080230" y="2346"/>
                  <a:pt x="869959" y="12864"/>
                  <a:pt x="607423" y="27432"/>
                </a:cubicBezTo>
                <a:cubicBezTo>
                  <a:pt x="344887" y="42000"/>
                  <a:pt x="188100" y="40051"/>
                  <a:pt x="0" y="27432"/>
                </a:cubicBezTo>
                <a:cubicBezTo>
                  <a:pt x="211" y="18145"/>
                  <a:pt x="120" y="6480"/>
                  <a:pt x="0" y="0"/>
                </a:cubicBezTo>
                <a:close/>
              </a:path>
            </a:pathLst>
          </a:custGeom>
          <a:solidFill>
            <a:srgbClr val="9CDD4D"/>
          </a:solidFill>
          <a:ln w="38100" cap="rnd">
            <a:solidFill>
              <a:srgbClr val="9CDD4D"/>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Date Placeholder 26">
            <a:extLst>
              <a:ext uri="{FF2B5EF4-FFF2-40B4-BE49-F238E27FC236}">
                <a16:creationId xmlns:a16="http://schemas.microsoft.com/office/drawing/2014/main" id="{F28B82B1-E269-4325-A665-6CFE5DEE5DE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42" name="Footer Placeholder 27">
            <a:extLst>
              <a:ext uri="{FF2B5EF4-FFF2-40B4-BE49-F238E27FC236}">
                <a16:creationId xmlns:a16="http://schemas.microsoft.com/office/drawing/2014/main" id="{7C700527-76FD-4DF4-A597-6F5E089CA0C2}"/>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44" name="Slide Number Placeholder 28">
            <a:extLst>
              <a:ext uri="{FF2B5EF4-FFF2-40B4-BE49-F238E27FC236}">
                <a16:creationId xmlns:a16="http://schemas.microsoft.com/office/drawing/2014/main" id="{B5EA49A9-01EB-4D60-A392-7DC9B625D67D}"/>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1258101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C10CBC8-7837-4750-8EE9-B4C3D5048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9014793-11D4-4A17-9261-1A2E683AD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104482" y="-5104482"/>
            <a:ext cx="1983037" cy="12192001"/>
          </a:xfrm>
          <a:custGeom>
            <a:avLst/>
            <a:gdLst>
              <a:gd name="connsiteX0" fmla="*/ 0 w 1983037"/>
              <a:gd name="connsiteY0" fmla="*/ 0 h 12192001"/>
              <a:gd name="connsiteX1" fmla="*/ 0 w 1983037"/>
              <a:gd name="connsiteY1" fmla="*/ 12192001 h 12192001"/>
              <a:gd name="connsiteX2" fmla="*/ 1945626 w 1983037"/>
              <a:gd name="connsiteY2" fmla="*/ 12192001 h 12192001"/>
              <a:gd name="connsiteX3" fmla="*/ 1914883 w 1983037"/>
              <a:gd name="connsiteY3" fmla="*/ 11926947 h 12192001"/>
              <a:gd name="connsiteX4" fmla="*/ 1887405 w 1983037"/>
              <a:gd name="connsiteY4" fmla="*/ 10882179 h 12192001"/>
              <a:gd name="connsiteX5" fmla="*/ 1955094 w 1983037"/>
              <a:gd name="connsiteY5" fmla="*/ 9717835 h 12192001"/>
              <a:gd name="connsiteX6" fmla="*/ 1955094 w 1983037"/>
              <a:gd name="connsiteY6" fmla="*/ 9338013 h 12192001"/>
              <a:gd name="connsiteX7" fmla="*/ 1947423 w 1983037"/>
              <a:gd name="connsiteY7" fmla="*/ 8936699 h 12192001"/>
              <a:gd name="connsiteX8" fmla="*/ 1949002 w 1983037"/>
              <a:gd name="connsiteY8" fmla="*/ 7709920 h 12192001"/>
              <a:gd name="connsiteX9" fmla="*/ 1930276 w 1983037"/>
              <a:gd name="connsiteY9" fmla="*/ 6277504 h 12192001"/>
              <a:gd name="connsiteX10" fmla="*/ 1954643 w 1983037"/>
              <a:gd name="connsiteY10" fmla="*/ 5307481 h 12192001"/>
              <a:gd name="connsiteX11" fmla="*/ 1944941 w 1983037"/>
              <a:gd name="connsiteY11" fmla="*/ 4949831 h 12192001"/>
              <a:gd name="connsiteX12" fmla="*/ 1961187 w 1983037"/>
              <a:gd name="connsiteY12" fmla="*/ 4137481 h 12192001"/>
              <a:gd name="connsiteX13" fmla="*/ 1964118 w 1983037"/>
              <a:gd name="connsiteY13" fmla="*/ 3194148 h 12192001"/>
              <a:gd name="connsiteX14" fmla="*/ 1914708 w 1983037"/>
              <a:gd name="connsiteY14" fmla="*/ 1979808 h 12192001"/>
              <a:gd name="connsiteX15" fmla="*/ 1949679 w 1983037"/>
              <a:gd name="connsiteY15" fmla="*/ 1443897 h 12192001"/>
              <a:gd name="connsiteX16" fmla="*/ 1942685 w 1983037"/>
              <a:gd name="connsiteY16" fmla="*/ 749860 h 12192001"/>
              <a:gd name="connsiteX17" fmla="*/ 1933706 w 1983037"/>
              <a:gd name="connsiteY17" fmla="*/ 168558 h 12192001"/>
              <a:gd name="connsiteX18" fmla="*/ 1950785 w 1983037"/>
              <a:gd name="connsiteY18" fmla="*/ 0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83037" h="12192001">
                <a:moveTo>
                  <a:pt x="0" y="0"/>
                </a:moveTo>
                <a:lnTo>
                  <a:pt x="0" y="12192001"/>
                </a:lnTo>
                <a:lnTo>
                  <a:pt x="1945626" y="12192001"/>
                </a:lnTo>
                <a:lnTo>
                  <a:pt x="1914883" y="11926947"/>
                </a:lnTo>
                <a:cubicBezTo>
                  <a:pt x="1884529" y="11579709"/>
                  <a:pt x="1881652" y="11231009"/>
                  <a:pt x="1887405" y="10882179"/>
                </a:cubicBezTo>
                <a:cubicBezTo>
                  <a:pt x="1893725" y="10493309"/>
                  <a:pt x="1911547" y="10104667"/>
                  <a:pt x="1955094" y="9717835"/>
                </a:cubicBezTo>
                <a:cubicBezTo>
                  <a:pt x="1966715" y="9591491"/>
                  <a:pt x="1966715" y="9464357"/>
                  <a:pt x="1955094" y="9338013"/>
                </a:cubicBezTo>
                <a:cubicBezTo>
                  <a:pt x="1945663" y="9204453"/>
                  <a:pt x="1943091" y="9070511"/>
                  <a:pt x="1947423" y="8936699"/>
                </a:cubicBezTo>
                <a:cubicBezTo>
                  <a:pt x="1960283" y="8527701"/>
                  <a:pt x="1930726" y="8118470"/>
                  <a:pt x="1949002" y="7709920"/>
                </a:cubicBezTo>
                <a:cubicBezTo>
                  <a:pt x="1970436" y="7231918"/>
                  <a:pt x="1945393" y="6755049"/>
                  <a:pt x="1930276" y="6277504"/>
                </a:cubicBezTo>
                <a:cubicBezTo>
                  <a:pt x="1920123" y="5954014"/>
                  <a:pt x="1913803" y="5630292"/>
                  <a:pt x="1954643" y="5307481"/>
                </a:cubicBezTo>
                <a:cubicBezTo>
                  <a:pt x="1969761" y="5188718"/>
                  <a:pt x="1956899" y="5068596"/>
                  <a:pt x="1944941" y="4949831"/>
                </a:cubicBezTo>
                <a:cubicBezTo>
                  <a:pt x="1917866" y="4678139"/>
                  <a:pt x="1932758" y="4407584"/>
                  <a:pt x="1961187" y="4137481"/>
                </a:cubicBezTo>
                <a:cubicBezTo>
                  <a:pt x="1994579" y="3823035"/>
                  <a:pt x="1984877" y="3508818"/>
                  <a:pt x="1964118" y="3194148"/>
                </a:cubicBezTo>
                <a:cubicBezTo>
                  <a:pt x="1937270" y="2789895"/>
                  <a:pt x="1903424" y="2387003"/>
                  <a:pt x="1914708" y="1979808"/>
                </a:cubicBezTo>
                <a:cubicBezTo>
                  <a:pt x="1919446" y="1800868"/>
                  <a:pt x="1935466" y="1622384"/>
                  <a:pt x="1949679" y="1443897"/>
                </a:cubicBezTo>
                <a:cubicBezTo>
                  <a:pt x="1964278" y="1212701"/>
                  <a:pt x="1961931" y="980722"/>
                  <a:pt x="1942685" y="749860"/>
                </a:cubicBezTo>
                <a:cubicBezTo>
                  <a:pt x="1929825" y="555933"/>
                  <a:pt x="1921533" y="362007"/>
                  <a:pt x="1933706" y="168558"/>
                </a:cubicBezTo>
                <a:lnTo>
                  <a:pt x="1950785"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6806A47-FBF6-7FC1-23DC-4AB0F547A8C8}"/>
              </a:ext>
            </a:extLst>
          </p:cNvPr>
          <p:cNvSpPr>
            <a:spLocks noGrp="1"/>
          </p:cNvSpPr>
          <p:nvPr>
            <p:ph type="title"/>
          </p:nvPr>
        </p:nvSpPr>
        <p:spPr>
          <a:xfrm>
            <a:off x="838200" y="365125"/>
            <a:ext cx="10515600" cy="1325563"/>
          </a:xfrm>
        </p:spPr>
        <p:txBody>
          <a:bodyPr>
            <a:normAutofit/>
          </a:bodyPr>
          <a:lstStyle/>
          <a:p>
            <a:r>
              <a:rPr lang="en-US" sz="7200" dirty="0" err="1">
                <a:solidFill>
                  <a:schemeClr val="bg1"/>
                </a:solidFill>
                <a:latin typeface="Times New Roman" panose="02020603050405020304" pitchFamily="18" charset="0"/>
                <a:cs typeface="Times New Roman" panose="02020603050405020304" pitchFamily="18" charset="0"/>
              </a:rPr>
              <a:t>Functionalitati</a:t>
            </a:r>
            <a:endParaRPr lang="en-US" sz="7200"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1FB9F8C-5834-EF65-116D-1449121C4F36}"/>
              </a:ext>
            </a:extLst>
          </p:cNvPr>
          <p:cNvSpPr txBox="1"/>
          <p:nvPr/>
        </p:nvSpPr>
        <p:spPr>
          <a:xfrm>
            <a:off x="848139" y="2189881"/>
            <a:ext cx="4611978" cy="830997"/>
          </a:xfrm>
          <a:prstGeom prst="rect">
            <a:avLst/>
          </a:prstGeom>
          <a:noFill/>
        </p:spPr>
        <p:txBody>
          <a:bodyPr wrap="square" rtlCol="0">
            <a:spAutoFit/>
          </a:bodyPr>
          <a:lstStyle/>
          <a:p>
            <a:pPr defTabSz="740298">
              <a:spcAft>
                <a:spcPts val="528"/>
              </a:spcAft>
            </a:pPr>
            <a:r>
              <a:rPr lang="en-US" sz="1600" b="1" dirty="0">
                <a:latin typeface="Times New Roman" panose="02020603050405020304" pitchFamily="18" charset="0"/>
                <a:cs typeface="Times New Roman" panose="02020603050405020304" pitchFamily="18" charset="0"/>
              </a:rPr>
              <a:t>2. </a:t>
            </a:r>
            <a:r>
              <a:rPr lang="en-US" sz="1600" b="1" kern="1200" dirty="0">
                <a:solidFill>
                  <a:schemeClr val="tx1"/>
                </a:solidFill>
                <a:latin typeface="Times New Roman" panose="02020603050405020304" pitchFamily="18" charset="0"/>
                <a:ea typeface="+mn-ea"/>
                <a:cs typeface="Times New Roman" panose="02020603050405020304" pitchFamily="18" charset="0"/>
              </a:rPr>
              <a:t> </a:t>
            </a:r>
            <a:r>
              <a:rPr lang="en-US" sz="1600" b="1" kern="1200" dirty="0" err="1">
                <a:solidFill>
                  <a:schemeClr val="tx1"/>
                </a:solidFill>
                <a:latin typeface="Times New Roman" panose="02020603050405020304" pitchFamily="18" charset="0"/>
                <a:ea typeface="+mn-ea"/>
                <a:cs typeface="Times New Roman" panose="02020603050405020304" pitchFamily="18" charset="0"/>
              </a:rPr>
              <a:t>Crearea</a:t>
            </a:r>
            <a:r>
              <a:rPr lang="en-US" sz="1600" b="1" kern="1200" dirty="0">
                <a:solidFill>
                  <a:schemeClr val="tx1"/>
                </a:solidFill>
                <a:latin typeface="Times New Roman" panose="02020603050405020304" pitchFamily="18" charset="0"/>
                <a:ea typeface="+mn-ea"/>
                <a:cs typeface="Times New Roman" panose="02020603050405020304" pitchFamily="18" charset="0"/>
              </a:rPr>
              <a:t> </a:t>
            </a:r>
            <a:r>
              <a:rPr lang="en-US" sz="1600" b="1" kern="1200" dirty="0" err="1">
                <a:solidFill>
                  <a:schemeClr val="tx1"/>
                </a:solidFill>
                <a:latin typeface="Times New Roman" panose="02020603050405020304" pitchFamily="18" charset="0"/>
                <a:ea typeface="+mn-ea"/>
                <a:cs typeface="Times New Roman" panose="02020603050405020304" pitchFamily="18" charset="0"/>
              </a:rPr>
              <a:t>unei</a:t>
            </a:r>
            <a:r>
              <a:rPr lang="en-US" sz="1600" b="1" kern="1200" dirty="0">
                <a:solidFill>
                  <a:schemeClr val="tx1"/>
                </a:solidFill>
                <a:latin typeface="Times New Roman" panose="02020603050405020304" pitchFamily="18" charset="0"/>
                <a:ea typeface="+mn-ea"/>
                <a:cs typeface="Times New Roman" panose="02020603050405020304" pitchFamily="18" charset="0"/>
              </a:rPr>
              <a:t> </a:t>
            </a:r>
            <a:r>
              <a:rPr lang="en-US" sz="1600" b="1" kern="1200" dirty="0" err="1">
                <a:solidFill>
                  <a:schemeClr val="tx1"/>
                </a:solidFill>
                <a:latin typeface="Times New Roman" panose="02020603050405020304" pitchFamily="18" charset="0"/>
                <a:ea typeface="+mn-ea"/>
                <a:cs typeface="Times New Roman" panose="02020603050405020304" pitchFamily="18" charset="0"/>
              </a:rPr>
              <a:t>programari</a:t>
            </a:r>
            <a:r>
              <a:rPr lang="en-US" sz="1600" b="1" kern="1200" dirty="0">
                <a:solidFill>
                  <a:schemeClr val="tx1"/>
                </a:solidFill>
                <a:latin typeface="Times New Roman" panose="02020603050405020304" pitchFamily="18" charset="0"/>
                <a:ea typeface="+mn-ea"/>
                <a:cs typeface="Times New Roman" panose="02020603050405020304" pitchFamily="18" charset="0"/>
              </a:rPr>
              <a:t> care se </a:t>
            </a:r>
            <a:r>
              <a:rPr lang="en-US" sz="1600" b="1" kern="1200" dirty="0" err="1">
                <a:solidFill>
                  <a:schemeClr val="tx1"/>
                </a:solidFill>
                <a:latin typeface="Times New Roman" panose="02020603050405020304" pitchFamily="18" charset="0"/>
                <a:ea typeface="+mn-ea"/>
                <a:cs typeface="Times New Roman" panose="02020603050405020304" pitchFamily="18" charset="0"/>
              </a:rPr>
              <a:t>poate</a:t>
            </a:r>
            <a:r>
              <a:rPr lang="en-US" sz="1600" b="1" kern="1200" dirty="0">
                <a:solidFill>
                  <a:schemeClr val="tx1"/>
                </a:solidFill>
                <a:latin typeface="Times New Roman" panose="02020603050405020304" pitchFamily="18" charset="0"/>
                <a:ea typeface="+mn-ea"/>
                <a:cs typeface="Times New Roman" panose="02020603050405020304" pitchFamily="18" charset="0"/>
              </a:rPr>
              <a:t> </a:t>
            </a:r>
            <a:r>
              <a:rPr lang="en-US" sz="1600" b="1" kern="1200" dirty="0" err="1">
                <a:solidFill>
                  <a:schemeClr val="tx1"/>
                </a:solidFill>
                <a:latin typeface="Times New Roman" panose="02020603050405020304" pitchFamily="18" charset="0"/>
                <a:ea typeface="+mn-ea"/>
                <a:cs typeface="Times New Roman" panose="02020603050405020304" pitchFamily="18" charset="0"/>
              </a:rPr>
              <a:t>realiza</a:t>
            </a:r>
            <a:r>
              <a:rPr lang="en-US" sz="1600" b="1" kern="1200" dirty="0">
                <a:solidFill>
                  <a:schemeClr val="tx1"/>
                </a:solidFill>
                <a:latin typeface="Times New Roman" panose="02020603050405020304" pitchFamily="18" charset="0"/>
                <a:ea typeface="+mn-ea"/>
                <a:cs typeface="Times New Roman" panose="02020603050405020304" pitchFamily="18" charset="0"/>
              </a:rPr>
              <a:t> </a:t>
            </a:r>
            <a:r>
              <a:rPr lang="en-US" sz="1600" b="1" kern="1200" dirty="0" err="1">
                <a:solidFill>
                  <a:schemeClr val="tx1"/>
                </a:solidFill>
                <a:latin typeface="Times New Roman" panose="02020603050405020304" pitchFamily="18" charset="0"/>
                <a:ea typeface="+mn-ea"/>
                <a:cs typeface="Times New Roman" panose="02020603050405020304" pitchFamily="18" charset="0"/>
              </a:rPr>
              <a:t>atat</a:t>
            </a:r>
            <a:r>
              <a:rPr lang="en-US" sz="1600" b="1" kern="1200" dirty="0">
                <a:solidFill>
                  <a:schemeClr val="tx1"/>
                </a:solidFill>
                <a:latin typeface="Times New Roman" panose="02020603050405020304" pitchFamily="18" charset="0"/>
                <a:ea typeface="+mn-ea"/>
                <a:cs typeface="Times New Roman" panose="02020603050405020304" pitchFamily="18" charset="0"/>
              </a:rPr>
              <a:t> din </a:t>
            </a:r>
            <a:r>
              <a:rPr lang="en-US" sz="1600" b="1" kern="1200" dirty="0" err="1">
                <a:solidFill>
                  <a:schemeClr val="tx1"/>
                </a:solidFill>
                <a:latin typeface="Times New Roman" panose="02020603050405020304" pitchFamily="18" charset="0"/>
                <a:ea typeface="+mn-ea"/>
                <a:cs typeface="Times New Roman" panose="02020603050405020304" pitchFamily="18" charset="0"/>
              </a:rPr>
              <a:t>interfata</a:t>
            </a:r>
            <a:r>
              <a:rPr lang="en-US" sz="1600" b="1" kern="1200" dirty="0">
                <a:solidFill>
                  <a:schemeClr val="tx1"/>
                </a:solidFill>
                <a:latin typeface="Times New Roman" panose="02020603050405020304" pitchFamily="18" charset="0"/>
                <a:ea typeface="+mn-ea"/>
                <a:cs typeface="Times New Roman" panose="02020603050405020304" pitchFamily="18" charset="0"/>
              </a:rPr>
              <a:t> de doctor, cat </a:t>
            </a:r>
            <a:r>
              <a:rPr lang="en-US" sz="1600" b="1" kern="1200" dirty="0" err="1">
                <a:solidFill>
                  <a:schemeClr val="tx1"/>
                </a:solidFill>
                <a:latin typeface="Times New Roman" panose="02020603050405020304" pitchFamily="18" charset="0"/>
                <a:ea typeface="+mn-ea"/>
                <a:cs typeface="Times New Roman" panose="02020603050405020304" pitchFamily="18" charset="0"/>
              </a:rPr>
              <a:t>si</a:t>
            </a:r>
            <a:r>
              <a:rPr lang="en-US" sz="1600" b="1" kern="1200" dirty="0">
                <a:solidFill>
                  <a:schemeClr val="tx1"/>
                </a:solidFill>
                <a:latin typeface="Times New Roman" panose="02020603050405020304" pitchFamily="18" charset="0"/>
                <a:ea typeface="+mn-ea"/>
                <a:cs typeface="Times New Roman" panose="02020603050405020304" pitchFamily="18" charset="0"/>
              </a:rPr>
              <a:t> din </a:t>
            </a:r>
            <a:r>
              <a:rPr lang="en-US" sz="1600" b="1" kern="1200" dirty="0" err="1">
                <a:solidFill>
                  <a:schemeClr val="tx1"/>
                </a:solidFill>
                <a:latin typeface="Times New Roman" panose="02020603050405020304" pitchFamily="18" charset="0"/>
                <a:ea typeface="+mn-ea"/>
                <a:cs typeface="Times New Roman" panose="02020603050405020304" pitchFamily="18" charset="0"/>
              </a:rPr>
              <a:t>cea</a:t>
            </a:r>
            <a:r>
              <a:rPr lang="en-US" sz="1600" b="1" kern="1200" dirty="0">
                <a:solidFill>
                  <a:schemeClr val="tx1"/>
                </a:solidFill>
                <a:latin typeface="Times New Roman" panose="02020603050405020304" pitchFamily="18" charset="0"/>
                <a:ea typeface="+mn-ea"/>
                <a:cs typeface="Times New Roman" panose="02020603050405020304" pitchFamily="18" charset="0"/>
              </a:rPr>
              <a:t> de </a:t>
            </a:r>
            <a:r>
              <a:rPr lang="en-US" sz="1600" b="1" kern="1200" dirty="0" err="1">
                <a:solidFill>
                  <a:schemeClr val="tx1"/>
                </a:solidFill>
                <a:latin typeface="Times New Roman" panose="02020603050405020304" pitchFamily="18" charset="0"/>
                <a:ea typeface="+mn-ea"/>
                <a:cs typeface="Times New Roman" panose="02020603050405020304" pitchFamily="18" charset="0"/>
              </a:rPr>
              <a:t>pacient</a:t>
            </a:r>
            <a:endParaRPr lang="en-US" sz="1600" b="1"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6419471E-F525-383C-83D2-1200425839D8}"/>
              </a:ext>
            </a:extLst>
          </p:cNvPr>
          <p:cNvPicPr>
            <a:picLocks noChangeAspect="1"/>
          </p:cNvPicPr>
          <p:nvPr/>
        </p:nvPicPr>
        <p:blipFill>
          <a:blip r:embed="rId2"/>
          <a:stretch>
            <a:fillRect/>
          </a:stretch>
        </p:blipFill>
        <p:spPr>
          <a:xfrm>
            <a:off x="554506" y="3283586"/>
            <a:ext cx="11302440" cy="706695"/>
          </a:xfrm>
          <a:prstGeom prst="rect">
            <a:avLst/>
          </a:prstGeom>
        </p:spPr>
      </p:pic>
      <p:sp>
        <p:nvSpPr>
          <p:cNvPr id="14" name="TextBox 13">
            <a:extLst>
              <a:ext uri="{FF2B5EF4-FFF2-40B4-BE49-F238E27FC236}">
                <a16:creationId xmlns:a16="http://schemas.microsoft.com/office/drawing/2014/main" id="{4FF0E716-BFC0-A6F0-2EA8-32B9D9FB0D57}"/>
              </a:ext>
            </a:extLst>
          </p:cNvPr>
          <p:cNvSpPr txBox="1"/>
          <p:nvPr/>
        </p:nvSpPr>
        <p:spPr>
          <a:xfrm>
            <a:off x="4949687" y="2801993"/>
            <a:ext cx="318052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Formular </a:t>
            </a:r>
            <a:r>
              <a:rPr lang="en-US" dirty="0" err="1">
                <a:latin typeface="Times New Roman" panose="02020603050405020304" pitchFamily="18" charset="0"/>
                <a:cs typeface="Times New Roman" panose="02020603050405020304" pitchFamily="18" charset="0"/>
              </a:rPr>
              <a:t>completat</a:t>
            </a:r>
            <a:r>
              <a:rPr lang="en-US" dirty="0">
                <a:latin typeface="Times New Roman" panose="02020603050405020304" pitchFamily="18" charset="0"/>
                <a:cs typeface="Times New Roman" panose="02020603050405020304" pitchFamily="18" charset="0"/>
              </a:rPr>
              <a:t> de doctor:</a:t>
            </a:r>
          </a:p>
        </p:txBody>
      </p:sp>
      <p:pic>
        <p:nvPicPr>
          <p:cNvPr id="21" name="Picture 20">
            <a:extLst>
              <a:ext uri="{FF2B5EF4-FFF2-40B4-BE49-F238E27FC236}">
                <a16:creationId xmlns:a16="http://schemas.microsoft.com/office/drawing/2014/main" id="{A1AE8DC8-6267-305A-AF0B-ADBD77D45EA4}"/>
              </a:ext>
            </a:extLst>
          </p:cNvPr>
          <p:cNvPicPr>
            <a:picLocks noChangeAspect="1"/>
          </p:cNvPicPr>
          <p:nvPr/>
        </p:nvPicPr>
        <p:blipFill>
          <a:blip r:embed="rId3"/>
          <a:stretch>
            <a:fillRect/>
          </a:stretch>
        </p:blipFill>
        <p:spPr>
          <a:xfrm>
            <a:off x="1734377" y="4543197"/>
            <a:ext cx="9340646" cy="2147425"/>
          </a:xfrm>
          <a:prstGeom prst="rect">
            <a:avLst/>
          </a:prstGeom>
        </p:spPr>
      </p:pic>
      <p:sp>
        <p:nvSpPr>
          <p:cNvPr id="22" name="TextBox 21">
            <a:extLst>
              <a:ext uri="{FF2B5EF4-FFF2-40B4-BE49-F238E27FC236}">
                <a16:creationId xmlns:a16="http://schemas.microsoft.com/office/drawing/2014/main" id="{C976D594-5AC8-02A2-78F8-5B5077CD5F2E}"/>
              </a:ext>
            </a:extLst>
          </p:cNvPr>
          <p:cNvSpPr txBox="1"/>
          <p:nvPr/>
        </p:nvSpPr>
        <p:spPr>
          <a:xfrm>
            <a:off x="4949687" y="4173865"/>
            <a:ext cx="3726425"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Vizualizarea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programarii</a:t>
            </a:r>
            <a:r>
              <a:rPr lang="en-US" dirty="0">
                <a:latin typeface="Times New Roman" panose="02020603050405020304" pitchFamily="18" charset="0"/>
                <a:cs typeface="Times New Roman" panose="02020603050405020304" pitchFamily="18" charset="0"/>
              </a:rPr>
              <a:t> in </a:t>
            </a:r>
            <a:r>
              <a:rPr lang="en-US" dirty="0" err="1">
                <a:latin typeface="Times New Roman" panose="02020603050405020304" pitchFamily="18" charset="0"/>
                <a:cs typeface="Times New Roman" panose="02020603050405020304" pitchFamily="18" charset="0"/>
              </a:rPr>
              <a:t>acea</a:t>
            </a:r>
            <a:r>
              <a:rPr lang="en-US" dirty="0">
                <a:latin typeface="Times New Roman" panose="02020603050405020304" pitchFamily="18" charset="0"/>
                <a:cs typeface="Times New Roman" panose="02020603050405020304" pitchFamily="18" charset="0"/>
              </a:rPr>
              <a:t> zi:</a:t>
            </a:r>
          </a:p>
        </p:txBody>
      </p:sp>
    </p:spTree>
    <p:extLst>
      <p:ext uri="{BB962C8B-B14F-4D97-AF65-F5344CB8AC3E}">
        <p14:creationId xmlns:p14="http://schemas.microsoft.com/office/powerpoint/2010/main" val="1700245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C10CBC8-7837-4750-8EE9-B4C3D5048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69014793-11D4-4A17-9261-1A2E683AD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104482" y="-5104482"/>
            <a:ext cx="1983037" cy="12192001"/>
          </a:xfrm>
          <a:custGeom>
            <a:avLst/>
            <a:gdLst>
              <a:gd name="connsiteX0" fmla="*/ 0 w 1983037"/>
              <a:gd name="connsiteY0" fmla="*/ 0 h 12192001"/>
              <a:gd name="connsiteX1" fmla="*/ 0 w 1983037"/>
              <a:gd name="connsiteY1" fmla="*/ 12192001 h 12192001"/>
              <a:gd name="connsiteX2" fmla="*/ 1945626 w 1983037"/>
              <a:gd name="connsiteY2" fmla="*/ 12192001 h 12192001"/>
              <a:gd name="connsiteX3" fmla="*/ 1914883 w 1983037"/>
              <a:gd name="connsiteY3" fmla="*/ 11926947 h 12192001"/>
              <a:gd name="connsiteX4" fmla="*/ 1887405 w 1983037"/>
              <a:gd name="connsiteY4" fmla="*/ 10882179 h 12192001"/>
              <a:gd name="connsiteX5" fmla="*/ 1955094 w 1983037"/>
              <a:gd name="connsiteY5" fmla="*/ 9717835 h 12192001"/>
              <a:gd name="connsiteX6" fmla="*/ 1955094 w 1983037"/>
              <a:gd name="connsiteY6" fmla="*/ 9338013 h 12192001"/>
              <a:gd name="connsiteX7" fmla="*/ 1947423 w 1983037"/>
              <a:gd name="connsiteY7" fmla="*/ 8936699 h 12192001"/>
              <a:gd name="connsiteX8" fmla="*/ 1949002 w 1983037"/>
              <a:gd name="connsiteY8" fmla="*/ 7709920 h 12192001"/>
              <a:gd name="connsiteX9" fmla="*/ 1930276 w 1983037"/>
              <a:gd name="connsiteY9" fmla="*/ 6277504 h 12192001"/>
              <a:gd name="connsiteX10" fmla="*/ 1954643 w 1983037"/>
              <a:gd name="connsiteY10" fmla="*/ 5307481 h 12192001"/>
              <a:gd name="connsiteX11" fmla="*/ 1944941 w 1983037"/>
              <a:gd name="connsiteY11" fmla="*/ 4949831 h 12192001"/>
              <a:gd name="connsiteX12" fmla="*/ 1961187 w 1983037"/>
              <a:gd name="connsiteY12" fmla="*/ 4137481 h 12192001"/>
              <a:gd name="connsiteX13" fmla="*/ 1964118 w 1983037"/>
              <a:gd name="connsiteY13" fmla="*/ 3194148 h 12192001"/>
              <a:gd name="connsiteX14" fmla="*/ 1914708 w 1983037"/>
              <a:gd name="connsiteY14" fmla="*/ 1979808 h 12192001"/>
              <a:gd name="connsiteX15" fmla="*/ 1949679 w 1983037"/>
              <a:gd name="connsiteY15" fmla="*/ 1443897 h 12192001"/>
              <a:gd name="connsiteX16" fmla="*/ 1942685 w 1983037"/>
              <a:gd name="connsiteY16" fmla="*/ 749860 h 12192001"/>
              <a:gd name="connsiteX17" fmla="*/ 1933706 w 1983037"/>
              <a:gd name="connsiteY17" fmla="*/ 168558 h 12192001"/>
              <a:gd name="connsiteX18" fmla="*/ 1950785 w 1983037"/>
              <a:gd name="connsiteY18" fmla="*/ 0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83037" h="12192001">
                <a:moveTo>
                  <a:pt x="0" y="0"/>
                </a:moveTo>
                <a:lnTo>
                  <a:pt x="0" y="12192001"/>
                </a:lnTo>
                <a:lnTo>
                  <a:pt x="1945626" y="12192001"/>
                </a:lnTo>
                <a:lnTo>
                  <a:pt x="1914883" y="11926947"/>
                </a:lnTo>
                <a:cubicBezTo>
                  <a:pt x="1884529" y="11579709"/>
                  <a:pt x="1881652" y="11231009"/>
                  <a:pt x="1887405" y="10882179"/>
                </a:cubicBezTo>
                <a:cubicBezTo>
                  <a:pt x="1893725" y="10493309"/>
                  <a:pt x="1911547" y="10104667"/>
                  <a:pt x="1955094" y="9717835"/>
                </a:cubicBezTo>
                <a:cubicBezTo>
                  <a:pt x="1966715" y="9591491"/>
                  <a:pt x="1966715" y="9464357"/>
                  <a:pt x="1955094" y="9338013"/>
                </a:cubicBezTo>
                <a:cubicBezTo>
                  <a:pt x="1945663" y="9204453"/>
                  <a:pt x="1943091" y="9070511"/>
                  <a:pt x="1947423" y="8936699"/>
                </a:cubicBezTo>
                <a:cubicBezTo>
                  <a:pt x="1960283" y="8527701"/>
                  <a:pt x="1930726" y="8118470"/>
                  <a:pt x="1949002" y="7709920"/>
                </a:cubicBezTo>
                <a:cubicBezTo>
                  <a:pt x="1970436" y="7231918"/>
                  <a:pt x="1945393" y="6755049"/>
                  <a:pt x="1930276" y="6277504"/>
                </a:cubicBezTo>
                <a:cubicBezTo>
                  <a:pt x="1920123" y="5954014"/>
                  <a:pt x="1913803" y="5630292"/>
                  <a:pt x="1954643" y="5307481"/>
                </a:cubicBezTo>
                <a:cubicBezTo>
                  <a:pt x="1969761" y="5188718"/>
                  <a:pt x="1956899" y="5068596"/>
                  <a:pt x="1944941" y="4949831"/>
                </a:cubicBezTo>
                <a:cubicBezTo>
                  <a:pt x="1917866" y="4678139"/>
                  <a:pt x="1932758" y="4407584"/>
                  <a:pt x="1961187" y="4137481"/>
                </a:cubicBezTo>
                <a:cubicBezTo>
                  <a:pt x="1994579" y="3823035"/>
                  <a:pt x="1984877" y="3508818"/>
                  <a:pt x="1964118" y="3194148"/>
                </a:cubicBezTo>
                <a:cubicBezTo>
                  <a:pt x="1937270" y="2789895"/>
                  <a:pt x="1903424" y="2387003"/>
                  <a:pt x="1914708" y="1979808"/>
                </a:cubicBezTo>
                <a:cubicBezTo>
                  <a:pt x="1919446" y="1800868"/>
                  <a:pt x="1935466" y="1622384"/>
                  <a:pt x="1949679" y="1443897"/>
                </a:cubicBezTo>
                <a:cubicBezTo>
                  <a:pt x="1964278" y="1212701"/>
                  <a:pt x="1961931" y="980722"/>
                  <a:pt x="1942685" y="749860"/>
                </a:cubicBezTo>
                <a:cubicBezTo>
                  <a:pt x="1929825" y="555933"/>
                  <a:pt x="1921533" y="362007"/>
                  <a:pt x="1933706" y="168558"/>
                </a:cubicBezTo>
                <a:lnTo>
                  <a:pt x="1950785"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6806A47-FBF6-7FC1-23DC-4AB0F547A8C8}"/>
              </a:ext>
            </a:extLst>
          </p:cNvPr>
          <p:cNvSpPr>
            <a:spLocks noGrp="1"/>
          </p:cNvSpPr>
          <p:nvPr>
            <p:ph type="title"/>
          </p:nvPr>
        </p:nvSpPr>
        <p:spPr>
          <a:xfrm>
            <a:off x="838200" y="365125"/>
            <a:ext cx="10515600" cy="1325563"/>
          </a:xfrm>
        </p:spPr>
        <p:txBody>
          <a:bodyPr>
            <a:normAutofit/>
          </a:bodyPr>
          <a:lstStyle/>
          <a:p>
            <a:r>
              <a:rPr lang="en-US" sz="7200" dirty="0" err="1">
                <a:solidFill>
                  <a:schemeClr val="bg1"/>
                </a:solidFill>
                <a:latin typeface="Times New Roman" panose="02020603050405020304" pitchFamily="18" charset="0"/>
                <a:cs typeface="Times New Roman" panose="02020603050405020304" pitchFamily="18" charset="0"/>
              </a:rPr>
              <a:t>Functionalitati</a:t>
            </a:r>
            <a:endParaRPr lang="en-US" sz="72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9774F4-B3C7-34FF-B53C-DBD3AD535CC9}"/>
              </a:ext>
            </a:extLst>
          </p:cNvPr>
          <p:cNvSpPr>
            <a:spLocks/>
          </p:cNvSpPr>
          <p:nvPr/>
        </p:nvSpPr>
        <p:spPr>
          <a:xfrm>
            <a:off x="919433" y="2223655"/>
            <a:ext cx="9776995" cy="3953307"/>
          </a:xfrm>
          <a:prstGeom prst="rect">
            <a:avLst/>
          </a:prstGeom>
        </p:spPr>
        <p:txBody>
          <a:bodyPr/>
          <a:lstStyle/>
          <a:p>
            <a:pPr defTabSz="841248">
              <a:spcAft>
                <a:spcPts val="600"/>
              </a:spcAft>
            </a:pPr>
            <a:r>
              <a:rPr lang="en-US" sz="1656" kern="1200">
                <a:solidFill>
                  <a:schemeClr val="tx1"/>
                </a:solidFill>
                <a:latin typeface="+mn-lt"/>
                <a:ea typeface="+mn-ea"/>
                <a:cs typeface="+mn-cs"/>
              </a:rPr>
              <a:t> </a:t>
            </a:r>
            <a:endParaRPr lang="en-US"/>
          </a:p>
        </p:txBody>
      </p:sp>
      <p:sp>
        <p:nvSpPr>
          <p:cNvPr id="7" name="TextBox 6">
            <a:extLst>
              <a:ext uri="{FF2B5EF4-FFF2-40B4-BE49-F238E27FC236}">
                <a16:creationId xmlns:a16="http://schemas.microsoft.com/office/drawing/2014/main" id="{E1FB9F8C-5834-EF65-116D-1449121C4F36}"/>
              </a:ext>
            </a:extLst>
          </p:cNvPr>
          <p:cNvSpPr txBox="1"/>
          <p:nvPr/>
        </p:nvSpPr>
        <p:spPr>
          <a:xfrm>
            <a:off x="627924" y="2348161"/>
            <a:ext cx="3796591" cy="1417593"/>
          </a:xfrm>
          <a:prstGeom prst="rect">
            <a:avLst/>
          </a:prstGeom>
          <a:noFill/>
        </p:spPr>
        <p:txBody>
          <a:bodyPr wrap="square" rtlCol="0">
            <a:spAutoFit/>
          </a:bodyPr>
          <a:lstStyle/>
          <a:p>
            <a:pPr defTabSz="841248">
              <a:spcAft>
                <a:spcPts val="600"/>
              </a:spcAft>
            </a:pPr>
            <a:r>
              <a:rPr lang="en-US" sz="1656" b="1" dirty="0">
                <a:latin typeface="Times New Roman" panose="02020603050405020304" pitchFamily="18" charset="0"/>
                <a:cs typeface="Times New Roman" panose="02020603050405020304" pitchFamily="18" charset="0"/>
              </a:rPr>
              <a:t>3. </a:t>
            </a:r>
            <a:r>
              <a:rPr lang="en-US" sz="1656" b="1" kern="1200" dirty="0" err="1">
                <a:solidFill>
                  <a:schemeClr val="tx1"/>
                </a:solidFill>
                <a:latin typeface="Times New Roman" panose="02020603050405020304" pitchFamily="18" charset="0"/>
                <a:ea typeface="+mn-ea"/>
                <a:cs typeface="Times New Roman" panose="02020603050405020304" pitchFamily="18" charset="0"/>
              </a:rPr>
              <a:t>Gestionarea</a:t>
            </a:r>
            <a:r>
              <a:rPr lang="en-US" sz="1656" b="1" kern="1200" dirty="0">
                <a:solidFill>
                  <a:schemeClr val="tx1"/>
                </a:solidFill>
                <a:latin typeface="Times New Roman" panose="02020603050405020304" pitchFamily="18" charset="0"/>
                <a:ea typeface="+mn-ea"/>
                <a:cs typeface="Times New Roman" panose="02020603050405020304" pitchFamily="18" charset="0"/>
              </a:rPr>
              <a:t> </a:t>
            </a:r>
            <a:r>
              <a:rPr lang="en-US" sz="1656" b="1" kern="1200" dirty="0" err="1">
                <a:solidFill>
                  <a:schemeClr val="tx1"/>
                </a:solidFill>
                <a:latin typeface="Times New Roman" panose="02020603050405020304" pitchFamily="18" charset="0"/>
                <a:ea typeface="+mn-ea"/>
                <a:cs typeface="Times New Roman" panose="02020603050405020304" pitchFamily="18" charset="0"/>
              </a:rPr>
              <a:t>programarilor</a:t>
            </a:r>
            <a:r>
              <a:rPr lang="en-US" sz="1656" b="1" kern="1200" dirty="0">
                <a:solidFill>
                  <a:schemeClr val="tx1"/>
                </a:solidFill>
                <a:latin typeface="Times New Roman" panose="02020603050405020304" pitchFamily="18" charset="0"/>
                <a:ea typeface="+mn-ea"/>
                <a:cs typeface="Times New Roman" panose="02020603050405020304" pitchFamily="18" charset="0"/>
              </a:rPr>
              <a:t> in </a:t>
            </a:r>
            <a:r>
              <a:rPr lang="en-US" sz="1656" b="1" kern="1200" dirty="0" err="1">
                <a:solidFill>
                  <a:schemeClr val="tx1"/>
                </a:solidFill>
                <a:latin typeface="Times New Roman" panose="02020603050405020304" pitchFamily="18" charset="0"/>
                <a:ea typeface="+mn-ea"/>
                <a:cs typeface="Times New Roman" panose="02020603050405020304" pitchFamily="18" charset="0"/>
              </a:rPr>
              <a:t>contul</a:t>
            </a:r>
            <a:r>
              <a:rPr lang="en-US" sz="1656" b="1" kern="1200" dirty="0">
                <a:solidFill>
                  <a:schemeClr val="tx1"/>
                </a:solidFill>
                <a:latin typeface="Times New Roman" panose="02020603050405020304" pitchFamily="18" charset="0"/>
                <a:ea typeface="+mn-ea"/>
                <a:cs typeface="Times New Roman" panose="02020603050405020304" pitchFamily="18" charset="0"/>
              </a:rPr>
              <a:t> de </a:t>
            </a:r>
            <a:r>
              <a:rPr lang="en-US" sz="1656" b="1" kern="1200" dirty="0" err="1">
                <a:solidFill>
                  <a:schemeClr val="tx1"/>
                </a:solidFill>
                <a:latin typeface="Times New Roman" panose="02020603050405020304" pitchFamily="18" charset="0"/>
                <a:ea typeface="+mn-ea"/>
                <a:cs typeface="Times New Roman" panose="02020603050405020304" pitchFamily="18" charset="0"/>
              </a:rPr>
              <a:t>pacient</a:t>
            </a:r>
            <a:r>
              <a:rPr lang="en-US" sz="1656" b="1" kern="1200" dirty="0">
                <a:solidFill>
                  <a:schemeClr val="tx1"/>
                </a:solidFill>
                <a:latin typeface="Times New Roman" panose="02020603050405020304" pitchFamily="18" charset="0"/>
                <a:ea typeface="+mn-ea"/>
                <a:cs typeface="Times New Roman" panose="02020603050405020304" pitchFamily="18" charset="0"/>
              </a:rPr>
              <a:t>. </a:t>
            </a:r>
            <a:r>
              <a:rPr lang="en-US" sz="1656" b="1" kern="1200" dirty="0" err="1">
                <a:solidFill>
                  <a:schemeClr val="tx1"/>
                </a:solidFill>
                <a:latin typeface="Times New Roman" panose="02020603050405020304" pitchFamily="18" charset="0"/>
                <a:ea typeface="+mn-ea"/>
                <a:cs typeface="Times New Roman" panose="02020603050405020304" pitchFamily="18" charset="0"/>
              </a:rPr>
              <a:t>Acesta</a:t>
            </a:r>
            <a:r>
              <a:rPr lang="en-US" sz="1656" b="1" kern="1200" dirty="0">
                <a:solidFill>
                  <a:schemeClr val="tx1"/>
                </a:solidFill>
                <a:latin typeface="Times New Roman" panose="02020603050405020304" pitchFamily="18" charset="0"/>
                <a:ea typeface="+mn-ea"/>
                <a:cs typeface="Times New Roman" panose="02020603050405020304" pitchFamily="18" charset="0"/>
              </a:rPr>
              <a:t> </a:t>
            </a:r>
            <a:r>
              <a:rPr lang="en-US" sz="1656" b="1" kern="1200" dirty="0" err="1">
                <a:solidFill>
                  <a:schemeClr val="tx1"/>
                </a:solidFill>
                <a:latin typeface="Times New Roman" panose="02020603050405020304" pitchFamily="18" charset="0"/>
                <a:ea typeface="+mn-ea"/>
                <a:cs typeface="Times New Roman" panose="02020603050405020304" pitchFamily="18" charset="0"/>
              </a:rPr>
              <a:t>poate</a:t>
            </a:r>
            <a:r>
              <a:rPr lang="en-US" sz="1656" b="1" kern="1200" dirty="0">
                <a:solidFill>
                  <a:schemeClr val="tx1"/>
                </a:solidFill>
                <a:latin typeface="Times New Roman" panose="02020603050405020304" pitchFamily="18" charset="0"/>
                <a:ea typeface="+mn-ea"/>
                <a:cs typeface="Times New Roman" panose="02020603050405020304" pitchFamily="18" charset="0"/>
              </a:rPr>
              <a:t> </a:t>
            </a:r>
            <a:r>
              <a:rPr lang="en-US" sz="1656" b="1" kern="1200" dirty="0" err="1">
                <a:solidFill>
                  <a:schemeClr val="tx1"/>
                </a:solidFill>
                <a:latin typeface="Times New Roman" panose="02020603050405020304" pitchFamily="18" charset="0"/>
                <a:ea typeface="+mn-ea"/>
                <a:cs typeface="Times New Roman" panose="02020603050405020304" pitchFamily="18" charset="0"/>
              </a:rPr>
              <a:t>sa</a:t>
            </a:r>
            <a:r>
              <a:rPr lang="en-US" sz="1656" b="1" kern="1200" dirty="0">
                <a:solidFill>
                  <a:schemeClr val="tx1"/>
                </a:solidFill>
                <a:latin typeface="Times New Roman" panose="02020603050405020304" pitchFamily="18" charset="0"/>
                <a:ea typeface="+mn-ea"/>
                <a:cs typeface="Times New Roman" panose="02020603050405020304" pitchFamily="18" charset="0"/>
              </a:rPr>
              <a:t> </a:t>
            </a:r>
            <a:r>
              <a:rPr lang="en-US" sz="1656" b="1" kern="1200" dirty="0" err="1">
                <a:solidFill>
                  <a:schemeClr val="tx1"/>
                </a:solidFill>
                <a:latin typeface="Times New Roman" panose="02020603050405020304" pitchFamily="18" charset="0"/>
                <a:ea typeface="+mn-ea"/>
                <a:cs typeface="Times New Roman" panose="02020603050405020304" pitchFamily="18" charset="0"/>
              </a:rPr>
              <a:t>vizualizeze</a:t>
            </a:r>
            <a:r>
              <a:rPr lang="en-US" sz="1656" b="1" kern="1200" dirty="0">
                <a:solidFill>
                  <a:schemeClr val="tx1"/>
                </a:solidFill>
                <a:latin typeface="Times New Roman" panose="02020603050405020304" pitchFamily="18" charset="0"/>
                <a:ea typeface="+mn-ea"/>
                <a:cs typeface="Times New Roman" panose="02020603050405020304" pitchFamily="18" charset="0"/>
              </a:rPr>
              <a:t>, </a:t>
            </a:r>
            <a:r>
              <a:rPr lang="en-US" sz="1656" b="1" kern="1200" dirty="0" err="1">
                <a:solidFill>
                  <a:schemeClr val="tx1"/>
                </a:solidFill>
                <a:latin typeface="Times New Roman" panose="02020603050405020304" pitchFamily="18" charset="0"/>
                <a:ea typeface="+mn-ea"/>
                <a:cs typeface="Times New Roman" panose="02020603050405020304" pitchFamily="18" charset="0"/>
              </a:rPr>
              <a:t>sa</a:t>
            </a:r>
            <a:r>
              <a:rPr lang="en-US" sz="1656" b="1" kern="1200" dirty="0">
                <a:solidFill>
                  <a:schemeClr val="tx1"/>
                </a:solidFill>
                <a:latin typeface="Times New Roman" panose="02020603050405020304" pitchFamily="18" charset="0"/>
                <a:ea typeface="+mn-ea"/>
                <a:cs typeface="Times New Roman" panose="02020603050405020304" pitchFamily="18" charset="0"/>
              </a:rPr>
              <a:t> </a:t>
            </a:r>
            <a:r>
              <a:rPr lang="en-US" sz="1656" b="1" kern="1200" dirty="0" err="1">
                <a:solidFill>
                  <a:schemeClr val="tx1"/>
                </a:solidFill>
                <a:latin typeface="Times New Roman" panose="02020603050405020304" pitchFamily="18" charset="0"/>
                <a:ea typeface="+mn-ea"/>
                <a:cs typeface="Times New Roman" panose="02020603050405020304" pitchFamily="18" charset="0"/>
              </a:rPr>
              <a:t>filtreze</a:t>
            </a:r>
            <a:r>
              <a:rPr lang="en-US" sz="1656" b="1" kern="1200" dirty="0">
                <a:solidFill>
                  <a:schemeClr val="tx1"/>
                </a:solidFill>
                <a:latin typeface="Times New Roman" panose="02020603050405020304" pitchFamily="18" charset="0"/>
                <a:ea typeface="+mn-ea"/>
                <a:cs typeface="Times New Roman" panose="02020603050405020304" pitchFamily="18" charset="0"/>
              </a:rPr>
              <a:t>(in </a:t>
            </a:r>
            <a:r>
              <a:rPr lang="en-US" sz="1656" b="1" kern="1200" dirty="0" err="1">
                <a:solidFill>
                  <a:schemeClr val="tx1"/>
                </a:solidFill>
                <a:latin typeface="Times New Roman" panose="02020603050405020304" pitchFamily="18" charset="0"/>
                <a:ea typeface="+mn-ea"/>
                <a:cs typeface="Times New Roman" panose="02020603050405020304" pitchFamily="18" charset="0"/>
              </a:rPr>
              <a:t>functie</a:t>
            </a:r>
            <a:r>
              <a:rPr lang="en-US" sz="1656" b="1" kern="1200" dirty="0">
                <a:solidFill>
                  <a:schemeClr val="tx1"/>
                </a:solidFill>
                <a:latin typeface="Times New Roman" panose="02020603050405020304" pitchFamily="18" charset="0"/>
                <a:ea typeface="+mn-ea"/>
                <a:cs typeface="Times New Roman" panose="02020603050405020304" pitchFamily="18" charset="0"/>
              </a:rPr>
              <a:t> de </a:t>
            </a:r>
            <a:r>
              <a:rPr lang="en-US" sz="1656" b="1" kern="1200" dirty="0" err="1">
                <a:solidFill>
                  <a:schemeClr val="tx1"/>
                </a:solidFill>
                <a:latin typeface="Times New Roman" panose="02020603050405020304" pitchFamily="18" charset="0"/>
                <a:ea typeface="+mn-ea"/>
                <a:cs typeface="Times New Roman" panose="02020603050405020304" pitchFamily="18" charset="0"/>
              </a:rPr>
              <a:t>zi,clinica,doctori</a:t>
            </a:r>
            <a:r>
              <a:rPr lang="en-US" sz="1656" b="1" kern="1200" dirty="0">
                <a:solidFill>
                  <a:schemeClr val="tx1"/>
                </a:solidFill>
                <a:latin typeface="Times New Roman" panose="02020603050405020304" pitchFamily="18" charset="0"/>
                <a:ea typeface="+mn-ea"/>
                <a:cs typeface="Times New Roman" panose="02020603050405020304" pitchFamily="18" charset="0"/>
              </a:rPr>
              <a:t>, </a:t>
            </a:r>
            <a:r>
              <a:rPr lang="en-US" sz="1656" b="1" kern="1200" dirty="0" err="1">
                <a:solidFill>
                  <a:schemeClr val="tx1"/>
                </a:solidFill>
                <a:latin typeface="Times New Roman" panose="02020603050405020304" pitchFamily="18" charset="0"/>
                <a:ea typeface="+mn-ea"/>
                <a:cs typeface="Times New Roman" panose="02020603050405020304" pitchFamily="18" charset="0"/>
              </a:rPr>
              <a:t>etc</a:t>
            </a:r>
            <a:r>
              <a:rPr lang="en-US" sz="1656" b="1" kern="1200" dirty="0">
                <a:solidFill>
                  <a:schemeClr val="tx1"/>
                </a:solidFill>
                <a:latin typeface="Times New Roman" panose="02020603050405020304" pitchFamily="18" charset="0"/>
                <a:ea typeface="+mn-ea"/>
                <a:cs typeface="Times New Roman" panose="02020603050405020304" pitchFamily="18" charset="0"/>
              </a:rPr>
              <a:t>) </a:t>
            </a:r>
            <a:r>
              <a:rPr lang="en-US" sz="1656" b="1" kern="1200" dirty="0" err="1">
                <a:solidFill>
                  <a:schemeClr val="tx1"/>
                </a:solidFill>
                <a:latin typeface="Times New Roman" panose="02020603050405020304" pitchFamily="18" charset="0"/>
                <a:ea typeface="+mn-ea"/>
                <a:cs typeface="Times New Roman" panose="02020603050405020304" pitchFamily="18" charset="0"/>
              </a:rPr>
              <a:t>si</a:t>
            </a:r>
            <a:r>
              <a:rPr lang="en-US" sz="1656" b="1" kern="1200" dirty="0">
                <a:solidFill>
                  <a:schemeClr val="tx1"/>
                </a:solidFill>
                <a:latin typeface="Times New Roman" panose="02020603050405020304" pitchFamily="18" charset="0"/>
                <a:ea typeface="+mn-ea"/>
                <a:cs typeface="Times New Roman" panose="02020603050405020304" pitchFamily="18" charset="0"/>
              </a:rPr>
              <a:t> </a:t>
            </a:r>
            <a:r>
              <a:rPr lang="en-US" sz="1656" b="1" kern="1200" dirty="0" err="1">
                <a:solidFill>
                  <a:schemeClr val="tx1"/>
                </a:solidFill>
                <a:latin typeface="Times New Roman" panose="02020603050405020304" pitchFamily="18" charset="0"/>
                <a:ea typeface="+mn-ea"/>
                <a:cs typeface="Times New Roman" panose="02020603050405020304" pitchFamily="18" charset="0"/>
              </a:rPr>
              <a:t>sa</a:t>
            </a:r>
            <a:r>
              <a:rPr lang="en-US" sz="1656" b="1" kern="1200" dirty="0">
                <a:solidFill>
                  <a:schemeClr val="tx1"/>
                </a:solidFill>
                <a:latin typeface="Times New Roman" panose="02020603050405020304" pitchFamily="18" charset="0"/>
                <a:ea typeface="+mn-ea"/>
                <a:cs typeface="Times New Roman" panose="02020603050405020304" pitchFamily="18" charset="0"/>
              </a:rPr>
              <a:t> </a:t>
            </a:r>
            <a:r>
              <a:rPr lang="en-US" sz="1656" b="1" kern="1200" dirty="0" err="1">
                <a:solidFill>
                  <a:schemeClr val="tx1"/>
                </a:solidFill>
                <a:latin typeface="Times New Roman" panose="02020603050405020304" pitchFamily="18" charset="0"/>
                <a:ea typeface="+mn-ea"/>
                <a:cs typeface="Times New Roman" panose="02020603050405020304" pitchFamily="18" charset="0"/>
              </a:rPr>
              <a:t>anuleze</a:t>
            </a:r>
            <a:r>
              <a:rPr lang="en-US" sz="1656" b="1" kern="1200" dirty="0">
                <a:solidFill>
                  <a:schemeClr val="tx1"/>
                </a:solidFill>
                <a:latin typeface="Times New Roman" panose="02020603050405020304" pitchFamily="18" charset="0"/>
                <a:ea typeface="+mn-ea"/>
                <a:cs typeface="Times New Roman" panose="02020603050405020304" pitchFamily="18" charset="0"/>
              </a:rPr>
              <a:t> </a:t>
            </a:r>
            <a:r>
              <a:rPr lang="en-US" sz="1656" b="1" kern="1200" dirty="0" err="1">
                <a:solidFill>
                  <a:schemeClr val="tx1"/>
                </a:solidFill>
                <a:latin typeface="Times New Roman" panose="02020603050405020304" pitchFamily="18" charset="0"/>
                <a:ea typeface="+mn-ea"/>
                <a:cs typeface="Times New Roman" panose="02020603050405020304" pitchFamily="18" charset="0"/>
              </a:rPr>
              <a:t>programarile</a:t>
            </a:r>
            <a:endParaRPr lang="en-US" b="1" dirty="0">
              <a:latin typeface="Times New Roman" panose="02020603050405020304" pitchFamily="18" charset="0"/>
              <a:cs typeface="Times New Roman" panose="02020603050405020304" pitchFamily="18" charset="0"/>
            </a:endParaRPr>
          </a:p>
        </p:txBody>
      </p:sp>
      <p:pic>
        <p:nvPicPr>
          <p:cNvPr id="11" name="Picture 10" descr="A screenshot of a computer&#10;&#10;Description automatically generated">
            <a:extLst>
              <a:ext uri="{FF2B5EF4-FFF2-40B4-BE49-F238E27FC236}">
                <a16:creationId xmlns:a16="http://schemas.microsoft.com/office/drawing/2014/main" id="{CEAA7A3C-7761-02ED-97A8-70B1D07CE862}"/>
              </a:ext>
            </a:extLst>
          </p:cNvPr>
          <p:cNvPicPr>
            <a:picLocks noChangeAspect="1"/>
          </p:cNvPicPr>
          <p:nvPr/>
        </p:nvPicPr>
        <p:blipFill>
          <a:blip r:embed="rId2"/>
          <a:stretch>
            <a:fillRect/>
          </a:stretch>
        </p:blipFill>
        <p:spPr>
          <a:xfrm>
            <a:off x="4964460" y="2342872"/>
            <a:ext cx="6134100" cy="1891665"/>
          </a:xfrm>
          <a:prstGeom prst="rect">
            <a:avLst/>
          </a:prstGeom>
        </p:spPr>
      </p:pic>
      <p:sp>
        <p:nvSpPr>
          <p:cNvPr id="12" name="TextBox 11">
            <a:extLst>
              <a:ext uri="{FF2B5EF4-FFF2-40B4-BE49-F238E27FC236}">
                <a16:creationId xmlns:a16="http://schemas.microsoft.com/office/drawing/2014/main" id="{B9D614FC-C424-F7E5-C585-821996B7199F}"/>
              </a:ext>
            </a:extLst>
          </p:cNvPr>
          <p:cNvSpPr txBox="1"/>
          <p:nvPr/>
        </p:nvSpPr>
        <p:spPr>
          <a:xfrm>
            <a:off x="6044167" y="2008370"/>
            <a:ext cx="3486852" cy="369332"/>
          </a:xfrm>
          <a:prstGeom prst="rect">
            <a:avLst/>
          </a:prstGeom>
          <a:noFill/>
        </p:spPr>
        <p:txBody>
          <a:bodyPr wrap="none" rtlCol="0">
            <a:spAutoFit/>
          </a:bodyPr>
          <a:lstStyle/>
          <a:p>
            <a:r>
              <a:rPr lang="ro-RO" sz="1800" dirty="0">
                <a:effectLst/>
                <a:latin typeface="Times New Roman" panose="02020603050405020304" pitchFamily="18" charset="0"/>
                <a:ea typeface="Times New Roman" panose="02020603050405020304" pitchFamily="18" charset="0"/>
              </a:rPr>
              <a:t>Pagina pacientului cu programarile</a:t>
            </a:r>
            <a:r>
              <a:rPr lang="en-US" sz="1800" dirty="0">
                <a:effectLst/>
                <a:latin typeface="Times New Roman" panose="02020603050405020304" pitchFamily="18" charset="0"/>
                <a:ea typeface="Times New Roman" panose="02020603050405020304" pitchFamily="18" charset="0"/>
              </a:rPr>
              <a:t>:</a:t>
            </a:r>
            <a:endParaRPr lang="en-US" dirty="0"/>
          </a:p>
        </p:txBody>
      </p:sp>
      <p:pic>
        <p:nvPicPr>
          <p:cNvPr id="14" name="Picture 13" descr="A white background with orange and yellow text&#10;&#10;Description automatically generated">
            <a:extLst>
              <a:ext uri="{FF2B5EF4-FFF2-40B4-BE49-F238E27FC236}">
                <a16:creationId xmlns:a16="http://schemas.microsoft.com/office/drawing/2014/main" id="{D5637CA8-3701-B182-1EEF-FB10040AE0A6}"/>
              </a:ext>
            </a:extLst>
          </p:cNvPr>
          <p:cNvPicPr>
            <a:picLocks noChangeAspect="1"/>
          </p:cNvPicPr>
          <p:nvPr/>
        </p:nvPicPr>
        <p:blipFill>
          <a:blip r:embed="rId3"/>
          <a:stretch>
            <a:fillRect/>
          </a:stretch>
        </p:blipFill>
        <p:spPr>
          <a:xfrm>
            <a:off x="4964460" y="4720451"/>
            <a:ext cx="6134100" cy="1651635"/>
          </a:xfrm>
          <a:prstGeom prst="rect">
            <a:avLst/>
          </a:prstGeom>
        </p:spPr>
      </p:pic>
      <p:sp>
        <p:nvSpPr>
          <p:cNvPr id="16" name="TextBox 15">
            <a:extLst>
              <a:ext uri="{FF2B5EF4-FFF2-40B4-BE49-F238E27FC236}">
                <a16:creationId xmlns:a16="http://schemas.microsoft.com/office/drawing/2014/main" id="{6BCE5D50-0C41-4D4D-5C93-A4F9723A2C3D}"/>
              </a:ext>
            </a:extLst>
          </p:cNvPr>
          <p:cNvSpPr txBox="1"/>
          <p:nvPr/>
        </p:nvSpPr>
        <p:spPr>
          <a:xfrm>
            <a:off x="6094476" y="4200308"/>
            <a:ext cx="4397358" cy="369332"/>
          </a:xfrm>
          <a:prstGeom prst="rect">
            <a:avLst/>
          </a:prstGeom>
          <a:noFill/>
        </p:spPr>
        <p:txBody>
          <a:bodyPr wrap="none" rtlCol="0">
            <a:spAutoFit/>
          </a:bodyPr>
          <a:lstStyle/>
          <a:p>
            <a:r>
              <a:rPr lang="ro-RO" sz="1800" dirty="0">
                <a:effectLst/>
                <a:latin typeface="Times New Roman" panose="02020603050405020304" pitchFamily="18" charset="0"/>
                <a:ea typeface="Times New Roman" panose="02020603050405020304" pitchFamily="18" charset="0"/>
              </a:rPr>
              <a:t>Pagina pacientului cu programarile din viitor</a:t>
            </a:r>
            <a:r>
              <a:rPr lang="en-US" sz="1800" dirty="0">
                <a:effectLst/>
                <a:latin typeface="Times New Roman" panose="02020603050405020304" pitchFamily="18" charset="0"/>
                <a:ea typeface="Times New Roman" panose="02020603050405020304" pitchFamily="18" charset="0"/>
              </a:rPr>
              <a:t>:</a:t>
            </a:r>
            <a:endParaRPr lang="en-US" dirty="0"/>
          </a:p>
        </p:txBody>
      </p:sp>
    </p:spTree>
    <p:extLst>
      <p:ext uri="{BB962C8B-B14F-4D97-AF65-F5344CB8AC3E}">
        <p14:creationId xmlns:p14="http://schemas.microsoft.com/office/powerpoint/2010/main" val="75571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B30A9-A10E-8F40-0ABD-CC4A8B230DEF}"/>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Concluzii</a:t>
            </a:r>
            <a:r>
              <a:rPr lang="en-US"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B7713234-5B4E-06F8-AD51-3031346B3639}"/>
              </a:ext>
            </a:extLst>
          </p:cNvPr>
          <p:cNvSpPr>
            <a:spLocks noGrp="1"/>
          </p:cNvSpPr>
          <p:nvPr>
            <p:ph idx="1"/>
          </p:nvPr>
        </p:nvSpPr>
        <p:spPr/>
        <p:txBody>
          <a:bodyPr/>
          <a:lstStyle/>
          <a:p>
            <a:r>
              <a:rPr lang="ro-RO" sz="1800" dirty="0">
                <a:effectLst/>
                <a:latin typeface="Times New Roman" panose="02020603050405020304" pitchFamily="18" charset="0"/>
                <a:ea typeface="Times New Roman" panose="02020603050405020304" pitchFamily="18" charset="0"/>
              </a:rPr>
              <a:t>Pe baza celor prezentate mai sus, consider că proiectul </a:t>
            </a:r>
            <a:r>
              <a:rPr lang="en-US" sz="1800" dirty="0">
                <a:effectLst/>
                <a:latin typeface="Times New Roman" panose="02020603050405020304" pitchFamily="18" charset="0"/>
                <a:ea typeface="Times New Roman" panose="02020603050405020304" pitchFamily="18" charset="0"/>
              </a:rPr>
              <a:t>meu</a:t>
            </a:r>
            <a:r>
              <a:rPr lang="ro-RO" sz="1800" dirty="0">
                <a:effectLst/>
                <a:latin typeface="Times New Roman" panose="02020603050405020304" pitchFamily="18" charset="0"/>
                <a:ea typeface="Times New Roman" panose="02020603050405020304" pitchFamily="18" charset="0"/>
              </a:rPr>
              <a:t> de management al unei</a:t>
            </a:r>
            <a:r>
              <a:rPr lang="ro-RO" sz="1800" spc="5" dirty="0">
                <a:effectLst/>
                <a:latin typeface="Times New Roman" panose="02020603050405020304" pitchFamily="18" charset="0"/>
                <a:ea typeface="Times New Roman" panose="02020603050405020304" pitchFamily="18" charset="0"/>
              </a:rPr>
              <a:t> </a:t>
            </a:r>
            <a:r>
              <a:rPr lang="ro-RO" sz="1800" dirty="0">
                <a:effectLst/>
                <a:latin typeface="Times New Roman" panose="02020603050405020304" pitchFamily="18" charset="0"/>
                <a:ea typeface="Times New Roman" panose="02020603050405020304" pitchFamily="18" charset="0"/>
              </a:rPr>
              <a:t>clinici stomatologice</a:t>
            </a:r>
            <a:r>
              <a:rPr lang="ro-RO" sz="1800" spc="-20" dirty="0">
                <a:effectLst/>
                <a:latin typeface="Times New Roman" panose="02020603050405020304" pitchFamily="18" charset="0"/>
                <a:ea typeface="Times New Roman" panose="02020603050405020304" pitchFamily="18" charset="0"/>
              </a:rPr>
              <a:t> </a:t>
            </a:r>
            <a:r>
              <a:rPr lang="ro-RO" sz="1800" dirty="0">
                <a:effectLst/>
                <a:latin typeface="Times New Roman" panose="02020603050405020304" pitchFamily="18" charset="0"/>
                <a:ea typeface="Times New Roman" panose="02020603050405020304" pitchFamily="18" charset="0"/>
              </a:rPr>
              <a:t>este</a:t>
            </a:r>
            <a:r>
              <a:rPr lang="ro-RO" sz="1800" spc="-20" dirty="0">
                <a:effectLst/>
                <a:latin typeface="Times New Roman" panose="02020603050405020304" pitchFamily="18" charset="0"/>
                <a:ea typeface="Times New Roman" panose="02020603050405020304" pitchFamily="18" charset="0"/>
              </a:rPr>
              <a:t> </a:t>
            </a:r>
            <a:r>
              <a:rPr lang="ro-RO" sz="1800" dirty="0">
                <a:effectLst/>
                <a:latin typeface="Times New Roman" panose="02020603050405020304" pitchFamily="18" charset="0"/>
                <a:ea typeface="Times New Roman" panose="02020603050405020304" pitchFamily="18" charset="0"/>
              </a:rPr>
              <a:t>unul</a:t>
            </a:r>
            <a:r>
              <a:rPr lang="ro-RO" sz="1800" spc="-20" dirty="0">
                <a:effectLst/>
                <a:latin typeface="Times New Roman" panose="02020603050405020304" pitchFamily="18" charset="0"/>
                <a:ea typeface="Times New Roman" panose="02020603050405020304" pitchFamily="18" charset="0"/>
              </a:rPr>
              <a:t> </a:t>
            </a:r>
            <a:r>
              <a:rPr lang="ro-RO" sz="1800" dirty="0">
                <a:effectLst/>
                <a:latin typeface="Times New Roman" panose="02020603050405020304" pitchFamily="18" charset="0"/>
                <a:ea typeface="Times New Roman" panose="02020603050405020304" pitchFamily="18" charset="0"/>
              </a:rPr>
              <a:t>avansat,</a:t>
            </a:r>
            <a:r>
              <a:rPr lang="ro-RO" sz="1800" spc="-20" dirty="0">
                <a:effectLst/>
                <a:latin typeface="Times New Roman" panose="02020603050405020304" pitchFamily="18" charset="0"/>
                <a:ea typeface="Times New Roman" panose="02020603050405020304" pitchFamily="18" charset="0"/>
              </a:rPr>
              <a:t> </a:t>
            </a:r>
            <a:r>
              <a:rPr lang="ro-RO" sz="1800" dirty="0">
                <a:effectLst/>
                <a:latin typeface="Times New Roman" panose="02020603050405020304" pitchFamily="18" charset="0"/>
                <a:ea typeface="Times New Roman" panose="02020603050405020304" pitchFamily="18" charset="0"/>
              </a:rPr>
              <a:t>modern,</a:t>
            </a:r>
            <a:r>
              <a:rPr lang="ro-RO" sz="1800" spc="-20" dirty="0">
                <a:effectLst/>
                <a:latin typeface="Times New Roman" panose="02020603050405020304" pitchFamily="18" charset="0"/>
                <a:ea typeface="Times New Roman" panose="02020603050405020304" pitchFamily="18" charset="0"/>
              </a:rPr>
              <a:t> </a:t>
            </a:r>
            <a:r>
              <a:rPr lang="ro-RO" sz="1800" dirty="0">
                <a:effectLst/>
                <a:latin typeface="Times New Roman" panose="02020603050405020304" pitchFamily="18" charset="0"/>
                <a:ea typeface="Times New Roman" panose="02020603050405020304" pitchFamily="18" charset="0"/>
              </a:rPr>
              <a:t>ce</a:t>
            </a:r>
            <a:r>
              <a:rPr lang="ro-RO" sz="1800" spc="-30" dirty="0">
                <a:effectLst/>
                <a:latin typeface="Times New Roman" panose="02020603050405020304" pitchFamily="18" charset="0"/>
                <a:ea typeface="Times New Roman" panose="02020603050405020304" pitchFamily="18" charset="0"/>
              </a:rPr>
              <a:t> </a:t>
            </a:r>
            <a:r>
              <a:rPr lang="ro-RO" sz="1800" dirty="0">
                <a:effectLst/>
                <a:latin typeface="Times New Roman" panose="02020603050405020304" pitchFamily="18" charset="0"/>
                <a:ea typeface="Times New Roman" panose="02020603050405020304" pitchFamily="18" charset="0"/>
              </a:rPr>
              <a:t>poate</a:t>
            </a:r>
            <a:r>
              <a:rPr lang="ro-RO" sz="1800" spc="-5" dirty="0">
                <a:effectLst/>
                <a:latin typeface="Times New Roman" panose="02020603050405020304" pitchFamily="18" charset="0"/>
                <a:ea typeface="Times New Roman" panose="02020603050405020304" pitchFamily="18" charset="0"/>
              </a:rPr>
              <a:t> </a:t>
            </a:r>
            <a:r>
              <a:rPr lang="ro-RO" sz="1800" dirty="0">
                <a:effectLst/>
                <a:latin typeface="Times New Roman" panose="02020603050405020304" pitchFamily="18" charset="0"/>
                <a:ea typeface="Times New Roman" panose="02020603050405020304" pitchFamily="18" charset="0"/>
              </a:rPr>
              <a:t>face</a:t>
            </a:r>
            <a:r>
              <a:rPr lang="ro-RO" sz="1800" spc="-30" dirty="0">
                <a:effectLst/>
                <a:latin typeface="Times New Roman" panose="02020603050405020304" pitchFamily="18" charset="0"/>
                <a:ea typeface="Times New Roman" panose="02020603050405020304" pitchFamily="18" charset="0"/>
              </a:rPr>
              <a:t> </a:t>
            </a:r>
            <a:r>
              <a:rPr lang="ro-RO" sz="1800" dirty="0">
                <a:effectLst/>
                <a:latin typeface="Times New Roman" panose="02020603050405020304" pitchFamily="18" charset="0"/>
                <a:ea typeface="Times New Roman" panose="02020603050405020304" pitchFamily="18" charset="0"/>
              </a:rPr>
              <a:t>diferența</a:t>
            </a:r>
            <a:r>
              <a:rPr lang="ro-RO" sz="1800" spc="-20" dirty="0">
                <a:effectLst/>
                <a:latin typeface="Times New Roman" panose="02020603050405020304" pitchFamily="18" charset="0"/>
                <a:ea typeface="Times New Roman" panose="02020603050405020304" pitchFamily="18" charset="0"/>
              </a:rPr>
              <a:t> </a:t>
            </a:r>
            <a:r>
              <a:rPr lang="ro-RO" sz="1800" dirty="0">
                <a:effectLst/>
                <a:latin typeface="Times New Roman" panose="02020603050405020304" pitchFamily="18" charset="0"/>
                <a:ea typeface="Times New Roman" panose="02020603050405020304" pitchFamily="18" charset="0"/>
              </a:rPr>
              <a:t>între</a:t>
            </a:r>
            <a:r>
              <a:rPr lang="ro-RO" sz="1800" spc="-35" dirty="0">
                <a:effectLst/>
                <a:latin typeface="Times New Roman" panose="02020603050405020304" pitchFamily="18" charset="0"/>
                <a:ea typeface="Times New Roman" panose="02020603050405020304" pitchFamily="18" charset="0"/>
              </a:rPr>
              <a:t> </a:t>
            </a:r>
            <a:r>
              <a:rPr lang="ro-RO" sz="1800" dirty="0">
                <a:effectLst/>
                <a:latin typeface="Times New Roman" panose="02020603050405020304" pitchFamily="18" charset="0"/>
                <a:ea typeface="Times New Roman" panose="02020603050405020304" pitchFamily="18" charset="0"/>
              </a:rPr>
              <a:t>o</a:t>
            </a:r>
            <a:r>
              <a:rPr lang="ro-RO" sz="1800" spc="-25" dirty="0">
                <a:effectLst/>
                <a:latin typeface="Times New Roman" panose="02020603050405020304" pitchFamily="18" charset="0"/>
                <a:ea typeface="Times New Roman" panose="02020603050405020304" pitchFamily="18" charset="0"/>
              </a:rPr>
              <a:t> </a:t>
            </a:r>
            <a:r>
              <a:rPr lang="ro-RO" sz="1800" dirty="0">
                <a:effectLst/>
                <a:latin typeface="Times New Roman" panose="02020603050405020304" pitchFamily="18" charset="0"/>
                <a:ea typeface="Times New Roman" panose="02020603050405020304" pitchFamily="18" charset="0"/>
              </a:rPr>
              <a:t>companie</a:t>
            </a:r>
            <a:r>
              <a:rPr lang="ro-RO" sz="1800" spc="-20" dirty="0">
                <a:effectLst/>
                <a:latin typeface="Times New Roman" panose="02020603050405020304" pitchFamily="18" charset="0"/>
                <a:ea typeface="Times New Roman" panose="02020603050405020304" pitchFamily="18" charset="0"/>
              </a:rPr>
              <a:t> </a:t>
            </a:r>
            <a:r>
              <a:rPr lang="ro-RO" sz="1800" dirty="0">
                <a:effectLst/>
                <a:latin typeface="Times New Roman" panose="02020603050405020304" pitchFamily="18" charset="0"/>
                <a:ea typeface="Times New Roman" panose="02020603050405020304" pitchFamily="18" charset="0"/>
              </a:rPr>
              <a:t>profesionistă</a:t>
            </a:r>
            <a:r>
              <a:rPr lang="ro-RO" sz="1800" spc="-25" dirty="0">
                <a:effectLst/>
                <a:latin typeface="Times New Roman" panose="02020603050405020304" pitchFamily="18" charset="0"/>
                <a:ea typeface="Times New Roman" panose="02020603050405020304" pitchFamily="18" charset="0"/>
              </a:rPr>
              <a:t> </a:t>
            </a:r>
            <a:r>
              <a:rPr lang="ro-RO" sz="1800" dirty="0">
                <a:effectLst/>
                <a:latin typeface="Times New Roman" panose="02020603050405020304" pitchFamily="18" charset="0"/>
                <a:ea typeface="Times New Roman" panose="02020603050405020304" pitchFamily="18" charset="0"/>
              </a:rPr>
              <a:t>și</a:t>
            </a:r>
            <a:r>
              <a:rPr lang="ro-RO" sz="1800" spc="-285" dirty="0">
                <a:effectLst/>
                <a:latin typeface="Times New Roman" panose="02020603050405020304" pitchFamily="18" charset="0"/>
                <a:ea typeface="Times New Roman" panose="02020603050405020304" pitchFamily="18" charset="0"/>
              </a:rPr>
              <a:t> </a:t>
            </a:r>
            <a:r>
              <a:rPr lang="ro-RO" sz="1800" dirty="0">
                <a:effectLst/>
                <a:latin typeface="Times New Roman" panose="02020603050405020304" pitchFamily="18" charset="0"/>
                <a:ea typeface="Times New Roman" panose="02020603050405020304" pitchFamily="18" charset="0"/>
              </a:rPr>
              <a:t>o</a:t>
            </a:r>
            <a:r>
              <a:rPr lang="ro-RO" sz="1800" spc="5" dirty="0">
                <a:effectLst/>
                <a:latin typeface="Times New Roman" panose="02020603050405020304" pitchFamily="18" charset="0"/>
                <a:ea typeface="Times New Roman" panose="02020603050405020304" pitchFamily="18" charset="0"/>
              </a:rPr>
              <a:t> </a:t>
            </a:r>
            <a:r>
              <a:rPr lang="ro-RO" sz="1800" dirty="0">
                <a:effectLst/>
                <a:latin typeface="Times New Roman" panose="02020603050405020304" pitchFamily="18" charset="0"/>
                <a:ea typeface="Times New Roman" panose="02020603050405020304" pitchFamily="18" charset="0"/>
              </a:rPr>
              <a:t>simplă</a:t>
            </a:r>
            <a:r>
              <a:rPr lang="ro-RO" sz="1800" spc="5" dirty="0">
                <a:effectLst/>
                <a:latin typeface="Times New Roman" panose="02020603050405020304" pitchFamily="18" charset="0"/>
                <a:ea typeface="Times New Roman" panose="02020603050405020304" pitchFamily="18" charset="0"/>
              </a:rPr>
              <a:t> </a:t>
            </a:r>
            <a:r>
              <a:rPr lang="ro-RO" sz="1800" dirty="0">
                <a:effectLst/>
                <a:latin typeface="Times New Roman" panose="02020603050405020304" pitchFamily="18" charset="0"/>
                <a:ea typeface="Times New Roman" panose="02020603050405020304" pitchFamily="18" charset="0"/>
              </a:rPr>
              <a:t>companie.</a:t>
            </a:r>
            <a:r>
              <a:rPr lang="ro-RO" sz="1800" spc="5" dirty="0">
                <a:effectLst/>
                <a:latin typeface="Times New Roman" panose="02020603050405020304" pitchFamily="18" charset="0"/>
                <a:ea typeface="Times New Roman" panose="02020603050405020304" pitchFamily="18" charset="0"/>
              </a:rPr>
              <a:t> </a:t>
            </a:r>
            <a:r>
              <a:rPr lang="ro-RO" sz="1800" dirty="0">
                <a:effectLst/>
                <a:latin typeface="Times New Roman" panose="02020603050405020304" pitchFamily="18" charset="0"/>
                <a:ea typeface="Times New Roman" panose="02020603050405020304" pitchFamily="18" charset="0"/>
              </a:rPr>
              <a:t>Cu</a:t>
            </a:r>
            <a:r>
              <a:rPr lang="ro-RO" sz="1800" spc="5" dirty="0">
                <a:effectLst/>
                <a:latin typeface="Times New Roman" panose="02020603050405020304" pitchFamily="18" charset="0"/>
                <a:ea typeface="Times New Roman" panose="02020603050405020304" pitchFamily="18" charset="0"/>
              </a:rPr>
              <a:t> </a:t>
            </a:r>
            <a:r>
              <a:rPr lang="ro-RO" sz="1800" dirty="0">
                <a:effectLst/>
                <a:latin typeface="Times New Roman" panose="02020603050405020304" pitchFamily="18" charset="0"/>
                <a:ea typeface="Times New Roman" panose="02020603050405020304" pitchFamily="18" charset="0"/>
              </a:rPr>
              <a:t>un</a:t>
            </a:r>
            <a:r>
              <a:rPr lang="ro-RO" sz="1800" spc="5" dirty="0">
                <a:effectLst/>
                <a:latin typeface="Times New Roman" panose="02020603050405020304" pitchFamily="18" charset="0"/>
                <a:ea typeface="Times New Roman" panose="02020603050405020304" pitchFamily="18" charset="0"/>
              </a:rPr>
              <a:t> </a:t>
            </a:r>
            <a:r>
              <a:rPr lang="ro-RO" sz="1800" dirty="0">
                <a:effectLst/>
                <a:latin typeface="Times New Roman" panose="02020603050405020304" pitchFamily="18" charset="0"/>
                <a:ea typeface="Times New Roman" panose="02020603050405020304" pitchFamily="18" charset="0"/>
              </a:rPr>
              <a:t>design</a:t>
            </a:r>
            <a:r>
              <a:rPr lang="ro-RO" sz="1800" spc="5" dirty="0">
                <a:effectLst/>
                <a:latin typeface="Times New Roman" panose="02020603050405020304" pitchFamily="18" charset="0"/>
                <a:ea typeface="Times New Roman" panose="02020603050405020304" pitchFamily="18" charset="0"/>
              </a:rPr>
              <a:t> </a:t>
            </a:r>
            <a:r>
              <a:rPr lang="ro-RO" sz="1800" dirty="0">
                <a:effectLst/>
                <a:latin typeface="Times New Roman" panose="02020603050405020304" pitchFamily="18" charset="0"/>
                <a:ea typeface="Times New Roman" panose="02020603050405020304" pitchFamily="18" charset="0"/>
              </a:rPr>
              <a:t>“user</a:t>
            </a:r>
            <a:r>
              <a:rPr lang="ro-RO" sz="1800" spc="5" dirty="0">
                <a:effectLst/>
                <a:latin typeface="Times New Roman" panose="02020603050405020304" pitchFamily="18" charset="0"/>
                <a:ea typeface="Times New Roman" panose="02020603050405020304" pitchFamily="18" charset="0"/>
              </a:rPr>
              <a:t> </a:t>
            </a:r>
            <a:r>
              <a:rPr lang="ro-RO" sz="1800" dirty="0">
                <a:effectLst/>
                <a:latin typeface="Times New Roman" panose="02020603050405020304" pitchFamily="18" charset="0"/>
                <a:ea typeface="Times New Roman" panose="02020603050405020304" pitchFamily="18" charset="0"/>
              </a:rPr>
              <a:t>frinedly”,</a:t>
            </a:r>
            <a:r>
              <a:rPr lang="ro-RO" sz="1800" spc="5" dirty="0">
                <a:effectLst/>
                <a:latin typeface="Times New Roman" panose="02020603050405020304" pitchFamily="18" charset="0"/>
                <a:ea typeface="Times New Roman" panose="02020603050405020304" pitchFamily="18" charset="0"/>
              </a:rPr>
              <a:t> </a:t>
            </a:r>
            <a:r>
              <a:rPr lang="ro-RO" sz="1800" dirty="0">
                <a:effectLst/>
                <a:latin typeface="Times New Roman" panose="02020603050405020304" pitchFamily="18" charset="0"/>
                <a:ea typeface="Times New Roman" panose="02020603050405020304" pitchFamily="18" charset="0"/>
              </a:rPr>
              <a:t>dar</a:t>
            </a:r>
            <a:r>
              <a:rPr lang="ro-RO" sz="1800" spc="5" dirty="0">
                <a:effectLst/>
                <a:latin typeface="Times New Roman" panose="02020603050405020304" pitchFamily="18" charset="0"/>
                <a:ea typeface="Times New Roman" panose="02020603050405020304" pitchFamily="18" charset="0"/>
              </a:rPr>
              <a:t> </a:t>
            </a:r>
            <a:r>
              <a:rPr lang="ro-RO" sz="1800" dirty="0">
                <a:effectLst/>
                <a:latin typeface="Times New Roman" panose="02020603050405020304" pitchFamily="18" charset="0"/>
                <a:ea typeface="Times New Roman" panose="02020603050405020304" pitchFamily="18" charset="0"/>
              </a:rPr>
              <a:t>și</a:t>
            </a:r>
            <a:r>
              <a:rPr lang="ro-RO" sz="1800" spc="5" dirty="0">
                <a:effectLst/>
                <a:latin typeface="Times New Roman" panose="02020603050405020304" pitchFamily="18" charset="0"/>
                <a:ea typeface="Times New Roman" panose="02020603050405020304" pitchFamily="18" charset="0"/>
              </a:rPr>
              <a:t> </a:t>
            </a:r>
            <a:r>
              <a:rPr lang="ro-RO" sz="1800" dirty="0">
                <a:effectLst/>
                <a:latin typeface="Times New Roman" panose="02020603050405020304" pitchFamily="18" charset="0"/>
                <a:ea typeface="Times New Roman" panose="02020603050405020304" pitchFamily="18" charset="0"/>
              </a:rPr>
              <a:t>cu</a:t>
            </a:r>
            <a:r>
              <a:rPr lang="ro-RO" sz="1800" spc="5" dirty="0">
                <a:effectLst/>
                <a:latin typeface="Times New Roman" panose="02020603050405020304" pitchFamily="18" charset="0"/>
                <a:ea typeface="Times New Roman" panose="02020603050405020304" pitchFamily="18" charset="0"/>
              </a:rPr>
              <a:t> </a:t>
            </a:r>
            <a:r>
              <a:rPr lang="ro-RO" sz="1800" dirty="0">
                <a:effectLst/>
                <a:latin typeface="Times New Roman" panose="02020603050405020304" pitchFamily="18" charset="0"/>
                <a:ea typeface="Times New Roman" panose="02020603050405020304" pitchFamily="18" charset="0"/>
              </a:rPr>
              <a:t>o</a:t>
            </a:r>
            <a:r>
              <a:rPr lang="ro-RO" sz="1800" spc="5" dirty="0">
                <a:effectLst/>
                <a:latin typeface="Times New Roman" panose="02020603050405020304" pitchFamily="18" charset="0"/>
                <a:ea typeface="Times New Roman" panose="02020603050405020304" pitchFamily="18" charset="0"/>
              </a:rPr>
              <a:t> </a:t>
            </a:r>
            <a:r>
              <a:rPr lang="ro-RO" sz="1800" dirty="0">
                <a:effectLst/>
                <a:latin typeface="Times New Roman" panose="02020603050405020304" pitchFamily="18" charset="0"/>
                <a:ea typeface="Times New Roman" panose="02020603050405020304" pitchFamily="18" charset="0"/>
              </a:rPr>
              <a:t>utilitate</a:t>
            </a:r>
            <a:r>
              <a:rPr lang="ro-RO" sz="1800" spc="5" dirty="0">
                <a:effectLst/>
                <a:latin typeface="Times New Roman" panose="02020603050405020304" pitchFamily="18" charset="0"/>
                <a:ea typeface="Times New Roman" panose="02020603050405020304" pitchFamily="18" charset="0"/>
              </a:rPr>
              <a:t> </a:t>
            </a:r>
            <a:r>
              <a:rPr lang="ro-RO" sz="1800" dirty="0">
                <a:effectLst/>
                <a:latin typeface="Times New Roman" panose="02020603050405020304" pitchFamily="18" charset="0"/>
                <a:ea typeface="Times New Roman" panose="02020603050405020304" pitchFamily="18" charset="0"/>
              </a:rPr>
              <a:t>și</a:t>
            </a:r>
            <a:r>
              <a:rPr lang="ro-RO" sz="1800" spc="5" dirty="0">
                <a:effectLst/>
                <a:latin typeface="Times New Roman" panose="02020603050405020304" pitchFamily="18" charset="0"/>
                <a:ea typeface="Times New Roman" panose="02020603050405020304" pitchFamily="18" charset="0"/>
              </a:rPr>
              <a:t> </a:t>
            </a:r>
            <a:r>
              <a:rPr lang="ro-RO" sz="1800" dirty="0">
                <a:effectLst/>
                <a:latin typeface="Times New Roman" panose="02020603050405020304" pitchFamily="18" charset="0"/>
                <a:ea typeface="Times New Roman" panose="02020603050405020304" pitchFamily="18" charset="0"/>
              </a:rPr>
              <a:t>funcționalitate</a:t>
            </a:r>
            <a:r>
              <a:rPr lang="ro-RO" sz="1800" spc="5" dirty="0">
                <a:effectLst/>
                <a:latin typeface="Times New Roman" panose="02020603050405020304" pitchFamily="18" charset="0"/>
                <a:ea typeface="Times New Roman" panose="02020603050405020304" pitchFamily="18" charset="0"/>
              </a:rPr>
              <a:t> </a:t>
            </a:r>
            <a:r>
              <a:rPr lang="ro-RO" sz="1800" dirty="0">
                <a:effectLst/>
                <a:latin typeface="Times New Roman" panose="02020603050405020304" pitchFamily="18" charset="0"/>
                <a:ea typeface="Times New Roman" panose="02020603050405020304" pitchFamily="18" charset="0"/>
              </a:rPr>
              <a:t>semnificative și demne de notat, acest program poate scuti un timp important pentru utilizator și</a:t>
            </a:r>
            <a:r>
              <a:rPr lang="ro-RO" sz="1800" spc="5" dirty="0">
                <a:effectLst/>
                <a:latin typeface="Times New Roman" panose="02020603050405020304" pitchFamily="18" charset="0"/>
                <a:ea typeface="Times New Roman" panose="02020603050405020304" pitchFamily="18" charset="0"/>
              </a:rPr>
              <a:t> </a:t>
            </a:r>
            <a:r>
              <a:rPr lang="ro-RO" sz="1800" dirty="0">
                <a:effectLst/>
                <a:latin typeface="Times New Roman" panose="02020603050405020304" pitchFamily="18" charset="0"/>
                <a:ea typeface="Times New Roman" panose="02020603050405020304" pitchFamily="18" charset="0"/>
              </a:rPr>
              <a:t>pentru</a:t>
            </a:r>
            <a:r>
              <a:rPr lang="ro-RO" sz="1800" spc="5" dirty="0">
                <a:effectLst/>
                <a:latin typeface="Times New Roman" panose="02020603050405020304" pitchFamily="18" charset="0"/>
                <a:ea typeface="Times New Roman" panose="02020603050405020304" pitchFamily="18" charset="0"/>
              </a:rPr>
              <a:t> </a:t>
            </a:r>
            <a:r>
              <a:rPr lang="ro-RO" sz="1800" dirty="0">
                <a:effectLst/>
                <a:latin typeface="Times New Roman" panose="02020603050405020304" pitchFamily="18" charset="0"/>
                <a:ea typeface="Times New Roman" panose="02020603050405020304" pitchFamily="18" charset="0"/>
              </a:rPr>
              <a:t>clienți.</a:t>
            </a: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Se </a:t>
            </a:r>
            <a:r>
              <a:rPr lang="en-US" sz="1800" dirty="0" err="1">
                <a:effectLst/>
                <a:latin typeface="Times New Roman" panose="02020603050405020304" pitchFamily="18" charset="0"/>
                <a:ea typeface="Times New Roman" panose="02020603050405020304" pitchFamily="18" charset="0"/>
              </a:rPr>
              <a:t>poate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imbunatatii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interfata</a:t>
            </a:r>
            <a:r>
              <a:rPr lang="en-US" sz="1800"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dar</a:t>
            </a:r>
            <a:r>
              <a:rPr lang="en-US" sz="1800"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si</a:t>
            </a:r>
            <a:r>
              <a:rPr lang="en-US" sz="1800"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unele</a:t>
            </a:r>
            <a:r>
              <a:rPr lang="en-US" sz="1800"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functionalitati</a:t>
            </a:r>
            <a:r>
              <a:rPr lang="en-US" sz="1800" dirty="0">
                <a:latin typeface="Times New Roman" panose="02020603050405020304" pitchFamily="18" charset="0"/>
                <a:ea typeface="Times New Roman" panose="02020603050405020304" pitchFamily="18" charset="0"/>
              </a:rPr>
              <a:t> precum </a:t>
            </a:r>
            <a:r>
              <a:rPr lang="en-US" sz="1800" dirty="0" err="1">
                <a:latin typeface="Times New Roman" panose="02020603050405020304" pitchFamily="18" charset="0"/>
                <a:ea typeface="Times New Roman" panose="02020603050405020304" pitchFamily="18" charset="0"/>
              </a:rPr>
              <a:t>grafice</a:t>
            </a:r>
            <a:r>
              <a:rPr lang="en-US" sz="1800"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emitere</a:t>
            </a:r>
            <a:r>
              <a:rPr lang="en-US" sz="1800" dirty="0">
                <a:latin typeface="Times New Roman" panose="02020603050405020304" pitchFamily="18" charset="0"/>
                <a:ea typeface="Times New Roman" panose="02020603050405020304" pitchFamily="18" charset="0"/>
              </a:rPr>
              <a:t> de factura, pdf, etc.</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195851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F5DAB-C520-273D-4E9B-B5E13EA446E2}"/>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Bibliografie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0D205E-EC17-C8FA-A0DC-3E44D6C33D12}"/>
              </a:ext>
            </a:extLst>
          </p:cNvPr>
          <p:cNvSpPr>
            <a:spLocks noGrp="1"/>
          </p:cNvSpPr>
          <p:nvPr>
            <p:ph idx="1"/>
          </p:nvPr>
        </p:nvSpPr>
        <p:spPr/>
        <p:txBody>
          <a:bodyPr/>
          <a:lstStyle/>
          <a:p>
            <a:pPr marL="520700" marR="0">
              <a:spcBef>
                <a:spcPts val="1370"/>
              </a:spcBef>
              <a:spcAft>
                <a:spcPts val="0"/>
              </a:spcAft>
            </a:pPr>
            <a:r>
              <a:rPr lang="ro-RO" sz="1800" u="sng" dirty="0">
                <a:solidFill>
                  <a:srgbClr val="0000FF"/>
                </a:solidFill>
                <a:effectLst/>
                <a:latin typeface="Times New Roman" panose="02020603050405020304" pitchFamily="18" charset="0"/>
                <a:ea typeface="Times New Roman" panose="02020603050405020304" pitchFamily="18" charset="0"/>
                <a:hlinkClick r:id="rId2"/>
              </a:rPr>
              <a:t>https://www.businessmagazin.ro/analize/analiza-cum-arata-piata-serviciilor-stomatologice-in-2023-de-ce-merg-21921317</a:t>
            </a:r>
            <a:endParaRPr lang="en-US" sz="1800" dirty="0">
              <a:effectLst/>
              <a:latin typeface="Times New Roman" panose="02020603050405020304" pitchFamily="18" charset="0"/>
              <a:ea typeface="Times New Roman" panose="02020603050405020304" pitchFamily="18" charset="0"/>
            </a:endParaRPr>
          </a:p>
          <a:p>
            <a:pPr marL="520700" marR="0">
              <a:spcBef>
                <a:spcPts val="1370"/>
              </a:spcBef>
              <a:spcAft>
                <a:spcPts val="0"/>
              </a:spcAft>
            </a:pPr>
            <a:r>
              <a:rPr lang="ro-RO" sz="1800" u="sng" dirty="0">
                <a:solidFill>
                  <a:srgbClr val="0000FF"/>
                </a:solidFill>
                <a:effectLst/>
                <a:latin typeface="Times New Roman" panose="02020603050405020304" pitchFamily="18" charset="0"/>
                <a:ea typeface="Times New Roman" panose="02020603050405020304" pitchFamily="18" charset="0"/>
                <a:hlinkClick r:id="rId3"/>
              </a:rPr>
              <a:t>https://en.wikipedia.org/wiki/React_(software)</a:t>
            </a:r>
            <a:endParaRPr lang="en-US" sz="1800" dirty="0">
              <a:effectLst/>
              <a:latin typeface="Times New Roman" panose="02020603050405020304" pitchFamily="18" charset="0"/>
              <a:ea typeface="Times New Roman" panose="02020603050405020304" pitchFamily="18" charset="0"/>
            </a:endParaRPr>
          </a:p>
          <a:p>
            <a:pPr marL="520700" marR="0">
              <a:spcBef>
                <a:spcPts val="1370"/>
              </a:spcBef>
              <a:spcAft>
                <a:spcPts val="0"/>
              </a:spcAft>
            </a:pPr>
            <a:r>
              <a:rPr lang="ro-RO" sz="1800" u="sng" dirty="0">
                <a:solidFill>
                  <a:srgbClr val="0000FF"/>
                </a:solidFill>
                <a:effectLst/>
                <a:latin typeface="Times New Roman" panose="02020603050405020304" pitchFamily="18" charset="0"/>
                <a:ea typeface="Times New Roman" panose="02020603050405020304" pitchFamily="18" charset="0"/>
                <a:hlinkClick r:id="rId4"/>
              </a:rPr>
              <a:t>https://react.dev/learn</a:t>
            </a:r>
            <a:endParaRPr lang="en-US" sz="1800" dirty="0">
              <a:effectLst/>
              <a:latin typeface="Times New Roman" panose="02020603050405020304" pitchFamily="18" charset="0"/>
              <a:ea typeface="Times New Roman" panose="02020603050405020304" pitchFamily="18" charset="0"/>
            </a:endParaRPr>
          </a:p>
          <a:p>
            <a:pPr marL="520700" marR="0">
              <a:spcBef>
                <a:spcPts val="1370"/>
              </a:spcBef>
              <a:spcAft>
                <a:spcPts val="0"/>
              </a:spcAft>
            </a:pPr>
            <a:r>
              <a:rPr lang="ro-RO" sz="1800" u="sng" dirty="0">
                <a:solidFill>
                  <a:srgbClr val="0000FF"/>
                </a:solidFill>
                <a:effectLst/>
                <a:latin typeface="Times New Roman" panose="02020603050405020304" pitchFamily="18" charset="0"/>
                <a:ea typeface="Times New Roman" panose="02020603050405020304" pitchFamily="18" charset="0"/>
                <a:hlinkClick r:id="rId5"/>
              </a:rPr>
              <a:t>https://www.tutorialspoint.com/reactjs/reactjs_introduction.htm</a:t>
            </a:r>
            <a:endParaRPr lang="en-US" sz="1800" dirty="0">
              <a:effectLst/>
              <a:latin typeface="Times New Roman" panose="02020603050405020304" pitchFamily="18" charset="0"/>
              <a:ea typeface="Times New Roman" panose="02020603050405020304" pitchFamily="18" charset="0"/>
            </a:endParaRPr>
          </a:p>
          <a:p>
            <a:pPr marL="520700" marR="0">
              <a:spcBef>
                <a:spcPts val="1370"/>
              </a:spcBef>
              <a:spcAft>
                <a:spcPts val="0"/>
              </a:spcAft>
            </a:pPr>
            <a:r>
              <a:rPr lang="ro-RO" sz="1800" u="sng" dirty="0">
                <a:solidFill>
                  <a:srgbClr val="0000FF"/>
                </a:solidFill>
                <a:effectLst/>
                <a:latin typeface="Times New Roman" panose="02020603050405020304" pitchFamily="18" charset="0"/>
                <a:ea typeface="Times New Roman" panose="02020603050405020304" pitchFamily="18" charset="0"/>
                <a:hlinkClick r:id="rId6"/>
              </a:rPr>
              <a:t>https://en.wikipedia.org/wiki/MongoDB</a:t>
            </a:r>
            <a:endParaRPr lang="en-US" sz="1800" dirty="0">
              <a:effectLst/>
              <a:latin typeface="Times New Roman" panose="02020603050405020304" pitchFamily="18" charset="0"/>
              <a:ea typeface="Times New Roman" panose="02020603050405020304" pitchFamily="18" charset="0"/>
            </a:endParaRPr>
          </a:p>
          <a:p>
            <a:pPr marL="520700" marR="0">
              <a:spcBef>
                <a:spcPts val="1370"/>
              </a:spcBef>
              <a:spcAft>
                <a:spcPts val="0"/>
              </a:spcAft>
            </a:pPr>
            <a:r>
              <a:rPr lang="ro-RO" sz="1800" u="sng" dirty="0">
                <a:solidFill>
                  <a:srgbClr val="0000FF"/>
                </a:solidFill>
                <a:effectLst/>
                <a:latin typeface="Times New Roman" panose="02020603050405020304" pitchFamily="18" charset="0"/>
                <a:ea typeface="Times New Roman" panose="02020603050405020304" pitchFamily="18" charset="0"/>
                <a:hlinkClick r:id="rId7"/>
              </a:rPr>
              <a:t>https://www.mongodb.com/docs/</a:t>
            </a:r>
            <a:endParaRPr lang="en-US" sz="1800" dirty="0">
              <a:effectLst/>
              <a:latin typeface="Times New Roman" panose="02020603050405020304" pitchFamily="18" charset="0"/>
              <a:ea typeface="Times New Roman" panose="02020603050405020304" pitchFamily="18" charset="0"/>
            </a:endParaRPr>
          </a:p>
          <a:p>
            <a:pPr marL="520700" marR="0">
              <a:spcBef>
                <a:spcPts val="1370"/>
              </a:spcBef>
              <a:spcAft>
                <a:spcPts val="0"/>
              </a:spcAft>
            </a:pPr>
            <a:r>
              <a:rPr lang="ro-RO" sz="1800" u="sng" dirty="0">
                <a:solidFill>
                  <a:srgbClr val="0000FF"/>
                </a:solidFill>
                <a:effectLst/>
                <a:latin typeface="Times New Roman" panose="02020603050405020304" pitchFamily="18" charset="0"/>
                <a:ea typeface="Times New Roman" panose="02020603050405020304" pitchFamily="18" charset="0"/>
                <a:hlinkClick r:id="rId8"/>
              </a:rPr>
              <a:t>https://en.wikipedia.org/wiki/Express.js</a:t>
            </a:r>
            <a:endParaRPr lang="en-US" sz="1800" dirty="0">
              <a:effectLst/>
              <a:latin typeface="Times New Roman" panose="02020603050405020304" pitchFamily="18" charset="0"/>
              <a:ea typeface="Times New Roman" panose="02020603050405020304" pitchFamily="18" charset="0"/>
            </a:endParaRPr>
          </a:p>
          <a:p>
            <a:pPr marL="520700" marR="0">
              <a:spcBef>
                <a:spcPts val="1370"/>
              </a:spcBef>
              <a:spcAft>
                <a:spcPts val="0"/>
              </a:spcAft>
            </a:pPr>
            <a:r>
              <a:rPr lang="ro-RO" sz="1800" u="sng" dirty="0">
                <a:solidFill>
                  <a:srgbClr val="0000FF"/>
                </a:solidFill>
                <a:effectLst/>
                <a:latin typeface="Times New Roman" panose="02020603050405020304" pitchFamily="18" charset="0"/>
                <a:ea typeface="Times New Roman" panose="02020603050405020304" pitchFamily="18" charset="0"/>
                <a:hlinkClick r:id="rId9"/>
              </a:rPr>
              <a:t>https://expressjs.com/</a:t>
            </a:r>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4653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CF8578-1F5A-2585-7CC4-08B0B430EC09}"/>
              </a:ext>
            </a:extLst>
          </p:cNvPr>
          <p:cNvSpPr>
            <a:spLocks noGrp="1"/>
          </p:cNvSpPr>
          <p:nvPr>
            <p:ph type="title"/>
          </p:nvPr>
        </p:nvSpPr>
        <p:spPr>
          <a:xfrm>
            <a:off x="5297762" y="329184"/>
            <a:ext cx="6251110" cy="1783080"/>
          </a:xfrm>
        </p:spPr>
        <p:txBody>
          <a:bodyPr anchor="b">
            <a:normAutofit/>
          </a:bodyPr>
          <a:lstStyle/>
          <a:p>
            <a:r>
              <a:rPr lang="en-US" sz="7200">
                <a:latin typeface="Times New Roman" panose="02020603050405020304" pitchFamily="18" charset="0"/>
                <a:cs typeface="Times New Roman" panose="02020603050405020304" pitchFamily="18" charset="0"/>
              </a:rPr>
              <a:t>Cuprins</a:t>
            </a:r>
          </a:p>
        </p:txBody>
      </p:sp>
      <p:sp>
        <p:nvSpPr>
          <p:cNvPr id="1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589195"/>
          </a:solidFill>
          <a:ln w="38100" cap="rnd">
            <a:solidFill>
              <a:srgbClr val="589195"/>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44E6D75-534F-4DFA-F7E3-74D5A9BD7B8E}"/>
              </a:ext>
            </a:extLst>
          </p:cNvPr>
          <p:cNvSpPr>
            <a:spLocks noGrp="1"/>
          </p:cNvSpPr>
          <p:nvPr>
            <p:ph idx="1"/>
          </p:nvPr>
        </p:nvSpPr>
        <p:spPr>
          <a:xfrm>
            <a:off x="5297762" y="2706624"/>
            <a:ext cx="6251110" cy="3483864"/>
          </a:xfrm>
        </p:spPr>
        <p:txBody>
          <a:bodyPr>
            <a:normAutofit/>
          </a:bodyPr>
          <a:lstStyle/>
          <a:p>
            <a:pPr marL="0" indent="0">
              <a:lnSpc>
                <a:spcPct val="100000"/>
              </a:lnSpc>
              <a:buNone/>
            </a:pPr>
            <a:r>
              <a:rPr lang="en-US" sz="1800" dirty="0">
                <a:latin typeface="Times New Roman" panose="02020603050405020304" pitchFamily="18" charset="0"/>
                <a:cs typeface="Times New Roman" panose="02020603050405020304" pitchFamily="18" charset="0"/>
              </a:rPr>
              <a:t>1.Introducere</a:t>
            </a:r>
          </a:p>
          <a:p>
            <a:pPr marL="0" indent="0">
              <a:lnSpc>
                <a:spcPct val="100000"/>
              </a:lnSpc>
              <a:buNone/>
            </a:pPr>
            <a:r>
              <a:rPr lang="en-US" sz="1800" dirty="0">
                <a:latin typeface="Times New Roman" panose="02020603050405020304" pitchFamily="18" charset="0"/>
                <a:cs typeface="Times New Roman" panose="02020603050405020304" pitchFamily="18" charset="0"/>
              </a:rPr>
              <a:t>2.State-of-the-art in </a:t>
            </a:r>
            <a:r>
              <a:rPr lang="en-US" sz="1800" dirty="0" err="1">
                <a:latin typeface="Times New Roman" panose="02020603050405020304" pitchFamily="18" charset="0"/>
                <a:cs typeface="Times New Roman" panose="02020603050405020304" pitchFamily="18" charset="0"/>
              </a:rPr>
              <a:t>domeniul</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produsului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realizat</a:t>
            </a:r>
            <a:r>
              <a:rPr lang="en-US" sz="1800" dirty="0">
                <a:latin typeface="Times New Roman" panose="02020603050405020304" pitchFamily="18" charset="0"/>
                <a:cs typeface="Times New Roman" panose="02020603050405020304" pitchFamily="18" charset="0"/>
              </a:rPr>
              <a:t> in </a:t>
            </a:r>
            <a:r>
              <a:rPr lang="en-US" sz="1800" dirty="0" err="1">
                <a:latin typeface="Times New Roman" panose="02020603050405020304" pitchFamily="18" charset="0"/>
                <a:cs typeface="Times New Roman" panose="02020603050405020304" pitchFamily="18" charset="0"/>
              </a:rPr>
              <a:t>cadrul</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proiectului</a:t>
            </a:r>
            <a:endParaRPr lang="en-US" sz="1800" dirty="0">
              <a:latin typeface="Times New Roman" panose="02020603050405020304" pitchFamily="18" charset="0"/>
              <a:cs typeface="Times New Roman" panose="02020603050405020304" pitchFamily="18" charset="0"/>
            </a:endParaRPr>
          </a:p>
          <a:p>
            <a:pPr marL="0" indent="0">
              <a:lnSpc>
                <a:spcPct val="100000"/>
              </a:lnSpc>
              <a:buNone/>
            </a:pPr>
            <a:r>
              <a:rPr lang="en-US" sz="1800" dirty="0">
                <a:latin typeface="Times New Roman" panose="02020603050405020304" pitchFamily="18" charset="0"/>
                <a:cs typeface="Times New Roman" panose="02020603050405020304" pitchFamily="18" charset="0"/>
              </a:rPr>
              <a:t>3.Metode/</a:t>
            </a:r>
            <a:r>
              <a:rPr lang="en-US" sz="1800" dirty="0" err="1">
                <a:latin typeface="Times New Roman" panose="02020603050405020304" pitchFamily="18" charset="0"/>
                <a:cs typeface="Times New Roman" panose="02020603050405020304" pitchFamily="18" charset="0"/>
              </a:rPr>
              <a:t>tehnologii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folosite</a:t>
            </a:r>
            <a:endParaRPr lang="en-US" sz="1800" dirty="0">
              <a:latin typeface="Times New Roman" panose="02020603050405020304" pitchFamily="18" charset="0"/>
              <a:cs typeface="Times New Roman" panose="02020603050405020304" pitchFamily="18" charset="0"/>
            </a:endParaRPr>
          </a:p>
          <a:p>
            <a:pPr marL="0" indent="0">
              <a:lnSpc>
                <a:spcPct val="100000"/>
              </a:lnSpc>
              <a:buNone/>
            </a:pPr>
            <a:r>
              <a:rPr lang="en-US" sz="1800" dirty="0">
                <a:latin typeface="Times New Roman" panose="02020603050405020304" pitchFamily="18" charset="0"/>
                <a:cs typeface="Times New Roman" panose="02020603050405020304" pitchFamily="18" charset="0"/>
              </a:rPr>
              <a:t>4.Functionalitati </a:t>
            </a:r>
            <a:r>
              <a:rPr lang="en-US" sz="1800" dirty="0" err="1">
                <a:latin typeface="Times New Roman" panose="02020603050405020304" pitchFamily="18" charset="0"/>
                <a:cs typeface="Times New Roman" panose="02020603050405020304" pitchFamily="18" charset="0"/>
              </a:rPr>
              <a:t>proiectate</a:t>
            </a:r>
            <a:endParaRPr lang="en-US" sz="1800" dirty="0">
              <a:latin typeface="Times New Roman" panose="02020603050405020304" pitchFamily="18" charset="0"/>
              <a:cs typeface="Times New Roman" panose="02020603050405020304" pitchFamily="18" charset="0"/>
            </a:endParaRPr>
          </a:p>
          <a:p>
            <a:pPr marL="0" indent="0">
              <a:lnSpc>
                <a:spcPct val="100000"/>
              </a:lnSpc>
              <a:buNone/>
            </a:pPr>
            <a:r>
              <a:rPr lang="en-US" sz="1800" dirty="0">
                <a:latin typeface="Times New Roman" panose="02020603050405020304" pitchFamily="18" charset="0"/>
                <a:cs typeface="Times New Roman" panose="02020603050405020304" pitchFamily="18" charset="0"/>
              </a:rPr>
              <a:t>5.Arhitectura </a:t>
            </a:r>
            <a:r>
              <a:rPr lang="en-US" sz="1800" dirty="0" err="1">
                <a:latin typeface="Times New Roman" panose="02020603050405020304" pitchFamily="18" charset="0"/>
                <a:cs typeface="Times New Roman" panose="02020603050405020304" pitchFamily="18" charset="0"/>
              </a:rPr>
              <a:t>sistemului</a:t>
            </a:r>
            <a:endParaRPr lang="en-US" sz="1800" dirty="0">
              <a:latin typeface="Times New Roman" panose="02020603050405020304" pitchFamily="18" charset="0"/>
              <a:cs typeface="Times New Roman" panose="02020603050405020304" pitchFamily="18" charset="0"/>
            </a:endParaRPr>
          </a:p>
          <a:p>
            <a:pPr marL="0" indent="0">
              <a:lnSpc>
                <a:spcPct val="100000"/>
              </a:lnSpc>
              <a:buNone/>
            </a:pPr>
            <a:r>
              <a:rPr lang="en-US" sz="1800" dirty="0">
                <a:latin typeface="Times New Roman" panose="02020603050405020304" pitchFamily="18" charset="0"/>
                <a:cs typeface="Times New Roman" panose="02020603050405020304" pitchFamily="18" charset="0"/>
              </a:rPr>
              <a:t>6.Scenarii de </a:t>
            </a:r>
            <a:r>
              <a:rPr lang="en-US" sz="1800" dirty="0" err="1">
                <a:latin typeface="Times New Roman" panose="02020603050405020304" pitchFamily="18" charset="0"/>
                <a:cs typeface="Times New Roman" panose="02020603050405020304" pitchFamily="18" charset="0"/>
              </a:rPr>
              <a:t>utilizare</a:t>
            </a:r>
            <a:endParaRPr lang="en-US" sz="1800" dirty="0">
              <a:latin typeface="Times New Roman" panose="02020603050405020304" pitchFamily="18" charset="0"/>
              <a:cs typeface="Times New Roman" panose="02020603050405020304" pitchFamily="18" charset="0"/>
            </a:endParaRPr>
          </a:p>
          <a:p>
            <a:pPr marL="0" indent="0">
              <a:lnSpc>
                <a:spcPct val="100000"/>
              </a:lnSpc>
              <a:buNone/>
            </a:pPr>
            <a:endParaRPr lang="en-US" sz="2400" dirty="0">
              <a:latin typeface="Times New Roman" panose="02020603050405020304" pitchFamily="18" charset="0"/>
              <a:cs typeface="Times New Roman" panose="02020603050405020304" pitchFamily="18" charset="0"/>
            </a:endParaRPr>
          </a:p>
        </p:txBody>
      </p:sp>
      <p:pic>
        <p:nvPicPr>
          <p:cNvPr id="15" name="Picture 14" descr="Question mark on green pastel background">
            <a:extLst>
              <a:ext uri="{FF2B5EF4-FFF2-40B4-BE49-F238E27FC236}">
                <a16:creationId xmlns:a16="http://schemas.microsoft.com/office/drawing/2014/main" id="{D3A1A3BA-2CE8-2836-F2AE-EF3A44446BDD}"/>
              </a:ext>
            </a:extLst>
          </p:cNvPr>
          <p:cNvPicPr>
            <a:picLocks noChangeAspect="1"/>
          </p:cNvPicPr>
          <p:nvPr/>
        </p:nvPicPr>
        <p:blipFill rotWithShape="1">
          <a:blip r:embed="rId2"/>
          <a:srcRect l="44529" r="453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5077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BCB9E0F-80B4-4BE1-A13D-A796E81860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8E55FB8-7123-98F4-A0CD-26C853F7C7A2}"/>
              </a:ext>
            </a:extLst>
          </p:cNvPr>
          <p:cNvSpPr txBox="1"/>
          <p:nvPr/>
        </p:nvSpPr>
        <p:spPr>
          <a:xfrm>
            <a:off x="572493" y="238539"/>
            <a:ext cx="11047013" cy="1434415"/>
          </a:xfrm>
          <a:prstGeom prst="rect">
            <a:avLst/>
          </a:prstGeom>
        </p:spPr>
        <p:txBody>
          <a:bodyPr vert="horz" lIns="91440" tIns="45720" rIns="91440" bIns="45720" rtlCol="0" anchor="b">
            <a:normAutofit/>
          </a:bodyPr>
          <a:lstStyle/>
          <a:p>
            <a:pPr>
              <a:spcBef>
                <a:spcPct val="0"/>
              </a:spcBef>
              <a:spcAft>
                <a:spcPts val="600"/>
              </a:spcAft>
            </a:pPr>
            <a:r>
              <a:rPr lang="en-US" sz="7200" dirty="0" err="1">
                <a:latin typeface="Times New Roman" panose="02020603050405020304" pitchFamily="18" charset="0"/>
                <a:ea typeface="+mj-ea"/>
                <a:cs typeface="Times New Roman" panose="02020603050405020304" pitchFamily="18" charset="0"/>
              </a:rPr>
              <a:t>Introducere</a:t>
            </a:r>
            <a:endParaRPr lang="en-US" sz="7200" dirty="0">
              <a:latin typeface="Times New Roman" panose="02020603050405020304" pitchFamily="18" charset="0"/>
              <a:ea typeface="+mj-ea"/>
              <a:cs typeface="Times New Roman" panose="02020603050405020304" pitchFamily="18" charset="0"/>
            </a:endParaRPr>
          </a:p>
        </p:txBody>
      </p:sp>
      <p:sp>
        <p:nvSpPr>
          <p:cNvPr id="2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4"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E23D62"/>
          </a:solidFill>
          <a:ln w="38100" cap="rnd">
            <a:solidFill>
              <a:srgbClr val="E23D6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tomatologie - Clinica Doctor Lungu">
            <a:extLst>
              <a:ext uri="{FF2B5EF4-FFF2-40B4-BE49-F238E27FC236}">
                <a16:creationId xmlns:a16="http://schemas.microsoft.com/office/drawing/2014/main" id="{1963BF4A-3204-1E7C-B706-02E1762F4AC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7762" r="8259" b="-3"/>
          <a:stretch/>
        </p:blipFill>
        <p:spPr bwMode="auto">
          <a:xfrm>
            <a:off x="572492" y="2089604"/>
            <a:ext cx="3941064" cy="4096511"/>
          </a:xfrm>
          <a:prstGeom prst="rect">
            <a:avLst/>
          </a:prstGeom>
          <a:noFill/>
        </p:spPr>
      </p:pic>
      <p:sp>
        <p:nvSpPr>
          <p:cNvPr id="3" name="Content Placeholder 2">
            <a:extLst>
              <a:ext uri="{FF2B5EF4-FFF2-40B4-BE49-F238E27FC236}">
                <a16:creationId xmlns:a16="http://schemas.microsoft.com/office/drawing/2014/main" id="{4A4A8AE0-4D96-4E4F-A0BA-8E2798D5A4B3}"/>
              </a:ext>
            </a:extLst>
          </p:cNvPr>
          <p:cNvSpPr>
            <a:spLocks noGrp="1"/>
          </p:cNvSpPr>
          <p:nvPr>
            <p:ph idx="1"/>
          </p:nvPr>
        </p:nvSpPr>
        <p:spPr>
          <a:xfrm>
            <a:off x="4905955" y="2071316"/>
            <a:ext cx="6713552" cy="4096511"/>
          </a:xfrm>
        </p:spPr>
        <p:txBody>
          <a:bodyPr vert="horz" lIns="91440" tIns="45720" rIns="91440" bIns="45720" rtlCol="0" anchor="t">
            <a:normAutofit fontScale="92500" lnSpcReduction="20000"/>
          </a:bodyPr>
          <a:lstStyle/>
          <a:p>
            <a:pPr marL="0" marR="0">
              <a:lnSpc>
                <a:spcPct val="100000"/>
              </a:lnSpc>
              <a:spcBef>
                <a:spcPts val="0"/>
              </a:spcBef>
              <a:spcAft>
                <a:spcPts val="0"/>
              </a:spcAft>
            </a:pPr>
            <a:r>
              <a:rPr lang="en-US" sz="1800" dirty="0" err="1">
                <a:effectLst/>
                <a:latin typeface="Times New Roman" panose="02020603050405020304" pitchFamily="18" charset="0"/>
                <a:cs typeface="Times New Roman" panose="02020603050405020304" pitchFamily="18" charset="0"/>
              </a:rPr>
              <a:t>Industria</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stomatologică</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este</a:t>
            </a:r>
            <a:r>
              <a:rPr lang="en-US" sz="1800" dirty="0">
                <a:effectLst/>
                <a:latin typeface="Times New Roman" panose="02020603050405020304" pitchFamily="18" charset="0"/>
                <a:cs typeface="Times New Roman" panose="02020603050405020304" pitchFamily="18" charset="0"/>
              </a:rPr>
              <a:t> o </a:t>
            </a:r>
            <a:r>
              <a:rPr lang="en-US" sz="1800" dirty="0" err="1">
                <a:effectLst/>
                <a:latin typeface="Times New Roman" panose="02020603050405020304" pitchFamily="18" charset="0"/>
                <a:cs typeface="Times New Roman" panose="02020603050405020304" pitchFamily="18" charset="0"/>
              </a:rPr>
              <a:t>parte</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vitală</a:t>
            </a:r>
            <a:r>
              <a:rPr lang="en-US" sz="1800" dirty="0">
                <a:effectLst/>
                <a:latin typeface="Times New Roman" panose="02020603050405020304" pitchFamily="18" charset="0"/>
                <a:cs typeface="Times New Roman" panose="02020603050405020304" pitchFamily="18" charset="0"/>
              </a:rPr>
              <a:t> a </a:t>
            </a:r>
            <a:r>
              <a:rPr lang="en-US" sz="1800" dirty="0" err="1">
                <a:effectLst/>
                <a:latin typeface="Times New Roman" panose="02020603050405020304" pitchFamily="18" charset="0"/>
                <a:cs typeface="Times New Roman" panose="02020603050405020304" pitchFamily="18" charset="0"/>
              </a:rPr>
              <a:t>sistemului</a:t>
            </a:r>
            <a:r>
              <a:rPr lang="en-US" sz="1800" dirty="0">
                <a:effectLst/>
                <a:latin typeface="Times New Roman" panose="02020603050405020304" pitchFamily="18" charset="0"/>
                <a:cs typeface="Times New Roman" panose="02020603050405020304" pitchFamily="18" charset="0"/>
              </a:rPr>
              <a:t> medical, </a:t>
            </a:r>
            <a:r>
              <a:rPr lang="en-US" sz="1800" dirty="0" err="1">
                <a:effectLst/>
                <a:latin typeface="Times New Roman" panose="02020603050405020304" pitchFamily="18" charset="0"/>
                <a:cs typeface="Times New Roman" panose="02020603050405020304" pitchFamily="18" charset="0"/>
              </a:rPr>
              <a:t>preocupată</a:t>
            </a:r>
            <a:r>
              <a:rPr lang="en-US" sz="1800" dirty="0">
                <a:effectLst/>
                <a:latin typeface="Times New Roman" panose="02020603050405020304" pitchFamily="18" charset="0"/>
                <a:cs typeface="Times New Roman" panose="02020603050405020304" pitchFamily="18" charset="0"/>
              </a:rPr>
              <a:t> constant de </a:t>
            </a:r>
            <a:r>
              <a:rPr lang="en-US" sz="1800" dirty="0" err="1">
                <a:effectLst/>
                <a:latin typeface="Times New Roman" panose="02020603050405020304" pitchFamily="18" charset="0"/>
                <a:cs typeface="Times New Roman" panose="02020603050405020304" pitchFamily="18" charset="0"/>
              </a:rPr>
              <a:t>oferirea</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serviciilor</a:t>
            </a:r>
            <a:r>
              <a:rPr lang="en-US" sz="1800" dirty="0">
                <a:effectLst/>
                <a:latin typeface="Times New Roman" panose="02020603050405020304" pitchFamily="18" charset="0"/>
                <a:cs typeface="Times New Roman" panose="02020603050405020304" pitchFamily="18" charset="0"/>
              </a:rPr>
              <a:t> de </a:t>
            </a:r>
            <a:r>
              <a:rPr lang="en-US" sz="1800" dirty="0" err="1">
                <a:effectLst/>
                <a:latin typeface="Times New Roman" panose="02020603050405020304" pitchFamily="18" charset="0"/>
                <a:cs typeface="Times New Roman" panose="02020603050405020304" pitchFamily="18" charset="0"/>
              </a:rPr>
              <a:t>cea</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mai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înaltă</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calitate</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Asemenea</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industriei</a:t>
            </a:r>
            <a:r>
              <a:rPr lang="en-US" sz="1800" dirty="0">
                <a:effectLst/>
                <a:latin typeface="Times New Roman" panose="02020603050405020304" pitchFamily="18" charset="0"/>
                <a:cs typeface="Times New Roman" panose="02020603050405020304" pitchFamily="18" charset="0"/>
              </a:rPr>
              <a:t> auto, </a:t>
            </a:r>
            <a:r>
              <a:rPr lang="en-US" sz="1800" dirty="0" err="1">
                <a:effectLst/>
                <a:latin typeface="Times New Roman" panose="02020603050405020304" pitchFamily="18" charset="0"/>
                <a:cs typeface="Times New Roman" panose="02020603050405020304" pitchFamily="18" charset="0"/>
              </a:rPr>
              <a:t>standardele</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stricte</a:t>
            </a:r>
            <a:r>
              <a:rPr lang="en-US" sz="1800" dirty="0">
                <a:effectLst/>
                <a:latin typeface="Times New Roman" panose="02020603050405020304" pitchFamily="18" charset="0"/>
                <a:cs typeface="Times New Roman" panose="02020603050405020304" pitchFamily="18" charset="0"/>
              </a:rPr>
              <a:t> de </a:t>
            </a:r>
            <a:r>
              <a:rPr lang="en-US" sz="1800" dirty="0" err="1">
                <a:effectLst/>
                <a:latin typeface="Times New Roman" panose="02020603050405020304" pitchFamily="18" charset="0"/>
                <a:cs typeface="Times New Roman" panose="02020603050405020304" pitchFamily="18" charset="0"/>
              </a:rPr>
              <a:t>calitate</a:t>
            </a:r>
            <a:r>
              <a:rPr lang="en-US" sz="1800" dirty="0">
                <a:effectLst/>
                <a:latin typeface="Times New Roman" panose="02020603050405020304" pitchFamily="18" charset="0"/>
                <a:cs typeface="Times New Roman" panose="02020603050405020304" pitchFamily="18" charset="0"/>
              </a:rPr>
              <a:t> din </a:t>
            </a:r>
            <a:r>
              <a:rPr lang="en-US" sz="1800" dirty="0" err="1">
                <a:effectLst/>
                <a:latin typeface="Times New Roman" panose="02020603050405020304" pitchFamily="18" charset="0"/>
                <a:cs typeface="Times New Roman" panose="02020603050405020304" pitchFamily="18" charset="0"/>
              </a:rPr>
              <a:t>stomatologie</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necesită</a:t>
            </a:r>
            <a:r>
              <a:rPr lang="en-US" sz="1800" dirty="0">
                <a:effectLst/>
                <a:latin typeface="Times New Roman" panose="02020603050405020304" pitchFamily="18" charset="0"/>
                <a:cs typeface="Times New Roman" panose="02020603050405020304" pitchFamily="18" charset="0"/>
              </a:rPr>
              <a:t> o </a:t>
            </a:r>
            <a:r>
              <a:rPr lang="en-US" sz="1800" dirty="0" err="1">
                <a:effectLst/>
                <a:latin typeface="Times New Roman" panose="02020603050405020304" pitchFamily="18" charset="0"/>
                <a:cs typeface="Times New Roman" panose="02020603050405020304" pitchFamily="18" charset="0"/>
              </a:rPr>
              <a:t>atenție</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continuă</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asupra</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proceselor</a:t>
            </a:r>
            <a:r>
              <a:rPr lang="en-US" sz="1800" dirty="0">
                <a:effectLst/>
                <a:latin typeface="Times New Roman" panose="02020603050405020304" pitchFamily="18" charset="0"/>
                <a:cs typeface="Times New Roman" panose="02020603050405020304" pitchFamily="18" charset="0"/>
              </a:rPr>
              <a:t> de </a:t>
            </a:r>
            <a:r>
              <a:rPr lang="en-US" sz="1800" dirty="0" err="1">
                <a:effectLst/>
                <a:latin typeface="Times New Roman" panose="02020603050405020304" pitchFamily="18" charset="0"/>
                <a:cs typeface="Times New Roman" panose="02020603050405020304" pitchFamily="18" charset="0"/>
              </a:rPr>
              <a:t>proiectare</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dezvoltare</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producție</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instalare</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și</a:t>
            </a:r>
            <a:r>
              <a:rPr lang="en-US" sz="1800" dirty="0">
                <a:effectLst/>
                <a:latin typeface="Times New Roman" panose="02020603050405020304" pitchFamily="18" charset="0"/>
                <a:cs typeface="Times New Roman" panose="02020603050405020304" pitchFamily="18" charset="0"/>
              </a:rPr>
              <a:t> service a </a:t>
            </a:r>
            <a:r>
              <a:rPr lang="en-US" sz="1800" dirty="0" err="1">
                <a:effectLst/>
                <a:latin typeface="Times New Roman" panose="02020603050405020304" pitchFamily="18" charset="0"/>
                <a:cs typeface="Times New Roman" panose="02020603050405020304" pitchFamily="18" charset="0"/>
              </a:rPr>
              <a:t>echipamentelor</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și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tratamentelor</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dentare</a:t>
            </a:r>
            <a:r>
              <a:rPr lang="en-US" sz="1800" dirty="0">
                <a:effectLst/>
                <a:latin typeface="Times New Roman" panose="02020603050405020304" pitchFamily="18" charset="0"/>
                <a:cs typeface="Times New Roman" panose="02020603050405020304" pitchFamily="18" charset="0"/>
              </a:rPr>
              <a:t>.</a:t>
            </a:r>
          </a:p>
          <a:p>
            <a:pPr marL="0" marR="0">
              <a:lnSpc>
                <a:spcPct val="100000"/>
              </a:lnSpc>
              <a:spcBef>
                <a:spcPts val="0"/>
              </a:spcBef>
              <a:spcAft>
                <a:spcPts val="0"/>
              </a:spcAft>
            </a:pPr>
            <a:endParaRPr lang="en-US" sz="1800" dirty="0">
              <a:effectLst/>
              <a:latin typeface="Times New Roman" panose="02020603050405020304" pitchFamily="18" charset="0"/>
              <a:cs typeface="Times New Roman" panose="02020603050405020304" pitchFamily="18" charset="0"/>
            </a:endParaRPr>
          </a:p>
          <a:p>
            <a:pPr marL="0" marR="0">
              <a:lnSpc>
                <a:spcPct val="100000"/>
              </a:lnSpc>
              <a:spcBef>
                <a:spcPts val="0"/>
              </a:spcBef>
              <a:spcAft>
                <a:spcPts val="0"/>
              </a:spcAft>
            </a:pPr>
            <a:r>
              <a:rPr lang="en-US" sz="1800" dirty="0" err="1">
                <a:effectLst/>
                <a:latin typeface="Times New Roman" panose="02020603050405020304" pitchFamily="18" charset="0"/>
                <a:cs typeface="Times New Roman" panose="02020603050405020304" pitchFamily="18" charset="0"/>
              </a:rPr>
              <a:t>Unul</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dintre</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cele</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mai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importante</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aspecte</a:t>
            </a:r>
            <a:r>
              <a:rPr lang="en-US" sz="1800" dirty="0">
                <a:effectLst/>
                <a:latin typeface="Times New Roman" panose="02020603050405020304" pitchFamily="18" charset="0"/>
                <a:cs typeface="Times New Roman" panose="02020603050405020304" pitchFamily="18" charset="0"/>
              </a:rPr>
              <a:t> ale </a:t>
            </a:r>
            <a:r>
              <a:rPr lang="en-US" sz="1800" dirty="0" err="1">
                <a:effectLst/>
                <a:latin typeface="Times New Roman" panose="02020603050405020304" pitchFamily="18" charset="0"/>
                <a:cs typeface="Times New Roman" panose="02020603050405020304" pitchFamily="18" charset="0"/>
              </a:rPr>
              <a:t>acestei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industrii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este</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crearea</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locurilor</a:t>
            </a:r>
            <a:r>
              <a:rPr lang="en-US" sz="1800" dirty="0">
                <a:effectLst/>
                <a:latin typeface="Times New Roman" panose="02020603050405020304" pitchFamily="18" charset="0"/>
                <a:cs typeface="Times New Roman" panose="02020603050405020304" pitchFamily="18" charset="0"/>
              </a:rPr>
              <a:t> de </a:t>
            </a:r>
            <a:r>
              <a:rPr lang="en-US" sz="1800" dirty="0" err="1">
                <a:effectLst/>
                <a:latin typeface="Times New Roman" panose="02020603050405020304" pitchFamily="18" charset="0"/>
                <a:cs typeface="Times New Roman" panose="02020603050405020304" pitchFamily="18" charset="0"/>
              </a:rPr>
              <a:t>muncă</a:t>
            </a:r>
            <a:r>
              <a:rPr lang="en-US" sz="1800" dirty="0">
                <a:effectLst/>
                <a:latin typeface="Times New Roman" panose="02020603050405020304" pitchFamily="18" charset="0"/>
                <a:cs typeface="Times New Roman" panose="02020603050405020304" pitchFamily="18" charset="0"/>
              </a:rPr>
              <a:t>. Cu </a:t>
            </a:r>
            <a:r>
              <a:rPr lang="en-US" sz="1800" dirty="0" err="1">
                <a:effectLst/>
                <a:latin typeface="Times New Roman" panose="02020603050405020304" pitchFamily="18" charset="0"/>
                <a:cs typeface="Times New Roman" panose="02020603050405020304" pitchFamily="18" charset="0"/>
              </a:rPr>
              <a:t>numeroase</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clinici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și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laboratoare</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stomatologice</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în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funcțiune</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industria</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angajează</a:t>
            </a:r>
            <a:r>
              <a:rPr lang="en-US" sz="1800" dirty="0">
                <a:effectLst/>
                <a:latin typeface="Times New Roman" panose="02020603050405020304" pitchFamily="18" charset="0"/>
                <a:cs typeface="Times New Roman" panose="02020603050405020304" pitchFamily="18" charset="0"/>
              </a:rPr>
              <a:t> direct un </a:t>
            </a:r>
            <a:r>
              <a:rPr lang="en-US" sz="1800" dirty="0" err="1">
                <a:effectLst/>
                <a:latin typeface="Times New Roman" panose="02020603050405020304" pitchFamily="18" charset="0"/>
                <a:cs typeface="Times New Roman" panose="02020603050405020304" pitchFamily="18" charset="0"/>
              </a:rPr>
              <a:t>număr</a:t>
            </a:r>
            <a:r>
              <a:rPr lang="en-US" sz="1800" dirty="0">
                <a:effectLst/>
                <a:latin typeface="Times New Roman" panose="02020603050405020304" pitchFamily="18" charset="0"/>
                <a:cs typeface="Times New Roman" panose="02020603050405020304" pitchFamily="18" charset="0"/>
              </a:rPr>
              <a:t> mare de </a:t>
            </a:r>
            <a:r>
              <a:rPr lang="en-US" sz="1800" dirty="0" err="1">
                <a:effectLst/>
                <a:latin typeface="Times New Roman" panose="02020603050405020304" pitchFamily="18" charset="0"/>
                <a:cs typeface="Times New Roman" panose="02020603050405020304" pitchFamily="18" charset="0"/>
              </a:rPr>
              <a:t>profesioniști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asistenți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și</a:t>
            </a:r>
            <a:r>
              <a:rPr lang="en-US" sz="1800" dirty="0">
                <a:effectLst/>
                <a:latin typeface="Times New Roman" panose="02020603050405020304" pitchFamily="18" charset="0"/>
                <a:cs typeface="Times New Roman" panose="02020603050405020304" pitchFamily="18" charset="0"/>
              </a:rPr>
              <a:t> personal de </a:t>
            </a:r>
            <a:r>
              <a:rPr lang="en-US" sz="1800" dirty="0" err="1">
                <a:effectLst/>
                <a:latin typeface="Times New Roman" panose="02020603050405020304" pitchFamily="18" charset="0"/>
                <a:cs typeface="Times New Roman" panose="02020603050405020304" pitchFamily="18" charset="0"/>
              </a:rPr>
              <a:t>suport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Aceste</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locuri</a:t>
            </a:r>
            <a:r>
              <a:rPr lang="en-US" sz="1800" dirty="0">
                <a:effectLst/>
                <a:latin typeface="Times New Roman" panose="02020603050405020304" pitchFamily="18" charset="0"/>
                <a:cs typeface="Times New Roman" panose="02020603050405020304" pitchFamily="18" charset="0"/>
              </a:rPr>
              <a:t> de </a:t>
            </a:r>
            <a:r>
              <a:rPr lang="en-US" sz="1800" dirty="0" err="1">
                <a:effectLst/>
                <a:latin typeface="Times New Roman" panose="02020603050405020304" pitchFamily="18" charset="0"/>
                <a:cs typeface="Times New Roman" panose="02020603050405020304" pitchFamily="18" charset="0"/>
              </a:rPr>
              <a:t>muncă</a:t>
            </a:r>
            <a:r>
              <a:rPr lang="en-US" sz="1800" dirty="0">
                <a:effectLst/>
                <a:latin typeface="Times New Roman" panose="02020603050405020304" pitchFamily="18" charset="0"/>
                <a:cs typeface="Times New Roman" panose="02020603050405020304" pitchFamily="18" charset="0"/>
              </a:rPr>
              <a:t> au un impact </a:t>
            </a:r>
            <a:r>
              <a:rPr lang="en-US" sz="1800" dirty="0" err="1">
                <a:effectLst/>
                <a:latin typeface="Times New Roman" panose="02020603050405020304" pitchFamily="18" charset="0"/>
                <a:cs typeface="Times New Roman" panose="02020603050405020304" pitchFamily="18" charset="0"/>
              </a:rPr>
              <a:t>pozitiv</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și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în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alte</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sectoare</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conexe</a:t>
            </a:r>
            <a:r>
              <a:rPr lang="en-US" sz="1800" dirty="0">
                <a:effectLst/>
                <a:latin typeface="Times New Roman" panose="02020603050405020304" pitchFamily="18" charset="0"/>
                <a:cs typeface="Times New Roman" panose="02020603050405020304" pitchFamily="18" charset="0"/>
              </a:rPr>
              <a:t>, cum </a:t>
            </a:r>
            <a:r>
              <a:rPr lang="en-US" sz="1800" dirty="0" err="1">
                <a:effectLst/>
                <a:latin typeface="Times New Roman" panose="02020603050405020304" pitchFamily="18" charset="0"/>
                <a:cs typeface="Times New Roman" panose="02020603050405020304" pitchFamily="18" charset="0"/>
              </a:rPr>
              <a:t>ar</a:t>
            </a:r>
            <a:r>
              <a:rPr lang="en-US" sz="1800" dirty="0">
                <a:effectLst/>
                <a:latin typeface="Times New Roman" panose="02020603050405020304" pitchFamily="18" charset="0"/>
                <a:cs typeface="Times New Roman" panose="02020603050405020304" pitchFamily="18" charset="0"/>
              </a:rPr>
              <a:t> fi </a:t>
            </a:r>
            <a:r>
              <a:rPr lang="en-US" sz="1800" dirty="0" err="1">
                <a:effectLst/>
                <a:latin typeface="Times New Roman" panose="02020603050405020304" pitchFamily="18" charset="0"/>
                <a:cs typeface="Times New Roman" panose="02020603050405020304" pitchFamily="18" charset="0"/>
              </a:rPr>
              <a:t>producția</a:t>
            </a:r>
            <a:r>
              <a:rPr lang="en-US" sz="1800" dirty="0">
                <a:effectLst/>
                <a:latin typeface="Times New Roman" panose="02020603050405020304" pitchFamily="18" charset="0"/>
                <a:cs typeface="Times New Roman" panose="02020603050405020304" pitchFamily="18" charset="0"/>
              </a:rPr>
              <a:t> de </a:t>
            </a:r>
            <a:r>
              <a:rPr lang="en-US" sz="1800" dirty="0" err="1">
                <a:effectLst/>
                <a:latin typeface="Times New Roman" panose="02020603050405020304" pitchFamily="18" charset="0"/>
                <a:cs typeface="Times New Roman" panose="02020603050405020304" pitchFamily="18" charset="0"/>
              </a:rPr>
              <a:t>echipamente</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medicale</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materiale</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stomatologice</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și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alte</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produse</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necesare</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în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această</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industrie</a:t>
            </a:r>
            <a:r>
              <a:rPr lang="en-US" sz="1800" dirty="0">
                <a:effectLst/>
                <a:latin typeface="Times New Roman" panose="02020603050405020304" pitchFamily="18" charset="0"/>
                <a:cs typeface="Times New Roman" panose="02020603050405020304" pitchFamily="18" charset="0"/>
              </a:rPr>
              <a:t>.</a:t>
            </a:r>
          </a:p>
          <a:p>
            <a:pPr marL="0" marR="0" indent="0">
              <a:lnSpc>
                <a:spcPct val="100000"/>
              </a:lnSpc>
              <a:spcBef>
                <a:spcPts val="0"/>
              </a:spcBef>
              <a:spcAft>
                <a:spcPts val="0"/>
              </a:spcAft>
              <a:buNone/>
            </a:pPr>
            <a:endParaRPr lang="en-US" sz="1800" dirty="0">
              <a:effectLst/>
              <a:latin typeface="Times New Roman" panose="02020603050405020304" pitchFamily="18" charset="0"/>
              <a:cs typeface="Times New Roman" panose="02020603050405020304" pitchFamily="18" charset="0"/>
            </a:endParaRPr>
          </a:p>
          <a:p>
            <a:pPr marL="0" marR="0">
              <a:lnSpc>
                <a:spcPct val="100000"/>
              </a:lnSpc>
              <a:spcBef>
                <a:spcPts val="35"/>
              </a:spcBef>
              <a:spcAft>
                <a:spcPts val="0"/>
              </a:spcAft>
            </a:pPr>
            <a:r>
              <a:rPr lang="en-US" sz="1800" dirty="0" err="1">
                <a:effectLst/>
                <a:latin typeface="Times New Roman" panose="02020603050405020304" pitchFamily="18" charset="0"/>
                <a:cs typeface="Times New Roman" panose="02020603050405020304" pitchFamily="18" charset="0"/>
              </a:rPr>
              <a:t>Serviciile</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stomatologice</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și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producția</a:t>
            </a:r>
            <a:r>
              <a:rPr lang="en-US" sz="1800" dirty="0">
                <a:effectLst/>
                <a:latin typeface="Times New Roman" panose="02020603050405020304" pitchFamily="18" charset="0"/>
                <a:cs typeface="Times New Roman" panose="02020603050405020304" pitchFamily="18" charset="0"/>
              </a:rPr>
              <a:t> de </a:t>
            </a:r>
            <a:r>
              <a:rPr lang="en-US" sz="1800" dirty="0" err="1">
                <a:effectLst/>
                <a:latin typeface="Times New Roman" panose="02020603050405020304" pitchFamily="18" charset="0"/>
                <a:cs typeface="Times New Roman" panose="02020603050405020304" pitchFamily="18" charset="0"/>
              </a:rPr>
              <a:t>echipamente</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medicale</a:t>
            </a:r>
            <a:r>
              <a:rPr lang="en-US" sz="1800" dirty="0">
                <a:effectLst/>
                <a:latin typeface="Times New Roman" panose="02020603050405020304" pitchFamily="18" charset="0"/>
                <a:cs typeface="Times New Roman" panose="02020603050405020304" pitchFamily="18" charset="0"/>
              </a:rPr>
              <a:t> nu sunt </a:t>
            </a:r>
            <a:r>
              <a:rPr lang="en-US" sz="1800" dirty="0" err="1">
                <a:effectLst/>
                <a:latin typeface="Times New Roman" panose="02020603050405020304" pitchFamily="18" charset="0"/>
                <a:cs typeface="Times New Roman" panose="02020603050405020304" pitchFamily="18" charset="0"/>
              </a:rPr>
              <a:t>doar</a:t>
            </a:r>
            <a:r>
              <a:rPr lang="en-US" sz="1800" dirty="0">
                <a:effectLst/>
                <a:latin typeface="Times New Roman" panose="02020603050405020304" pitchFamily="18" charset="0"/>
                <a:cs typeface="Times New Roman" panose="02020603050405020304" pitchFamily="18" charset="0"/>
              </a:rPr>
              <a:t> o </a:t>
            </a:r>
            <a:r>
              <a:rPr lang="en-US" sz="1800" dirty="0" err="1">
                <a:effectLst/>
                <a:latin typeface="Times New Roman" panose="02020603050405020304" pitchFamily="18" charset="0"/>
                <a:cs typeface="Times New Roman" panose="02020603050405020304" pitchFamily="18" charset="0"/>
              </a:rPr>
              <a:t>parte</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importantă</a:t>
            </a:r>
            <a:r>
              <a:rPr lang="en-US" sz="1800" dirty="0">
                <a:effectLst/>
                <a:latin typeface="Times New Roman" panose="02020603050405020304" pitchFamily="18" charset="0"/>
                <a:cs typeface="Times New Roman" panose="02020603050405020304" pitchFamily="18" charset="0"/>
              </a:rPr>
              <a:t> a </a:t>
            </a:r>
            <a:r>
              <a:rPr lang="en-US" sz="1800" dirty="0" err="1">
                <a:effectLst/>
                <a:latin typeface="Times New Roman" panose="02020603050405020304" pitchFamily="18" charset="0"/>
                <a:cs typeface="Times New Roman" panose="02020603050405020304" pitchFamily="18" charset="0"/>
              </a:rPr>
              <a:t>economiei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globale</a:t>
            </a:r>
            <a:r>
              <a:rPr lang="en-US" sz="1800" dirty="0">
                <a:effectLst/>
                <a:latin typeface="Times New Roman" panose="02020603050405020304" pitchFamily="18" charset="0"/>
                <a:cs typeface="Times New Roman" panose="02020603050405020304" pitchFamily="18" charset="0"/>
              </a:rPr>
              <a:t>, ci </a:t>
            </a:r>
            <a:r>
              <a:rPr lang="en-US" sz="1800" dirty="0" err="1">
                <a:effectLst/>
                <a:latin typeface="Times New Roman" panose="02020603050405020304" pitchFamily="18" charset="0"/>
                <a:cs typeface="Times New Roman" panose="02020603050405020304" pitchFamily="18" charset="0"/>
              </a:rPr>
              <a:t>și</a:t>
            </a:r>
            <a:r>
              <a:rPr lang="en-US" sz="1800" dirty="0">
                <a:effectLst/>
                <a:latin typeface="Times New Roman" panose="02020603050405020304" pitchFamily="18" charset="0"/>
                <a:cs typeface="Times New Roman" panose="02020603050405020304" pitchFamily="18" charset="0"/>
              </a:rPr>
              <a:t> un factor </a:t>
            </a:r>
            <a:r>
              <a:rPr lang="en-US" sz="1800" dirty="0" err="1">
                <a:effectLst/>
                <a:latin typeface="Times New Roman" panose="02020603050405020304" pitchFamily="18" charset="0"/>
                <a:cs typeface="Times New Roman" panose="02020603050405020304" pitchFamily="18" charset="0"/>
              </a:rPr>
              <a:t>esențial</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pentru</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sănătatea</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și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bunăstarea</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oamenilor</a:t>
            </a:r>
            <a:r>
              <a:rPr lang="en-US" sz="1800" dirty="0">
                <a:effectLst/>
                <a:latin typeface="Times New Roman" panose="02020603050405020304" pitchFamily="18" charset="0"/>
                <a:cs typeface="Times New Roman" panose="02020603050405020304" pitchFamily="18" charset="0"/>
              </a:rPr>
              <a:t> din </a:t>
            </a:r>
            <a:r>
              <a:rPr lang="en-US" sz="1800" dirty="0" err="1">
                <a:effectLst/>
                <a:latin typeface="Times New Roman" panose="02020603050405020304" pitchFamily="18" charset="0"/>
                <a:cs typeface="Times New Roman" panose="02020603050405020304" pitchFamily="18" charset="0"/>
              </a:rPr>
              <a:t>întreaga</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lume</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Veniturile</a:t>
            </a:r>
            <a:r>
              <a:rPr lang="en-US" sz="1800" dirty="0">
                <a:effectLst/>
                <a:latin typeface="Times New Roman" panose="02020603050405020304" pitchFamily="18" charset="0"/>
                <a:cs typeface="Times New Roman" panose="02020603050405020304" pitchFamily="18" charset="0"/>
              </a:rPr>
              <a:t> generate de </a:t>
            </a:r>
            <a:r>
              <a:rPr lang="en-US" sz="1800" dirty="0" err="1">
                <a:effectLst/>
                <a:latin typeface="Times New Roman" panose="02020603050405020304" pitchFamily="18" charset="0"/>
                <a:cs typeface="Times New Roman" panose="02020603050405020304" pitchFamily="18" charset="0"/>
              </a:rPr>
              <a:t>industria</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stomatologică</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contribuie</a:t>
            </a:r>
            <a:r>
              <a:rPr lang="en-US" sz="1800" dirty="0">
                <a:effectLst/>
                <a:latin typeface="Times New Roman" panose="02020603050405020304" pitchFamily="18" charset="0"/>
                <a:cs typeface="Times New Roman" panose="02020603050405020304" pitchFamily="18" charset="0"/>
              </a:rPr>
              <a:t> la </a:t>
            </a:r>
            <a:r>
              <a:rPr lang="en-US" sz="1800" dirty="0" err="1">
                <a:effectLst/>
                <a:latin typeface="Times New Roman" panose="02020603050405020304" pitchFamily="18" charset="0"/>
                <a:cs typeface="Times New Roman" panose="02020603050405020304" pitchFamily="18" charset="0"/>
              </a:rPr>
              <a:t>bugetele</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publice</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și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sprijină</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dezvoltarea</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infrastructurii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medicale</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având</a:t>
            </a:r>
            <a:r>
              <a:rPr lang="en-US" sz="1800" dirty="0">
                <a:effectLst/>
                <a:latin typeface="Times New Roman" panose="02020603050405020304" pitchFamily="18" charset="0"/>
                <a:cs typeface="Times New Roman" panose="02020603050405020304" pitchFamily="18" charset="0"/>
              </a:rPr>
              <a:t> un impact </a:t>
            </a:r>
            <a:r>
              <a:rPr lang="en-US" sz="1800" dirty="0" err="1">
                <a:effectLst/>
                <a:latin typeface="Times New Roman" panose="02020603050405020304" pitchFamily="18" charset="0"/>
                <a:cs typeface="Times New Roman" panose="02020603050405020304" pitchFamily="18" charset="0"/>
              </a:rPr>
              <a:t>pozitiv</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asupra</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comunităților</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și</a:t>
            </a:r>
            <a:r>
              <a:rPr lang="en-US" sz="1800" dirty="0">
                <a:effectLst/>
                <a:latin typeface="Times New Roman" panose="02020603050405020304" pitchFamily="18" charset="0"/>
                <a:cs typeface="Times New Roman" panose="02020603050405020304" pitchFamily="18" charset="0"/>
              </a:rPr>
              <a:t> a </a:t>
            </a:r>
            <a:r>
              <a:rPr lang="en-US" sz="1800" dirty="0" err="1">
                <a:effectLst/>
                <a:latin typeface="Times New Roman" panose="02020603050405020304" pitchFamily="18" charset="0"/>
                <a:cs typeface="Times New Roman" panose="02020603050405020304" pitchFamily="18" charset="0"/>
              </a:rPr>
              <a:t>vieților</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oamenilor</a:t>
            </a:r>
            <a:r>
              <a:rPr lang="en-US" sz="1800" dirty="0">
                <a:effectLst/>
                <a:latin typeface="Times New Roman" panose="02020603050405020304" pitchFamily="18" charset="0"/>
                <a:cs typeface="Times New Roman" panose="02020603050405020304" pitchFamily="18" charset="0"/>
              </a:rPr>
              <a:t>.</a:t>
            </a:r>
          </a:p>
          <a:p>
            <a:pPr>
              <a:lnSpc>
                <a:spcPct val="100000"/>
              </a:lnSpc>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1211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105C2-79FA-A437-AD5E-C559944E380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State-of-the-art</a:t>
            </a:r>
          </a:p>
        </p:txBody>
      </p:sp>
      <p:sp>
        <p:nvSpPr>
          <p:cNvPr id="3" name="Content Placeholder 2">
            <a:extLst>
              <a:ext uri="{FF2B5EF4-FFF2-40B4-BE49-F238E27FC236}">
                <a16:creationId xmlns:a16="http://schemas.microsoft.com/office/drawing/2014/main" id="{8F1C4021-1CE9-B90C-FC15-009A9B4D63CB}"/>
              </a:ext>
            </a:extLst>
          </p:cNvPr>
          <p:cNvSpPr>
            <a:spLocks noGrp="1"/>
          </p:cNvSpPr>
          <p:nvPr>
            <p:ph idx="1"/>
          </p:nvPr>
        </p:nvSpPr>
        <p:spPr/>
        <p:txBody>
          <a:bodyPr>
            <a:normAutofit/>
          </a:bodyPr>
          <a:lstStyle/>
          <a:p>
            <a:pPr marL="0" marR="0">
              <a:spcBef>
                <a:spcPts val="0"/>
              </a:spcBef>
              <a:spcAft>
                <a:spcPts val="0"/>
              </a:spcAft>
            </a:pPr>
            <a:r>
              <a:rPr lang="ro-RO" sz="1800" dirty="0">
                <a:effectLst/>
                <a:latin typeface="Times New Roman" panose="02020603050405020304" pitchFamily="18" charset="0"/>
                <a:ea typeface="Times New Roman" panose="02020603050405020304" pitchFamily="18" charset="0"/>
              </a:rPr>
              <a:t>Piaţa de stomatologie este în creştere şi atrage tot mai mulţi investitori şi, mai important, tot mai mulţi pacienţi. Totuşi, cifrele sunt în continuare îngrijorătoare, plasând românii la coada Europei în ceea ce priveşte vizitele la dentist. Când merg la stomatolog, românii trebuie să scoată mai mulţi bani din propriul buzunar, iar când vine vorba despre distribuţia specialiştilor la nivel de ţară, mediul rural este lăsat în urmă. BUSINESS Magazin a discutat cu şase jucători din industrie pentru a afla care sunt priorităţile pieţei şi care ar trebui să fie priorităţile autorităţilor.</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ro-RO" sz="1800" dirty="0">
                <a:effectLst/>
                <a:latin typeface="Times New Roman" panose="02020603050405020304" pitchFamily="18" charset="0"/>
                <a:ea typeface="Times New Roman" panose="02020603050405020304" pitchFamily="18" charset="0"/>
              </a:rPr>
              <a:t>La nivel declarativ, 63% dintre români intenţionează să meargă la dentist în 2023. Un procent de 26% dintre respondenţi spun că accesează servicii stomatologice doar o dată pe an, în timp ce o parte semnificativă dintre români nu au fost deloc la dentist anul trecut, procentele fiind de 36% în mediul urban, respectiv 53% în mediul rural. Totuşi, ponderea celor care nu au fost deloc la dentist a scăzut în 2022 faţă de 2021.</a:t>
            </a:r>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0992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close-up of a white background&#10;&#10;Description automatically generated">
            <a:extLst>
              <a:ext uri="{FF2B5EF4-FFF2-40B4-BE49-F238E27FC236}">
                <a16:creationId xmlns:a16="http://schemas.microsoft.com/office/drawing/2014/main" id="{A34088D6-D775-42D3-4393-F82C17E99667}"/>
              </a:ext>
            </a:extLst>
          </p:cNvPr>
          <p:cNvPicPr>
            <a:picLocks noGrp="1" noChangeAspect="1"/>
          </p:cNvPicPr>
          <p:nvPr>
            <p:ph idx="1"/>
          </p:nvPr>
        </p:nvPicPr>
        <p:blipFill rotWithShape="1">
          <a:blip r:embed="rId2"/>
          <a:srcRect r="1" b="18456"/>
          <a:stretch/>
        </p:blipFill>
        <p:spPr>
          <a:xfrm>
            <a:off x="180279" y="161490"/>
            <a:ext cx="11827082" cy="6534092"/>
          </a:xfrm>
          <a:custGeom>
            <a:avLst/>
            <a:gdLst/>
            <a:ahLst/>
            <a:cxnLst/>
            <a:rect l="l" t="t" r="r" b="b"/>
            <a:pathLst>
              <a:path w="11827082" h="6534092">
                <a:moveTo>
                  <a:pt x="6610089" y="5"/>
                </a:moveTo>
                <a:cubicBezTo>
                  <a:pt x="6763993" y="-277"/>
                  <a:pt x="6862741" y="14300"/>
                  <a:pt x="6956523" y="21390"/>
                </a:cubicBezTo>
                <a:cubicBezTo>
                  <a:pt x="7271939" y="-12207"/>
                  <a:pt x="7581352" y="149"/>
                  <a:pt x="7768349" y="21390"/>
                </a:cubicBezTo>
                <a:lnTo>
                  <a:pt x="7831642" y="23688"/>
                </a:lnTo>
                <a:lnTo>
                  <a:pt x="7886307" y="21390"/>
                </a:lnTo>
                <a:cubicBezTo>
                  <a:pt x="7951978" y="17798"/>
                  <a:pt x="8007622" y="16567"/>
                  <a:pt x="8057445" y="16600"/>
                </a:cubicBezTo>
                <a:lnTo>
                  <a:pt x="8096254" y="17396"/>
                </a:lnTo>
                <a:lnTo>
                  <a:pt x="8199591" y="12947"/>
                </a:lnTo>
                <a:cubicBezTo>
                  <a:pt x="8247971" y="12558"/>
                  <a:pt x="8296272" y="14617"/>
                  <a:pt x="8344260" y="21390"/>
                </a:cubicBezTo>
                <a:lnTo>
                  <a:pt x="8355505" y="22738"/>
                </a:lnTo>
                <a:lnTo>
                  <a:pt x="8462217" y="21390"/>
                </a:lnTo>
                <a:cubicBezTo>
                  <a:pt x="8567700" y="16869"/>
                  <a:pt x="8666620" y="17239"/>
                  <a:pt x="8761697" y="18554"/>
                </a:cubicBezTo>
                <a:lnTo>
                  <a:pt x="8808871" y="19038"/>
                </a:lnTo>
                <a:lnTo>
                  <a:pt x="8941246" y="13930"/>
                </a:lnTo>
                <a:cubicBezTo>
                  <a:pt x="9040199" y="10800"/>
                  <a:pt x="9149474" y="10157"/>
                  <a:pt x="9260166" y="21390"/>
                </a:cubicBezTo>
                <a:lnTo>
                  <a:pt x="9339613" y="26448"/>
                </a:lnTo>
                <a:lnTo>
                  <a:pt x="9432845" y="28493"/>
                </a:lnTo>
                <a:cubicBezTo>
                  <a:pt x="9587011" y="31230"/>
                  <a:pt x="9744909" y="31599"/>
                  <a:pt x="9849954" y="21390"/>
                </a:cubicBezTo>
                <a:cubicBezTo>
                  <a:pt x="10060044" y="972"/>
                  <a:pt x="10204432" y="2657"/>
                  <a:pt x="10425865" y="21390"/>
                </a:cubicBezTo>
                <a:lnTo>
                  <a:pt x="10477895" y="25158"/>
                </a:lnTo>
                <a:lnTo>
                  <a:pt x="10566351" y="27751"/>
                </a:lnTo>
                <a:cubicBezTo>
                  <a:pt x="10727031" y="32755"/>
                  <a:pt x="10877889" y="35639"/>
                  <a:pt x="11001775" y="21390"/>
                </a:cubicBezTo>
                <a:cubicBezTo>
                  <a:pt x="11249546" y="-7108"/>
                  <a:pt x="11434553" y="12510"/>
                  <a:pt x="11813601" y="21390"/>
                </a:cubicBezTo>
                <a:cubicBezTo>
                  <a:pt x="11817928" y="208271"/>
                  <a:pt x="11818867" y="336567"/>
                  <a:pt x="11813601" y="475847"/>
                </a:cubicBezTo>
                <a:cubicBezTo>
                  <a:pt x="11808335" y="615127"/>
                  <a:pt x="11845853" y="1008651"/>
                  <a:pt x="11813601" y="1254916"/>
                </a:cubicBezTo>
                <a:cubicBezTo>
                  <a:pt x="11809570" y="1285699"/>
                  <a:pt x="11806768" y="1314174"/>
                  <a:pt x="11804923" y="1340777"/>
                </a:cubicBezTo>
                <a:lnTo>
                  <a:pt x="11803652" y="1373115"/>
                </a:lnTo>
                <a:lnTo>
                  <a:pt x="11804560" y="1395572"/>
                </a:lnTo>
                <a:cubicBezTo>
                  <a:pt x="11806656" y="1431340"/>
                  <a:pt x="11809600" y="1470662"/>
                  <a:pt x="11813601" y="1514605"/>
                </a:cubicBezTo>
                <a:cubicBezTo>
                  <a:pt x="11829606" y="1690380"/>
                  <a:pt x="11822955" y="1813845"/>
                  <a:pt x="11815628" y="1920902"/>
                </a:cubicBezTo>
                <a:lnTo>
                  <a:pt x="11811346" y="1995660"/>
                </a:lnTo>
                <a:lnTo>
                  <a:pt x="11813868" y="2104640"/>
                </a:lnTo>
                <a:lnTo>
                  <a:pt x="11817197" y="2264365"/>
                </a:lnTo>
                <a:lnTo>
                  <a:pt x="11821465" y="2306631"/>
                </a:lnTo>
                <a:cubicBezTo>
                  <a:pt x="11835170" y="2477814"/>
                  <a:pt x="11818400" y="2578773"/>
                  <a:pt x="11813601" y="2683208"/>
                </a:cubicBezTo>
                <a:cubicBezTo>
                  <a:pt x="11809487" y="2772725"/>
                  <a:pt x="11816027" y="2930030"/>
                  <a:pt x="11816192" y="3070653"/>
                </a:cubicBezTo>
                <a:lnTo>
                  <a:pt x="11813610" y="3202145"/>
                </a:lnTo>
                <a:lnTo>
                  <a:pt x="11813601" y="3267510"/>
                </a:lnTo>
                <a:cubicBezTo>
                  <a:pt x="11811419" y="3587194"/>
                  <a:pt x="11813535" y="3497122"/>
                  <a:pt x="11813601" y="3721967"/>
                </a:cubicBezTo>
                <a:cubicBezTo>
                  <a:pt x="11813617" y="3778178"/>
                  <a:pt x="11814293" y="3835214"/>
                  <a:pt x="11815131" y="3894088"/>
                </a:cubicBezTo>
                <a:lnTo>
                  <a:pt x="11816203" y="3972593"/>
                </a:lnTo>
                <a:lnTo>
                  <a:pt x="11816265" y="3973919"/>
                </a:lnTo>
                <a:cubicBezTo>
                  <a:pt x="11819902" y="4062998"/>
                  <a:pt x="11819694" y="4122248"/>
                  <a:pt x="11818174" y="4171327"/>
                </a:cubicBezTo>
                <a:lnTo>
                  <a:pt x="11817878" y="4178488"/>
                </a:lnTo>
                <a:lnTo>
                  <a:pt x="11818118" y="4277530"/>
                </a:lnTo>
                <a:cubicBezTo>
                  <a:pt x="11817612" y="4347824"/>
                  <a:pt x="11816272" y="4421987"/>
                  <a:pt x="11813601" y="4501036"/>
                </a:cubicBezTo>
                <a:cubicBezTo>
                  <a:pt x="11824398" y="4779554"/>
                  <a:pt x="11834923" y="4895505"/>
                  <a:pt x="11813601" y="5020415"/>
                </a:cubicBezTo>
                <a:cubicBezTo>
                  <a:pt x="11808270" y="5051643"/>
                  <a:pt x="11804885" y="5094410"/>
                  <a:pt x="11802984" y="5145366"/>
                </a:cubicBezTo>
                <a:lnTo>
                  <a:pt x="11802805" y="5153576"/>
                </a:lnTo>
                <a:lnTo>
                  <a:pt x="11813601" y="5280104"/>
                </a:lnTo>
                <a:cubicBezTo>
                  <a:pt x="11848339" y="5545832"/>
                  <a:pt x="11803810" y="5568088"/>
                  <a:pt x="11813601" y="5734561"/>
                </a:cubicBezTo>
                <a:cubicBezTo>
                  <a:pt x="11814825" y="5755370"/>
                  <a:pt x="11815354" y="5777180"/>
                  <a:pt x="11815391" y="5800160"/>
                </a:cubicBezTo>
                <a:lnTo>
                  <a:pt x="11814403" y="5861994"/>
                </a:lnTo>
                <a:lnTo>
                  <a:pt x="11814897" y="5940552"/>
                </a:lnTo>
                <a:cubicBezTo>
                  <a:pt x="11813455" y="6007961"/>
                  <a:pt x="11810716" y="6074118"/>
                  <a:pt x="11808410" y="6139030"/>
                </a:cubicBezTo>
                <a:lnTo>
                  <a:pt x="11805249" y="6294204"/>
                </a:lnTo>
                <a:lnTo>
                  <a:pt x="11806853" y="6377232"/>
                </a:lnTo>
                <a:lnTo>
                  <a:pt x="11813601" y="6513630"/>
                </a:lnTo>
                <a:cubicBezTo>
                  <a:pt x="11755932" y="6520071"/>
                  <a:pt x="11702085" y="6522123"/>
                  <a:pt x="11651008" y="6521869"/>
                </a:cubicBezTo>
                <a:lnTo>
                  <a:pt x="11606878" y="6520178"/>
                </a:lnTo>
                <a:lnTo>
                  <a:pt x="11480359" y="6526470"/>
                </a:lnTo>
                <a:cubicBezTo>
                  <a:pt x="11411497" y="6529079"/>
                  <a:pt x="11340067" y="6529281"/>
                  <a:pt x="11235913" y="6522672"/>
                </a:cubicBezTo>
                <a:lnTo>
                  <a:pt x="11167376" y="6517338"/>
                </a:lnTo>
                <a:lnTo>
                  <a:pt x="11118099" y="6519937"/>
                </a:lnTo>
                <a:cubicBezTo>
                  <a:pt x="11008080" y="6519923"/>
                  <a:pt x="10918905" y="6505169"/>
                  <a:pt x="10779737" y="6513630"/>
                </a:cubicBezTo>
                <a:lnTo>
                  <a:pt x="10756340" y="6513513"/>
                </a:lnTo>
                <a:lnTo>
                  <a:pt x="10748952" y="6514346"/>
                </a:lnTo>
                <a:cubicBezTo>
                  <a:pt x="10725838" y="6516206"/>
                  <a:pt x="10699773" y="6516641"/>
                  <a:pt x="10661780" y="6513630"/>
                </a:cubicBezTo>
                <a:lnTo>
                  <a:pt x="10643067" y="6512943"/>
                </a:lnTo>
                <a:lnTo>
                  <a:pt x="10627638" y="6512866"/>
                </a:lnTo>
                <a:lnTo>
                  <a:pt x="10598539" y="6511309"/>
                </a:lnTo>
                <a:lnTo>
                  <a:pt x="10590670" y="6511020"/>
                </a:lnTo>
                <a:cubicBezTo>
                  <a:pt x="10422654" y="6509230"/>
                  <a:pt x="10114537" y="6525711"/>
                  <a:pt x="9930443" y="6519069"/>
                </a:cubicBezTo>
                <a:lnTo>
                  <a:pt x="9908887" y="6517613"/>
                </a:lnTo>
                <a:lnTo>
                  <a:pt x="9697150" y="6531900"/>
                </a:lnTo>
                <a:cubicBezTo>
                  <a:pt x="9438634" y="6540253"/>
                  <a:pt x="9217380" y="6522684"/>
                  <a:pt x="9038128" y="6513630"/>
                </a:cubicBezTo>
                <a:lnTo>
                  <a:pt x="8901719" y="6509665"/>
                </a:lnTo>
                <a:lnTo>
                  <a:pt x="8766922" y="6512046"/>
                </a:lnTo>
                <a:cubicBezTo>
                  <a:pt x="8694433" y="6513288"/>
                  <a:pt x="8629372" y="6514112"/>
                  <a:pt x="8580175" y="6513630"/>
                </a:cubicBezTo>
                <a:lnTo>
                  <a:pt x="8571277" y="6513524"/>
                </a:lnTo>
                <a:lnTo>
                  <a:pt x="8462217" y="6513630"/>
                </a:lnTo>
                <a:cubicBezTo>
                  <a:pt x="8225188" y="6509968"/>
                  <a:pt x="7780127" y="6525503"/>
                  <a:pt x="7532434" y="6513630"/>
                </a:cubicBezTo>
                <a:lnTo>
                  <a:pt x="7448622" y="6511320"/>
                </a:lnTo>
                <a:lnTo>
                  <a:pt x="7428354" y="6513630"/>
                </a:lnTo>
                <a:cubicBezTo>
                  <a:pt x="7293248" y="6538560"/>
                  <a:pt x="7186080" y="6533261"/>
                  <a:pt x="7078782" y="6523679"/>
                </a:cubicBezTo>
                <a:lnTo>
                  <a:pt x="6973169" y="6513887"/>
                </a:lnTo>
                <a:lnTo>
                  <a:pt x="6954249" y="6514033"/>
                </a:lnTo>
                <a:cubicBezTo>
                  <a:pt x="6918701" y="6514123"/>
                  <a:pt x="6880374" y="6514018"/>
                  <a:pt x="6838566" y="6513630"/>
                </a:cubicBezTo>
                <a:lnTo>
                  <a:pt x="6790865" y="6514652"/>
                </a:lnTo>
                <a:lnTo>
                  <a:pt x="6717520" y="6518204"/>
                </a:lnTo>
                <a:lnTo>
                  <a:pt x="6690736" y="6516798"/>
                </a:lnTo>
                <a:lnTo>
                  <a:pt x="6604647" y="6518643"/>
                </a:lnTo>
                <a:cubicBezTo>
                  <a:pt x="6383546" y="6528740"/>
                  <a:pt x="6188571" y="6547337"/>
                  <a:pt x="5908782" y="6513630"/>
                </a:cubicBezTo>
                <a:lnTo>
                  <a:pt x="5827432" y="6506155"/>
                </a:lnTo>
                <a:lnTo>
                  <a:pt x="5818169" y="6505897"/>
                </a:lnTo>
                <a:cubicBezTo>
                  <a:pt x="5656134" y="6501940"/>
                  <a:pt x="5476891" y="6500561"/>
                  <a:pt x="5360626" y="6513630"/>
                </a:cubicBezTo>
                <a:cubicBezTo>
                  <a:pt x="5244362" y="6526700"/>
                  <a:pt x="5155294" y="6523407"/>
                  <a:pt x="5082581" y="6518492"/>
                </a:cubicBezTo>
                <a:lnTo>
                  <a:pt x="5011539" y="6513612"/>
                </a:lnTo>
                <a:lnTo>
                  <a:pt x="4978999" y="6513630"/>
                </a:lnTo>
                <a:lnTo>
                  <a:pt x="4947560" y="6512597"/>
                </a:lnTo>
                <a:lnTo>
                  <a:pt x="4902673" y="6513630"/>
                </a:lnTo>
                <a:cubicBezTo>
                  <a:pt x="4851834" y="6520217"/>
                  <a:pt x="4795188" y="6523001"/>
                  <a:pt x="4737076" y="6522747"/>
                </a:cubicBezTo>
                <a:lnTo>
                  <a:pt x="4649328" y="6518160"/>
                </a:lnTo>
                <a:lnTo>
                  <a:pt x="4624935" y="6519597"/>
                </a:lnTo>
                <a:cubicBezTo>
                  <a:pt x="4598495" y="6519851"/>
                  <a:pt x="4566987" y="6518389"/>
                  <a:pt x="4521046" y="6513630"/>
                </a:cubicBezTo>
                <a:lnTo>
                  <a:pt x="4456833" y="6510131"/>
                </a:lnTo>
                <a:lnTo>
                  <a:pt x="4343538" y="6512337"/>
                </a:lnTo>
                <a:cubicBezTo>
                  <a:pt x="4260681" y="6514690"/>
                  <a:pt x="4174545" y="6517475"/>
                  <a:pt x="4104725" y="6513630"/>
                </a:cubicBezTo>
                <a:cubicBezTo>
                  <a:pt x="3965085" y="6505941"/>
                  <a:pt x="3802107" y="6535988"/>
                  <a:pt x="3528815" y="6513630"/>
                </a:cubicBezTo>
                <a:lnTo>
                  <a:pt x="3407613" y="6504978"/>
                </a:lnTo>
                <a:lnTo>
                  <a:pt x="3251268" y="6513630"/>
                </a:lnTo>
                <a:cubicBezTo>
                  <a:pt x="3103602" y="6529652"/>
                  <a:pt x="3004932" y="6519904"/>
                  <a:pt x="2867035" y="6513929"/>
                </a:cubicBezTo>
                <a:lnTo>
                  <a:pt x="2840124" y="6513045"/>
                </a:lnTo>
                <a:lnTo>
                  <a:pt x="2834946" y="6513630"/>
                </a:lnTo>
                <a:cubicBezTo>
                  <a:pt x="2691933" y="6538293"/>
                  <a:pt x="2614008" y="6529004"/>
                  <a:pt x="2502859" y="6520536"/>
                </a:cubicBezTo>
                <a:lnTo>
                  <a:pt x="2442001" y="6517197"/>
                </a:lnTo>
                <a:lnTo>
                  <a:pt x="2438245" y="6517313"/>
                </a:lnTo>
                <a:cubicBezTo>
                  <a:pt x="2401807" y="6517985"/>
                  <a:pt x="2368299" y="6518156"/>
                  <a:pt x="2336678" y="6517988"/>
                </a:cubicBezTo>
                <a:lnTo>
                  <a:pt x="2185932" y="6514754"/>
                </a:lnTo>
                <a:lnTo>
                  <a:pt x="1960620" y="6520062"/>
                </a:lnTo>
                <a:cubicBezTo>
                  <a:pt x="1876521" y="6521810"/>
                  <a:pt x="1788378" y="6523022"/>
                  <a:pt x="1701155" y="6522387"/>
                </a:cubicBezTo>
                <a:lnTo>
                  <a:pt x="1589271" y="6518529"/>
                </a:lnTo>
                <a:lnTo>
                  <a:pt x="1539168" y="6519829"/>
                </a:lnTo>
                <a:cubicBezTo>
                  <a:pt x="1395291" y="6522782"/>
                  <a:pt x="1407110" y="6517174"/>
                  <a:pt x="1287620" y="6513630"/>
                </a:cubicBezTo>
                <a:cubicBezTo>
                  <a:pt x="1168131" y="6510087"/>
                  <a:pt x="1041230" y="6513238"/>
                  <a:pt x="932033" y="6514000"/>
                </a:cubicBezTo>
                <a:lnTo>
                  <a:pt x="918750" y="6513952"/>
                </a:lnTo>
                <a:lnTo>
                  <a:pt x="858917" y="6514806"/>
                </a:lnTo>
                <a:cubicBezTo>
                  <a:pt x="826932" y="6514879"/>
                  <a:pt x="792070" y="6514545"/>
                  <a:pt x="753341" y="6513630"/>
                </a:cubicBezTo>
                <a:cubicBezTo>
                  <a:pt x="443511" y="6506311"/>
                  <a:pt x="354936" y="6524642"/>
                  <a:pt x="17841" y="6513630"/>
                </a:cubicBezTo>
                <a:cubicBezTo>
                  <a:pt x="-956" y="6342673"/>
                  <a:pt x="-10467" y="6012653"/>
                  <a:pt x="17841" y="5799484"/>
                </a:cubicBezTo>
                <a:lnTo>
                  <a:pt x="19845" y="5756408"/>
                </a:lnTo>
                <a:lnTo>
                  <a:pt x="17841" y="5734561"/>
                </a:lnTo>
                <a:cubicBezTo>
                  <a:pt x="13149" y="5695472"/>
                  <a:pt x="12578" y="5648752"/>
                  <a:pt x="13918" y="5598323"/>
                </a:cubicBezTo>
                <a:lnTo>
                  <a:pt x="18180" y="5508699"/>
                </a:lnTo>
                <a:lnTo>
                  <a:pt x="16493" y="5477760"/>
                </a:lnTo>
                <a:cubicBezTo>
                  <a:pt x="8966" y="5369709"/>
                  <a:pt x="1889" y="5260695"/>
                  <a:pt x="17841" y="5150260"/>
                </a:cubicBezTo>
                <a:cubicBezTo>
                  <a:pt x="-3463" y="5038150"/>
                  <a:pt x="-2139" y="4857473"/>
                  <a:pt x="6850" y="4650409"/>
                </a:cubicBezTo>
                <a:lnTo>
                  <a:pt x="14633" y="4498670"/>
                </a:lnTo>
                <a:lnTo>
                  <a:pt x="14494" y="4495758"/>
                </a:lnTo>
                <a:cubicBezTo>
                  <a:pt x="12245" y="4421472"/>
                  <a:pt x="13025" y="4335511"/>
                  <a:pt x="14442" y="4243130"/>
                </a:cubicBezTo>
                <a:lnTo>
                  <a:pt x="16801" y="4091152"/>
                </a:lnTo>
                <a:lnTo>
                  <a:pt x="13537" y="4018512"/>
                </a:lnTo>
                <a:lnTo>
                  <a:pt x="17696" y="3920163"/>
                </a:lnTo>
                <a:lnTo>
                  <a:pt x="17841" y="3851812"/>
                </a:lnTo>
                <a:cubicBezTo>
                  <a:pt x="15571" y="3651484"/>
                  <a:pt x="26219" y="3546077"/>
                  <a:pt x="24551" y="3386181"/>
                </a:cubicBezTo>
                <a:lnTo>
                  <a:pt x="24397" y="3379573"/>
                </a:lnTo>
                <a:lnTo>
                  <a:pt x="22173" y="3327681"/>
                </a:lnTo>
                <a:cubicBezTo>
                  <a:pt x="20895" y="3304536"/>
                  <a:pt x="19446" y="3284181"/>
                  <a:pt x="17841" y="3267510"/>
                </a:cubicBezTo>
                <a:cubicBezTo>
                  <a:pt x="8213" y="3167488"/>
                  <a:pt x="-3113" y="2984082"/>
                  <a:pt x="3931" y="2799801"/>
                </a:cubicBezTo>
                <a:lnTo>
                  <a:pt x="4125" y="2797274"/>
                </a:lnTo>
                <a:lnTo>
                  <a:pt x="3717" y="2776150"/>
                </a:lnTo>
                <a:cubicBezTo>
                  <a:pt x="3237" y="2640023"/>
                  <a:pt x="7465" y="2516197"/>
                  <a:pt x="17841" y="2423520"/>
                </a:cubicBezTo>
                <a:cubicBezTo>
                  <a:pt x="20435" y="2400350"/>
                  <a:pt x="22069" y="2375698"/>
                  <a:pt x="22982" y="2349684"/>
                </a:cubicBezTo>
                <a:lnTo>
                  <a:pt x="23157" y="2331991"/>
                </a:lnTo>
                <a:lnTo>
                  <a:pt x="21648" y="2290240"/>
                </a:lnTo>
                <a:cubicBezTo>
                  <a:pt x="18695" y="2240502"/>
                  <a:pt x="15426" y="2193755"/>
                  <a:pt x="14054" y="2150784"/>
                </a:cubicBezTo>
                <a:lnTo>
                  <a:pt x="17291" y="2050968"/>
                </a:lnTo>
                <a:lnTo>
                  <a:pt x="12351" y="1872365"/>
                </a:lnTo>
                <a:cubicBezTo>
                  <a:pt x="11665" y="1799113"/>
                  <a:pt x="12859" y="1722821"/>
                  <a:pt x="17841" y="1644450"/>
                </a:cubicBezTo>
                <a:lnTo>
                  <a:pt x="21169" y="1569934"/>
                </a:lnTo>
                <a:lnTo>
                  <a:pt x="20488" y="1547698"/>
                </a:lnTo>
                <a:cubicBezTo>
                  <a:pt x="19568" y="1516527"/>
                  <a:pt x="18663" y="1483900"/>
                  <a:pt x="17841" y="1449683"/>
                </a:cubicBezTo>
                <a:cubicBezTo>
                  <a:pt x="11271" y="1175953"/>
                  <a:pt x="1415" y="1152151"/>
                  <a:pt x="17841" y="995226"/>
                </a:cubicBezTo>
                <a:lnTo>
                  <a:pt x="19885" y="968921"/>
                </a:lnTo>
                <a:lnTo>
                  <a:pt x="17841" y="930304"/>
                </a:lnTo>
                <a:cubicBezTo>
                  <a:pt x="7442" y="768208"/>
                  <a:pt x="7865" y="285783"/>
                  <a:pt x="17841" y="21390"/>
                </a:cubicBezTo>
                <a:cubicBezTo>
                  <a:pt x="147136" y="10433"/>
                  <a:pt x="296588" y="9602"/>
                  <a:pt x="440468" y="11925"/>
                </a:cubicBezTo>
                <a:lnTo>
                  <a:pt x="473966" y="12726"/>
                </a:lnTo>
                <a:lnTo>
                  <a:pt x="478805" y="12539"/>
                </a:lnTo>
                <a:lnTo>
                  <a:pt x="484496" y="12977"/>
                </a:lnTo>
                <a:lnTo>
                  <a:pt x="648894" y="16905"/>
                </a:lnTo>
                <a:cubicBezTo>
                  <a:pt x="714833" y="18773"/>
                  <a:pt x="776163" y="20559"/>
                  <a:pt x="829667" y="21390"/>
                </a:cubicBezTo>
                <a:lnTo>
                  <a:pt x="916694" y="22693"/>
                </a:lnTo>
                <a:lnTo>
                  <a:pt x="933747" y="21390"/>
                </a:lnTo>
                <a:cubicBezTo>
                  <a:pt x="1086511" y="12604"/>
                  <a:pt x="1591110" y="15003"/>
                  <a:pt x="1863531" y="21390"/>
                </a:cubicBezTo>
                <a:lnTo>
                  <a:pt x="1920387" y="22646"/>
                </a:lnTo>
                <a:lnTo>
                  <a:pt x="2054705" y="24358"/>
                </a:lnTo>
                <a:cubicBezTo>
                  <a:pt x="2107717" y="24456"/>
                  <a:pt x="2161143" y="23719"/>
                  <a:pt x="2217404" y="21390"/>
                </a:cubicBezTo>
                <a:cubicBezTo>
                  <a:pt x="2442445" y="12073"/>
                  <a:pt x="2732199" y="18194"/>
                  <a:pt x="2911273" y="21390"/>
                </a:cubicBezTo>
                <a:lnTo>
                  <a:pt x="3023675" y="20799"/>
                </a:lnTo>
                <a:lnTo>
                  <a:pt x="3093869" y="15816"/>
                </a:lnTo>
                <a:cubicBezTo>
                  <a:pt x="3182922" y="11551"/>
                  <a:pt x="3301373" y="10993"/>
                  <a:pt x="3429365" y="12165"/>
                </a:cubicBezTo>
                <a:lnTo>
                  <a:pt x="3575555" y="14425"/>
                </a:lnTo>
                <a:lnTo>
                  <a:pt x="3605772" y="13210"/>
                </a:lnTo>
                <a:cubicBezTo>
                  <a:pt x="3774503" y="6974"/>
                  <a:pt x="3960371" y="3465"/>
                  <a:pt x="4063093" y="21390"/>
                </a:cubicBezTo>
                <a:lnTo>
                  <a:pt x="4088792" y="24677"/>
                </a:lnTo>
                <a:lnTo>
                  <a:pt x="4129769" y="25744"/>
                </a:lnTo>
                <a:cubicBezTo>
                  <a:pt x="4269845" y="29597"/>
                  <a:pt x="4297423" y="30995"/>
                  <a:pt x="4403088" y="21390"/>
                </a:cubicBezTo>
                <a:cubicBezTo>
                  <a:pt x="4473592" y="10814"/>
                  <a:pt x="4858406" y="-6032"/>
                  <a:pt x="5096956" y="21390"/>
                </a:cubicBezTo>
                <a:lnTo>
                  <a:pt x="5251798" y="27914"/>
                </a:lnTo>
                <a:lnTo>
                  <a:pt x="5332872" y="21390"/>
                </a:lnTo>
                <a:cubicBezTo>
                  <a:pt x="5422885" y="11295"/>
                  <a:pt x="5502187" y="8863"/>
                  <a:pt x="5576462" y="10240"/>
                </a:cubicBezTo>
                <a:lnTo>
                  <a:pt x="5700011" y="17015"/>
                </a:lnTo>
                <a:lnTo>
                  <a:pt x="5761151" y="15143"/>
                </a:lnTo>
                <a:cubicBezTo>
                  <a:pt x="5846776" y="14123"/>
                  <a:pt x="5935566" y="15403"/>
                  <a:pt x="6026740" y="21390"/>
                </a:cubicBezTo>
                <a:lnTo>
                  <a:pt x="6161088" y="29209"/>
                </a:lnTo>
                <a:lnTo>
                  <a:pt x="6262655" y="21390"/>
                </a:lnTo>
                <a:cubicBezTo>
                  <a:pt x="6405549" y="5694"/>
                  <a:pt x="6517747" y="175"/>
                  <a:pt x="6610089" y="5"/>
                </a:cubicBezTo>
                <a:close/>
              </a:path>
            </a:pathLst>
          </a:custGeom>
        </p:spPr>
      </p:pic>
    </p:spTree>
    <p:extLst>
      <p:ext uri="{BB962C8B-B14F-4D97-AF65-F5344CB8AC3E}">
        <p14:creationId xmlns:p14="http://schemas.microsoft.com/office/powerpoint/2010/main" val="4032761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A3310F-DEEF-C405-5D3F-81757B3DB5C9}"/>
              </a:ext>
            </a:extLst>
          </p:cNvPr>
          <p:cNvSpPr>
            <a:spLocks noGrp="1"/>
          </p:cNvSpPr>
          <p:nvPr>
            <p:ph type="title"/>
          </p:nvPr>
        </p:nvSpPr>
        <p:spPr>
          <a:xfrm>
            <a:off x="5297762" y="329184"/>
            <a:ext cx="6251110" cy="1783080"/>
          </a:xfrm>
        </p:spPr>
        <p:txBody>
          <a:bodyPr anchor="b">
            <a:normAutofit/>
          </a:bodyPr>
          <a:lstStyle/>
          <a:p>
            <a:pPr>
              <a:lnSpc>
                <a:spcPct val="90000"/>
              </a:lnSpc>
            </a:pPr>
            <a:r>
              <a:rPr lang="en-US" sz="6100">
                <a:latin typeface="Times New Roman" panose="02020603050405020304" pitchFamily="18" charset="0"/>
                <a:cs typeface="Times New Roman" panose="02020603050405020304" pitchFamily="18" charset="0"/>
              </a:rPr>
              <a:t>Metode si tehnologii utilizate</a:t>
            </a:r>
          </a:p>
        </p:txBody>
      </p:sp>
      <p:sp>
        <p:nvSpPr>
          <p:cNvPr id="1033"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76E6FF"/>
          </a:solidFill>
          <a:ln w="38100" cap="rnd">
            <a:solidFill>
              <a:srgbClr val="76E6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94336A-2983-F6E4-84C7-4AC82895DCF7}"/>
              </a:ext>
            </a:extLst>
          </p:cNvPr>
          <p:cNvSpPr>
            <a:spLocks noGrp="1"/>
          </p:cNvSpPr>
          <p:nvPr>
            <p:ph idx="1"/>
          </p:nvPr>
        </p:nvSpPr>
        <p:spPr>
          <a:xfrm>
            <a:off x="5297762" y="2706624"/>
            <a:ext cx="6251110" cy="3483864"/>
          </a:xfrm>
        </p:spPr>
        <p:txBody>
          <a:bodyPr>
            <a:normAutofit/>
          </a:bodyPr>
          <a:lstStyle/>
          <a:p>
            <a:pPr marL="0" marR="128270">
              <a:lnSpc>
                <a:spcPct val="100000"/>
              </a:lnSpc>
              <a:spcBef>
                <a:spcPts val="1360"/>
              </a:spcBef>
              <a:spcAft>
                <a:spcPts val="0"/>
              </a:spcAft>
            </a:pPr>
            <a:r>
              <a:rPr lang="ro-RO" sz="2400" b="1" dirty="0">
                <a:effectLst/>
                <a:latin typeface="Times New Roman" panose="02020603050405020304" pitchFamily="18" charset="0"/>
                <a:ea typeface="Times New Roman" panose="02020603050405020304" pitchFamily="18" charset="0"/>
              </a:rPr>
              <a:t>React:</a:t>
            </a:r>
            <a:endParaRPr lang="en-US" sz="2400" dirty="0">
              <a:effectLst/>
              <a:latin typeface="Times New Roman" panose="02020603050405020304" pitchFamily="18" charset="0"/>
              <a:ea typeface="Times New Roman" panose="02020603050405020304" pitchFamily="18" charset="0"/>
            </a:endParaRPr>
          </a:p>
          <a:p>
            <a:pPr marL="0" marR="128270" indent="0">
              <a:lnSpc>
                <a:spcPct val="100000"/>
              </a:lnSpc>
              <a:spcBef>
                <a:spcPts val="1360"/>
              </a:spcBef>
              <a:spcAft>
                <a:spcPts val="0"/>
              </a:spcAft>
              <a:buNone/>
            </a:pPr>
            <a:r>
              <a:rPr lang="en-US" sz="1500" dirty="0">
                <a:effectLst/>
                <a:latin typeface="Times New Roman" panose="02020603050405020304" pitchFamily="18" charset="0"/>
                <a:ea typeface="Times New Roman" panose="02020603050405020304" pitchFamily="18" charset="0"/>
              </a:rPr>
              <a:t>React </a:t>
            </a:r>
            <a:r>
              <a:rPr lang="en-US" sz="1500" dirty="0" err="1">
                <a:effectLst/>
                <a:latin typeface="Times New Roman" panose="02020603050405020304" pitchFamily="18" charset="0"/>
                <a:ea typeface="Times New Roman" panose="02020603050405020304" pitchFamily="18" charset="0"/>
              </a:rPr>
              <a:t>este</a:t>
            </a:r>
            <a:r>
              <a:rPr lang="en-US" sz="1500" dirty="0">
                <a:effectLst/>
                <a:latin typeface="Times New Roman" panose="02020603050405020304" pitchFamily="18" charset="0"/>
                <a:ea typeface="Times New Roman" panose="02020603050405020304" pitchFamily="18" charset="0"/>
              </a:rPr>
              <a:t> o </a:t>
            </a:r>
            <a:r>
              <a:rPr lang="en-US" sz="1500" dirty="0" err="1">
                <a:effectLst/>
                <a:latin typeface="Times New Roman" panose="02020603050405020304" pitchFamily="18" charset="0"/>
                <a:ea typeface="Times New Roman" panose="02020603050405020304" pitchFamily="18" charset="0"/>
              </a:rPr>
              <a:t>librarie</a:t>
            </a:r>
            <a:r>
              <a:rPr lang="en-US" sz="1500" dirty="0">
                <a:effectLst/>
                <a:latin typeface="Times New Roman" panose="02020603050405020304" pitchFamily="18" charset="0"/>
                <a:ea typeface="Times New Roman" panose="02020603050405020304" pitchFamily="18" charset="0"/>
              </a:rPr>
              <a:t> JavaScript front-end </a:t>
            </a:r>
            <a:r>
              <a:rPr lang="en-US" sz="1500" dirty="0" err="1">
                <a:effectLst/>
                <a:latin typeface="Times New Roman" panose="02020603050405020304" pitchFamily="18" charset="0"/>
                <a:ea typeface="Times New Roman" panose="02020603050405020304" pitchFamily="18" charset="0"/>
              </a:rPr>
              <a:t>pentru</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interfete</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grafice</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pentru</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utilizatori</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Dezvoltata</a:t>
            </a:r>
            <a:r>
              <a:rPr lang="en-US" sz="1500" dirty="0">
                <a:effectLst/>
                <a:latin typeface="Times New Roman" panose="02020603050405020304" pitchFamily="18" charset="0"/>
                <a:ea typeface="Times New Roman" panose="02020603050405020304" pitchFamily="18" charset="0"/>
              </a:rPr>
              <a:t> initial de </a:t>
            </a:r>
            <a:r>
              <a:rPr lang="en-US" sz="1500" dirty="0" err="1">
                <a:effectLst/>
                <a:latin typeface="Times New Roman" panose="02020603050405020304" pitchFamily="18" charset="0"/>
                <a:ea typeface="Times New Roman" panose="02020603050405020304" pitchFamily="18" charset="0"/>
              </a:rPr>
              <a:t>catre</a:t>
            </a:r>
            <a:r>
              <a:rPr lang="en-US" sz="1500" dirty="0">
                <a:effectLst/>
                <a:latin typeface="Times New Roman" panose="02020603050405020304" pitchFamily="18" charset="0"/>
                <a:ea typeface="Times New Roman" panose="02020603050405020304" pitchFamily="18" charset="0"/>
              </a:rPr>
              <a:t> Meta (in </a:t>
            </a:r>
            <a:r>
              <a:rPr lang="en-US" sz="1500" dirty="0" err="1">
                <a:effectLst/>
                <a:latin typeface="Times New Roman" panose="02020603050405020304" pitchFamily="18" charset="0"/>
                <a:ea typeface="Times New Roman" panose="02020603050405020304" pitchFamily="18" charset="0"/>
              </a:rPr>
              <a:t>trecut</a:t>
            </a:r>
            <a:r>
              <a:rPr lang="en-US" sz="1500" dirty="0">
                <a:effectLst/>
                <a:latin typeface="Times New Roman" panose="02020603050405020304" pitchFamily="18" charset="0"/>
                <a:ea typeface="Times New Roman" panose="02020603050405020304" pitchFamily="18" charset="0"/>
              </a:rPr>
              <a:t> Facebook) in 2011 </a:t>
            </a:r>
            <a:r>
              <a:rPr lang="en-US" sz="1500" dirty="0" err="1">
                <a:effectLst/>
                <a:latin typeface="Times New Roman" panose="02020603050405020304" pitchFamily="18" charset="0"/>
                <a:ea typeface="Times New Roman" panose="02020603050405020304" pitchFamily="18" charset="0"/>
              </a:rPr>
              <a:t>si</a:t>
            </a:r>
            <a:r>
              <a:rPr lang="en-US" sz="1500" dirty="0">
                <a:effectLst/>
                <a:latin typeface="Times New Roman" panose="02020603050405020304" pitchFamily="18" charset="0"/>
                <a:ea typeface="Times New Roman" panose="02020603050405020304" pitchFamily="18" charset="0"/>
              </a:rPr>
              <a:t> ulterior </a:t>
            </a:r>
            <a:r>
              <a:rPr lang="en-US" sz="1500" dirty="0" err="1">
                <a:effectLst/>
                <a:latin typeface="Times New Roman" panose="02020603050405020304" pitchFamily="18" charset="0"/>
                <a:ea typeface="Times New Roman" panose="02020603050405020304" pitchFamily="18" charset="0"/>
              </a:rPr>
              <a:t>lansata</a:t>
            </a:r>
            <a:r>
              <a:rPr lang="en-US" sz="1500" dirty="0">
                <a:effectLst/>
                <a:latin typeface="Times New Roman" panose="02020603050405020304" pitchFamily="18" charset="0"/>
                <a:ea typeface="Times New Roman" panose="02020603050405020304" pitchFamily="18" charset="0"/>
              </a:rPr>
              <a:t> public in 2013, a </a:t>
            </a:r>
            <a:r>
              <a:rPr lang="en-US" sz="1500" dirty="0" err="1">
                <a:effectLst/>
                <a:latin typeface="Times New Roman" panose="02020603050405020304" pitchFamily="18" charset="0"/>
                <a:ea typeface="Times New Roman" panose="02020603050405020304" pitchFamily="18" charset="0"/>
              </a:rPr>
              <a:t>devenit</a:t>
            </a:r>
            <a:r>
              <a:rPr lang="en-US" sz="1500" dirty="0">
                <a:effectLst/>
                <a:latin typeface="Times New Roman" panose="02020603050405020304" pitchFamily="18" charset="0"/>
                <a:ea typeface="Times New Roman" panose="02020603050405020304" pitchFamily="18" charset="0"/>
              </a:rPr>
              <a:t> rapid un instrument de </a:t>
            </a:r>
            <a:r>
              <a:rPr lang="en-US" sz="1500" dirty="0" err="1">
                <a:effectLst/>
                <a:latin typeface="Times New Roman" panose="02020603050405020304" pitchFamily="18" charset="0"/>
                <a:ea typeface="Times New Roman" panose="02020603050405020304" pitchFamily="18" charset="0"/>
              </a:rPr>
              <a:t>baza</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pentru</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dezvoltatorii</a:t>
            </a:r>
            <a:r>
              <a:rPr lang="en-US" sz="1500" dirty="0">
                <a:effectLst/>
                <a:latin typeface="Times New Roman" panose="02020603050405020304" pitchFamily="18" charset="0"/>
                <a:ea typeface="Times New Roman" panose="02020603050405020304" pitchFamily="18" charset="0"/>
              </a:rPr>
              <a:t> de </a:t>
            </a:r>
            <a:r>
              <a:rPr lang="en-US" sz="1500" dirty="0" err="1">
                <a:effectLst/>
                <a:latin typeface="Times New Roman" panose="02020603050405020304" pitchFamily="18" charset="0"/>
                <a:ea typeface="Times New Roman" panose="02020603050405020304" pitchFamily="18" charset="0"/>
              </a:rPr>
              <a:t>aplicatii</a:t>
            </a:r>
            <a:r>
              <a:rPr lang="en-US" sz="1500" dirty="0">
                <a:effectLst/>
                <a:latin typeface="Times New Roman" panose="02020603050405020304" pitchFamily="18" charset="0"/>
                <a:ea typeface="Times New Roman" panose="02020603050405020304" pitchFamily="18" charset="0"/>
              </a:rPr>
              <a:t> web </a:t>
            </a:r>
            <a:r>
              <a:rPr lang="en-US" sz="1500" dirty="0" err="1">
                <a:effectLst/>
                <a:latin typeface="Times New Roman" panose="02020603050405020304" pitchFamily="18" charset="0"/>
                <a:ea typeface="Times New Roman" panose="02020603050405020304" pitchFamily="18" charset="0"/>
              </a:rPr>
              <a:t>si</a:t>
            </a:r>
            <a:r>
              <a:rPr lang="en-US" sz="1500" dirty="0">
                <a:effectLst/>
                <a:latin typeface="Times New Roman" panose="02020603050405020304" pitchFamily="18" charset="0"/>
                <a:ea typeface="Times New Roman" panose="02020603050405020304" pitchFamily="18" charset="0"/>
              </a:rPr>
              <a:t> mobile.</a:t>
            </a:r>
          </a:p>
          <a:p>
            <a:pPr marL="0" indent="0">
              <a:lnSpc>
                <a:spcPct val="100000"/>
              </a:lnSpc>
              <a:buNone/>
            </a:pPr>
            <a:r>
              <a:rPr lang="en-US" sz="1500" dirty="0">
                <a:effectLst/>
                <a:latin typeface="Times New Roman" panose="02020603050405020304" pitchFamily="18" charset="0"/>
                <a:ea typeface="Times New Roman" panose="02020603050405020304" pitchFamily="18" charset="0"/>
              </a:rPr>
              <a:t>La </a:t>
            </a:r>
            <a:r>
              <a:rPr lang="en-US" sz="1500" dirty="0" err="1">
                <a:effectLst/>
                <a:latin typeface="Times New Roman" panose="02020603050405020304" pitchFamily="18" charset="0"/>
                <a:ea typeface="Times New Roman" panose="02020603050405020304" pitchFamily="18" charset="0"/>
              </a:rPr>
              <a:t>baza</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arhitecturii</a:t>
            </a:r>
            <a:r>
              <a:rPr lang="en-US" sz="1500" dirty="0">
                <a:effectLst/>
                <a:latin typeface="Times New Roman" panose="02020603050405020304" pitchFamily="18" charset="0"/>
                <a:ea typeface="Times New Roman" panose="02020603050405020304" pitchFamily="18" charset="0"/>
              </a:rPr>
              <a:t> React </a:t>
            </a:r>
            <a:r>
              <a:rPr lang="en-US" sz="1500" dirty="0" err="1">
                <a:effectLst/>
                <a:latin typeface="Times New Roman" panose="02020603050405020304" pitchFamily="18" charset="0"/>
                <a:ea typeface="Times New Roman" panose="02020603050405020304" pitchFamily="18" charset="0"/>
              </a:rPr>
              <a:t>sta</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conceptul</a:t>
            </a:r>
            <a:r>
              <a:rPr lang="en-US" sz="1500" dirty="0">
                <a:effectLst/>
                <a:latin typeface="Times New Roman" panose="02020603050405020304" pitchFamily="18" charset="0"/>
                <a:ea typeface="Times New Roman" panose="02020603050405020304" pitchFamily="18" charset="0"/>
              </a:rPr>
              <a:t> de </a:t>
            </a:r>
            <a:r>
              <a:rPr lang="en-US" sz="1500" dirty="0" err="1">
                <a:effectLst/>
                <a:latin typeface="Times New Roman" panose="02020603050405020304" pitchFamily="18" charset="0"/>
                <a:ea typeface="Times New Roman" panose="02020603050405020304" pitchFamily="18" charset="0"/>
              </a:rPr>
              <a:t>componente</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Componentele</a:t>
            </a:r>
            <a:r>
              <a:rPr lang="en-US" sz="1500" dirty="0">
                <a:effectLst/>
                <a:latin typeface="Times New Roman" panose="02020603050405020304" pitchFamily="18" charset="0"/>
                <a:ea typeface="Times New Roman" panose="02020603050405020304" pitchFamily="18" charset="0"/>
              </a:rPr>
              <a:t> sunt </a:t>
            </a:r>
            <a:r>
              <a:rPr lang="en-US" sz="1500" dirty="0" err="1">
                <a:effectLst/>
                <a:latin typeface="Times New Roman" panose="02020603050405020304" pitchFamily="18" charset="0"/>
                <a:ea typeface="Times New Roman" panose="02020603050405020304" pitchFamily="18" charset="0"/>
              </a:rPr>
              <a:t>functii</a:t>
            </a:r>
            <a:r>
              <a:rPr lang="en-US" sz="1500" dirty="0">
                <a:effectLst/>
                <a:latin typeface="Times New Roman" panose="02020603050405020304" pitchFamily="18" charset="0"/>
                <a:ea typeface="Times New Roman" panose="02020603050405020304" pitchFamily="18" charset="0"/>
              </a:rPr>
              <a:t> JavaScript. </a:t>
            </a:r>
            <a:r>
              <a:rPr lang="en-US" sz="1500" dirty="0" err="1">
                <a:effectLst/>
                <a:latin typeface="Times New Roman" panose="02020603050405020304" pitchFamily="18" charset="0"/>
                <a:ea typeface="Times New Roman" panose="02020603050405020304" pitchFamily="18" charset="0"/>
              </a:rPr>
              <a:t>Interfata</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utilizatorului</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este</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reprezentata</a:t>
            </a:r>
            <a:r>
              <a:rPr lang="en-US" sz="1500" dirty="0">
                <a:effectLst/>
                <a:latin typeface="Times New Roman" panose="02020603050405020304" pitchFamily="18" charset="0"/>
                <a:ea typeface="Times New Roman" panose="02020603050405020304" pitchFamily="18" charset="0"/>
              </a:rPr>
              <a:t> ca o </a:t>
            </a:r>
            <a:r>
              <a:rPr lang="en-US" sz="1500" dirty="0" err="1">
                <a:effectLst/>
                <a:latin typeface="Times New Roman" panose="02020603050405020304" pitchFamily="18" charset="0"/>
                <a:ea typeface="Times New Roman" panose="02020603050405020304" pitchFamily="18" charset="0"/>
              </a:rPr>
              <a:t>colectie</a:t>
            </a:r>
            <a:r>
              <a:rPr lang="en-US" sz="1500" dirty="0">
                <a:effectLst/>
                <a:latin typeface="Times New Roman" panose="02020603050405020304" pitchFamily="18" charset="0"/>
                <a:ea typeface="Times New Roman" panose="02020603050405020304" pitchFamily="18" charset="0"/>
              </a:rPr>
              <a:t> de </a:t>
            </a:r>
            <a:r>
              <a:rPr lang="en-US" sz="1500" dirty="0" err="1">
                <a:effectLst/>
                <a:latin typeface="Times New Roman" panose="02020603050405020304" pitchFamily="18" charset="0"/>
                <a:ea typeface="Times New Roman" panose="02020603050405020304" pitchFamily="18" charset="0"/>
              </a:rPr>
              <a:t>componente</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reutilizabile</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fiecare</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gestionandu-si</a:t>
            </a:r>
            <a:r>
              <a:rPr lang="en-US" sz="1500" dirty="0">
                <a:effectLst/>
                <a:latin typeface="Times New Roman" panose="02020603050405020304" pitchFamily="18" charset="0"/>
                <a:ea typeface="Times New Roman" panose="02020603050405020304" pitchFamily="18" charset="0"/>
              </a:rPr>
              <a:t> propria </a:t>
            </a:r>
            <a:r>
              <a:rPr lang="en-US" sz="1500" dirty="0" err="1">
                <a:effectLst/>
                <a:latin typeface="Times New Roman" panose="02020603050405020304" pitchFamily="18" charset="0"/>
                <a:ea typeface="Times New Roman" panose="02020603050405020304" pitchFamily="18" charset="0"/>
              </a:rPr>
              <a:t>sa</a:t>
            </a:r>
            <a:r>
              <a:rPr lang="en-US" sz="1500" dirty="0">
                <a:effectLst/>
                <a:latin typeface="Times New Roman" panose="02020603050405020304" pitchFamily="18" charset="0"/>
                <a:ea typeface="Times New Roman" panose="02020603050405020304" pitchFamily="18" charset="0"/>
              </a:rPr>
              <a:t> stare. </a:t>
            </a:r>
            <a:r>
              <a:rPr lang="en-US" sz="1500" dirty="0" err="1">
                <a:effectLst/>
                <a:latin typeface="Times New Roman" panose="02020603050405020304" pitchFamily="18" charset="0"/>
                <a:ea typeface="Times New Roman" panose="02020603050405020304" pitchFamily="18" charset="0"/>
              </a:rPr>
              <a:t>Aceasta</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abordare</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modulara</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si</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decuplata</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faciliteaza</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dezvoltarea</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si</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intretinerea</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aplicatiilor</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permitand</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dezvoltatorilor</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sa</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construiasca</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si</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sa</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refoloseasca</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componente</a:t>
            </a:r>
            <a:r>
              <a:rPr lang="en-US" sz="1500" dirty="0">
                <a:effectLst/>
                <a:latin typeface="Times New Roman" panose="02020603050405020304" pitchFamily="18" charset="0"/>
                <a:ea typeface="Times New Roman" panose="02020603050405020304" pitchFamily="18" charset="0"/>
              </a:rPr>
              <a:t> in diverse </a:t>
            </a:r>
            <a:r>
              <a:rPr lang="en-US" sz="1500" dirty="0" err="1">
                <a:effectLst/>
                <a:latin typeface="Times New Roman" panose="02020603050405020304" pitchFamily="18" charset="0"/>
                <a:ea typeface="Times New Roman" panose="02020603050405020304" pitchFamily="18" charset="0"/>
              </a:rPr>
              <a:t>contexte</a:t>
            </a:r>
            <a:r>
              <a:rPr lang="en-US" sz="1500" dirty="0">
                <a:effectLst/>
                <a:latin typeface="Times New Roman" panose="02020603050405020304" pitchFamily="18" charset="0"/>
                <a:ea typeface="Times New Roman" panose="02020603050405020304" pitchFamily="18" charset="0"/>
              </a:rPr>
              <a:t>.</a:t>
            </a:r>
          </a:p>
          <a:p>
            <a:pPr>
              <a:lnSpc>
                <a:spcPct val="100000"/>
              </a:lnSpc>
            </a:pPr>
            <a:endParaRPr lang="en-US" sz="1500" dirty="0"/>
          </a:p>
        </p:txBody>
      </p:sp>
      <p:pic>
        <p:nvPicPr>
          <p:cNvPr id="1026" name="Picture 2" descr="World of React in 2021. What's the best way to build React apps… | by Ravi  Sanapala | Webtips | Medium">
            <a:extLst>
              <a:ext uri="{FF2B5EF4-FFF2-40B4-BE49-F238E27FC236}">
                <a16:creationId xmlns:a16="http://schemas.microsoft.com/office/drawing/2014/main" id="{D824C187-8331-6798-BD22-1E4320A0E61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269" r="30506"/>
          <a:stretch/>
        </p:blipFill>
        <p:spPr bwMode="auto">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460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15" name="Rectangle 2114">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7"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FBEB00"/>
          </a:solidFill>
          <a:ln w="38100" cap="rnd">
            <a:solidFill>
              <a:srgbClr val="FBEB0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4F0373-F389-ED75-2600-37F649D2FA9F}"/>
              </a:ext>
            </a:extLst>
          </p:cNvPr>
          <p:cNvSpPr>
            <a:spLocks noGrp="1"/>
          </p:cNvSpPr>
          <p:nvPr>
            <p:ph idx="1"/>
          </p:nvPr>
        </p:nvSpPr>
        <p:spPr>
          <a:xfrm>
            <a:off x="5297762" y="2706624"/>
            <a:ext cx="6251110" cy="3483864"/>
          </a:xfrm>
        </p:spPr>
        <p:txBody>
          <a:bodyPr>
            <a:normAutofit/>
          </a:bodyPr>
          <a:lstStyle/>
          <a:p>
            <a:pPr marL="0" marR="128270">
              <a:lnSpc>
                <a:spcPct val="100000"/>
              </a:lnSpc>
              <a:spcBef>
                <a:spcPts val="1360"/>
              </a:spcBef>
              <a:spcAft>
                <a:spcPts val="0"/>
              </a:spcAft>
            </a:pPr>
            <a:r>
              <a:rPr lang="en-US" sz="1100">
                <a:effectLst/>
                <a:latin typeface="Times New Roman" panose="02020603050405020304" pitchFamily="18" charset="0"/>
                <a:ea typeface="Times New Roman" panose="02020603050405020304" pitchFamily="18" charset="0"/>
              </a:rPr>
              <a:t>Express.js, </a:t>
            </a:r>
            <a:r>
              <a:rPr lang="en-US" sz="1100" err="1">
                <a:effectLst/>
                <a:latin typeface="Times New Roman" panose="02020603050405020304" pitchFamily="18" charset="0"/>
                <a:ea typeface="Times New Roman" panose="02020603050405020304" pitchFamily="18" charset="0"/>
              </a:rPr>
              <a:t>lansat</a:t>
            </a:r>
            <a:r>
              <a:rPr lang="en-US" sz="1100">
                <a:effectLst/>
                <a:latin typeface="Times New Roman" panose="02020603050405020304" pitchFamily="18" charset="0"/>
                <a:ea typeface="Times New Roman" panose="02020603050405020304" pitchFamily="18" charset="0"/>
              </a:rPr>
              <a:t> in 2010, </a:t>
            </a:r>
            <a:r>
              <a:rPr lang="en-US" sz="1100" err="1">
                <a:effectLst/>
                <a:latin typeface="Times New Roman" panose="02020603050405020304" pitchFamily="18" charset="0"/>
                <a:ea typeface="Times New Roman" panose="02020603050405020304" pitchFamily="18" charset="0"/>
              </a:rPr>
              <a:t>reprezinta</a:t>
            </a:r>
            <a:r>
              <a:rPr lang="en-US" sz="1100">
                <a:effectLst/>
                <a:latin typeface="Times New Roman" panose="02020603050405020304" pitchFamily="18" charset="0"/>
                <a:ea typeface="Times New Roman" panose="02020603050405020304" pitchFamily="18" charset="0"/>
              </a:rPr>
              <a:t> un framework web </a:t>
            </a:r>
            <a:r>
              <a:rPr lang="en-US" sz="1100" err="1">
                <a:effectLst/>
                <a:latin typeface="Times New Roman" panose="02020603050405020304" pitchFamily="18" charset="0"/>
                <a:ea typeface="Times New Roman" panose="02020603050405020304" pitchFamily="18" charset="0"/>
              </a:rPr>
              <a:t>usor</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si</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flexibil</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construit</a:t>
            </a:r>
            <a:r>
              <a:rPr lang="en-US" sz="1100">
                <a:effectLst/>
                <a:latin typeface="Times New Roman" panose="02020603050405020304" pitchFamily="18" charset="0"/>
                <a:ea typeface="Times New Roman" panose="02020603050405020304" pitchFamily="18" charset="0"/>
              </a:rPr>
              <a:t> pe </a:t>
            </a:r>
            <a:r>
              <a:rPr lang="en-US" sz="1100" err="1">
                <a:effectLst/>
                <a:latin typeface="Times New Roman" panose="02020603050405020304" pitchFamily="18" charset="0"/>
                <a:ea typeface="Times New Roman" panose="02020603050405020304" pitchFamily="18" charset="0"/>
              </a:rPr>
              <a:t>baza</a:t>
            </a:r>
            <a:r>
              <a:rPr lang="en-US" sz="1100">
                <a:effectLst/>
                <a:latin typeface="Times New Roman" panose="02020603050405020304" pitchFamily="18" charset="0"/>
                <a:ea typeface="Times New Roman" panose="02020603050405020304" pitchFamily="18" charset="0"/>
              </a:rPr>
              <a:t> Node.js. Desi </a:t>
            </a:r>
            <a:r>
              <a:rPr lang="en-US" sz="1100" err="1">
                <a:effectLst/>
                <a:latin typeface="Times New Roman" panose="02020603050405020304" pitchFamily="18" charset="0"/>
                <a:ea typeface="Times New Roman" panose="02020603050405020304" pitchFamily="18" charset="0"/>
              </a:rPr>
              <a:t>este</a:t>
            </a:r>
            <a:r>
              <a:rPr lang="en-US" sz="1100">
                <a:effectLst/>
                <a:latin typeface="Times New Roman" panose="02020603050405020304" pitchFamily="18" charset="0"/>
                <a:ea typeface="Times New Roman" panose="02020603050405020304" pitchFamily="18" charset="0"/>
              </a:rPr>
              <a:t> minimalist din natura, Express.js </a:t>
            </a:r>
            <a:r>
              <a:rPr lang="en-US" sz="1100" err="1">
                <a:effectLst/>
                <a:latin typeface="Times New Roman" panose="02020603050405020304" pitchFamily="18" charset="0"/>
                <a:ea typeface="Times New Roman" panose="02020603050405020304" pitchFamily="18" charset="0"/>
              </a:rPr>
              <a:t>ofera</a:t>
            </a:r>
            <a:r>
              <a:rPr lang="en-US" sz="1100">
                <a:effectLst/>
                <a:latin typeface="Times New Roman" panose="02020603050405020304" pitchFamily="18" charset="0"/>
                <a:ea typeface="Times New Roman" panose="02020603050405020304" pitchFamily="18" charset="0"/>
              </a:rPr>
              <a:t> un set </a:t>
            </a:r>
            <a:r>
              <a:rPr lang="en-US" sz="1100" err="1">
                <a:effectLst/>
                <a:latin typeface="Times New Roman" panose="02020603050405020304" pitchFamily="18" charset="0"/>
                <a:ea typeface="Times New Roman" panose="02020603050405020304" pitchFamily="18" charset="0"/>
              </a:rPr>
              <a:t>bogat</a:t>
            </a:r>
            <a:r>
              <a:rPr lang="en-US" sz="1100">
                <a:effectLst/>
                <a:latin typeface="Times New Roman" panose="02020603050405020304" pitchFamily="18" charset="0"/>
                <a:ea typeface="Times New Roman" panose="02020603050405020304" pitchFamily="18" charset="0"/>
              </a:rPr>
              <a:t> de </a:t>
            </a:r>
            <a:r>
              <a:rPr lang="en-US" sz="1100" err="1">
                <a:effectLst/>
                <a:latin typeface="Times New Roman" panose="02020603050405020304" pitchFamily="18" charset="0"/>
                <a:ea typeface="Times New Roman" panose="02020603050405020304" pitchFamily="18" charset="0"/>
              </a:rPr>
              <a:t>functionalitati</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facandu</a:t>
            </a:r>
            <a:r>
              <a:rPr lang="en-US" sz="1100">
                <a:effectLst/>
                <a:latin typeface="Times New Roman" panose="02020603050405020304" pitchFamily="18" charset="0"/>
                <a:ea typeface="Times New Roman" panose="02020603050405020304" pitchFamily="18" charset="0"/>
              </a:rPr>
              <a:t>-l </a:t>
            </a:r>
            <a:r>
              <a:rPr lang="en-US" sz="1100" err="1">
                <a:effectLst/>
                <a:latin typeface="Times New Roman" panose="02020603050405020304" pitchFamily="18" charset="0"/>
                <a:ea typeface="Times New Roman" panose="02020603050405020304" pitchFamily="18" charset="0"/>
              </a:rPr>
              <a:t>unul</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dintre</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cele</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mai</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populare</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si</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influente</a:t>
            </a:r>
            <a:r>
              <a:rPr lang="en-US" sz="1100">
                <a:effectLst/>
                <a:latin typeface="Times New Roman" panose="02020603050405020304" pitchFamily="18" charset="0"/>
                <a:ea typeface="Times New Roman" panose="02020603050405020304" pitchFamily="18" charset="0"/>
              </a:rPr>
              <a:t> framework-</a:t>
            </a:r>
            <a:r>
              <a:rPr lang="en-US" sz="1100" err="1">
                <a:effectLst/>
                <a:latin typeface="Times New Roman" panose="02020603050405020304" pitchFamily="18" charset="0"/>
                <a:ea typeface="Times New Roman" panose="02020603050405020304" pitchFamily="18" charset="0"/>
              </a:rPr>
              <a:t>uri</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pentru</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dezvoltarea</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aplicatiilor</a:t>
            </a:r>
            <a:r>
              <a:rPr lang="en-US" sz="1100">
                <a:effectLst/>
                <a:latin typeface="Times New Roman" panose="02020603050405020304" pitchFamily="18" charset="0"/>
                <a:ea typeface="Times New Roman" panose="02020603050405020304" pitchFamily="18" charset="0"/>
              </a:rPr>
              <a:t> web in </a:t>
            </a:r>
            <a:r>
              <a:rPr lang="en-US" sz="1100" err="1">
                <a:effectLst/>
                <a:latin typeface="Times New Roman" panose="02020603050405020304" pitchFamily="18" charset="0"/>
                <a:ea typeface="Times New Roman" panose="02020603050405020304" pitchFamily="18" charset="0"/>
              </a:rPr>
              <a:t>ecosistemul</a:t>
            </a:r>
            <a:r>
              <a:rPr lang="en-US" sz="1100">
                <a:effectLst/>
                <a:latin typeface="Times New Roman" panose="02020603050405020304" pitchFamily="18" charset="0"/>
                <a:ea typeface="Times New Roman" panose="02020603050405020304" pitchFamily="18" charset="0"/>
              </a:rPr>
              <a:t> Node.js. </a:t>
            </a:r>
            <a:r>
              <a:rPr lang="en-US" sz="1100" err="1">
                <a:effectLst/>
                <a:latin typeface="Times New Roman" panose="02020603050405020304" pitchFamily="18" charset="0"/>
                <a:ea typeface="Times New Roman" panose="02020603050405020304" pitchFamily="18" charset="0"/>
              </a:rPr>
              <a:t>Explorarea</a:t>
            </a:r>
            <a:r>
              <a:rPr lang="en-US" sz="1100">
                <a:effectLst/>
                <a:latin typeface="Times New Roman" panose="02020603050405020304" pitchFamily="18" charset="0"/>
                <a:ea typeface="Times New Roman" panose="02020603050405020304" pitchFamily="18" charset="0"/>
              </a:rPr>
              <a:t> profunda a Express.js </a:t>
            </a:r>
            <a:r>
              <a:rPr lang="en-US" sz="1100" err="1">
                <a:effectLst/>
                <a:latin typeface="Times New Roman" panose="02020603050405020304" pitchFamily="18" charset="0"/>
                <a:ea typeface="Times New Roman" panose="02020603050405020304" pitchFamily="18" charset="0"/>
              </a:rPr>
              <a:t>dezvaluie</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complexitatea</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si</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puterea</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sa</a:t>
            </a:r>
            <a:r>
              <a:rPr lang="en-US" sz="1100">
                <a:effectLst/>
                <a:latin typeface="Times New Roman" panose="02020603050405020304" pitchFamily="18" charset="0"/>
                <a:ea typeface="Times New Roman" panose="02020603050405020304" pitchFamily="18" charset="0"/>
              </a:rPr>
              <a:t> in </a:t>
            </a:r>
            <a:r>
              <a:rPr lang="en-US" sz="1100" err="1">
                <a:effectLst/>
                <a:latin typeface="Times New Roman" panose="02020603050405020304" pitchFamily="18" charset="0"/>
                <a:ea typeface="Times New Roman" panose="02020603050405020304" pitchFamily="18" charset="0"/>
              </a:rPr>
              <a:t>dezvoltarea</a:t>
            </a:r>
            <a:r>
              <a:rPr lang="en-US" sz="1100">
                <a:effectLst/>
                <a:latin typeface="Times New Roman" panose="02020603050405020304" pitchFamily="18" charset="0"/>
                <a:ea typeface="Times New Roman" panose="02020603050405020304" pitchFamily="18" charset="0"/>
              </a:rPr>
              <a:t> de </a:t>
            </a:r>
            <a:r>
              <a:rPr lang="en-US" sz="1100" err="1">
                <a:effectLst/>
                <a:latin typeface="Times New Roman" panose="02020603050405020304" pitchFamily="18" charset="0"/>
                <a:ea typeface="Times New Roman" panose="02020603050405020304" pitchFamily="18" charset="0"/>
              </a:rPr>
              <a:t>solutii</a:t>
            </a:r>
            <a:r>
              <a:rPr lang="en-US" sz="1100">
                <a:effectLst/>
                <a:latin typeface="Times New Roman" panose="02020603050405020304" pitchFamily="18" charset="0"/>
                <a:ea typeface="Times New Roman" panose="02020603050405020304" pitchFamily="18" charset="0"/>
              </a:rPr>
              <a:t> web </a:t>
            </a:r>
            <a:r>
              <a:rPr lang="en-US" sz="1100" err="1">
                <a:effectLst/>
                <a:latin typeface="Times New Roman" panose="02020603050405020304" pitchFamily="18" charset="0"/>
                <a:ea typeface="Times New Roman" panose="02020603050405020304" pitchFamily="18" charset="0"/>
              </a:rPr>
              <a:t>scalabile</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și</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robuste</a:t>
            </a:r>
            <a:r>
              <a:rPr lang="en-US" sz="1100">
                <a:effectLst/>
                <a:latin typeface="Times New Roman" panose="02020603050405020304" pitchFamily="18" charset="0"/>
                <a:ea typeface="Times New Roman" panose="02020603050405020304" pitchFamily="18" charset="0"/>
              </a:rPr>
              <a:t>.</a:t>
            </a:r>
          </a:p>
          <a:p>
            <a:pPr marL="0" marR="128270">
              <a:lnSpc>
                <a:spcPct val="100000"/>
              </a:lnSpc>
              <a:spcBef>
                <a:spcPts val="1360"/>
              </a:spcBef>
              <a:spcAft>
                <a:spcPts val="0"/>
              </a:spcAft>
            </a:pPr>
            <a:r>
              <a:rPr lang="en-US" sz="1100">
                <a:effectLst/>
                <a:latin typeface="Times New Roman" panose="02020603050405020304" pitchFamily="18" charset="0"/>
                <a:ea typeface="Times New Roman" panose="02020603050405020304" pitchFamily="18" charset="0"/>
              </a:rPr>
              <a:t>La </a:t>
            </a:r>
            <a:r>
              <a:rPr lang="en-US" sz="1100" err="1">
                <a:effectLst/>
                <a:latin typeface="Times New Roman" panose="02020603050405020304" pitchFamily="18" charset="0"/>
                <a:ea typeface="Times New Roman" panose="02020603050405020304" pitchFamily="18" charset="0"/>
              </a:rPr>
              <a:t>inima</a:t>
            </a:r>
            <a:r>
              <a:rPr lang="en-US" sz="1100">
                <a:effectLst/>
                <a:latin typeface="Times New Roman" panose="02020603050405020304" pitchFamily="18" charset="0"/>
                <a:ea typeface="Times New Roman" panose="02020603050405020304" pitchFamily="18" charset="0"/>
              </a:rPr>
              <a:t> Express.js se </a:t>
            </a:r>
            <a:r>
              <a:rPr lang="en-US" sz="1100" err="1">
                <a:effectLst/>
                <a:latin typeface="Times New Roman" panose="02020603050405020304" pitchFamily="18" charset="0"/>
                <a:ea typeface="Times New Roman" panose="02020603050405020304" pitchFamily="18" charset="0"/>
              </a:rPr>
              <a:t>afla</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conceptul</a:t>
            </a:r>
            <a:r>
              <a:rPr lang="en-US" sz="1100">
                <a:effectLst/>
                <a:latin typeface="Times New Roman" panose="02020603050405020304" pitchFamily="18" charset="0"/>
                <a:ea typeface="Times New Roman" panose="02020603050405020304" pitchFamily="18" charset="0"/>
              </a:rPr>
              <a:t> de middleware-</a:t>
            </a:r>
            <a:r>
              <a:rPr lang="en-US" sz="1100" err="1">
                <a:effectLst/>
                <a:latin typeface="Times New Roman" panose="02020603050405020304" pitchFamily="18" charset="0"/>
                <a:ea typeface="Times New Roman" panose="02020603050405020304" pitchFamily="18" charset="0"/>
              </a:rPr>
              <a:t>uri</a:t>
            </a:r>
            <a:r>
              <a:rPr lang="en-US" sz="1100">
                <a:effectLst/>
                <a:latin typeface="Times New Roman" panose="02020603050405020304" pitchFamily="18" charset="0"/>
                <a:ea typeface="Times New Roman" panose="02020603050405020304" pitchFamily="18" charset="0"/>
              </a:rPr>
              <a:t>. Middleware-urile sunt </a:t>
            </a:r>
            <a:r>
              <a:rPr lang="en-US" sz="1100" err="1">
                <a:effectLst/>
                <a:latin typeface="Times New Roman" panose="02020603050405020304" pitchFamily="18" charset="0"/>
                <a:ea typeface="Times New Roman" panose="02020603050405020304" pitchFamily="18" charset="0"/>
              </a:rPr>
              <a:t>functii</a:t>
            </a:r>
            <a:r>
              <a:rPr lang="en-US" sz="1100">
                <a:effectLst/>
                <a:latin typeface="Times New Roman" panose="02020603050405020304" pitchFamily="18" charset="0"/>
                <a:ea typeface="Times New Roman" panose="02020603050405020304" pitchFamily="18" charset="0"/>
              </a:rPr>
              <a:t> care pot fi </a:t>
            </a:r>
            <a:r>
              <a:rPr lang="en-US" sz="1100" err="1">
                <a:effectLst/>
                <a:latin typeface="Times New Roman" panose="02020603050405020304" pitchFamily="18" charset="0"/>
                <a:ea typeface="Times New Roman" panose="02020603050405020304" pitchFamily="18" charset="0"/>
              </a:rPr>
              <a:t>plasate</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intre</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cererea</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clientului</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si</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logica</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aplicatiei</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permitand</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manipularea</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cererilor</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si</a:t>
            </a:r>
            <a:r>
              <a:rPr lang="en-US" sz="1100">
                <a:effectLst/>
                <a:latin typeface="Times New Roman" panose="02020603050405020304" pitchFamily="18" charset="0"/>
                <a:ea typeface="Times New Roman" panose="02020603050405020304" pitchFamily="18" charset="0"/>
              </a:rPr>
              <a:t> a </a:t>
            </a:r>
            <a:r>
              <a:rPr lang="en-US" sz="1100" err="1">
                <a:effectLst/>
                <a:latin typeface="Times New Roman" panose="02020603050405020304" pitchFamily="18" charset="0"/>
                <a:ea typeface="Times New Roman" panose="02020603050405020304" pitchFamily="18" charset="0"/>
              </a:rPr>
              <a:t>raspunsurilor</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inainte</a:t>
            </a:r>
            <a:r>
              <a:rPr lang="en-US" sz="1100">
                <a:effectLst/>
                <a:latin typeface="Times New Roman" panose="02020603050405020304" pitchFamily="18" charset="0"/>
                <a:ea typeface="Times New Roman" panose="02020603050405020304" pitchFamily="18" charset="0"/>
              </a:rPr>
              <a:t> ca </a:t>
            </a:r>
            <a:r>
              <a:rPr lang="en-US" sz="1100" err="1">
                <a:effectLst/>
                <a:latin typeface="Times New Roman" panose="02020603050405020304" pitchFamily="18" charset="0"/>
                <a:ea typeface="Times New Roman" panose="02020603050405020304" pitchFamily="18" charset="0"/>
              </a:rPr>
              <a:t>acestea</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sa</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ajunga</a:t>
            </a:r>
            <a:r>
              <a:rPr lang="en-US" sz="1100">
                <a:effectLst/>
                <a:latin typeface="Times New Roman" panose="02020603050405020304" pitchFamily="18" charset="0"/>
                <a:ea typeface="Times New Roman" panose="02020603050405020304" pitchFamily="18" charset="0"/>
              </a:rPr>
              <a:t> la </a:t>
            </a:r>
            <a:r>
              <a:rPr lang="en-US" sz="1100" err="1">
                <a:effectLst/>
                <a:latin typeface="Times New Roman" panose="02020603050405020304" pitchFamily="18" charset="0"/>
                <a:ea typeface="Times New Roman" panose="02020603050405020304" pitchFamily="18" charset="0"/>
              </a:rPr>
              <a:t>rutele</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propriu-zise</a:t>
            </a:r>
            <a:r>
              <a:rPr lang="en-US" sz="1100">
                <a:effectLst/>
                <a:latin typeface="Times New Roman" panose="02020603050405020304" pitchFamily="18" charset="0"/>
                <a:ea typeface="Times New Roman" panose="02020603050405020304" pitchFamily="18" charset="0"/>
              </a:rPr>
              <a:t> ale </a:t>
            </a:r>
            <a:r>
              <a:rPr lang="en-US" sz="1100" err="1">
                <a:effectLst/>
                <a:latin typeface="Times New Roman" panose="02020603050405020304" pitchFamily="18" charset="0"/>
                <a:ea typeface="Times New Roman" panose="02020603050405020304" pitchFamily="18" charset="0"/>
              </a:rPr>
              <a:t>aplicatiei</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Aceasta</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arhitectura</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modulara</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faciliteaza</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dezvoltarea</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si</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gestionarea</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aplicatiilor</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complexe</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permitand</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dezvoltatorilor</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sa</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implementeze</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functionalitati</a:t>
            </a:r>
            <a:r>
              <a:rPr lang="en-US" sz="1100">
                <a:effectLst/>
                <a:latin typeface="Times New Roman" panose="02020603050405020304" pitchFamily="18" charset="0"/>
                <a:ea typeface="Times New Roman" panose="02020603050405020304" pitchFamily="18" charset="0"/>
              </a:rPr>
              <a:t> precum </a:t>
            </a:r>
            <a:r>
              <a:rPr lang="en-US" sz="1100" err="1">
                <a:effectLst/>
                <a:latin typeface="Times New Roman" panose="02020603050405020304" pitchFamily="18" charset="0"/>
                <a:ea typeface="Times New Roman" panose="02020603050405020304" pitchFamily="18" charset="0"/>
              </a:rPr>
              <a:t>autentificarea</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autorizarea</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gestionarea</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erorilor</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si</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multe</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altele</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intr</a:t>
            </a:r>
            <a:r>
              <a:rPr lang="en-US" sz="1100">
                <a:effectLst/>
                <a:latin typeface="Times New Roman" panose="02020603050405020304" pitchFamily="18" charset="0"/>
                <a:ea typeface="Times New Roman" panose="02020603050405020304" pitchFamily="18" charset="0"/>
              </a:rPr>
              <a:t>-un mod </a:t>
            </a:r>
            <a:r>
              <a:rPr lang="en-US" sz="1100" err="1">
                <a:effectLst/>
                <a:latin typeface="Times New Roman" panose="02020603050405020304" pitchFamily="18" charset="0"/>
                <a:ea typeface="Times New Roman" panose="02020603050405020304" pitchFamily="18" charset="0"/>
              </a:rPr>
              <a:t>clar</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si</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organizat</a:t>
            </a:r>
            <a:r>
              <a:rPr lang="en-US" sz="1100">
                <a:effectLst/>
                <a:latin typeface="Times New Roman" panose="02020603050405020304" pitchFamily="18" charset="0"/>
                <a:ea typeface="Times New Roman" panose="02020603050405020304" pitchFamily="18" charset="0"/>
              </a:rPr>
              <a:t>.</a:t>
            </a:r>
          </a:p>
          <a:p>
            <a:pPr marL="0" marR="128270">
              <a:lnSpc>
                <a:spcPct val="100000"/>
              </a:lnSpc>
              <a:spcBef>
                <a:spcPts val="1360"/>
              </a:spcBef>
              <a:spcAft>
                <a:spcPts val="0"/>
              </a:spcAft>
            </a:pPr>
            <a:r>
              <a:rPr lang="en-US" sz="1100">
                <a:effectLst/>
                <a:latin typeface="Times New Roman" panose="02020603050405020304" pitchFamily="18" charset="0"/>
                <a:ea typeface="Times New Roman" panose="02020603050405020304" pitchFamily="18" charset="0"/>
              </a:rPr>
              <a:t>Un alt aspect </a:t>
            </a:r>
            <a:r>
              <a:rPr lang="en-US" sz="1100" err="1">
                <a:effectLst/>
                <a:latin typeface="Times New Roman" panose="02020603050405020304" pitchFamily="18" charset="0"/>
                <a:ea typeface="Times New Roman" panose="02020603050405020304" pitchFamily="18" charset="0"/>
              </a:rPr>
              <a:t>esential</a:t>
            </a:r>
            <a:r>
              <a:rPr lang="en-US" sz="1100">
                <a:effectLst/>
                <a:latin typeface="Times New Roman" panose="02020603050405020304" pitchFamily="18" charset="0"/>
                <a:ea typeface="Times New Roman" panose="02020603050405020304" pitchFamily="18" charset="0"/>
              </a:rPr>
              <a:t> al Express.js </a:t>
            </a:r>
            <a:r>
              <a:rPr lang="en-US" sz="1100" err="1">
                <a:effectLst/>
                <a:latin typeface="Times New Roman" panose="02020603050405020304" pitchFamily="18" charset="0"/>
                <a:ea typeface="Times New Roman" panose="02020603050405020304" pitchFamily="18" charset="0"/>
              </a:rPr>
              <a:t>este</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sistemul</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sau</a:t>
            </a:r>
            <a:r>
              <a:rPr lang="en-US" sz="1100">
                <a:effectLst/>
                <a:latin typeface="Times New Roman" panose="02020603050405020304" pitchFamily="18" charset="0"/>
                <a:ea typeface="Times New Roman" panose="02020603050405020304" pitchFamily="18" charset="0"/>
              </a:rPr>
              <a:t> de </a:t>
            </a:r>
            <a:r>
              <a:rPr lang="en-US" sz="1100" err="1">
                <a:effectLst/>
                <a:latin typeface="Times New Roman" panose="02020603050405020304" pitchFamily="18" charset="0"/>
                <a:ea typeface="Times New Roman" panose="02020603050405020304" pitchFamily="18" charset="0"/>
              </a:rPr>
              <a:t>rute</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Rutele</a:t>
            </a:r>
            <a:r>
              <a:rPr lang="en-US" sz="1100">
                <a:effectLst/>
                <a:latin typeface="Times New Roman" panose="02020603050405020304" pitchFamily="18" charset="0"/>
                <a:ea typeface="Times New Roman" panose="02020603050405020304" pitchFamily="18" charset="0"/>
              </a:rPr>
              <a:t> sunt </a:t>
            </a:r>
            <a:r>
              <a:rPr lang="en-US" sz="1100" err="1">
                <a:effectLst/>
                <a:latin typeface="Times New Roman" panose="02020603050405020304" pitchFamily="18" charset="0"/>
                <a:ea typeface="Times New Roman" panose="02020603050405020304" pitchFamily="18" charset="0"/>
              </a:rPr>
              <a:t>utilizate</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pentru</a:t>
            </a:r>
            <a:r>
              <a:rPr lang="en-US" sz="1100">
                <a:effectLst/>
                <a:latin typeface="Times New Roman" panose="02020603050405020304" pitchFamily="18" charset="0"/>
                <a:ea typeface="Times New Roman" panose="02020603050405020304" pitchFamily="18" charset="0"/>
              </a:rPr>
              <a:t> a </a:t>
            </a:r>
            <a:r>
              <a:rPr lang="en-US" sz="1100" err="1">
                <a:effectLst/>
                <a:latin typeface="Times New Roman" panose="02020603050405020304" pitchFamily="18" charset="0"/>
                <a:ea typeface="Times New Roman" panose="02020603050405020304" pitchFamily="18" charset="0"/>
              </a:rPr>
              <a:t>mapa</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cererile</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clientului</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catre</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manipulatori</a:t>
            </a:r>
            <a:r>
              <a:rPr lang="en-US" sz="1100">
                <a:effectLst/>
                <a:latin typeface="Times New Roman" panose="02020603050405020304" pitchFamily="18" charset="0"/>
                <a:ea typeface="Times New Roman" panose="02020603050405020304" pitchFamily="18" charset="0"/>
              </a:rPr>
              <a:t> de </a:t>
            </a:r>
            <a:r>
              <a:rPr lang="en-US" sz="1100" err="1">
                <a:effectLst/>
                <a:latin typeface="Times New Roman" panose="02020603050405020304" pitchFamily="18" charset="0"/>
                <a:ea typeface="Times New Roman" panose="02020603050405020304" pitchFamily="18" charset="0"/>
              </a:rPr>
              <a:t>rute</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specifice</a:t>
            </a:r>
            <a:r>
              <a:rPr lang="en-US" sz="1100">
                <a:effectLst/>
                <a:latin typeface="Times New Roman" panose="02020603050405020304" pitchFamily="18" charset="0"/>
                <a:ea typeface="Times New Roman" panose="02020603050405020304" pitchFamily="18" charset="0"/>
              </a:rPr>
              <a:t>, care </a:t>
            </a:r>
            <a:r>
              <a:rPr lang="en-US" sz="1100" err="1">
                <a:effectLst/>
                <a:latin typeface="Times New Roman" panose="02020603050405020304" pitchFamily="18" charset="0"/>
                <a:ea typeface="Times New Roman" panose="02020603050405020304" pitchFamily="18" charset="0"/>
              </a:rPr>
              <a:t>raspund</a:t>
            </a:r>
            <a:r>
              <a:rPr lang="en-US" sz="1100">
                <a:effectLst/>
                <a:latin typeface="Times New Roman" panose="02020603050405020304" pitchFamily="18" charset="0"/>
                <a:ea typeface="Times New Roman" panose="02020603050405020304" pitchFamily="18" charset="0"/>
              </a:rPr>
              <a:t> in mod </a:t>
            </a:r>
            <a:r>
              <a:rPr lang="en-US" sz="1100" err="1">
                <a:effectLst/>
                <a:latin typeface="Times New Roman" panose="02020603050405020304" pitchFamily="18" charset="0"/>
                <a:ea typeface="Times New Roman" panose="02020603050405020304" pitchFamily="18" charset="0"/>
              </a:rPr>
              <a:t>corespunzator</a:t>
            </a:r>
            <a:r>
              <a:rPr lang="en-US" sz="1100">
                <a:effectLst/>
                <a:latin typeface="Times New Roman" panose="02020603050405020304" pitchFamily="18" charset="0"/>
                <a:ea typeface="Times New Roman" panose="02020603050405020304" pitchFamily="18" charset="0"/>
              </a:rPr>
              <a:t> la </a:t>
            </a:r>
            <a:r>
              <a:rPr lang="en-US" sz="1100" err="1">
                <a:effectLst/>
                <a:latin typeface="Times New Roman" panose="02020603050405020304" pitchFamily="18" charset="0"/>
                <a:ea typeface="Times New Roman" panose="02020603050405020304" pitchFamily="18" charset="0"/>
              </a:rPr>
              <a:t>acele</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cereri</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Acest</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sistem</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flexibil</a:t>
            </a:r>
            <a:r>
              <a:rPr lang="en-US" sz="1100">
                <a:effectLst/>
                <a:latin typeface="Times New Roman" panose="02020603050405020304" pitchFamily="18" charset="0"/>
                <a:ea typeface="Times New Roman" panose="02020603050405020304" pitchFamily="18" charset="0"/>
              </a:rPr>
              <a:t> de </a:t>
            </a:r>
            <a:r>
              <a:rPr lang="en-US" sz="1100" err="1">
                <a:effectLst/>
                <a:latin typeface="Times New Roman" panose="02020603050405020304" pitchFamily="18" charset="0"/>
                <a:ea typeface="Times New Roman" panose="02020603050405020304" pitchFamily="18" charset="0"/>
              </a:rPr>
              <a:t>rute</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permite</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dezvoltatorilor</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sa</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creeze</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aplicatii</a:t>
            </a:r>
            <a:r>
              <a:rPr lang="en-US" sz="1100">
                <a:effectLst/>
                <a:latin typeface="Times New Roman" panose="02020603050405020304" pitchFamily="18" charset="0"/>
                <a:ea typeface="Times New Roman" panose="02020603050405020304" pitchFamily="18" charset="0"/>
              </a:rPr>
              <a:t> web cu o </a:t>
            </a:r>
            <a:r>
              <a:rPr lang="en-US" sz="1100" err="1">
                <a:effectLst/>
                <a:latin typeface="Times New Roman" panose="02020603050405020304" pitchFamily="18" charset="0"/>
                <a:ea typeface="Times New Roman" panose="02020603050405020304" pitchFamily="18" charset="0"/>
              </a:rPr>
              <a:t>structura</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clara</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si</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organizata</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gestionand</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diferitele</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tipuri</a:t>
            </a:r>
            <a:r>
              <a:rPr lang="en-US" sz="1100">
                <a:effectLst/>
                <a:latin typeface="Times New Roman" panose="02020603050405020304" pitchFamily="18" charset="0"/>
                <a:ea typeface="Times New Roman" panose="02020603050405020304" pitchFamily="18" charset="0"/>
              </a:rPr>
              <a:t> de </a:t>
            </a:r>
            <a:r>
              <a:rPr lang="en-US" sz="1100" err="1">
                <a:effectLst/>
                <a:latin typeface="Times New Roman" panose="02020603050405020304" pitchFamily="18" charset="0"/>
                <a:ea typeface="Times New Roman" panose="02020603050405020304" pitchFamily="18" charset="0"/>
              </a:rPr>
              <a:t>cereri</a:t>
            </a:r>
            <a:r>
              <a:rPr lang="en-US" sz="1100">
                <a:effectLst/>
                <a:latin typeface="Times New Roman" panose="02020603050405020304" pitchFamily="18" charset="0"/>
                <a:ea typeface="Times New Roman" panose="02020603050405020304" pitchFamily="18" charset="0"/>
              </a:rPr>
              <a:t> (GET, POST, PUT, DELETE etc.) in </a:t>
            </a:r>
            <a:r>
              <a:rPr lang="en-US" sz="1100" err="1">
                <a:effectLst/>
                <a:latin typeface="Times New Roman" panose="02020603050405020304" pitchFamily="18" charset="0"/>
                <a:ea typeface="Times New Roman" panose="02020603050405020304" pitchFamily="18" charset="0"/>
              </a:rPr>
              <a:t>functie</a:t>
            </a:r>
            <a:r>
              <a:rPr lang="en-US" sz="1100">
                <a:effectLst/>
                <a:latin typeface="Times New Roman" panose="02020603050405020304" pitchFamily="18" charset="0"/>
                <a:ea typeface="Times New Roman" panose="02020603050405020304" pitchFamily="18" charset="0"/>
              </a:rPr>
              <a:t> de </a:t>
            </a:r>
            <a:r>
              <a:rPr lang="en-US" sz="1100" err="1">
                <a:effectLst/>
                <a:latin typeface="Times New Roman" panose="02020603050405020304" pitchFamily="18" charset="0"/>
                <a:ea typeface="Times New Roman" panose="02020603050405020304" pitchFamily="18" charset="0"/>
              </a:rPr>
              <a:t>nevoile</a:t>
            </a:r>
            <a:r>
              <a:rPr lang="en-US" sz="1100">
                <a:effectLst/>
                <a:latin typeface="Times New Roman" panose="02020603050405020304" pitchFamily="18" charset="0"/>
                <a:ea typeface="Times New Roman" panose="02020603050405020304" pitchFamily="18" charset="0"/>
              </a:rPr>
              <a:t> </a:t>
            </a:r>
            <a:r>
              <a:rPr lang="en-US" sz="1100" err="1">
                <a:effectLst/>
                <a:latin typeface="Times New Roman" panose="02020603050405020304" pitchFamily="18" charset="0"/>
                <a:ea typeface="Times New Roman" panose="02020603050405020304" pitchFamily="18" charset="0"/>
              </a:rPr>
              <a:t>aplicatiei</a:t>
            </a:r>
            <a:r>
              <a:rPr lang="en-US" sz="1100">
                <a:effectLst/>
                <a:latin typeface="Times New Roman" panose="02020603050405020304" pitchFamily="18" charset="0"/>
                <a:ea typeface="Times New Roman" panose="02020603050405020304" pitchFamily="18" charset="0"/>
              </a:rPr>
              <a:t>.</a:t>
            </a:r>
          </a:p>
          <a:p>
            <a:pPr>
              <a:lnSpc>
                <a:spcPct val="100000"/>
              </a:lnSpc>
            </a:pPr>
            <a:endParaRPr lang="en-US" sz="1100">
              <a:latin typeface="Times New Roman" panose="02020603050405020304" pitchFamily="18" charset="0"/>
              <a:cs typeface="Times New Roman" panose="02020603050405020304" pitchFamily="18" charset="0"/>
            </a:endParaRPr>
          </a:p>
        </p:txBody>
      </p:sp>
      <p:pic>
        <p:nvPicPr>
          <p:cNvPr id="2064" name="Picture 16" descr="Express JS">
            <a:extLst>
              <a:ext uri="{FF2B5EF4-FFF2-40B4-BE49-F238E27FC236}">
                <a16:creationId xmlns:a16="http://schemas.microsoft.com/office/drawing/2014/main" id="{285FEBA4-606C-CE2D-928B-01CD98450D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663" r="35590"/>
          <a:stretch/>
        </p:blipFill>
        <p:spPr bwMode="auto">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E8D7B3A-817F-612B-03FD-D7CC15F97901}"/>
              </a:ext>
            </a:extLst>
          </p:cNvPr>
          <p:cNvSpPr txBox="1"/>
          <p:nvPr/>
        </p:nvSpPr>
        <p:spPr>
          <a:xfrm>
            <a:off x="5297762" y="1918561"/>
            <a:ext cx="1039708" cy="646331"/>
          </a:xfrm>
          <a:prstGeom prst="rect">
            <a:avLst/>
          </a:prstGeom>
          <a:noFill/>
        </p:spPr>
        <p:txBody>
          <a:bodyPr wrap="none" rtlCol="0">
            <a:spAutoFit/>
          </a:bodyPr>
          <a:lstStyle/>
          <a:p>
            <a:r>
              <a:rPr lang="en-US" sz="1800" b="1" dirty="0">
                <a:effectLst/>
                <a:latin typeface="Times New Roman" panose="02020603050405020304" pitchFamily="18" charset="0"/>
                <a:ea typeface="Times New Roman" panose="02020603050405020304" pitchFamily="18" charset="0"/>
              </a:rPr>
              <a:t>Express</a:t>
            </a:r>
            <a:r>
              <a:rPr lang="ro-RO" sz="1800" b="1"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755442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1" name="Rectangle 3080">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083" name="Rectangle 3082">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00FF70"/>
          </a:solidFill>
          <a:ln w="38100" cap="rnd">
            <a:solidFill>
              <a:srgbClr val="00FF7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MongoDB">
            <a:extLst>
              <a:ext uri="{FF2B5EF4-FFF2-40B4-BE49-F238E27FC236}">
                <a16:creationId xmlns:a16="http://schemas.microsoft.com/office/drawing/2014/main" id="{3DEA7851-F5E0-052F-0A76-51E446FF1FF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6013" r="16076"/>
          <a:stretch/>
        </p:blipFill>
        <p:spPr bwMode="auto">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33FDC5C-F878-174E-C345-8D6E188A3B1C}"/>
              </a:ext>
            </a:extLst>
          </p:cNvPr>
          <p:cNvSpPr txBox="1"/>
          <p:nvPr/>
        </p:nvSpPr>
        <p:spPr>
          <a:xfrm>
            <a:off x="5307496" y="646043"/>
            <a:ext cx="6186414" cy="6247864"/>
          </a:xfrm>
          <a:prstGeom prst="rect">
            <a:avLst/>
          </a:prstGeom>
          <a:noFill/>
        </p:spPr>
        <p:txBody>
          <a:bodyPr wrap="square" rtlCol="0">
            <a:spAutoFit/>
          </a:bodyPr>
          <a:lstStyle/>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MongoDB </a:t>
            </a:r>
            <a:r>
              <a:rPr lang="en-US" sz="1600" dirty="0" err="1">
                <a:latin typeface="Times New Roman" panose="02020603050405020304" pitchFamily="18" charset="0"/>
                <a:cs typeface="Times New Roman" panose="02020603050405020304" pitchFamily="18" charset="0"/>
              </a:rPr>
              <a:t>este</a:t>
            </a:r>
            <a:r>
              <a:rPr lang="en-US" sz="1600" dirty="0">
                <a:latin typeface="Times New Roman" panose="02020603050405020304" pitchFamily="18" charset="0"/>
                <a:cs typeface="Times New Roman" panose="02020603050405020304" pitchFamily="18" charset="0"/>
              </a:rPr>
              <a:t> o </a:t>
            </a:r>
            <a:r>
              <a:rPr lang="en-US" sz="1600" dirty="0" err="1">
                <a:latin typeface="Times New Roman" panose="02020603050405020304" pitchFamily="18" charset="0"/>
                <a:cs typeface="Times New Roman" panose="02020603050405020304" pitchFamily="18" charset="0"/>
              </a:rPr>
              <a:t>baza</a:t>
            </a:r>
            <a:r>
              <a:rPr lang="en-US" sz="1600" dirty="0">
                <a:latin typeface="Times New Roman" panose="02020603050405020304" pitchFamily="18" charset="0"/>
                <a:cs typeface="Times New Roman" panose="02020603050405020304" pitchFamily="18" charset="0"/>
              </a:rPr>
              <a:t> de date de tip NoSQL. </a:t>
            </a:r>
            <a:r>
              <a:rPr lang="en-US" sz="1600" dirty="0" err="1">
                <a:latin typeface="Times New Roman" panose="02020603050405020304" pitchFamily="18" charset="0"/>
                <a:cs typeface="Times New Roman" panose="02020603050405020304" pitchFamily="18" charset="0"/>
              </a:rPr>
              <a:t>Lansat</a:t>
            </a:r>
            <a:r>
              <a:rPr lang="en-US" sz="1600" dirty="0">
                <a:latin typeface="Times New Roman" panose="02020603050405020304" pitchFamily="18" charset="0"/>
                <a:cs typeface="Times New Roman" panose="02020603050405020304" pitchFamily="18" charset="0"/>
              </a:rPr>
              <a:t> initial in 2009, a </a:t>
            </a:r>
            <a:r>
              <a:rPr lang="en-US" sz="1600" dirty="0" err="1">
                <a:latin typeface="Times New Roman" panose="02020603050405020304" pitchFamily="18" charset="0"/>
                <a:cs typeface="Times New Roman" panose="02020603050405020304" pitchFamily="18" charset="0"/>
              </a:rPr>
              <a:t>revolutionat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modul</a:t>
            </a:r>
            <a:r>
              <a:rPr lang="en-US" sz="1600" dirty="0">
                <a:latin typeface="Times New Roman" panose="02020603050405020304" pitchFamily="18" charset="0"/>
                <a:cs typeface="Times New Roman" panose="02020603050405020304" pitchFamily="18" charset="0"/>
              </a:rPr>
              <a:t> in care </a:t>
            </a:r>
            <a:r>
              <a:rPr lang="en-US" sz="1600" dirty="0" err="1">
                <a:latin typeface="Times New Roman" panose="02020603050405020304" pitchFamily="18" charset="0"/>
                <a:cs typeface="Times New Roman" panose="02020603050405020304" pitchFamily="18" charset="0"/>
              </a:rPr>
              <a:t>dezvoltatorii</a:t>
            </a:r>
            <a:r>
              <a:rPr lang="en-US" sz="1600" dirty="0">
                <a:latin typeface="Times New Roman" panose="02020603050405020304" pitchFamily="18" charset="0"/>
                <a:cs typeface="Times New Roman" panose="02020603050405020304" pitchFamily="18" charset="0"/>
              </a:rPr>
              <a:t> de software </a:t>
            </a:r>
            <a:r>
              <a:rPr lang="en-US" sz="1600" dirty="0" err="1">
                <a:latin typeface="Times New Roman" panose="02020603050405020304" pitchFamily="18" charset="0"/>
                <a:cs typeface="Times New Roman" panose="02020603050405020304" pitchFamily="18" charset="0"/>
              </a:rPr>
              <a:t>abordeaza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stocarea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gestionarea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datelor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Prin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adoptarea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unei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abordari</a:t>
            </a:r>
            <a:r>
              <a:rPr lang="en-US" sz="1600" dirty="0">
                <a:latin typeface="Times New Roman" panose="02020603050405020304" pitchFamily="18" charset="0"/>
                <a:cs typeface="Times New Roman" panose="02020603050405020304" pitchFamily="18" charset="0"/>
              </a:rPr>
              <a:t> non-</a:t>
            </a:r>
            <a:r>
              <a:rPr lang="en-US" sz="1600" dirty="0" err="1">
                <a:latin typeface="Times New Roman" panose="02020603050405020304" pitchFamily="18" charset="0"/>
                <a:cs typeface="Times New Roman" panose="02020603050405020304" pitchFamily="18" charset="0"/>
              </a:rPr>
              <a:t>relationale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bazata</a:t>
            </a:r>
            <a:r>
              <a:rPr lang="en-US" sz="1600" dirty="0">
                <a:latin typeface="Times New Roman" panose="02020603050405020304" pitchFamily="18" charset="0"/>
                <a:cs typeface="Times New Roman" panose="02020603050405020304" pitchFamily="18" charset="0"/>
              </a:rPr>
              <a:t> pe </a:t>
            </a:r>
            <a:r>
              <a:rPr lang="en-US" sz="1600" dirty="0" err="1">
                <a:latin typeface="Times New Roman" panose="02020603050405020304" pitchFamily="18" charset="0"/>
                <a:cs typeface="Times New Roman" panose="02020603050405020304" pitchFamily="18" charset="0"/>
              </a:rPr>
              <a:t>documente</a:t>
            </a:r>
            <a:r>
              <a:rPr lang="en-US" sz="1600" dirty="0">
                <a:latin typeface="Times New Roman" panose="02020603050405020304" pitchFamily="18" charset="0"/>
                <a:cs typeface="Times New Roman" panose="02020603050405020304" pitchFamily="18" charset="0"/>
              </a:rPr>
              <a:t>, MongoDB </a:t>
            </a:r>
            <a:r>
              <a:rPr lang="en-US" sz="1600" dirty="0" err="1">
                <a:latin typeface="Times New Roman" panose="02020603050405020304" pitchFamily="18" charset="0"/>
                <a:cs typeface="Times New Roman" panose="02020603050405020304" pitchFamily="18" charset="0"/>
              </a:rPr>
              <a:t>ofera</a:t>
            </a:r>
            <a:r>
              <a:rPr lang="en-US" sz="1600" dirty="0">
                <a:latin typeface="Times New Roman" panose="02020603050405020304" pitchFamily="18" charset="0"/>
                <a:cs typeface="Times New Roman" panose="02020603050405020304" pitchFamily="18" charset="0"/>
              </a:rPr>
              <a:t> o </a:t>
            </a:r>
            <a:r>
              <a:rPr lang="en-US" sz="1600" dirty="0" err="1">
                <a:latin typeface="Times New Roman" panose="02020603050405020304" pitchFamily="18" charset="0"/>
                <a:cs typeface="Times New Roman" panose="02020603050405020304" pitchFamily="18" charset="0"/>
              </a:rPr>
              <a:t>alternativa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puternica</a:t>
            </a:r>
            <a:r>
              <a:rPr lang="en-US" sz="1600" dirty="0">
                <a:latin typeface="Times New Roman" panose="02020603050405020304" pitchFamily="18" charset="0"/>
                <a:cs typeface="Times New Roman" panose="02020603050405020304" pitchFamily="18" charset="0"/>
              </a:rPr>
              <a:t> la </a:t>
            </a:r>
            <a:r>
              <a:rPr lang="en-US" sz="1600" dirty="0" err="1">
                <a:latin typeface="Times New Roman" panose="02020603050405020304" pitchFamily="18" charset="0"/>
                <a:cs typeface="Times New Roman" panose="02020603050405020304" pitchFamily="18" charset="0"/>
              </a:rPr>
              <a:t>bazele</a:t>
            </a:r>
            <a:r>
              <a:rPr lang="en-US" sz="1600" dirty="0">
                <a:latin typeface="Times New Roman" panose="02020603050405020304" pitchFamily="18" charset="0"/>
                <a:cs typeface="Times New Roman" panose="02020603050405020304" pitchFamily="18" charset="0"/>
              </a:rPr>
              <a:t> de date </a:t>
            </a:r>
            <a:r>
              <a:rPr lang="en-US" sz="1600" dirty="0" err="1">
                <a:latin typeface="Times New Roman" panose="02020603050405020304" pitchFamily="18" charset="0"/>
                <a:cs typeface="Times New Roman" panose="02020603050405020304" pitchFamily="18" charset="0"/>
              </a:rPr>
              <a:t>relationale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traditionale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Aceasta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adaptare</a:t>
            </a:r>
            <a:r>
              <a:rPr lang="en-US" sz="1600" dirty="0">
                <a:latin typeface="Times New Roman" panose="02020603050405020304" pitchFamily="18" charset="0"/>
                <a:cs typeface="Times New Roman" panose="02020603050405020304" pitchFamily="18" charset="0"/>
              </a:rPr>
              <a:t> la </a:t>
            </a:r>
            <a:r>
              <a:rPr lang="en-US" sz="1600" dirty="0" err="1">
                <a:latin typeface="Times New Roman" panose="02020603050405020304" pitchFamily="18" charset="0"/>
                <a:cs typeface="Times New Roman" panose="02020603050405020304" pitchFamily="18" charset="0"/>
              </a:rPr>
              <a:t>nevoile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moderne</a:t>
            </a:r>
            <a:r>
              <a:rPr lang="en-US" sz="1600" dirty="0">
                <a:latin typeface="Times New Roman" panose="02020603050405020304" pitchFamily="18" charset="0"/>
                <a:cs typeface="Times New Roman" panose="02020603050405020304" pitchFamily="18" charset="0"/>
              </a:rPr>
              <a:t> de </a:t>
            </a:r>
            <a:r>
              <a:rPr lang="en-US" sz="1600" dirty="0" err="1">
                <a:latin typeface="Times New Roman" panose="02020603050405020304" pitchFamily="18" charset="0"/>
                <a:cs typeface="Times New Roman" panose="02020603050405020304" pitchFamily="18" charset="0"/>
              </a:rPr>
              <a:t>dezvoltare</a:t>
            </a:r>
            <a:r>
              <a:rPr lang="en-US" sz="1600" dirty="0">
                <a:latin typeface="Times New Roman" panose="02020603050405020304" pitchFamily="18" charset="0"/>
                <a:cs typeface="Times New Roman" panose="02020603050405020304" pitchFamily="18" charset="0"/>
              </a:rPr>
              <a:t> a software-</a:t>
            </a:r>
            <a:r>
              <a:rPr lang="en-US" sz="1600" dirty="0" err="1">
                <a:latin typeface="Times New Roman" panose="02020603050405020304" pitchFamily="18" charset="0"/>
                <a:cs typeface="Times New Roman" panose="02020603050405020304" pitchFamily="18" charset="0"/>
              </a:rPr>
              <a:t>ului</a:t>
            </a:r>
            <a:r>
              <a:rPr lang="en-US" sz="1600" dirty="0">
                <a:latin typeface="Times New Roman" panose="02020603050405020304" pitchFamily="18" charset="0"/>
                <a:cs typeface="Times New Roman" panose="02020603050405020304" pitchFamily="18" charset="0"/>
              </a:rPr>
              <a:t> a facut din MongoDB </a:t>
            </a:r>
            <a:r>
              <a:rPr lang="en-US" sz="1600" dirty="0" err="1">
                <a:latin typeface="Times New Roman" panose="02020603050405020304" pitchFamily="18" charset="0"/>
                <a:cs typeface="Times New Roman" panose="02020603050405020304" pitchFamily="18" charset="0"/>
              </a:rPr>
              <a:t>una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dintre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cele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mai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populare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influente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solutii</a:t>
            </a:r>
            <a:r>
              <a:rPr lang="en-US" sz="1600" dirty="0">
                <a:latin typeface="Times New Roman" panose="02020603050405020304" pitchFamily="18" charset="0"/>
                <a:cs typeface="Times New Roman" panose="02020603050405020304" pitchFamily="18" charset="0"/>
              </a:rPr>
              <a:t> de </a:t>
            </a:r>
            <a:r>
              <a:rPr lang="en-US" sz="1600" dirty="0" err="1">
                <a:latin typeface="Times New Roman" panose="02020603050405020304" pitchFamily="18" charset="0"/>
                <a:cs typeface="Times New Roman" panose="02020603050405020304" pitchFamily="18" charset="0"/>
              </a:rPr>
              <a:t>gestionare</a:t>
            </a:r>
            <a:r>
              <a:rPr lang="en-US" sz="1600" dirty="0">
                <a:latin typeface="Times New Roman" panose="02020603050405020304" pitchFamily="18" charset="0"/>
                <a:cs typeface="Times New Roman" panose="02020603050405020304" pitchFamily="18" charset="0"/>
              </a:rPr>
              <a:t> a </a:t>
            </a:r>
            <a:r>
              <a:rPr lang="en-US" sz="1600" dirty="0" err="1">
                <a:latin typeface="Times New Roman" panose="02020603050405020304" pitchFamily="18" charset="0"/>
                <a:cs typeface="Times New Roman" panose="02020603050405020304" pitchFamily="18" charset="0"/>
              </a:rPr>
              <a:t>bazelor</a:t>
            </a:r>
            <a:r>
              <a:rPr lang="en-US" sz="1600" dirty="0">
                <a:latin typeface="Times New Roman" panose="02020603050405020304" pitchFamily="18" charset="0"/>
                <a:cs typeface="Times New Roman" panose="02020603050405020304" pitchFamily="18" charset="0"/>
              </a:rPr>
              <a:t> de date din </a:t>
            </a:r>
            <a:r>
              <a:rPr lang="en-US" sz="1600" dirty="0" err="1">
                <a:latin typeface="Times New Roman" panose="02020603050405020304" pitchFamily="18" charset="0"/>
                <a:cs typeface="Times New Roman" panose="02020603050405020304" pitchFamily="18" charset="0"/>
              </a:rPr>
              <a:t>lume</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La </a:t>
            </a:r>
            <a:r>
              <a:rPr lang="en-US" sz="1600" dirty="0" err="1">
                <a:latin typeface="Times New Roman" panose="02020603050405020304" pitchFamily="18" charset="0"/>
                <a:cs typeface="Times New Roman" panose="02020603050405020304" pitchFamily="18" charset="0"/>
              </a:rPr>
              <a:t>baza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arhitecturii</a:t>
            </a:r>
            <a:r>
              <a:rPr lang="en-US" sz="1600" dirty="0">
                <a:latin typeface="Times New Roman" panose="02020603050405020304" pitchFamily="18" charset="0"/>
                <a:cs typeface="Times New Roman" panose="02020603050405020304" pitchFamily="18" charset="0"/>
              </a:rPr>
              <a:t> MongoDB </a:t>
            </a:r>
            <a:r>
              <a:rPr lang="en-US" sz="1600" dirty="0" err="1">
                <a:latin typeface="Times New Roman" panose="02020603050405020304" pitchFamily="18" charset="0"/>
                <a:cs typeface="Times New Roman" panose="02020603050405020304" pitchFamily="18" charset="0"/>
              </a:rPr>
              <a:t>sta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conceptul</a:t>
            </a:r>
            <a:r>
              <a:rPr lang="en-US" sz="1600" dirty="0">
                <a:latin typeface="Times New Roman" panose="02020603050405020304" pitchFamily="18" charset="0"/>
                <a:cs typeface="Times New Roman" panose="02020603050405020304" pitchFamily="18" charset="0"/>
              </a:rPr>
              <a:t> de </a:t>
            </a:r>
            <a:r>
              <a:rPr lang="en-US" sz="1600" dirty="0" err="1">
                <a:latin typeface="Times New Roman" panose="02020603050405020304" pitchFamily="18" charset="0"/>
                <a:cs typeface="Times New Roman" panose="02020603050405020304" pitchFamily="18" charset="0"/>
              </a:rPr>
              <a:t>documente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Datele</a:t>
            </a:r>
            <a:r>
              <a:rPr lang="en-US" sz="1600" dirty="0">
                <a:latin typeface="Times New Roman" panose="02020603050405020304" pitchFamily="18" charset="0"/>
                <a:cs typeface="Times New Roman" panose="02020603050405020304" pitchFamily="18" charset="0"/>
              </a:rPr>
              <a:t> sunt </a:t>
            </a:r>
            <a:r>
              <a:rPr lang="en-US" sz="1600" dirty="0" err="1">
                <a:latin typeface="Times New Roman" panose="02020603050405020304" pitchFamily="18" charset="0"/>
                <a:cs typeface="Times New Roman" panose="02020603050405020304" pitchFamily="18" charset="0"/>
              </a:rPr>
              <a:t>stocate</a:t>
            </a:r>
            <a:r>
              <a:rPr lang="en-US" sz="1600" dirty="0">
                <a:latin typeface="Times New Roman" panose="02020603050405020304" pitchFamily="18" charset="0"/>
                <a:cs typeface="Times New Roman" panose="02020603050405020304" pitchFamily="18" charset="0"/>
              </a:rPr>
              <a:t> sub forma </a:t>
            </a:r>
            <a:r>
              <a:rPr lang="en-US" sz="1600" dirty="0" err="1">
                <a:latin typeface="Times New Roman" panose="02020603050405020304" pitchFamily="18" charset="0"/>
                <a:cs typeface="Times New Roman" panose="02020603050405020304" pitchFamily="18" charset="0"/>
              </a:rPr>
              <a:t>unor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documente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flexibile</a:t>
            </a:r>
            <a:r>
              <a:rPr lang="en-US" sz="1600" dirty="0">
                <a:latin typeface="Times New Roman" panose="02020603050405020304" pitchFamily="18" charset="0"/>
                <a:cs typeface="Times New Roman" panose="02020603050405020304" pitchFamily="18" charset="0"/>
              </a:rPr>
              <a:t>, in format JSON (JavaScript Object Notation). </a:t>
            </a:r>
            <a:r>
              <a:rPr lang="en-US" sz="1600" dirty="0" err="1">
                <a:latin typeface="Times New Roman" panose="02020603050405020304" pitchFamily="18" charset="0"/>
                <a:cs typeface="Times New Roman" panose="02020603050405020304" pitchFamily="18" charset="0"/>
              </a:rPr>
              <a:t>Acest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lucru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permite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dezvoltatorilor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modeleze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datele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intr</a:t>
            </a:r>
            <a:r>
              <a:rPr lang="en-US" sz="1600" dirty="0">
                <a:latin typeface="Times New Roman" panose="02020603050405020304" pitchFamily="18" charset="0"/>
                <a:cs typeface="Times New Roman" panose="02020603050405020304" pitchFamily="18" charset="0"/>
              </a:rPr>
              <a:t>-un mod natural, </a:t>
            </a:r>
            <a:r>
              <a:rPr lang="en-US" sz="1600" dirty="0" err="1">
                <a:latin typeface="Times New Roman" panose="02020603050405020304" pitchFamily="18" charset="0"/>
                <a:cs typeface="Times New Roman" panose="02020603050405020304" pitchFamily="18" charset="0"/>
              </a:rPr>
              <a:t>reflectand</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structura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obiectelor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folosite</a:t>
            </a:r>
            <a:r>
              <a:rPr lang="en-US" sz="1600" dirty="0">
                <a:latin typeface="Times New Roman" panose="02020603050405020304" pitchFamily="18" charset="0"/>
                <a:cs typeface="Times New Roman" panose="02020603050405020304" pitchFamily="18" charset="0"/>
              </a:rPr>
              <a:t> in </a:t>
            </a:r>
            <a:r>
              <a:rPr lang="en-US" sz="1600" dirty="0" err="1">
                <a:latin typeface="Times New Roman" panose="02020603050405020304" pitchFamily="18" charset="0"/>
                <a:cs typeface="Times New Roman" panose="02020603050405020304" pitchFamily="18" charset="0"/>
              </a:rPr>
              <a:t>codul</a:t>
            </a:r>
            <a:r>
              <a:rPr lang="en-US" sz="1600" dirty="0">
                <a:latin typeface="Times New Roman" panose="02020603050405020304" pitchFamily="18" charset="0"/>
                <a:cs typeface="Times New Roman" panose="02020603050405020304" pitchFamily="18" charset="0"/>
              </a:rPr>
              <a:t> lor. </a:t>
            </a:r>
            <a:r>
              <a:rPr lang="en-US" sz="1600" dirty="0" err="1">
                <a:latin typeface="Times New Roman" panose="02020603050405020304" pitchFamily="18" charset="0"/>
                <a:cs typeface="Times New Roman" panose="02020603050405020304" pitchFamily="18" charset="0"/>
              </a:rPr>
              <a:t>Fiecare</a:t>
            </a:r>
            <a:r>
              <a:rPr lang="en-US" sz="1600" dirty="0">
                <a:latin typeface="Times New Roman" panose="02020603050405020304" pitchFamily="18" charset="0"/>
                <a:cs typeface="Times New Roman" panose="02020603050405020304" pitchFamily="18" charset="0"/>
              </a:rPr>
              <a:t> document </a:t>
            </a:r>
            <a:r>
              <a:rPr lang="en-US" sz="1600" dirty="0" err="1">
                <a:latin typeface="Times New Roman" panose="02020603050405020304" pitchFamily="18" charset="0"/>
                <a:cs typeface="Times New Roman" panose="02020603050405020304" pitchFamily="18" charset="0"/>
              </a:rPr>
              <a:t>poate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avea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structura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a:t>
            </a:r>
            <a:r>
              <a:rPr lang="en-US" sz="1600" dirty="0">
                <a:latin typeface="Times New Roman" panose="02020603050405020304" pitchFamily="18" charset="0"/>
                <a:cs typeface="Times New Roman" panose="02020603050405020304" pitchFamily="18" charset="0"/>
              </a:rPr>
              <a:t> unica, </a:t>
            </a:r>
            <a:r>
              <a:rPr lang="en-US" sz="1600" dirty="0" err="1">
                <a:latin typeface="Times New Roman" panose="02020603050405020304" pitchFamily="18" charset="0"/>
                <a:cs typeface="Times New Roman" panose="02020603050405020304" pitchFamily="18" charset="0"/>
              </a:rPr>
              <a:t>permitand</a:t>
            </a:r>
            <a:r>
              <a:rPr lang="en-US" sz="1600" dirty="0">
                <a:latin typeface="Times New Roman" panose="02020603050405020304" pitchFamily="18" charset="0"/>
                <a:cs typeface="Times New Roman" panose="02020603050405020304" pitchFamily="18" charset="0"/>
              </a:rPr>
              <a:t> o </a:t>
            </a:r>
            <a:r>
              <a:rPr lang="en-US" sz="1600" dirty="0" err="1">
                <a:latin typeface="Times New Roman" panose="02020603050405020304" pitchFamily="18" charset="0"/>
                <a:cs typeface="Times New Roman" panose="02020603050405020304" pitchFamily="18" charset="0"/>
              </a:rPr>
              <a:t>adaptabilitate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si</a:t>
            </a:r>
            <a:r>
              <a:rPr lang="en-US" sz="1600" dirty="0">
                <a:latin typeface="Times New Roman" panose="02020603050405020304" pitchFamily="18" charset="0"/>
                <a:cs typeface="Times New Roman" panose="02020603050405020304" pitchFamily="18" charset="0"/>
              </a:rPr>
              <a:t> o </a:t>
            </a:r>
            <a:r>
              <a:rPr lang="en-US" sz="1600" dirty="0" err="1">
                <a:latin typeface="Times New Roman" panose="02020603050405020304" pitchFamily="18" charset="0"/>
                <a:cs typeface="Times New Roman" panose="02020603050405020304" pitchFamily="18" charset="0"/>
              </a:rPr>
              <a:t>flexibilitate</a:t>
            </a:r>
            <a:r>
              <a:rPr lang="en-US" sz="1600" dirty="0">
                <a:latin typeface="Times New Roman" panose="02020603050405020304" pitchFamily="18" charset="0"/>
                <a:cs typeface="Times New Roman" panose="02020603050405020304" pitchFamily="18" charset="0"/>
              </a:rPr>
              <a:t> maxima in </a:t>
            </a:r>
            <a:r>
              <a:rPr lang="en-US" sz="1600" dirty="0" err="1">
                <a:latin typeface="Times New Roman" panose="02020603050405020304" pitchFamily="18" charset="0"/>
                <a:cs typeface="Times New Roman" panose="02020603050405020304" pitchFamily="18" charset="0"/>
              </a:rPr>
              <a:t>gestionarea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datelor</a:t>
            </a:r>
            <a:r>
              <a:rPr lang="en-US" sz="1600" dirty="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Scalabilitatea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este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unul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dintre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principalele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avantaje</a:t>
            </a:r>
            <a:r>
              <a:rPr lang="en-US" sz="1600" dirty="0">
                <a:latin typeface="Times New Roman" panose="02020603050405020304" pitchFamily="18" charset="0"/>
                <a:cs typeface="Times New Roman" panose="02020603050405020304" pitchFamily="18" charset="0"/>
              </a:rPr>
              <a:t> ale MongoDB. </a:t>
            </a:r>
            <a:r>
              <a:rPr lang="en-US" sz="1600" dirty="0" err="1">
                <a:latin typeface="Times New Roman" panose="02020603050405020304" pitchFamily="18" charset="0"/>
                <a:cs typeface="Times New Roman" panose="02020603050405020304" pitchFamily="18" charset="0"/>
              </a:rPr>
              <a:t>Spre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deosebire</a:t>
            </a:r>
            <a:r>
              <a:rPr lang="en-US" sz="1600" dirty="0">
                <a:latin typeface="Times New Roman" panose="02020603050405020304" pitchFamily="18" charset="0"/>
                <a:cs typeface="Times New Roman" panose="02020603050405020304" pitchFamily="18" charset="0"/>
              </a:rPr>
              <a:t> de </a:t>
            </a:r>
            <a:r>
              <a:rPr lang="en-US" sz="1600" dirty="0" err="1">
                <a:latin typeface="Times New Roman" panose="02020603050405020304" pitchFamily="18" charset="0"/>
                <a:cs typeface="Times New Roman" panose="02020603050405020304" pitchFamily="18" charset="0"/>
              </a:rPr>
              <a:t>bazele</a:t>
            </a:r>
            <a:r>
              <a:rPr lang="en-US" sz="1600" dirty="0">
                <a:latin typeface="Times New Roman" panose="02020603050405020304" pitchFamily="18" charset="0"/>
                <a:cs typeface="Times New Roman" panose="02020603050405020304" pitchFamily="18" charset="0"/>
              </a:rPr>
              <a:t> de date </a:t>
            </a:r>
            <a:r>
              <a:rPr lang="en-US" sz="1600" dirty="0" err="1">
                <a:latin typeface="Times New Roman" panose="02020603050405020304" pitchFamily="18" charset="0"/>
                <a:cs typeface="Times New Roman" panose="02020603050405020304" pitchFamily="18" charset="0"/>
              </a:rPr>
              <a:t>relationale</a:t>
            </a:r>
            <a:r>
              <a:rPr lang="en-US" sz="1600" dirty="0">
                <a:latin typeface="Times New Roman" panose="02020603050405020304" pitchFamily="18" charset="0"/>
                <a:cs typeface="Times New Roman" panose="02020603050405020304" pitchFamily="18" charset="0"/>
              </a:rPr>
              <a:t>, care </a:t>
            </a:r>
            <a:r>
              <a:rPr lang="en-US" sz="1600" dirty="0" err="1">
                <a:latin typeface="Times New Roman" panose="02020603050405020304" pitchFamily="18" charset="0"/>
                <a:cs typeface="Times New Roman" panose="02020603050405020304" pitchFamily="18" charset="0"/>
              </a:rPr>
              <a:t>adesea</a:t>
            </a:r>
            <a:r>
              <a:rPr lang="en-US" sz="1600" dirty="0">
                <a:latin typeface="Times New Roman" panose="02020603050405020304" pitchFamily="18" charset="0"/>
                <a:cs typeface="Times New Roman" panose="02020603050405020304" pitchFamily="18" charset="0"/>
              </a:rPr>
              <a:t> se </a:t>
            </a:r>
            <a:r>
              <a:rPr lang="en-US" sz="1600" dirty="0" err="1">
                <a:latin typeface="Times New Roman" panose="02020603050405020304" pitchFamily="18" charset="0"/>
                <a:cs typeface="Times New Roman" panose="02020603050405020304" pitchFamily="18" charset="0"/>
              </a:rPr>
              <a:t>confrunta</a:t>
            </a:r>
            <a:r>
              <a:rPr lang="en-US" sz="1600" dirty="0">
                <a:latin typeface="Times New Roman" panose="02020603050405020304" pitchFamily="18" charset="0"/>
                <a:cs typeface="Times New Roman" panose="02020603050405020304" pitchFamily="18" charset="0"/>
              </a:rPr>
              <a:t> cu </a:t>
            </a:r>
            <a:r>
              <a:rPr lang="en-US" sz="1600" dirty="0" err="1">
                <a:latin typeface="Times New Roman" panose="02020603050405020304" pitchFamily="18" charset="0"/>
                <a:cs typeface="Times New Roman" panose="02020603050405020304" pitchFamily="18" charset="0"/>
              </a:rPr>
              <a:t>probleme</a:t>
            </a:r>
            <a:r>
              <a:rPr lang="en-US" sz="1600" dirty="0">
                <a:latin typeface="Times New Roman" panose="02020603050405020304" pitchFamily="18" charset="0"/>
                <a:cs typeface="Times New Roman" panose="02020603050405020304" pitchFamily="18" charset="0"/>
              </a:rPr>
              <a:t> de </a:t>
            </a:r>
            <a:r>
              <a:rPr lang="en-US" sz="1600" dirty="0" err="1">
                <a:latin typeface="Times New Roman" panose="02020603050405020304" pitchFamily="18" charset="0"/>
                <a:cs typeface="Times New Roman" panose="02020603050405020304" pitchFamily="18" charset="0"/>
              </a:rPr>
              <a:t>scalabilitate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verticala</a:t>
            </a:r>
            <a:r>
              <a:rPr lang="en-US" sz="1600" dirty="0">
                <a:latin typeface="Times New Roman" panose="02020603050405020304" pitchFamily="18" charset="0"/>
                <a:cs typeface="Times New Roman" panose="02020603050405020304" pitchFamily="18" charset="0"/>
              </a:rPr>
              <a:t>, MongoDB </a:t>
            </a:r>
            <a:r>
              <a:rPr lang="en-US" sz="1600" dirty="0" err="1">
                <a:latin typeface="Times New Roman" panose="02020603050405020304" pitchFamily="18" charset="0"/>
                <a:cs typeface="Times New Roman" panose="02020603050405020304" pitchFamily="18" charset="0"/>
              </a:rPr>
              <a:t>poate</a:t>
            </a:r>
            <a:r>
              <a:rPr lang="en-US" sz="1600" dirty="0">
                <a:latin typeface="Times New Roman" panose="02020603050405020304" pitchFamily="18" charset="0"/>
                <a:cs typeface="Times New Roman" panose="02020603050405020304" pitchFamily="18" charset="0"/>
              </a:rPr>
              <a:t> fi </a:t>
            </a:r>
            <a:r>
              <a:rPr lang="en-US" sz="1600" dirty="0" err="1">
                <a:latin typeface="Times New Roman" panose="02020603050405020304" pitchFamily="18" charset="0"/>
                <a:cs typeface="Times New Roman" panose="02020603050405020304" pitchFamily="18" charset="0"/>
              </a:rPr>
              <a:t>usor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extins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pentru</a:t>
            </a:r>
            <a:r>
              <a:rPr lang="en-US" sz="1600" dirty="0">
                <a:latin typeface="Times New Roman" panose="02020603050405020304" pitchFamily="18" charset="0"/>
                <a:cs typeface="Times New Roman" panose="02020603050405020304" pitchFamily="18" charset="0"/>
              </a:rPr>
              <a:t> a </a:t>
            </a:r>
            <a:r>
              <a:rPr lang="en-US" sz="1600" dirty="0" err="1">
                <a:latin typeface="Times New Roman" panose="02020603050405020304" pitchFamily="18" charset="0"/>
                <a:cs typeface="Times New Roman" panose="02020603050405020304" pitchFamily="18" charset="0"/>
              </a:rPr>
              <a:t>gestiona</a:t>
            </a:r>
            <a:r>
              <a:rPr lang="en-US" sz="1600" dirty="0">
                <a:latin typeface="Times New Roman" panose="02020603050405020304" pitchFamily="18" charset="0"/>
                <a:cs typeface="Times New Roman" panose="02020603050405020304" pitchFamily="18" charset="0"/>
              </a:rPr>
              <a:t> volume </a:t>
            </a:r>
            <a:r>
              <a:rPr lang="en-US" sz="1600" dirty="0" err="1">
                <a:latin typeface="Times New Roman" panose="02020603050405020304" pitchFamily="18" charset="0"/>
                <a:cs typeface="Times New Roman" panose="02020603050405020304" pitchFamily="18" charset="0"/>
              </a:rPr>
              <a:t>mari</a:t>
            </a:r>
            <a:r>
              <a:rPr lang="en-US" sz="1600" dirty="0">
                <a:latin typeface="Times New Roman" panose="02020603050405020304" pitchFamily="18" charset="0"/>
                <a:cs typeface="Times New Roman" panose="02020603050405020304" pitchFamily="18" charset="0"/>
              </a:rPr>
              <a:t> de date </a:t>
            </a:r>
            <a:r>
              <a:rPr lang="en-US" sz="1600" dirty="0" err="1">
                <a:latin typeface="Times New Roman" panose="02020603050405020304" pitchFamily="18" charset="0"/>
                <a:cs typeface="Times New Roman" panose="02020603050405020304" pitchFamily="18" charset="0"/>
              </a:rPr>
              <a:t>prin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adaugarea</a:t>
            </a:r>
            <a:r>
              <a:rPr lang="en-US" sz="1600" dirty="0">
                <a:latin typeface="Times New Roman" panose="02020603050405020304" pitchFamily="18" charset="0"/>
                <a:cs typeface="Times New Roman" panose="02020603050405020304" pitchFamily="18" charset="0"/>
              </a:rPr>
              <a:t> de </a:t>
            </a:r>
            <a:r>
              <a:rPr lang="en-US" sz="1600" dirty="0" err="1">
                <a:latin typeface="Times New Roman" panose="02020603050405020304" pitchFamily="18" charset="0"/>
                <a:cs typeface="Times New Roman" panose="02020603050405020304" pitchFamily="18" charset="0"/>
              </a:rPr>
              <a:t>noi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noduri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intr</a:t>
            </a:r>
            <a:r>
              <a:rPr lang="en-US" sz="1600" dirty="0">
                <a:latin typeface="Times New Roman" panose="02020603050405020304" pitchFamily="18" charset="0"/>
                <a:cs typeface="Times New Roman" panose="02020603050405020304" pitchFamily="18" charset="0"/>
              </a:rPr>
              <a:t>-un cluster. </a:t>
            </a:r>
            <a:r>
              <a:rPr lang="en-US" sz="1600" dirty="0" err="1">
                <a:latin typeface="Times New Roman" panose="02020603050405020304" pitchFamily="18" charset="0"/>
                <a:cs typeface="Times New Roman" panose="02020603050405020304" pitchFamily="18" charset="0"/>
              </a:rPr>
              <a:t>Aceasta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abordare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orizontala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permite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aplicatiilor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creasca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a:t>
            </a:r>
            <a:r>
              <a:rPr lang="en-US" sz="1600" dirty="0">
                <a:latin typeface="Times New Roman" panose="02020603050405020304" pitchFamily="18" charset="0"/>
                <a:cs typeface="Times New Roman" panose="02020603050405020304" pitchFamily="18" charset="0"/>
              </a:rPr>
              <a:t> se </a:t>
            </a:r>
            <a:r>
              <a:rPr lang="en-US" sz="1600" dirty="0" err="1">
                <a:latin typeface="Times New Roman" panose="02020603050405020304" pitchFamily="18" charset="0"/>
                <a:cs typeface="Times New Roman" panose="02020603050405020304" pitchFamily="18" charset="0"/>
              </a:rPr>
              <a:t>adapteze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fara</a:t>
            </a:r>
            <a:r>
              <a:rPr lang="en-US" sz="1600" dirty="0">
                <a:latin typeface="Times New Roman" panose="02020603050405020304" pitchFamily="18" charset="0"/>
                <a:cs typeface="Times New Roman" panose="02020603050405020304" pitchFamily="18" charset="0"/>
              </a:rPr>
              <a:t> a fi </a:t>
            </a:r>
            <a:r>
              <a:rPr lang="en-US" sz="1600" dirty="0" err="1">
                <a:latin typeface="Times New Roman" panose="02020603050405020304" pitchFamily="18" charset="0"/>
                <a:cs typeface="Times New Roman" panose="02020603050405020304" pitchFamily="18" charset="0"/>
              </a:rPr>
              <a:t>nevoie</a:t>
            </a:r>
            <a:r>
              <a:rPr lang="en-US" sz="1600" dirty="0">
                <a:latin typeface="Times New Roman" panose="02020603050405020304" pitchFamily="18" charset="0"/>
                <a:cs typeface="Times New Roman" panose="02020603050405020304" pitchFamily="18" charset="0"/>
              </a:rPr>
              <a:t> de </a:t>
            </a:r>
            <a:r>
              <a:rPr lang="en-US" sz="1600" dirty="0" err="1">
                <a:latin typeface="Times New Roman" panose="02020603050405020304" pitchFamily="18" charset="0"/>
                <a:cs typeface="Times New Roman" panose="02020603050405020304" pitchFamily="18" charset="0"/>
              </a:rPr>
              <a:t>modificari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semnificative</a:t>
            </a:r>
            <a:r>
              <a:rPr lang="en-US" sz="1600" dirty="0">
                <a:latin typeface="Times New Roman" panose="02020603050405020304" pitchFamily="18" charset="0"/>
                <a:cs typeface="Times New Roman" panose="02020603050405020304" pitchFamily="18" charset="0"/>
              </a:rPr>
              <a:t> ale </a:t>
            </a:r>
            <a:r>
              <a:rPr lang="en-US" sz="1600" dirty="0" err="1">
                <a:latin typeface="Times New Roman" panose="02020603050405020304" pitchFamily="18" charset="0"/>
                <a:cs typeface="Times New Roman" panose="02020603050405020304" pitchFamily="18" charset="0"/>
              </a:rPr>
              <a:t>infrastructurii</a:t>
            </a:r>
            <a:r>
              <a:rPr lang="en-US" sz="1600"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DB39E9E6-6C87-265B-C70B-3C690CBB918A}"/>
              </a:ext>
            </a:extLst>
          </p:cNvPr>
          <p:cNvSpPr txBox="1"/>
          <p:nvPr/>
        </p:nvSpPr>
        <p:spPr>
          <a:xfrm>
            <a:off x="5307495" y="461377"/>
            <a:ext cx="6096000" cy="369332"/>
          </a:xfrm>
          <a:prstGeom prst="rect">
            <a:avLst/>
          </a:prstGeom>
          <a:noFill/>
        </p:spPr>
        <p:txBody>
          <a:bodyPr wrap="square">
            <a:spAutoFit/>
          </a:bodyPr>
          <a:lstStyle/>
          <a:p>
            <a:pPr marL="0" marR="128270">
              <a:lnSpc>
                <a:spcPct val="100000"/>
              </a:lnSpc>
              <a:spcBef>
                <a:spcPts val="1360"/>
              </a:spcBef>
              <a:spcAft>
                <a:spcPts val="0"/>
              </a:spcAft>
            </a:pPr>
            <a:r>
              <a:rPr lang="en-US" sz="1800" b="1" dirty="0">
                <a:effectLst/>
                <a:latin typeface="Times New Roman" panose="02020603050405020304" pitchFamily="18" charset="0"/>
                <a:ea typeface="Times New Roman" panose="02020603050405020304" pitchFamily="18" charset="0"/>
              </a:rPr>
              <a:t>MongoDB</a:t>
            </a:r>
            <a:r>
              <a:rPr lang="ro-RO" sz="1800" b="1"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30765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C10CBC8-7837-4750-8EE9-B4C3D5048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69014793-11D4-4A17-9261-1A2E683AD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104482" y="-5104482"/>
            <a:ext cx="1983037" cy="12192001"/>
          </a:xfrm>
          <a:custGeom>
            <a:avLst/>
            <a:gdLst>
              <a:gd name="connsiteX0" fmla="*/ 0 w 1983037"/>
              <a:gd name="connsiteY0" fmla="*/ 0 h 12192001"/>
              <a:gd name="connsiteX1" fmla="*/ 0 w 1983037"/>
              <a:gd name="connsiteY1" fmla="*/ 12192001 h 12192001"/>
              <a:gd name="connsiteX2" fmla="*/ 1945626 w 1983037"/>
              <a:gd name="connsiteY2" fmla="*/ 12192001 h 12192001"/>
              <a:gd name="connsiteX3" fmla="*/ 1914883 w 1983037"/>
              <a:gd name="connsiteY3" fmla="*/ 11926947 h 12192001"/>
              <a:gd name="connsiteX4" fmla="*/ 1887405 w 1983037"/>
              <a:gd name="connsiteY4" fmla="*/ 10882179 h 12192001"/>
              <a:gd name="connsiteX5" fmla="*/ 1955094 w 1983037"/>
              <a:gd name="connsiteY5" fmla="*/ 9717835 h 12192001"/>
              <a:gd name="connsiteX6" fmla="*/ 1955094 w 1983037"/>
              <a:gd name="connsiteY6" fmla="*/ 9338013 h 12192001"/>
              <a:gd name="connsiteX7" fmla="*/ 1947423 w 1983037"/>
              <a:gd name="connsiteY7" fmla="*/ 8936699 h 12192001"/>
              <a:gd name="connsiteX8" fmla="*/ 1949002 w 1983037"/>
              <a:gd name="connsiteY8" fmla="*/ 7709920 h 12192001"/>
              <a:gd name="connsiteX9" fmla="*/ 1930276 w 1983037"/>
              <a:gd name="connsiteY9" fmla="*/ 6277504 h 12192001"/>
              <a:gd name="connsiteX10" fmla="*/ 1954643 w 1983037"/>
              <a:gd name="connsiteY10" fmla="*/ 5307481 h 12192001"/>
              <a:gd name="connsiteX11" fmla="*/ 1944941 w 1983037"/>
              <a:gd name="connsiteY11" fmla="*/ 4949831 h 12192001"/>
              <a:gd name="connsiteX12" fmla="*/ 1961187 w 1983037"/>
              <a:gd name="connsiteY12" fmla="*/ 4137481 h 12192001"/>
              <a:gd name="connsiteX13" fmla="*/ 1964118 w 1983037"/>
              <a:gd name="connsiteY13" fmla="*/ 3194148 h 12192001"/>
              <a:gd name="connsiteX14" fmla="*/ 1914708 w 1983037"/>
              <a:gd name="connsiteY14" fmla="*/ 1979808 h 12192001"/>
              <a:gd name="connsiteX15" fmla="*/ 1949679 w 1983037"/>
              <a:gd name="connsiteY15" fmla="*/ 1443897 h 12192001"/>
              <a:gd name="connsiteX16" fmla="*/ 1942685 w 1983037"/>
              <a:gd name="connsiteY16" fmla="*/ 749860 h 12192001"/>
              <a:gd name="connsiteX17" fmla="*/ 1933706 w 1983037"/>
              <a:gd name="connsiteY17" fmla="*/ 168558 h 12192001"/>
              <a:gd name="connsiteX18" fmla="*/ 1950785 w 1983037"/>
              <a:gd name="connsiteY18" fmla="*/ 0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83037" h="12192001">
                <a:moveTo>
                  <a:pt x="0" y="0"/>
                </a:moveTo>
                <a:lnTo>
                  <a:pt x="0" y="12192001"/>
                </a:lnTo>
                <a:lnTo>
                  <a:pt x="1945626" y="12192001"/>
                </a:lnTo>
                <a:lnTo>
                  <a:pt x="1914883" y="11926947"/>
                </a:lnTo>
                <a:cubicBezTo>
                  <a:pt x="1884529" y="11579709"/>
                  <a:pt x="1881652" y="11231009"/>
                  <a:pt x="1887405" y="10882179"/>
                </a:cubicBezTo>
                <a:cubicBezTo>
                  <a:pt x="1893725" y="10493309"/>
                  <a:pt x="1911547" y="10104667"/>
                  <a:pt x="1955094" y="9717835"/>
                </a:cubicBezTo>
                <a:cubicBezTo>
                  <a:pt x="1966715" y="9591491"/>
                  <a:pt x="1966715" y="9464357"/>
                  <a:pt x="1955094" y="9338013"/>
                </a:cubicBezTo>
                <a:cubicBezTo>
                  <a:pt x="1945663" y="9204453"/>
                  <a:pt x="1943091" y="9070511"/>
                  <a:pt x="1947423" y="8936699"/>
                </a:cubicBezTo>
                <a:cubicBezTo>
                  <a:pt x="1960283" y="8527701"/>
                  <a:pt x="1930726" y="8118470"/>
                  <a:pt x="1949002" y="7709920"/>
                </a:cubicBezTo>
                <a:cubicBezTo>
                  <a:pt x="1970436" y="7231918"/>
                  <a:pt x="1945393" y="6755049"/>
                  <a:pt x="1930276" y="6277504"/>
                </a:cubicBezTo>
                <a:cubicBezTo>
                  <a:pt x="1920123" y="5954014"/>
                  <a:pt x="1913803" y="5630292"/>
                  <a:pt x="1954643" y="5307481"/>
                </a:cubicBezTo>
                <a:cubicBezTo>
                  <a:pt x="1969761" y="5188718"/>
                  <a:pt x="1956899" y="5068596"/>
                  <a:pt x="1944941" y="4949831"/>
                </a:cubicBezTo>
                <a:cubicBezTo>
                  <a:pt x="1917866" y="4678139"/>
                  <a:pt x="1932758" y="4407584"/>
                  <a:pt x="1961187" y="4137481"/>
                </a:cubicBezTo>
                <a:cubicBezTo>
                  <a:pt x="1994579" y="3823035"/>
                  <a:pt x="1984877" y="3508818"/>
                  <a:pt x="1964118" y="3194148"/>
                </a:cubicBezTo>
                <a:cubicBezTo>
                  <a:pt x="1937270" y="2789895"/>
                  <a:pt x="1903424" y="2387003"/>
                  <a:pt x="1914708" y="1979808"/>
                </a:cubicBezTo>
                <a:cubicBezTo>
                  <a:pt x="1919446" y="1800868"/>
                  <a:pt x="1935466" y="1622384"/>
                  <a:pt x="1949679" y="1443897"/>
                </a:cubicBezTo>
                <a:cubicBezTo>
                  <a:pt x="1964278" y="1212701"/>
                  <a:pt x="1961931" y="980722"/>
                  <a:pt x="1942685" y="749860"/>
                </a:cubicBezTo>
                <a:cubicBezTo>
                  <a:pt x="1929825" y="555933"/>
                  <a:pt x="1921533" y="362007"/>
                  <a:pt x="1933706" y="168558"/>
                </a:cubicBezTo>
                <a:lnTo>
                  <a:pt x="1950785"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6806A47-FBF6-7FC1-23DC-4AB0F547A8C8}"/>
              </a:ext>
            </a:extLst>
          </p:cNvPr>
          <p:cNvSpPr>
            <a:spLocks noGrp="1"/>
          </p:cNvSpPr>
          <p:nvPr>
            <p:ph type="title"/>
          </p:nvPr>
        </p:nvSpPr>
        <p:spPr>
          <a:xfrm>
            <a:off x="838200" y="365125"/>
            <a:ext cx="10515600" cy="1325563"/>
          </a:xfrm>
        </p:spPr>
        <p:txBody>
          <a:bodyPr>
            <a:normAutofit/>
          </a:bodyPr>
          <a:lstStyle/>
          <a:p>
            <a:r>
              <a:rPr lang="en-US" sz="7200" dirty="0" err="1">
                <a:solidFill>
                  <a:schemeClr val="bg1"/>
                </a:solidFill>
                <a:latin typeface="Times New Roman" panose="02020603050405020304" pitchFamily="18" charset="0"/>
                <a:cs typeface="Times New Roman" panose="02020603050405020304" pitchFamily="18" charset="0"/>
              </a:rPr>
              <a:t>Functionalitati</a:t>
            </a:r>
            <a:endParaRPr lang="en-US" sz="72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9774F4-B3C7-34FF-B53C-DBD3AD535CC9}"/>
              </a:ext>
            </a:extLst>
          </p:cNvPr>
          <p:cNvSpPr>
            <a:spLocks/>
          </p:cNvSpPr>
          <p:nvPr/>
        </p:nvSpPr>
        <p:spPr>
          <a:xfrm>
            <a:off x="919433" y="2223655"/>
            <a:ext cx="9776995" cy="3953307"/>
          </a:xfrm>
          <a:prstGeom prst="rect">
            <a:avLst/>
          </a:prstGeom>
        </p:spPr>
        <p:txBody>
          <a:bodyPr/>
          <a:lstStyle/>
          <a:p>
            <a:pPr defTabSz="841248">
              <a:spcAft>
                <a:spcPts val="600"/>
              </a:spcAft>
            </a:pPr>
            <a:r>
              <a:rPr lang="en-US" sz="1656" kern="1200">
                <a:solidFill>
                  <a:schemeClr val="tx1"/>
                </a:solidFill>
                <a:latin typeface="+mn-lt"/>
                <a:ea typeface="+mn-ea"/>
                <a:cs typeface="+mn-cs"/>
              </a:rPr>
              <a:t> </a:t>
            </a:r>
            <a:endParaRPr lang="en-US"/>
          </a:p>
        </p:txBody>
      </p:sp>
      <p:pic>
        <p:nvPicPr>
          <p:cNvPr id="4" name="Picture 3" descr="A blue building with a sign on it&#10;&#10;Description automatically generated">
            <a:extLst>
              <a:ext uri="{FF2B5EF4-FFF2-40B4-BE49-F238E27FC236}">
                <a16:creationId xmlns:a16="http://schemas.microsoft.com/office/drawing/2014/main" id="{CC76CAD1-9BAB-1E96-62E0-59AFDBC6600A}"/>
              </a:ext>
            </a:extLst>
          </p:cNvPr>
          <p:cNvPicPr>
            <a:picLocks noChangeAspect="1"/>
          </p:cNvPicPr>
          <p:nvPr/>
        </p:nvPicPr>
        <p:blipFill>
          <a:blip r:embed="rId2"/>
          <a:stretch>
            <a:fillRect/>
          </a:stretch>
        </p:blipFill>
        <p:spPr>
          <a:xfrm>
            <a:off x="334945" y="3630680"/>
            <a:ext cx="3161881" cy="2786900"/>
          </a:xfrm>
          <a:prstGeom prst="rect">
            <a:avLst/>
          </a:prstGeom>
          <a:ln w="19050">
            <a:solidFill>
              <a:srgbClr val="FFC000"/>
            </a:solidFill>
          </a:ln>
        </p:spPr>
      </p:pic>
      <p:pic>
        <p:nvPicPr>
          <p:cNvPr id="5" name="Picture 4" descr="A screenshot of a computer&#10;&#10;Description automatically generated">
            <a:extLst>
              <a:ext uri="{FF2B5EF4-FFF2-40B4-BE49-F238E27FC236}">
                <a16:creationId xmlns:a16="http://schemas.microsoft.com/office/drawing/2014/main" id="{2AFADED5-3EAD-4BAA-61FF-244D8137E914}"/>
              </a:ext>
            </a:extLst>
          </p:cNvPr>
          <p:cNvPicPr>
            <a:picLocks noChangeAspect="1"/>
          </p:cNvPicPr>
          <p:nvPr/>
        </p:nvPicPr>
        <p:blipFill>
          <a:blip r:embed="rId3"/>
          <a:stretch>
            <a:fillRect/>
          </a:stretch>
        </p:blipFill>
        <p:spPr>
          <a:xfrm>
            <a:off x="3986825" y="3630680"/>
            <a:ext cx="3295861" cy="2232329"/>
          </a:xfrm>
          <a:prstGeom prst="rect">
            <a:avLst/>
          </a:prstGeom>
          <a:ln w="38100">
            <a:solidFill>
              <a:srgbClr val="FFFF00"/>
            </a:solidFill>
          </a:ln>
        </p:spPr>
      </p:pic>
      <p:pic>
        <p:nvPicPr>
          <p:cNvPr id="6" name="Picture 5" descr="A screenshot of a login&#10;&#10;Description automatically generated">
            <a:extLst>
              <a:ext uri="{FF2B5EF4-FFF2-40B4-BE49-F238E27FC236}">
                <a16:creationId xmlns:a16="http://schemas.microsoft.com/office/drawing/2014/main" id="{99119E7A-3BE2-7524-CE72-EA629D2BD1C9}"/>
              </a:ext>
            </a:extLst>
          </p:cNvPr>
          <p:cNvPicPr>
            <a:picLocks noChangeAspect="1"/>
          </p:cNvPicPr>
          <p:nvPr/>
        </p:nvPicPr>
        <p:blipFill>
          <a:blip r:embed="rId4"/>
          <a:stretch>
            <a:fillRect/>
          </a:stretch>
        </p:blipFill>
        <p:spPr>
          <a:xfrm>
            <a:off x="7772685" y="3630680"/>
            <a:ext cx="4084369" cy="1569533"/>
          </a:xfrm>
          <a:prstGeom prst="rect">
            <a:avLst/>
          </a:prstGeom>
          <a:ln w="38100">
            <a:solidFill>
              <a:schemeClr val="accent3">
                <a:lumMod val="75000"/>
              </a:schemeClr>
            </a:solidFill>
          </a:ln>
        </p:spPr>
      </p:pic>
      <p:sp>
        <p:nvSpPr>
          <p:cNvPr id="7" name="TextBox 6">
            <a:extLst>
              <a:ext uri="{FF2B5EF4-FFF2-40B4-BE49-F238E27FC236}">
                <a16:creationId xmlns:a16="http://schemas.microsoft.com/office/drawing/2014/main" id="{E1FB9F8C-5834-EF65-116D-1449121C4F36}"/>
              </a:ext>
            </a:extLst>
          </p:cNvPr>
          <p:cNvSpPr txBox="1"/>
          <p:nvPr/>
        </p:nvSpPr>
        <p:spPr>
          <a:xfrm>
            <a:off x="769252" y="2062121"/>
            <a:ext cx="5192951" cy="600933"/>
          </a:xfrm>
          <a:prstGeom prst="rect">
            <a:avLst/>
          </a:prstGeom>
          <a:noFill/>
        </p:spPr>
        <p:txBody>
          <a:bodyPr wrap="square" rtlCol="0">
            <a:spAutoFit/>
          </a:bodyPr>
          <a:lstStyle/>
          <a:p>
            <a:pPr defTabSz="841248">
              <a:spcAft>
                <a:spcPts val="600"/>
              </a:spcAft>
            </a:pPr>
            <a:r>
              <a:rPr lang="en-US" sz="1656" b="1" dirty="0">
                <a:latin typeface="Times New Roman" panose="02020603050405020304" pitchFamily="18" charset="0"/>
                <a:cs typeface="Times New Roman" panose="02020603050405020304" pitchFamily="18" charset="0"/>
              </a:rPr>
              <a:t>1. </a:t>
            </a:r>
            <a:r>
              <a:rPr lang="en-US" sz="1656" b="1" kern="1200" dirty="0" err="1">
                <a:solidFill>
                  <a:schemeClr val="tx1"/>
                </a:solidFill>
                <a:latin typeface="Times New Roman" panose="02020603050405020304" pitchFamily="18" charset="0"/>
                <a:ea typeface="+mn-ea"/>
                <a:cs typeface="Times New Roman" panose="02020603050405020304" pitchFamily="18" charset="0"/>
              </a:rPr>
              <a:t>Crearea</a:t>
            </a:r>
            <a:r>
              <a:rPr lang="en-US" sz="1656" b="1" kern="1200" dirty="0">
                <a:solidFill>
                  <a:schemeClr val="tx1"/>
                </a:solidFill>
                <a:latin typeface="Times New Roman" panose="02020603050405020304" pitchFamily="18" charset="0"/>
                <a:ea typeface="+mn-ea"/>
                <a:cs typeface="Times New Roman" panose="02020603050405020304" pitchFamily="18" charset="0"/>
              </a:rPr>
              <a:t> </a:t>
            </a:r>
            <a:r>
              <a:rPr lang="en-US" sz="1656" b="1" kern="1200" dirty="0" err="1">
                <a:solidFill>
                  <a:schemeClr val="tx1"/>
                </a:solidFill>
                <a:latin typeface="Times New Roman" panose="02020603050405020304" pitchFamily="18" charset="0"/>
                <a:ea typeface="+mn-ea"/>
                <a:cs typeface="Times New Roman" panose="02020603050405020304" pitchFamily="18" charset="0"/>
              </a:rPr>
              <a:t>unei</a:t>
            </a:r>
            <a:r>
              <a:rPr lang="en-US" sz="1656" b="1" kern="1200" dirty="0">
                <a:solidFill>
                  <a:schemeClr val="tx1"/>
                </a:solidFill>
                <a:latin typeface="Times New Roman" panose="02020603050405020304" pitchFamily="18" charset="0"/>
                <a:ea typeface="+mn-ea"/>
                <a:cs typeface="Times New Roman" panose="02020603050405020304" pitchFamily="18" charset="0"/>
              </a:rPr>
              <a:t> </a:t>
            </a:r>
            <a:r>
              <a:rPr lang="en-US" sz="1656" b="1" kern="1200" dirty="0" err="1">
                <a:solidFill>
                  <a:schemeClr val="tx1"/>
                </a:solidFill>
                <a:latin typeface="Times New Roman" panose="02020603050405020304" pitchFamily="18" charset="0"/>
                <a:ea typeface="+mn-ea"/>
                <a:cs typeface="Times New Roman" panose="02020603050405020304" pitchFamily="18" charset="0"/>
              </a:rPr>
              <a:t>clinici</a:t>
            </a:r>
            <a:r>
              <a:rPr lang="en-US" sz="1656" b="1" kern="1200" dirty="0">
                <a:solidFill>
                  <a:schemeClr val="tx1"/>
                </a:solidFill>
                <a:latin typeface="Times New Roman" panose="02020603050405020304" pitchFamily="18" charset="0"/>
                <a:ea typeface="+mn-ea"/>
                <a:cs typeface="Times New Roman" panose="02020603050405020304" pitchFamily="18" charset="0"/>
              </a:rPr>
              <a:t> se </a:t>
            </a:r>
            <a:r>
              <a:rPr lang="en-US" sz="1656" b="1" kern="1200" dirty="0" err="1">
                <a:solidFill>
                  <a:schemeClr val="tx1"/>
                </a:solidFill>
                <a:latin typeface="Times New Roman" panose="02020603050405020304" pitchFamily="18" charset="0"/>
                <a:ea typeface="+mn-ea"/>
                <a:cs typeface="Times New Roman" panose="02020603050405020304" pitchFamily="18" charset="0"/>
              </a:rPr>
              <a:t>poate</a:t>
            </a:r>
            <a:r>
              <a:rPr lang="en-US" sz="1656" b="1" kern="1200" dirty="0">
                <a:solidFill>
                  <a:schemeClr val="tx1"/>
                </a:solidFill>
                <a:latin typeface="Times New Roman" panose="02020603050405020304" pitchFamily="18" charset="0"/>
                <a:ea typeface="+mn-ea"/>
                <a:cs typeface="Times New Roman" panose="02020603050405020304" pitchFamily="18" charset="0"/>
              </a:rPr>
              <a:t> </a:t>
            </a:r>
            <a:r>
              <a:rPr lang="en-US" sz="1656" b="1" kern="1200" dirty="0" err="1">
                <a:solidFill>
                  <a:schemeClr val="tx1"/>
                </a:solidFill>
                <a:latin typeface="Times New Roman" panose="02020603050405020304" pitchFamily="18" charset="0"/>
                <a:ea typeface="+mn-ea"/>
                <a:cs typeface="Times New Roman" panose="02020603050405020304" pitchFamily="18" charset="0"/>
              </a:rPr>
              <a:t>realiza</a:t>
            </a:r>
            <a:r>
              <a:rPr lang="en-US" sz="1656" b="1" kern="1200" dirty="0">
                <a:solidFill>
                  <a:schemeClr val="tx1"/>
                </a:solidFill>
                <a:latin typeface="Times New Roman" panose="02020603050405020304" pitchFamily="18" charset="0"/>
                <a:ea typeface="+mn-ea"/>
                <a:cs typeface="Times New Roman" panose="02020603050405020304" pitchFamily="18" charset="0"/>
              </a:rPr>
              <a:t> </a:t>
            </a:r>
            <a:r>
              <a:rPr lang="en-US" sz="1656" b="1" kern="1200" dirty="0" err="1">
                <a:solidFill>
                  <a:schemeClr val="tx1"/>
                </a:solidFill>
                <a:latin typeface="Times New Roman" panose="02020603050405020304" pitchFamily="18" charset="0"/>
                <a:ea typeface="+mn-ea"/>
                <a:cs typeface="Times New Roman" panose="02020603050405020304" pitchFamily="18" charset="0"/>
              </a:rPr>
              <a:t>prin</a:t>
            </a:r>
            <a:r>
              <a:rPr lang="en-US" sz="1656" b="1" kern="1200" dirty="0">
                <a:solidFill>
                  <a:schemeClr val="tx1"/>
                </a:solidFill>
                <a:latin typeface="Times New Roman" panose="02020603050405020304" pitchFamily="18" charset="0"/>
                <a:ea typeface="+mn-ea"/>
                <a:cs typeface="Times New Roman" panose="02020603050405020304" pitchFamily="18" charset="0"/>
              </a:rPr>
              <a:t> </a:t>
            </a:r>
            <a:r>
              <a:rPr lang="en-US" sz="1656" b="1" kern="1200" dirty="0" err="1">
                <a:solidFill>
                  <a:schemeClr val="tx1"/>
                </a:solidFill>
                <a:latin typeface="Times New Roman" panose="02020603050405020304" pitchFamily="18" charset="0"/>
                <a:ea typeface="+mn-ea"/>
                <a:cs typeface="Times New Roman" panose="02020603050405020304" pitchFamily="18" charset="0"/>
              </a:rPr>
              <a:t>plata</a:t>
            </a:r>
            <a:r>
              <a:rPr lang="en-US" sz="1656" b="1" kern="1200" dirty="0">
                <a:solidFill>
                  <a:schemeClr val="tx1"/>
                </a:solidFill>
                <a:latin typeface="Times New Roman" panose="02020603050405020304" pitchFamily="18" charset="0"/>
                <a:ea typeface="+mn-ea"/>
                <a:cs typeface="Times New Roman" panose="02020603050405020304" pitchFamily="18" charset="0"/>
              </a:rPr>
              <a:t> </a:t>
            </a:r>
            <a:r>
              <a:rPr lang="en-US" sz="1656" b="1" kern="1200" dirty="0" err="1">
                <a:solidFill>
                  <a:schemeClr val="tx1"/>
                </a:solidFill>
                <a:latin typeface="Times New Roman" panose="02020603050405020304" pitchFamily="18" charset="0"/>
                <a:ea typeface="+mn-ea"/>
                <a:cs typeface="Times New Roman" panose="02020603050405020304" pitchFamily="18" charset="0"/>
              </a:rPr>
              <a:t>unei</a:t>
            </a:r>
            <a:r>
              <a:rPr lang="en-US" sz="1656" b="1" kern="1200" dirty="0">
                <a:solidFill>
                  <a:schemeClr val="tx1"/>
                </a:solidFill>
                <a:latin typeface="Times New Roman" panose="02020603050405020304" pitchFamily="18" charset="0"/>
                <a:ea typeface="+mn-ea"/>
                <a:cs typeface="Times New Roman" panose="02020603050405020304" pitchFamily="18" charset="0"/>
              </a:rPr>
              <a:t> </a:t>
            </a:r>
            <a:r>
              <a:rPr lang="en-US" sz="1656" b="1" kern="1200" dirty="0" err="1">
                <a:solidFill>
                  <a:schemeClr val="tx1"/>
                </a:solidFill>
                <a:latin typeface="Times New Roman" panose="02020603050405020304" pitchFamily="18" charset="0"/>
                <a:ea typeface="+mn-ea"/>
                <a:cs typeface="Times New Roman" panose="02020603050405020304" pitchFamily="18" charset="0"/>
              </a:rPr>
              <a:t>anumite</a:t>
            </a:r>
            <a:r>
              <a:rPr lang="en-US" sz="1656" b="1" kern="1200" dirty="0">
                <a:solidFill>
                  <a:schemeClr val="tx1"/>
                </a:solidFill>
                <a:latin typeface="Times New Roman" panose="02020603050405020304" pitchFamily="18" charset="0"/>
                <a:ea typeface="+mn-ea"/>
                <a:cs typeface="Times New Roman" panose="02020603050405020304" pitchFamily="18" charset="0"/>
              </a:rPr>
              <a:t> </a:t>
            </a:r>
            <a:r>
              <a:rPr lang="en-US" sz="1656" b="1" kern="1200" dirty="0" err="1">
                <a:solidFill>
                  <a:schemeClr val="tx1"/>
                </a:solidFill>
                <a:latin typeface="Times New Roman" panose="02020603050405020304" pitchFamily="18" charset="0"/>
                <a:ea typeface="+mn-ea"/>
                <a:cs typeface="Times New Roman" panose="02020603050405020304" pitchFamily="18" charset="0"/>
              </a:rPr>
              <a:t>sume</a:t>
            </a:r>
            <a:r>
              <a:rPr lang="en-US" sz="1656" b="1" kern="1200" dirty="0">
                <a:solidFill>
                  <a:schemeClr val="tx1"/>
                </a:solidFill>
                <a:latin typeface="Times New Roman" panose="02020603050405020304" pitchFamily="18" charset="0"/>
                <a:ea typeface="+mn-ea"/>
                <a:cs typeface="Times New Roman" panose="02020603050405020304" pitchFamily="18" charset="0"/>
              </a:rPr>
              <a:t> </a:t>
            </a:r>
            <a:r>
              <a:rPr lang="en-US" sz="1656" b="1" kern="1200" dirty="0" err="1">
                <a:solidFill>
                  <a:schemeClr val="tx1"/>
                </a:solidFill>
                <a:latin typeface="Times New Roman" panose="02020603050405020304" pitchFamily="18" charset="0"/>
                <a:ea typeface="+mn-ea"/>
                <a:cs typeface="Times New Roman" panose="02020603050405020304" pitchFamily="18" charset="0"/>
              </a:rPr>
              <a:t>prin</a:t>
            </a:r>
            <a:r>
              <a:rPr lang="en-US" sz="1656" b="1" kern="1200" dirty="0">
                <a:solidFill>
                  <a:schemeClr val="tx1"/>
                </a:solidFill>
                <a:latin typeface="Times New Roman" panose="02020603050405020304" pitchFamily="18" charset="0"/>
                <a:ea typeface="+mn-ea"/>
                <a:cs typeface="Times New Roman" panose="02020603050405020304" pitchFamily="18" charset="0"/>
              </a:rPr>
              <a:t> </a:t>
            </a:r>
            <a:r>
              <a:rPr lang="en-US" sz="1656" b="1" kern="1200" dirty="0" err="1">
                <a:solidFill>
                  <a:schemeClr val="tx1"/>
                </a:solidFill>
                <a:latin typeface="Times New Roman" panose="02020603050405020304" pitchFamily="18" charset="0"/>
                <a:ea typeface="+mn-ea"/>
                <a:cs typeface="Times New Roman" panose="02020603050405020304" pitchFamily="18" charset="0"/>
              </a:rPr>
              <a:t>intermediul</a:t>
            </a:r>
            <a:r>
              <a:rPr lang="en-US" sz="1656" b="1" kern="1200" dirty="0">
                <a:solidFill>
                  <a:schemeClr val="tx1"/>
                </a:solidFill>
                <a:latin typeface="Times New Roman" panose="02020603050405020304" pitchFamily="18" charset="0"/>
                <a:ea typeface="+mn-ea"/>
                <a:cs typeface="Times New Roman" panose="02020603050405020304" pitchFamily="18" charset="0"/>
              </a:rPr>
              <a:t> Stripe.</a:t>
            </a:r>
            <a:endParaRPr lang="en-US"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6140677-110A-CBEF-E3A7-2F1E226556AD}"/>
              </a:ext>
            </a:extLst>
          </p:cNvPr>
          <p:cNvSpPr txBox="1"/>
          <p:nvPr/>
        </p:nvSpPr>
        <p:spPr>
          <a:xfrm>
            <a:off x="769252" y="2984349"/>
            <a:ext cx="2293266"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Pas 1: </a:t>
            </a:r>
            <a:r>
              <a:rPr lang="en-US" dirty="0" err="1">
                <a:latin typeface="Times New Roman" panose="02020603050405020304" pitchFamily="18" charset="0"/>
                <a:cs typeface="Times New Roman" panose="02020603050405020304" pitchFamily="18" charset="0"/>
              </a:rPr>
              <a:t>Apasare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buton</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pentru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plata</a:t>
            </a:r>
            <a:r>
              <a:rPr lang="en-US" dirty="0">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AB75958D-8504-9217-CF45-15646FAA2593}"/>
              </a:ext>
            </a:extLst>
          </p:cNvPr>
          <p:cNvSpPr txBox="1"/>
          <p:nvPr/>
        </p:nvSpPr>
        <p:spPr>
          <a:xfrm>
            <a:off x="4166285" y="2942691"/>
            <a:ext cx="3116401"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Pas 2: Plata </a:t>
            </a:r>
            <a:r>
              <a:rPr lang="en-US" dirty="0" err="1">
                <a:latin typeface="Times New Roman" panose="02020603050405020304" pitchFamily="18" charset="0"/>
                <a:cs typeface="Times New Roman" panose="02020603050405020304" pitchFamily="18" charset="0"/>
              </a:rPr>
              <a:t>prin</a:t>
            </a:r>
            <a:r>
              <a:rPr lang="en-US" dirty="0">
                <a:latin typeface="Times New Roman" panose="02020603050405020304" pitchFamily="18" charset="0"/>
                <a:cs typeface="Times New Roman" panose="02020603050405020304" pitchFamily="18" charset="0"/>
              </a:rPr>
              <a:t> Stripe cu </a:t>
            </a:r>
            <a:r>
              <a:rPr lang="en-US" dirty="0" err="1">
                <a:latin typeface="Times New Roman" panose="02020603050405020304" pitchFamily="18" charset="0"/>
                <a:cs typeface="Times New Roman" panose="02020603050405020304" pitchFamily="18" charset="0"/>
              </a:rPr>
              <a:t>cardul</a:t>
            </a:r>
            <a:endParaRPr lang="en-US"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42F788F-09CF-AB91-C652-54889740DE6B}"/>
              </a:ext>
            </a:extLst>
          </p:cNvPr>
          <p:cNvSpPr txBox="1"/>
          <p:nvPr/>
        </p:nvSpPr>
        <p:spPr>
          <a:xfrm>
            <a:off x="7772685" y="2942690"/>
            <a:ext cx="4084369"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Pas 3: </a:t>
            </a:r>
            <a:r>
              <a:rPr lang="en-US" dirty="0" err="1">
                <a:latin typeface="Times New Roman" panose="02020603050405020304" pitchFamily="18" charset="0"/>
                <a:cs typeface="Times New Roman" panose="02020603050405020304" pitchFamily="18" charset="0"/>
              </a:rPr>
              <a:t>Dupa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realizarea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platii</a:t>
            </a:r>
            <a:r>
              <a:rPr lang="en-US" dirty="0">
                <a:latin typeface="Times New Roman" panose="02020603050405020304" pitchFamily="18" charset="0"/>
                <a:cs typeface="Times New Roman" panose="02020603050405020304" pitchFamily="18" charset="0"/>
              </a:rPr>
              <a:t> se introduce </a:t>
            </a:r>
            <a:r>
              <a:rPr lang="en-US" dirty="0" err="1">
                <a:latin typeface="Times New Roman" panose="02020603050405020304" pitchFamily="18" charset="0"/>
                <a:cs typeface="Times New Roman" panose="02020603050405020304" pitchFamily="18" charset="0"/>
              </a:rPr>
              <a:t>datele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clinicii</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6152682"/>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215</TotalTime>
  <Words>1274</Words>
  <Application>Microsoft Office PowerPoint</Application>
  <PresentationFormat>Widescreen</PresentationFormat>
  <Paragraphs>65</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Arial</vt:lpstr>
      <vt:lpstr>Modern Love</vt:lpstr>
      <vt:lpstr>The Hand</vt:lpstr>
      <vt:lpstr>Times New Roman</vt:lpstr>
      <vt:lpstr>SketchyVTI</vt:lpstr>
      <vt:lpstr>Proiect ASIPSI Platforma web pentru gestionarea  unei clinici stomatologice </vt:lpstr>
      <vt:lpstr>Cuprins</vt:lpstr>
      <vt:lpstr>PowerPoint Presentation</vt:lpstr>
      <vt:lpstr>State-of-the-art</vt:lpstr>
      <vt:lpstr>PowerPoint Presentation</vt:lpstr>
      <vt:lpstr>Metode si tehnologii utilizate</vt:lpstr>
      <vt:lpstr>PowerPoint Presentation</vt:lpstr>
      <vt:lpstr>PowerPoint Presentation</vt:lpstr>
      <vt:lpstr>Functionalitati</vt:lpstr>
      <vt:lpstr>Functionalitati</vt:lpstr>
      <vt:lpstr>Functionalitati</vt:lpstr>
      <vt:lpstr>Concluzii:</vt:lpstr>
      <vt:lpstr>Bibliografie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Proiect ASIPSI Platforma web pentru gestionarea  unei clinici stomatologice </dc:title>
  <dc:creator>Leonard-Andrei ILIE</dc:creator>
  <cp:lastModifiedBy>Leonard-Andrei ILIE</cp:lastModifiedBy>
  <cp:revision>1</cp:revision>
  <dcterms:created xsi:type="dcterms:W3CDTF">2024-04-14T09:49:27Z</dcterms:created>
  <dcterms:modified xsi:type="dcterms:W3CDTF">2024-04-14T13:24:43Z</dcterms:modified>
</cp:coreProperties>
</file>