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5" r:id="rId7"/>
    <p:sldId id="271" r:id="rId8"/>
    <p:sldId id="272" r:id="rId9"/>
    <p:sldId id="274" r:id="rId10"/>
    <p:sldId id="273" r:id="rId11"/>
    <p:sldId id="275" r:id="rId12"/>
    <p:sldId id="276" r:id="rId13"/>
    <p:sldId id="277" r:id="rId14"/>
    <p:sldId id="278" r:id="rId15"/>
    <p:sldId id="279" r:id="rId16"/>
    <p:sldId id="288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2F60-AB59-7358-4D48-C93D9864A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041E2-03A9-C0B3-A7AD-B97F97D52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14680-D964-B32C-0147-2760D55E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5A00-9CE9-45CC-A217-1634B363314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E4841-EFDA-8ADF-7B2E-7C9891EE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B97F5-6B3F-94BF-CB07-27B73463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DE8-8102-4862-81D7-ABB1D3A0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A8CA-1573-6541-8FF1-C8995713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31009-D377-2B22-024B-7B513A69C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D8A23-87EF-8813-16A4-1FDCF0A9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5A00-9CE9-45CC-A217-1634B363314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9BA5E-9B50-A151-9711-C6B8C46A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EE468-8C44-2075-9D56-F6664D21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DE8-8102-4862-81D7-ABB1D3A0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1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F75E5-3546-99AB-BC7D-D7B2DDC71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D123D-093B-C6A1-D868-513E6E9A3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ED894-807E-7A4E-DC3D-AFB08963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5A00-9CE9-45CC-A217-1634B363314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FD64F-567A-3471-48F7-DCF2376D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96BAB-C532-E308-8D09-B4F6880F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DE8-8102-4862-81D7-ABB1D3A0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4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328A-90F8-E2F4-2A40-8E329296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2130-ABB1-B6E1-B3AD-4BDB5BEBB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BACE0-FD60-90E8-D8AF-42A1D88B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5A00-9CE9-45CC-A217-1634B363314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A32B2-8F0C-CEE4-6971-8BCB8E00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3690-6423-C13D-7F02-12C46812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DE8-8102-4862-81D7-ABB1D3A0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5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8E3A-BFCA-45AF-4AAB-A0BBD3F7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BD1D1-04C5-F670-7847-6D116A17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BA01D-068D-BDB6-F49D-D09983AE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5A00-9CE9-45CC-A217-1634B363314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8BE9-D60A-5C89-3A76-FB4C66DA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68D28-54C0-166B-FB1F-5E67EB51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DE8-8102-4862-81D7-ABB1D3A0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7764-D2AA-AC8F-8663-23176988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8871E-FC6A-C287-FCA8-EC18EA1DB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F6893-7AD6-64CF-62B9-C788BCA4F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6356D-9CE0-955C-D629-D445AF5F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5A00-9CE9-45CC-A217-1634B363314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452ED-8425-EFCD-578E-21348540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7C70D-224E-CACE-F608-D745780F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DE8-8102-4862-81D7-ABB1D3A0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4EB6-C73B-6577-1576-EC8A3693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B1D71-1F0D-DF4E-9071-4DBEF28C4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2ED90-8B90-EEF0-DC5F-E0028C341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23454-008F-A6F2-6B69-D02DBF1FE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36A7C-A4A9-706F-79EF-922C3F592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3F9CD-7E1E-A413-98E7-28AEA4B4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5A00-9CE9-45CC-A217-1634B363314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D6861-AE6C-F039-D6EA-898324B1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37237-832C-BD9D-90E3-6A47A11A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DE8-8102-4862-81D7-ABB1D3A0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3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1EE1-196E-74BC-99B2-38A1D549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EB2AA-BB73-FDD1-26C3-D6979697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5A00-9CE9-45CC-A217-1634B363314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2BE11-F734-6247-F108-EA4808F1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33D89-D8F7-E82E-355D-CAC97F8E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DE8-8102-4862-81D7-ABB1D3A0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8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541FE-E743-3BA5-E8F2-088EC610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5A00-9CE9-45CC-A217-1634B363314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552D6-DACD-3939-817D-A5E444E3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789FF-B98C-374F-B9C8-B4B8A54E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DE8-8102-4862-81D7-ABB1D3A0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0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F435-4FCB-9E83-5802-06849C60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9D154-3C4F-7790-CD30-26DB35D79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3C2CD-DC67-D852-35A7-BAA203699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AE0BD-0D0E-4AA3-5145-A9A6E333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5A00-9CE9-45CC-A217-1634B363314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C31F7-CDFF-5E0C-4C4B-F786B361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186F2-4B71-2944-5DD4-1BC2E491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DE8-8102-4862-81D7-ABB1D3A0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7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2410-A85C-3E46-38CC-99617335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80A20-7846-86A8-ADE7-0309AAC04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B5390-FCD5-6A74-91B7-BD510C783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C9F05-BD0A-B3D7-BDFD-DCD5C1E2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5A00-9CE9-45CC-A217-1634B363314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EA136-5942-4A38-E693-CBB8C039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9F405-6298-7C4E-EA30-FFD7D840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DE8-8102-4862-81D7-ABB1D3A0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1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09530-B609-E86B-4D94-B6DA817B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A566A-95D7-1299-4FA1-59078D522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0A505-426D-11F8-EBD7-83908F228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5A00-9CE9-45CC-A217-1634B363314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FD46B-BE26-84F2-CDA3-1CC61F3B0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134E2-1F73-E329-472E-BC5104610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96DE8-8102-4862-81D7-ABB1D3A0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7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428A-3EC0-39FA-EE94-964398EF8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классификации деловых писем и иных текстов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88C2D-F343-6E27-3DD8-7E03B00E1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Пармаксиз Леонид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4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AF27-9E53-C701-BC67-90104285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Попытка 2 почта и новости «РИА Новости»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3464D80-AF21-8DA6-A4CC-80169FCFF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60" y="1198474"/>
            <a:ext cx="9337039" cy="54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7770-55AB-2247-17EF-5F544546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Попытка </a:t>
            </a:r>
            <a:r>
              <a:rPr lang="en-US" dirty="0"/>
              <a:t>2</a:t>
            </a:r>
            <a:r>
              <a:rPr lang="ru-RU" dirty="0"/>
              <a:t> – промежуточные 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7837-700A-F87A-C52B-C8AF3833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имен не решена, решено добавить в стоп слова корпус русских имен и фамилий</a:t>
            </a:r>
          </a:p>
          <a:p>
            <a:r>
              <a:rPr lang="ru-RU" dirty="0"/>
              <a:t>Дополнительно к стоп словам добавляются специфические слова с высоким</a:t>
            </a:r>
            <a:r>
              <a:rPr lang="en-US" dirty="0"/>
              <a:t> </a:t>
            </a:r>
            <a:r>
              <a:rPr lang="en-US" dirty="0" err="1"/>
              <a:t>tf-idf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79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AF27-9E53-C701-BC67-90104285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Попытка 2.5 почта и новости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3B9FA8-78F2-B8E0-6DB9-DEC814688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640" y="1068386"/>
            <a:ext cx="9763759" cy="568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8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7770-55AB-2247-17EF-5F544546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Попытка </a:t>
            </a:r>
            <a:r>
              <a:rPr lang="en-US" dirty="0"/>
              <a:t>2</a:t>
            </a:r>
            <a:r>
              <a:rPr lang="ru-RU" dirty="0"/>
              <a:t> –выводы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7837-700A-F87A-C52B-C8AF3833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Содержание корпуса новостей также не кажется схожим с вероятными проблемами в деловых письмах</a:t>
            </a:r>
          </a:p>
        </p:txBody>
      </p:sp>
    </p:spTree>
    <p:extLst>
      <p:ext uri="{BB962C8B-B14F-4D97-AF65-F5344CB8AC3E}">
        <p14:creationId xmlns:p14="http://schemas.microsoft.com/office/powerpoint/2010/main" val="385376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AF27-9E53-C701-BC67-90104285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Попытка 3 почта и сообщения </a:t>
            </a:r>
            <a:r>
              <a:rPr lang="ru-RU" dirty="0" err="1"/>
              <a:t>телеграм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85081F-1194-A231-C929-75B27FAB5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721" y="1293085"/>
            <a:ext cx="9448800" cy="549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29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AF27-9E53-C701-BC67-90104285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Попытка 3 почта и сообщения </a:t>
            </a:r>
            <a:r>
              <a:rPr lang="ru-RU" dirty="0" err="1"/>
              <a:t>телеграм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8102F7-1A7E-A53C-75D6-596AEF791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321" y="1352216"/>
            <a:ext cx="9204960" cy="53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37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7770-55AB-2247-17EF-5F544546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Попытка 3 –выводы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7837-700A-F87A-C52B-C8AF3833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Содержание корпусов наиболее подходит к цели: видны различия повседневного и официального общения</a:t>
            </a:r>
          </a:p>
        </p:txBody>
      </p:sp>
    </p:spTree>
    <p:extLst>
      <p:ext uri="{BB962C8B-B14F-4D97-AF65-F5344CB8AC3E}">
        <p14:creationId xmlns:p14="http://schemas.microsoft.com/office/powerpoint/2010/main" val="283455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9E3E-E314-3BEB-DBD0-2269C4E7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1: </a:t>
            </a:r>
            <a:r>
              <a:rPr lang="en-US" dirty="0"/>
              <a:t>count + NB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A2DC7C-4D88-9B26-7AB8-B4E9088AE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737935"/>
              </p:ext>
            </p:extLst>
          </p:nvPr>
        </p:nvGraphicFramePr>
        <p:xfrm>
          <a:off x="838200" y="1825625"/>
          <a:ext cx="10515600" cy="298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231136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16979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40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Alpha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40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Train 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0.98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51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Test 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4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Test 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4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Test 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351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66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9E3E-E314-3BEB-DBD0-2269C4E7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1: </a:t>
            </a:r>
            <a:r>
              <a:rPr lang="en-US" dirty="0"/>
              <a:t>count + NB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395F553-BFDC-D447-AC03-36C385AFA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157709"/>
              </p:ext>
            </p:extLst>
          </p:nvPr>
        </p:nvGraphicFramePr>
        <p:xfrm>
          <a:off x="838200" y="1825624"/>
          <a:ext cx="10791825" cy="289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1398148019"/>
                    </a:ext>
                  </a:extLst>
                </a:gridCol>
                <a:gridCol w="3597275">
                  <a:extLst>
                    <a:ext uri="{9D8B030D-6E8A-4147-A177-3AD203B41FA5}">
                      <a16:colId xmlns:a16="http://schemas.microsoft.com/office/drawing/2014/main" val="1925197446"/>
                    </a:ext>
                  </a:extLst>
                </a:gridCol>
                <a:gridCol w="3597275">
                  <a:extLst>
                    <a:ext uri="{9D8B030D-6E8A-4147-A177-3AD203B41FA5}">
                      <a16:colId xmlns:a16="http://schemas.microsoft.com/office/drawing/2014/main" val="785718329"/>
                    </a:ext>
                  </a:extLst>
                </a:gridCol>
              </a:tblGrid>
              <a:tr h="1342815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Predicted 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Predicted </a:t>
                      </a:r>
                      <a:r>
                        <a:rPr lang="en-US" sz="2400" dirty="0" err="1"/>
                        <a:t>tg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722386"/>
                  </a:ext>
                </a:extLst>
              </a:tr>
              <a:tr h="777980">
                <a:tc>
                  <a:txBody>
                    <a:bodyPr/>
                    <a:lstStyle/>
                    <a:p>
                      <a:r>
                        <a:rPr lang="en-US" sz="2400" dirty="0"/>
                        <a:t>Actual 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38597"/>
                  </a:ext>
                </a:extLst>
              </a:tr>
              <a:tr h="777980">
                <a:tc>
                  <a:txBody>
                    <a:bodyPr/>
                    <a:lstStyle/>
                    <a:p>
                      <a:r>
                        <a:rPr lang="en-US" sz="2400" dirty="0"/>
                        <a:t>Actual </a:t>
                      </a:r>
                      <a:r>
                        <a:rPr lang="en-US" sz="2400" dirty="0" err="1"/>
                        <a:t>tg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778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9E3E-E314-3BEB-DBD0-2269C4E7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2</a:t>
            </a:r>
            <a:r>
              <a:rPr lang="ru-RU" dirty="0"/>
              <a:t>: </a:t>
            </a:r>
            <a:r>
              <a:rPr lang="en-US" dirty="0"/>
              <a:t>TF-IDF + NB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A2DC7C-4D88-9B26-7AB8-B4E9088AE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338396"/>
              </p:ext>
            </p:extLst>
          </p:nvPr>
        </p:nvGraphicFramePr>
        <p:xfrm>
          <a:off x="676275" y="1734820"/>
          <a:ext cx="105156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231136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16979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40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Alpha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0.770010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40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Train 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0.99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+ 0,01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51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Test 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0.99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+ 0,02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4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Test 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0.96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+ 0,05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4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Test 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0.96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+ 0,06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351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26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4F6E-D0DF-6C78-A8F4-4804D245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511C-8237-D23E-D490-937ED184A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элемент оценки открытого задания (написание делового письма)</a:t>
            </a:r>
          </a:p>
          <a:p>
            <a:r>
              <a:rPr lang="ru-RU" dirty="0"/>
              <a:t>Входящий текст должен быть определен как близкий деловому письму или относящийся к другому </a:t>
            </a:r>
            <a:r>
              <a:rPr lang="ru-RU" i="1" dirty="0"/>
              <a:t>классу </a:t>
            </a:r>
            <a:r>
              <a:rPr lang="ru-RU" dirty="0"/>
              <a:t>сообщений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94203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9E3E-E314-3BEB-DBD0-2269C4E7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2</a:t>
            </a:r>
            <a:r>
              <a:rPr lang="ru-RU" dirty="0"/>
              <a:t>: </a:t>
            </a:r>
            <a:r>
              <a:rPr lang="en-US" dirty="0"/>
              <a:t>TF-IDF + NB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395F553-BFDC-D447-AC03-36C385AFA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972832"/>
              </p:ext>
            </p:extLst>
          </p:nvPr>
        </p:nvGraphicFramePr>
        <p:xfrm>
          <a:off x="838200" y="1825624"/>
          <a:ext cx="10791825" cy="289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1398148019"/>
                    </a:ext>
                  </a:extLst>
                </a:gridCol>
                <a:gridCol w="3597275">
                  <a:extLst>
                    <a:ext uri="{9D8B030D-6E8A-4147-A177-3AD203B41FA5}">
                      <a16:colId xmlns:a16="http://schemas.microsoft.com/office/drawing/2014/main" val="1925197446"/>
                    </a:ext>
                  </a:extLst>
                </a:gridCol>
                <a:gridCol w="3597275">
                  <a:extLst>
                    <a:ext uri="{9D8B030D-6E8A-4147-A177-3AD203B41FA5}">
                      <a16:colId xmlns:a16="http://schemas.microsoft.com/office/drawing/2014/main" val="785718329"/>
                    </a:ext>
                  </a:extLst>
                </a:gridCol>
              </a:tblGrid>
              <a:tr h="1342815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Predicted 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Predicted </a:t>
                      </a:r>
                      <a:r>
                        <a:rPr lang="en-US" sz="2400" dirty="0" err="1"/>
                        <a:t>tg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722386"/>
                  </a:ext>
                </a:extLst>
              </a:tr>
              <a:tr h="777980">
                <a:tc>
                  <a:txBody>
                    <a:bodyPr/>
                    <a:lstStyle/>
                    <a:p>
                      <a:r>
                        <a:rPr lang="en-US" sz="2400" dirty="0"/>
                        <a:t>Actual 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38597"/>
                  </a:ext>
                </a:extLst>
              </a:tr>
              <a:tr h="777980">
                <a:tc>
                  <a:txBody>
                    <a:bodyPr/>
                    <a:lstStyle/>
                    <a:p>
                      <a:r>
                        <a:rPr lang="en-US" sz="2400" dirty="0"/>
                        <a:t>Actual </a:t>
                      </a:r>
                      <a:r>
                        <a:rPr lang="en-US" sz="2400" dirty="0" err="1"/>
                        <a:t>tg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318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9E3E-E314-3BEB-DBD0-2269C4E7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3</a:t>
            </a:r>
            <a:r>
              <a:rPr lang="ru-RU" dirty="0"/>
              <a:t>: </a:t>
            </a:r>
            <a:r>
              <a:rPr lang="en-US" dirty="0"/>
              <a:t>TF-IDF + SVM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A2DC7C-4D88-9B26-7AB8-B4E9088AE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83666"/>
              </p:ext>
            </p:extLst>
          </p:nvPr>
        </p:nvGraphicFramePr>
        <p:xfrm>
          <a:off x="676275" y="1734820"/>
          <a:ext cx="105156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231136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16979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40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Alpha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0.770010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40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Train 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0.99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+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51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Test 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0.99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+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4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Test 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0.97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+ 0,01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4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Test 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0.98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+ 0,02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351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570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9E3E-E314-3BEB-DBD0-2269C4E7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2</a:t>
            </a:r>
            <a:r>
              <a:rPr lang="ru-RU" dirty="0"/>
              <a:t>: </a:t>
            </a:r>
            <a:r>
              <a:rPr lang="en-US" dirty="0"/>
              <a:t>TF-IDF + SVM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395F553-BFDC-D447-AC03-36C385AFA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980197"/>
              </p:ext>
            </p:extLst>
          </p:nvPr>
        </p:nvGraphicFramePr>
        <p:xfrm>
          <a:off x="838200" y="1825624"/>
          <a:ext cx="10791825" cy="289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1398148019"/>
                    </a:ext>
                  </a:extLst>
                </a:gridCol>
                <a:gridCol w="3597275">
                  <a:extLst>
                    <a:ext uri="{9D8B030D-6E8A-4147-A177-3AD203B41FA5}">
                      <a16:colId xmlns:a16="http://schemas.microsoft.com/office/drawing/2014/main" val="1925197446"/>
                    </a:ext>
                  </a:extLst>
                </a:gridCol>
                <a:gridCol w="3597275">
                  <a:extLst>
                    <a:ext uri="{9D8B030D-6E8A-4147-A177-3AD203B41FA5}">
                      <a16:colId xmlns:a16="http://schemas.microsoft.com/office/drawing/2014/main" val="785718329"/>
                    </a:ext>
                  </a:extLst>
                </a:gridCol>
              </a:tblGrid>
              <a:tr h="1342815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Predicted 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Predicted </a:t>
                      </a:r>
                      <a:r>
                        <a:rPr lang="en-US" sz="2400" dirty="0" err="1"/>
                        <a:t>tg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722386"/>
                  </a:ext>
                </a:extLst>
              </a:tr>
              <a:tr h="777980">
                <a:tc>
                  <a:txBody>
                    <a:bodyPr/>
                    <a:lstStyle/>
                    <a:p>
                      <a:r>
                        <a:rPr lang="en-US" sz="2400" dirty="0"/>
                        <a:t>Actual 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38597"/>
                  </a:ext>
                </a:extLst>
              </a:tr>
              <a:tr h="777980">
                <a:tc>
                  <a:txBody>
                    <a:bodyPr/>
                    <a:lstStyle/>
                    <a:p>
                      <a:r>
                        <a:rPr lang="en-US" sz="2400" dirty="0"/>
                        <a:t>Actual </a:t>
                      </a:r>
                      <a:r>
                        <a:rPr lang="en-US" sz="2400" dirty="0" err="1"/>
                        <a:t>tg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258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8F93-BEEF-E794-6314-F414F2A1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C192-2BE1-BA2E-23CE-570EA243D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успешно различает целевой и контрастный корпуса</a:t>
            </a:r>
          </a:p>
          <a:p>
            <a:r>
              <a:rPr lang="ru-RU" dirty="0"/>
              <a:t>Метод позволяет провести оценку на малых вычислительных ресурсах</a:t>
            </a:r>
          </a:p>
          <a:p>
            <a:r>
              <a:rPr lang="ru-RU" dirty="0"/>
              <a:t>Интерпретация исходит из преданализа текстов, вероятны </a:t>
            </a:r>
            <a:r>
              <a:rPr lang="ru-RU" dirty="0" err="1"/>
              <a:t>невыявленые</a:t>
            </a:r>
            <a:r>
              <a:rPr lang="ru-RU" dirty="0"/>
              <a:t> проблемы с предвзятостью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281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4206-688A-8D08-CF84-A96D2ABF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направления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1E18-C77A-6D86-7058-C055D97B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Сбор более разнообразных корпусов: дополнение другими чатами и письмами</a:t>
            </a:r>
          </a:p>
          <a:p>
            <a:r>
              <a:rPr lang="ru-RU" dirty="0"/>
              <a:t>Углубить процесс предобработки: обработка те, варианты </a:t>
            </a:r>
            <a:r>
              <a:rPr lang="ru-RU" dirty="0" err="1"/>
              <a:t>токенизации</a:t>
            </a:r>
            <a:r>
              <a:rPr lang="ru-RU" dirty="0"/>
              <a:t> и нормализации, другие алгоритмы векторизации</a:t>
            </a:r>
          </a:p>
          <a:p>
            <a:r>
              <a:rPr lang="ru-RU" dirty="0"/>
              <a:t>Разбить оценку на элементы для лучшей интерпретации : оценка структуры, объема вокабуляра и т.п.   </a:t>
            </a:r>
          </a:p>
          <a:p>
            <a:r>
              <a:rPr lang="ru-RU" dirty="0"/>
              <a:t>Объединение в единый процесс, готовые к встраиванию в систему аналитики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9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04CE-1329-31C8-C8E4-8FB01489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метода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FAB5A-B7C4-5A67-45DF-796C36CE2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 сводится к классификации (бинарной)</a:t>
            </a:r>
          </a:p>
          <a:p>
            <a:r>
              <a:rPr lang="ru-RU" dirty="0"/>
              <a:t>Альтернативно можно использовать логистическую регрессию </a:t>
            </a:r>
          </a:p>
          <a:p>
            <a:pPr marL="0" indent="0">
              <a:buNone/>
            </a:pPr>
            <a:r>
              <a:rPr lang="ru-RU" dirty="0"/>
              <a:t>и языковые модели</a:t>
            </a:r>
          </a:p>
          <a:p>
            <a:r>
              <a:rPr lang="ru-RU" dirty="0"/>
              <a:t>Итогом является не просто принадлежность к классу, но и вероятность принадлежности к целевому классу, для целей увеличения дисперсии в оценке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1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7C94-BB5C-D2F8-3A2B-067DF478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решения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44AB-0611-A758-F208-41982AB9A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Сбор данных: подбор целевого корпуса и подбор контрастного корпуса</a:t>
            </a:r>
          </a:p>
          <a:p>
            <a:r>
              <a:rPr lang="ru-RU" dirty="0"/>
              <a:t>Предварительное исследование корпуса – для понимания вероятных источников различий</a:t>
            </a:r>
          </a:p>
          <a:p>
            <a:r>
              <a:rPr lang="ru-RU" dirty="0"/>
              <a:t>Подбор модели: выбор метода векторизации, тюнинга, выбор метода классификации</a:t>
            </a:r>
          </a:p>
          <a:p>
            <a:r>
              <a:rPr lang="ru-RU" dirty="0"/>
              <a:t>Формирование итоговых данных: </a:t>
            </a:r>
            <a:r>
              <a:rPr lang="en-US" dirty="0"/>
              <a:t>id_</a:t>
            </a:r>
            <a:r>
              <a:rPr lang="ru-RU" dirty="0"/>
              <a:t>текста, предсказанный класс, вероятность принадлежности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8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B9BB-B2AD-DF29-7A8B-847C647F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Источники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78F7-8E3C-8AAC-31DD-5624F660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Корпус деловых писем – выгрузка из </a:t>
            </a:r>
            <a:r>
              <a:rPr lang="en-US" dirty="0"/>
              <a:t>outlook </a:t>
            </a:r>
            <a:r>
              <a:rPr lang="ru-RU" dirty="0"/>
              <a:t>и пакет </a:t>
            </a:r>
            <a:r>
              <a:rPr lang="en-US" dirty="0"/>
              <a:t>R </a:t>
            </a:r>
            <a:r>
              <a:rPr lang="en-US" dirty="0" err="1"/>
              <a:t>freepst</a:t>
            </a:r>
            <a:endParaRPr lang="en-US" dirty="0"/>
          </a:p>
          <a:p>
            <a:r>
              <a:rPr lang="ru-RU" dirty="0"/>
              <a:t>Корпусы новостей и интернет сообщений – </a:t>
            </a:r>
            <a:r>
              <a:rPr lang="en-US" dirty="0"/>
              <a:t>Kaggle</a:t>
            </a:r>
          </a:p>
          <a:p>
            <a:r>
              <a:rPr lang="ru-RU" dirty="0"/>
              <a:t>Корпус сообщений рабочего чата – выгрузка из </a:t>
            </a:r>
            <a:r>
              <a:rPr lang="ru-RU" dirty="0" err="1"/>
              <a:t>телеграм</a:t>
            </a:r>
            <a:r>
              <a:rPr lang="ru-RU" dirty="0"/>
              <a:t> в формате </a:t>
            </a:r>
            <a:r>
              <a:rPr lang="en-US" dirty="0" err="1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1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AF27-9E53-C701-BC67-90104285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Попытка 1 почта и интернет сообщения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2FEDA3-1F23-CF65-693D-75EA47C49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640" y="1957646"/>
            <a:ext cx="6085839" cy="42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2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AF27-9E53-C701-BC67-90104285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Попытка 1 почта и интернет сообщения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A99189-85EE-1F48-671A-D7F11D0A2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1" y="1406084"/>
            <a:ext cx="7061200" cy="494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9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7770-55AB-2247-17EF-5F544546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Попытка 1 - 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7837-700A-F87A-C52B-C8AF3833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Корпус слишком отличен в содержании – может быть слишком низкая дисперсия, т.е. вероятность увидеть  подобный состав при написании письма слишком мала и респонденты не будут отличаться по баллу этого </a:t>
            </a:r>
            <a:r>
              <a:rPr lang="ru-RU" dirty="0" err="1"/>
              <a:t>компонета</a:t>
            </a:r>
            <a:endParaRPr lang="ru-RU" dirty="0"/>
          </a:p>
          <a:p>
            <a:r>
              <a:rPr lang="ru-RU" dirty="0"/>
              <a:t>Корпус писем очень сильно отклоняется в сторону личных имен</a:t>
            </a:r>
          </a:p>
          <a:p>
            <a:r>
              <a:rPr lang="ru-RU" dirty="0"/>
              <a:t>Такое содержание </a:t>
            </a:r>
            <a:r>
              <a:rPr lang="ru-RU" dirty="0" err="1"/>
              <a:t>веротяно</a:t>
            </a:r>
            <a:r>
              <a:rPr lang="ru-RU" dirty="0"/>
              <a:t> может быть скорректировано корпусом новостей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8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AF27-9E53-C701-BC67-90104285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Попытка 2 почта и новости «РИА Новости»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1F94CC-8CF2-BACA-BBE0-DC4EBDA2E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240" y="1423174"/>
            <a:ext cx="8778239" cy="510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0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534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Модель классификации деловых писем и иных текстов</vt:lpstr>
      <vt:lpstr>Задача</vt:lpstr>
      <vt:lpstr>Выбор метода</vt:lpstr>
      <vt:lpstr>Схема решения</vt:lpstr>
      <vt:lpstr>Источники данных</vt:lpstr>
      <vt:lpstr>Попытка 1 почта и интернет сообщения</vt:lpstr>
      <vt:lpstr>Попытка 1 почта и интернет сообщения</vt:lpstr>
      <vt:lpstr>Попытка 1 - выводы</vt:lpstr>
      <vt:lpstr>Попытка 2 почта и новости «РИА Новости»</vt:lpstr>
      <vt:lpstr>Попытка 2 почта и новости «РИА Новости»</vt:lpstr>
      <vt:lpstr>Попытка 2 – промежуточные выводы</vt:lpstr>
      <vt:lpstr>Попытка 2.5 почта и новости</vt:lpstr>
      <vt:lpstr>Попытка 2 –выводы</vt:lpstr>
      <vt:lpstr>Попытка 3 почта и сообщения телеграм</vt:lpstr>
      <vt:lpstr>Попытка 3 почта и сообщения телеграм</vt:lpstr>
      <vt:lpstr>Попытка 3 –выводы</vt:lpstr>
      <vt:lpstr>Модель 1: count + NB </vt:lpstr>
      <vt:lpstr>Модель 1: count + NB </vt:lpstr>
      <vt:lpstr>Модель 2: TF-IDF + NB </vt:lpstr>
      <vt:lpstr>Модель 2: TF-IDF + NB </vt:lpstr>
      <vt:lpstr>Модель 3: TF-IDF + SVM </vt:lpstr>
      <vt:lpstr>Модель 2: TF-IDF + SVM </vt:lpstr>
      <vt:lpstr>Обсуждение</vt:lpstr>
      <vt:lpstr>Дальнейшие направления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классификации деловых писем и иных текстов</dc:title>
  <dc:creator>Пармаксиз Леонид Викторович</dc:creator>
  <cp:lastModifiedBy>Пармаксиз Леонид Викторович</cp:lastModifiedBy>
  <cp:revision>24</cp:revision>
  <dcterms:created xsi:type="dcterms:W3CDTF">2023-06-22T18:54:39Z</dcterms:created>
  <dcterms:modified xsi:type="dcterms:W3CDTF">2023-07-02T09:40:42Z</dcterms:modified>
</cp:coreProperties>
</file>