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1"/>
  </p:notesMasterIdLst>
  <p:sldIdLst>
    <p:sldId id="256" r:id="rId2"/>
    <p:sldId id="258" r:id="rId3"/>
    <p:sldId id="260" r:id="rId4"/>
    <p:sldId id="315" r:id="rId5"/>
    <p:sldId id="300" r:id="rId6"/>
    <p:sldId id="267" r:id="rId7"/>
    <p:sldId id="301" r:id="rId8"/>
    <p:sldId id="302" r:id="rId9"/>
    <p:sldId id="306" r:id="rId10"/>
    <p:sldId id="303" r:id="rId11"/>
    <p:sldId id="299" r:id="rId12"/>
    <p:sldId id="305" r:id="rId13"/>
    <p:sldId id="307" r:id="rId14"/>
    <p:sldId id="308" r:id="rId15"/>
    <p:sldId id="309" r:id="rId16"/>
    <p:sldId id="271" r:id="rId17"/>
    <p:sldId id="310" r:id="rId18"/>
    <p:sldId id="298" r:id="rId19"/>
    <p:sldId id="269" r:id="rId20"/>
    <p:sldId id="317" r:id="rId21"/>
    <p:sldId id="297" r:id="rId22"/>
    <p:sldId id="318" r:id="rId23"/>
    <p:sldId id="311" r:id="rId24"/>
    <p:sldId id="296" r:id="rId25"/>
    <p:sldId id="316" r:id="rId26"/>
    <p:sldId id="275" r:id="rId27"/>
    <p:sldId id="313" r:id="rId28"/>
    <p:sldId id="314" r:id="rId29"/>
    <p:sldId id="280" r:id="rId30"/>
  </p:sldIdLst>
  <p:sldSz cx="9144000" cy="5143500" type="screen16x9"/>
  <p:notesSz cx="6858000" cy="9144000"/>
  <p:embeddedFontLst>
    <p:embeddedFont>
      <p:font typeface="Roboto Slab" pitchFamily="2" charset="0"/>
      <p:regular r:id="rId32"/>
      <p:bold r:id="rId33"/>
    </p:embeddedFont>
    <p:embeddedFont>
      <p:font typeface="Source Sans Pro" panose="020B05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p:restoredTop sz="94775"/>
  </p:normalViewPr>
  <p:slideViewPr>
    <p:cSldViewPr snapToGrid="0" snapToObjects="1">
      <p:cViewPr varScale="1">
        <p:scale>
          <a:sx n="114" d="100"/>
          <a:sy n="114" d="100"/>
        </p:scale>
        <p:origin x="4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20:07:52.422"/>
    </inkml:context>
    <inkml:brush xml:id="br0">
      <inkml:brushProperty name="width" value="0.05" units="cm"/>
      <inkml:brushProperty name="height" value="0.05" units="cm"/>
      <inkml:brushProperty name="color" value="#FFFFFF"/>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3T20:10:02.402"/>
    </inkml:context>
    <inkml:brush xml:id="br0">
      <inkml:brushProperty name="width" value="0.05" units="cm"/>
      <inkml:brushProperty name="height" value="0.05" units="cm"/>
      <inkml:brushProperty name="color" value="#FFFFFF"/>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440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58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570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629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18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193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96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8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028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49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133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083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321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722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603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889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02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51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309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973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customXml" Target="../ink/ink1.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530044" y="1991850"/>
            <a:ext cx="6425235"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PREDICTING PGA TOUR PLAYER'S CHANCE TO WIN A PGA TOUR TOURNAMENT</a:t>
            </a:r>
            <a:br>
              <a:rPr lang="en-US" sz="3200" dirty="0"/>
            </a:br>
            <a:r>
              <a:rPr lang="en-US" sz="3200" dirty="0"/>
              <a:t>USING MACHINE LEARNING</a:t>
            </a:r>
            <a:endParaRPr sz="3200" dirty="0"/>
          </a:p>
        </p:txBody>
      </p:sp>
      <p:pic>
        <p:nvPicPr>
          <p:cNvPr id="3" name="Picture 2" descr="Logo&#10;&#10;Description automatically generated">
            <a:extLst>
              <a:ext uri="{FF2B5EF4-FFF2-40B4-BE49-F238E27FC236}">
                <a16:creationId xmlns:a16="http://schemas.microsoft.com/office/drawing/2014/main" id="{2C0FF1BA-EDB7-914C-A7B0-EA372E69FAFF}"/>
              </a:ext>
            </a:extLst>
          </p:cNvPr>
          <p:cNvPicPr>
            <a:picLocks noChangeAspect="1"/>
          </p:cNvPicPr>
          <p:nvPr/>
        </p:nvPicPr>
        <p:blipFill>
          <a:blip r:embed="rId3"/>
          <a:stretch>
            <a:fillRect/>
          </a:stretch>
        </p:blipFill>
        <p:spPr>
          <a:xfrm>
            <a:off x="7826218" y="208844"/>
            <a:ext cx="1055789" cy="9200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9918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b="1" dirty="0"/>
              <a:t>DATA PREPARATION</a:t>
            </a:r>
            <a:endParaRPr sz="5400" b="1" dirty="0"/>
          </a:p>
        </p:txBody>
      </p:sp>
    </p:spTree>
    <p:extLst>
      <p:ext uri="{BB962C8B-B14F-4D97-AF65-F5344CB8AC3E}">
        <p14:creationId xmlns:p14="http://schemas.microsoft.com/office/powerpoint/2010/main" val="4169089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2571750"/>
            <a:ext cx="7571700" cy="702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800" dirty="0"/>
              <a:t>All the independent variables are numerical. Before cleaning the dataset, the index was reset, and the column: </a:t>
            </a:r>
            <a:r>
              <a:rPr lang="en-US" sz="1800" b="1" dirty="0"/>
              <a:t>'PLAYER NAME' </a:t>
            </a:r>
            <a:r>
              <a:rPr lang="en-US" sz="1800" dirty="0"/>
              <a:t>was dropped, since  the name of the </a:t>
            </a:r>
            <a:r>
              <a:rPr lang="en-US" sz="1800" dirty="0" err="1"/>
              <a:t>pga</a:t>
            </a:r>
            <a:r>
              <a:rPr lang="en-US" sz="1800" dirty="0"/>
              <a:t> players won't be needed, only their statistics for further analysis. The null values were identified, and dropped. Duplicates was observed in just one row. Initially,  dataset was reduced to 29 columns and  3379 rows</a:t>
            </a:r>
            <a:endParaRPr sz="1800" dirty="0"/>
          </a:p>
        </p:txBody>
      </p:sp>
      <p:pic>
        <p:nvPicPr>
          <p:cNvPr id="7" name="Picture 6" descr="Logo&#10;&#10;Description automatically generated">
            <a:extLst>
              <a:ext uri="{FF2B5EF4-FFF2-40B4-BE49-F238E27FC236}">
                <a16:creationId xmlns:a16="http://schemas.microsoft.com/office/drawing/2014/main" id="{1F80D3D7-95BF-5A40-9CC3-4B29E4EE85CA}"/>
              </a:ext>
            </a:extLst>
          </p:cNvPr>
          <p:cNvPicPr>
            <a:picLocks noChangeAspect="1"/>
          </p:cNvPicPr>
          <p:nvPr/>
        </p:nvPicPr>
        <p:blipFill>
          <a:blip r:embed="rId3"/>
          <a:stretch>
            <a:fillRect/>
          </a:stretch>
        </p:blipFill>
        <p:spPr>
          <a:xfrm>
            <a:off x="7826218" y="208844"/>
            <a:ext cx="1055789" cy="920045"/>
          </a:xfrm>
          <a:prstGeom prst="rect">
            <a:avLst/>
          </a:prstGeom>
        </p:spPr>
      </p:pic>
    </p:spTree>
    <p:extLst>
      <p:ext uri="{BB962C8B-B14F-4D97-AF65-F5344CB8AC3E}">
        <p14:creationId xmlns:p14="http://schemas.microsoft.com/office/powerpoint/2010/main" val="620419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254518" y="39189"/>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Correlation matrix analysis helped to drop out 7 independent variables</a:t>
            </a:r>
            <a:endParaRPr sz="1800" dirty="0"/>
          </a:p>
        </p:txBody>
      </p:sp>
      <p:pic>
        <p:nvPicPr>
          <p:cNvPr id="7" name="Picture 6" descr="Logo&#10;&#10;Description automatically generated">
            <a:extLst>
              <a:ext uri="{FF2B5EF4-FFF2-40B4-BE49-F238E27FC236}">
                <a16:creationId xmlns:a16="http://schemas.microsoft.com/office/drawing/2014/main" id="{1F80D3D7-95BF-5A40-9CC3-4B29E4EE85CA}"/>
              </a:ext>
            </a:extLst>
          </p:cNvPr>
          <p:cNvPicPr>
            <a:picLocks noChangeAspect="1"/>
          </p:cNvPicPr>
          <p:nvPr/>
        </p:nvPicPr>
        <p:blipFill>
          <a:blip r:embed="rId3"/>
          <a:stretch>
            <a:fillRect/>
          </a:stretch>
        </p:blipFill>
        <p:spPr>
          <a:xfrm>
            <a:off x="7826218" y="208844"/>
            <a:ext cx="1055789" cy="920045"/>
          </a:xfrm>
          <a:prstGeom prst="rect">
            <a:avLst/>
          </a:prstGeom>
        </p:spPr>
      </p:pic>
      <p:pic>
        <p:nvPicPr>
          <p:cNvPr id="3" name="Picture 2" descr="Chart&#10;&#10;Description automatically generated">
            <a:extLst>
              <a:ext uri="{FF2B5EF4-FFF2-40B4-BE49-F238E27FC236}">
                <a16:creationId xmlns:a16="http://schemas.microsoft.com/office/drawing/2014/main" id="{658879E1-F892-BB44-AE29-E35F2806AEC4}"/>
              </a:ext>
            </a:extLst>
          </p:cNvPr>
          <p:cNvPicPr>
            <a:picLocks noChangeAspect="1"/>
          </p:cNvPicPr>
          <p:nvPr/>
        </p:nvPicPr>
        <p:blipFill>
          <a:blip r:embed="rId4"/>
          <a:stretch>
            <a:fillRect/>
          </a:stretch>
        </p:blipFill>
        <p:spPr>
          <a:xfrm>
            <a:off x="1317782" y="741789"/>
            <a:ext cx="5105400" cy="3911600"/>
          </a:xfrm>
          <a:prstGeom prst="rect">
            <a:avLst/>
          </a:prstGeom>
        </p:spPr>
      </p:pic>
      <p:cxnSp>
        <p:nvCxnSpPr>
          <p:cNvPr id="6" name="Straight Arrow Connector 5">
            <a:extLst>
              <a:ext uri="{FF2B5EF4-FFF2-40B4-BE49-F238E27FC236}">
                <a16:creationId xmlns:a16="http://schemas.microsoft.com/office/drawing/2014/main" id="{5685531C-83F5-3E40-A861-3C4EB287C027}"/>
              </a:ext>
            </a:extLst>
          </p:cNvPr>
          <p:cNvCxnSpPr/>
          <p:nvPr/>
        </p:nvCxnSpPr>
        <p:spPr>
          <a:xfrm>
            <a:off x="1377315" y="920115"/>
            <a:ext cx="348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E59E01-8DC0-4548-96CC-C42CE7FDA483}"/>
              </a:ext>
            </a:extLst>
          </p:cNvPr>
          <p:cNvCxnSpPr/>
          <p:nvPr/>
        </p:nvCxnSpPr>
        <p:spPr>
          <a:xfrm>
            <a:off x="1798320" y="1375410"/>
            <a:ext cx="348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0139008-5D6A-764F-994D-3FA1A2E87A0C}"/>
              </a:ext>
            </a:extLst>
          </p:cNvPr>
          <p:cNvCxnSpPr/>
          <p:nvPr/>
        </p:nvCxnSpPr>
        <p:spPr>
          <a:xfrm>
            <a:off x="1449705" y="1655445"/>
            <a:ext cx="348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0C6914-DB14-D348-8844-24ADF7E4F8F5}"/>
              </a:ext>
            </a:extLst>
          </p:cNvPr>
          <p:cNvCxnSpPr/>
          <p:nvPr/>
        </p:nvCxnSpPr>
        <p:spPr>
          <a:xfrm>
            <a:off x="1551622" y="2289810"/>
            <a:ext cx="348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D111EC-E5BF-164E-A50A-0640648B1AED}"/>
              </a:ext>
            </a:extLst>
          </p:cNvPr>
          <p:cNvCxnSpPr/>
          <p:nvPr/>
        </p:nvCxnSpPr>
        <p:spPr>
          <a:xfrm>
            <a:off x="1551622" y="2386965"/>
            <a:ext cx="348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30FA6F2-5C96-2E4D-8E4A-1ECCF8BBBEBE}"/>
              </a:ext>
            </a:extLst>
          </p:cNvPr>
          <p:cNvCxnSpPr/>
          <p:nvPr/>
        </p:nvCxnSpPr>
        <p:spPr>
          <a:xfrm>
            <a:off x="1406842" y="2015490"/>
            <a:ext cx="348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08ED785-3B25-F840-B7B1-D24E13D22C46}"/>
              </a:ext>
            </a:extLst>
          </p:cNvPr>
          <p:cNvCxnSpPr/>
          <p:nvPr/>
        </p:nvCxnSpPr>
        <p:spPr>
          <a:xfrm>
            <a:off x="1725930" y="2472690"/>
            <a:ext cx="348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638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1F80D3D7-95BF-5A40-9CC3-4B29E4EE85CA}"/>
              </a:ext>
            </a:extLst>
          </p:cNvPr>
          <p:cNvPicPr>
            <a:picLocks noChangeAspect="1"/>
          </p:cNvPicPr>
          <p:nvPr/>
        </p:nvPicPr>
        <p:blipFill>
          <a:blip r:embed="rId3"/>
          <a:stretch>
            <a:fillRect/>
          </a:stretch>
        </p:blipFill>
        <p:spPr>
          <a:xfrm>
            <a:off x="7826218" y="208844"/>
            <a:ext cx="1055789" cy="920045"/>
          </a:xfrm>
          <a:prstGeom prst="rect">
            <a:avLst/>
          </a:prstGeom>
        </p:spPr>
      </p:pic>
      <p:sp>
        <p:nvSpPr>
          <p:cNvPr id="3" name="Title 2">
            <a:extLst>
              <a:ext uri="{FF2B5EF4-FFF2-40B4-BE49-F238E27FC236}">
                <a16:creationId xmlns:a16="http://schemas.microsoft.com/office/drawing/2014/main" id="{FDD66B3B-63E4-D547-ACDF-517C34C9F54F}"/>
              </a:ext>
            </a:extLst>
          </p:cNvPr>
          <p:cNvSpPr>
            <a:spLocks noGrp="1"/>
          </p:cNvSpPr>
          <p:nvPr>
            <p:ph type="title"/>
          </p:nvPr>
        </p:nvSpPr>
        <p:spPr>
          <a:xfrm>
            <a:off x="261993" y="494545"/>
            <a:ext cx="7571700" cy="702600"/>
          </a:xfrm>
        </p:spPr>
        <p:txBody>
          <a:bodyPr/>
          <a:lstStyle/>
          <a:p>
            <a:pPr algn="ctr"/>
            <a:r>
              <a:rPr lang="en-US" dirty="0"/>
              <a:t>SOME STATISTICS OF SOME INDEPENDENT VARIABLES USED DURING THE MODELLING PHASE</a:t>
            </a:r>
          </a:p>
        </p:txBody>
      </p:sp>
      <p:pic>
        <p:nvPicPr>
          <p:cNvPr id="14" name="Picture 13" descr="Table&#10;&#10;Description automatically generated">
            <a:extLst>
              <a:ext uri="{FF2B5EF4-FFF2-40B4-BE49-F238E27FC236}">
                <a16:creationId xmlns:a16="http://schemas.microsoft.com/office/drawing/2014/main" id="{8C5108B4-F630-C343-BFDF-07873ECA4A84}"/>
              </a:ext>
            </a:extLst>
          </p:cNvPr>
          <p:cNvPicPr>
            <a:picLocks noChangeAspect="1"/>
          </p:cNvPicPr>
          <p:nvPr/>
        </p:nvPicPr>
        <p:blipFill>
          <a:blip r:embed="rId4"/>
          <a:stretch>
            <a:fillRect/>
          </a:stretch>
        </p:blipFill>
        <p:spPr>
          <a:xfrm>
            <a:off x="548458" y="1243760"/>
            <a:ext cx="8047083" cy="2608780"/>
          </a:xfrm>
          <a:prstGeom prst="rect">
            <a:avLst/>
          </a:prstGeom>
        </p:spPr>
      </p:pic>
      <p:sp>
        <p:nvSpPr>
          <p:cNvPr id="15" name="TextBox 14">
            <a:extLst>
              <a:ext uri="{FF2B5EF4-FFF2-40B4-BE49-F238E27FC236}">
                <a16:creationId xmlns:a16="http://schemas.microsoft.com/office/drawing/2014/main" id="{C4111425-6CA9-8B46-9D72-3012735024CF}"/>
              </a:ext>
            </a:extLst>
          </p:cNvPr>
          <p:cNvSpPr txBox="1"/>
          <p:nvPr/>
        </p:nvSpPr>
        <p:spPr>
          <a:xfrm>
            <a:off x="674146" y="4021970"/>
            <a:ext cx="8047083" cy="461665"/>
          </a:xfrm>
          <a:prstGeom prst="rect">
            <a:avLst/>
          </a:prstGeom>
          <a:noFill/>
        </p:spPr>
        <p:txBody>
          <a:bodyPr wrap="square" rtlCol="0">
            <a:spAutoFit/>
          </a:bodyPr>
          <a:lstStyle/>
          <a:p>
            <a:pPr algn="just"/>
            <a:r>
              <a:rPr lang="en-US" sz="1200" b="1" i="1" u="sng" dirty="0">
                <a:solidFill>
                  <a:schemeClr val="accent1"/>
                </a:solidFill>
              </a:rPr>
              <a:t>Comments</a:t>
            </a:r>
            <a:r>
              <a:rPr lang="en-US" sz="1200" i="1" dirty="0">
                <a:solidFill>
                  <a:schemeClr val="accent1"/>
                </a:solidFill>
              </a:rPr>
              <a:t>: Final dataset consists of 21 columns and 3379 rows, where 20 columns are independent variables, and one columns is the dependent/target variable.</a:t>
            </a:r>
          </a:p>
        </p:txBody>
      </p:sp>
    </p:spTree>
    <p:extLst>
      <p:ext uri="{BB962C8B-B14F-4D97-AF65-F5344CB8AC3E}">
        <p14:creationId xmlns:p14="http://schemas.microsoft.com/office/powerpoint/2010/main" val="35744576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1F80D3D7-95BF-5A40-9CC3-4B29E4EE85CA}"/>
              </a:ext>
            </a:extLst>
          </p:cNvPr>
          <p:cNvPicPr>
            <a:picLocks noChangeAspect="1"/>
          </p:cNvPicPr>
          <p:nvPr/>
        </p:nvPicPr>
        <p:blipFill>
          <a:blip r:embed="rId3"/>
          <a:stretch>
            <a:fillRect/>
          </a:stretch>
        </p:blipFill>
        <p:spPr>
          <a:xfrm>
            <a:off x="7826218" y="208844"/>
            <a:ext cx="1055789" cy="920045"/>
          </a:xfrm>
          <a:prstGeom prst="rect">
            <a:avLst/>
          </a:prstGeom>
        </p:spPr>
      </p:pic>
      <p:sp>
        <p:nvSpPr>
          <p:cNvPr id="3" name="Title 2">
            <a:extLst>
              <a:ext uri="{FF2B5EF4-FFF2-40B4-BE49-F238E27FC236}">
                <a16:creationId xmlns:a16="http://schemas.microsoft.com/office/drawing/2014/main" id="{FDD66B3B-63E4-D547-ACDF-517C34C9F54F}"/>
              </a:ext>
            </a:extLst>
          </p:cNvPr>
          <p:cNvSpPr>
            <a:spLocks noGrp="1"/>
          </p:cNvSpPr>
          <p:nvPr>
            <p:ph type="title"/>
          </p:nvPr>
        </p:nvSpPr>
        <p:spPr>
          <a:xfrm>
            <a:off x="261993" y="208844"/>
            <a:ext cx="7571700" cy="702600"/>
          </a:xfrm>
        </p:spPr>
        <p:txBody>
          <a:bodyPr/>
          <a:lstStyle/>
          <a:p>
            <a:pPr algn="ctr"/>
            <a:r>
              <a:rPr lang="en-US" sz="1800" dirty="0"/>
              <a:t>VALUES DISTRIBUTION OF THE INDEPENDENT VARIABLES USED</a:t>
            </a:r>
            <a:br>
              <a:rPr lang="en-US" sz="1800" dirty="0"/>
            </a:br>
            <a:r>
              <a:rPr lang="en-US" sz="1800" dirty="0"/>
              <a:t> DURING THE MODELLING PHASE</a:t>
            </a:r>
          </a:p>
        </p:txBody>
      </p:sp>
      <p:pic>
        <p:nvPicPr>
          <p:cNvPr id="10" name="Picture 9" descr="A picture containing text&#10;&#10;Description automatically generated">
            <a:extLst>
              <a:ext uri="{FF2B5EF4-FFF2-40B4-BE49-F238E27FC236}">
                <a16:creationId xmlns:a16="http://schemas.microsoft.com/office/drawing/2014/main" id="{E7928347-AFAE-1540-92F8-8192F653B0EA}"/>
              </a:ext>
            </a:extLst>
          </p:cNvPr>
          <p:cNvPicPr>
            <a:picLocks noChangeAspect="1"/>
          </p:cNvPicPr>
          <p:nvPr/>
        </p:nvPicPr>
        <p:blipFill>
          <a:blip r:embed="rId4"/>
          <a:stretch>
            <a:fillRect/>
          </a:stretch>
        </p:blipFill>
        <p:spPr>
          <a:xfrm>
            <a:off x="477883" y="911444"/>
            <a:ext cx="3776768" cy="3607659"/>
          </a:xfrm>
          <a:prstGeom prst="rect">
            <a:avLst/>
          </a:prstGeom>
        </p:spPr>
      </p:pic>
      <p:sp>
        <p:nvSpPr>
          <p:cNvPr id="11" name="TextBox 10">
            <a:extLst>
              <a:ext uri="{FF2B5EF4-FFF2-40B4-BE49-F238E27FC236}">
                <a16:creationId xmlns:a16="http://schemas.microsoft.com/office/drawing/2014/main" id="{0A2633B5-A6E0-9C4E-9236-E204C808E47C}"/>
              </a:ext>
            </a:extLst>
          </p:cNvPr>
          <p:cNvSpPr txBox="1"/>
          <p:nvPr/>
        </p:nvSpPr>
        <p:spPr>
          <a:xfrm>
            <a:off x="4470541" y="2097901"/>
            <a:ext cx="4551437" cy="646331"/>
          </a:xfrm>
          <a:prstGeom prst="rect">
            <a:avLst/>
          </a:prstGeom>
          <a:noFill/>
        </p:spPr>
        <p:txBody>
          <a:bodyPr wrap="square" rtlCol="0">
            <a:spAutoFit/>
          </a:bodyPr>
          <a:lstStyle/>
          <a:p>
            <a:pPr algn="just"/>
            <a:r>
              <a:rPr lang="en-US" sz="1200" b="1" i="1" u="sng" dirty="0">
                <a:solidFill>
                  <a:schemeClr val="accent1"/>
                </a:solidFill>
              </a:rPr>
              <a:t>Comments</a:t>
            </a:r>
            <a:r>
              <a:rPr lang="en-US" sz="1200" i="1" dirty="0">
                <a:solidFill>
                  <a:schemeClr val="accent1"/>
                </a:solidFill>
              </a:rPr>
              <a:t>:  All 20 independent variables show a normal distribution values, also indication that there is not need for outliers removal.</a:t>
            </a:r>
          </a:p>
        </p:txBody>
      </p:sp>
    </p:spTree>
    <p:extLst>
      <p:ext uri="{BB962C8B-B14F-4D97-AF65-F5344CB8AC3E}">
        <p14:creationId xmlns:p14="http://schemas.microsoft.com/office/powerpoint/2010/main" val="2481877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1F80D3D7-95BF-5A40-9CC3-4B29E4EE85CA}"/>
              </a:ext>
            </a:extLst>
          </p:cNvPr>
          <p:cNvPicPr>
            <a:picLocks noChangeAspect="1"/>
          </p:cNvPicPr>
          <p:nvPr/>
        </p:nvPicPr>
        <p:blipFill>
          <a:blip r:embed="rId3"/>
          <a:stretch>
            <a:fillRect/>
          </a:stretch>
        </p:blipFill>
        <p:spPr>
          <a:xfrm>
            <a:off x="7826218" y="208844"/>
            <a:ext cx="1055789" cy="920045"/>
          </a:xfrm>
          <a:prstGeom prst="rect">
            <a:avLst/>
          </a:prstGeom>
        </p:spPr>
      </p:pic>
      <p:sp>
        <p:nvSpPr>
          <p:cNvPr id="3" name="Title 2">
            <a:extLst>
              <a:ext uri="{FF2B5EF4-FFF2-40B4-BE49-F238E27FC236}">
                <a16:creationId xmlns:a16="http://schemas.microsoft.com/office/drawing/2014/main" id="{FDD66B3B-63E4-D547-ACDF-517C34C9F54F}"/>
              </a:ext>
            </a:extLst>
          </p:cNvPr>
          <p:cNvSpPr>
            <a:spLocks noGrp="1"/>
          </p:cNvSpPr>
          <p:nvPr>
            <p:ph type="title"/>
          </p:nvPr>
        </p:nvSpPr>
        <p:spPr>
          <a:xfrm>
            <a:off x="261993" y="208844"/>
            <a:ext cx="7571700" cy="702600"/>
          </a:xfrm>
        </p:spPr>
        <p:txBody>
          <a:bodyPr/>
          <a:lstStyle/>
          <a:p>
            <a:pPr algn="ctr"/>
            <a:r>
              <a:rPr lang="en-US" sz="1800" dirty="0"/>
              <a:t>HISTOGRAM OF THE DEPENDENT VARIABLE:  “WIN” USED</a:t>
            </a:r>
            <a:br>
              <a:rPr lang="en-US" sz="1800" dirty="0"/>
            </a:br>
            <a:r>
              <a:rPr lang="en-US" sz="1800" dirty="0"/>
              <a:t> DURING THE MODELLING PHASE</a:t>
            </a:r>
          </a:p>
        </p:txBody>
      </p:sp>
      <p:pic>
        <p:nvPicPr>
          <p:cNvPr id="4" name="Picture 3" descr="Chart, bar chart&#10;&#10;Description automatically generated">
            <a:extLst>
              <a:ext uri="{FF2B5EF4-FFF2-40B4-BE49-F238E27FC236}">
                <a16:creationId xmlns:a16="http://schemas.microsoft.com/office/drawing/2014/main" id="{1F41C35E-09B7-2843-B8AC-F6ADA9AF5EFE}"/>
              </a:ext>
            </a:extLst>
          </p:cNvPr>
          <p:cNvPicPr>
            <a:picLocks noChangeAspect="1"/>
          </p:cNvPicPr>
          <p:nvPr/>
        </p:nvPicPr>
        <p:blipFill>
          <a:blip r:embed="rId4"/>
          <a:stretch>
            <a:fillRect/>
          </a:stretch>
        </p:blipFill>
        <p:spPr>
          <a:xfrm>
            <a:off x="122022" y="1054426"/>
            <a:ext cx="5074957" cy="3379611"/>
          </a:xfrm>
          <a:prstGeom prst="rect">
            <a:avLst/>
          </a:prstGeom>
        </p:spPr>
      </p:pic>
      <p:sp>
        <p:nvSpPr>
          <p:cNvPr id="8" name="TextBox 7">
            <a:extLst>
              <a:ext uri="{FF2B5EF4-FFF2-40B4-BE49-F238E27FC236}">
                <a16:creationId xmlns:a16="http://schemas.microsoft.com/office/drawing/2014/main" id="{6ED71DDC-20F2-8640-A938-076D123D6370}"/>
              </a:ext>
            </a:extLst>
          </p:cNvPr>
          <p:cNvSpPr txBox="1"/>
          <p:nvPr/>
        </p:nvSpPr>
        <p:spPr>
          <a:xfrm>
            <a:off x="5196979" y="1925419"/>
            <a:ext cx="3824999" cy="646331"/>
          </a:xfrm>
          <a:prstGeom prst="rect">
            <a:avLst/>
          </a:prstGeom>
          <a:noFill/>
        </p:spPr>
        <p:txBody>
          <a:bodyPr wrap="square" rtlCol="0">
            <a:spAutoFit/>
          </a:bodyPr>
          <a:lstStyle/>
          <a:p>
            <a:pPr algn="just"/>
            <a:r>
              <a:rPr lang="en-US" sz="1200" b="1" i="1" u="sng" dirty="0">
                <a:solidFill>
                  <a:schemeClr val="accent1"/>
                </a:solidFill>
              </a:rPr>
              <a:t>Comments</a:t>
            </a:r>
            <a:r>
              <a:rPr lang="en-US" sz="1200" i="1" dirty="0">
                <a:solidFill>
                  <a:schemeClr val="accent1"/>
                </a:solidFill>
              </a:rPr>
              <a:t>: Histogram of dependent variable “Win” indicates its imbalance nature, representing a challenge for any Machine Learning Modelling.</a:t>
            </a:r>
          </a:p>
        </p:txBody>
      </p:sp>
    </p:spTree>
    <p:extLst>
      <p:ext uri="{BB962C8B-B14F-4D97-AF65-F5344CB8AC3E}">
        <p14:creationId xmlns:p14="http://schemas.microsoft.com/office/powerpoint/2010/main" val="33005752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9918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b="1" dirty="0"/>
              <a:t>MODELLING</a:t>
            </a:r>
            <a:endParaRPr sz="5400" b="1"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3"/>
          <p:cNvSpPr/>
          <p:nvPr/>
        </p:nvSpPr>
        <p:spPr>
          <a:xfrm>
            <a:off x="3058620" y="1383600"/>
            <a:ext cx="2390100" cy="2412300"/>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2"/>
                </a:solidFill>
                <a:latin typeface="Source Sans Pro"/>
                <a:ea typeface="Source Sans Pro"/>
                <a:cs typeface="Source Sans Pro"/>
                <a:sym typeface="Source Sans Pro"/>
              </a:rPr>
              <a:t>K-Nearest Neighbor</a:t>
            </a:r>
            <a:r>
              <a:rPr lang="en-US" sz="1200" dirty="0">
                <a:solidFill>
                  <a:schemeClr val="dk2"/>
                </a:solidFill>
                <a:latin typeface="Source Sans Pro"/>
                <a:ea typeface="Source Sans Pro"/>
                <a:cs typeface="Source Sans Pro"/>
                <a:sym typeface="Source Sans Pro"/>
              </a:rPr>
              <a:t>: Algorithm that attempts to determine what group a data point is in by looking at the data points around it</a:t>
            </a:r>
          </a:p>
        </p:txBody>
      </p:sp>
      <p:sp>
        <p:nvSpPr>
          <p:cNvPr id="169" name="Google Shape;169;p23"/>
          <p:cNvSpPr/>
          <p:nvPr/>
        </p:nvSpPr>
        <p:spPr>
          <a:xfrm>
            <a:off x="568156" y="1365600"/>
            <a:ext cx="2390100" cy="2412300"/>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2"/>
                </a:solidFill>
                <a:latin typeface="Source Sans Pro"/>
                <a:ea typeface="Source Sans Pro"/>
                <a:cs typeface="Source Sans Pro"/>
                <a:sym typeface="Source Sans Pro"/>
              </a:rPr>
              <a:t>Logistic Regression</a:t>
            </a:r>
            <a:r>
              <a:rPr lang="en-US" sz="1200" dirty="0">
                <a:solidFill>
                  <a:schemeClr val="dk2"/>
                </a:solidFill>
                <a:latin typeface="Source Sans Pro"/>
                <a:ea typeface="Source Sans Pro"/>
                <a:cs typeface="Source Sans Pro"/>
                <a:sym typeface="Source Sans Pro"/>
              </a:rPr>
              <a:t>: Algorithm that performs binary classification by modeling a dependent variable (Y) in terms of one or more independent variables (X)</a:t>
            </a:r>
            <a:endParaRPr sz="1200" dirty="0">
              <a:solidFill>
                <a:schemeClr val="dk2"/>
              </a:solidFill>
              <a:latin typeface="Source Sans Pro"/>
              <a:ea typeface="Source Sans Pro"/>
              <a:cs typeface="Source Sans Pro"/>
              <a:sym typeface="Source Sans Pro"/>
            </a:endParaRPr>
          </a:p>
        </p:txBody>
      </p:sp>
      <p:sp>
        <p:nvSpPr>
          <p:cNvPr id="170" name="Google Shape;170;p23"/>
          <p:cNvSpPr/>
          <p:nvPr/>
        </p:nvSpPr>
        <p:spPr>
          <a:xfrm>
            <a:off x="5549084" y="1365600"/>
            <a:ext cx="2390100" cy="2412300"/>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2"/>
                </a:solidFill>
                <a:latin typeface="Source Sans Pro"/>
                <a:ea typeface="Source Sans Pro"/>
                <a:cs typeface="Source Sans Pro"/>
                <a:sym typeface="Source Sans Pro"/>
              </a:rPr>
              <a:t>Random Forest</a:t>
            </a:r>
            <a:r>
              <a:rPr lang="en-US" sz="1200" dirty="0">
                <a:solidFill>
                  <a:schemeClr val="dk2"/>
                </a:solidFill>
                <a:latin typeface="Source Sans Pro"/>
                <a:ea typeface="Source Sans Pro"/>
                <a:cs typeface="Source Sans Pro"/>
                <a:sym typeface="Source Sans Pro"/>
              </a:rPr>
              <a:t>: Algorithm that creates multiple decision trees and then averaging their results</a:t>
            </a:r>
          </a:p>
        </p:txBody>
      </p:sp>
      <p:pic>
        <p:nvPicPr>
          <p:cNvPr id="13" name="Picture 12" descr="Logo&#10;&#10;Description automatically generated">
            <a:extLst>
              <a:ext uri="{FF2B5EF4-FFF2-40B4-BE49-F238E27FC236}">
                <a16:creationId xmlns:a16="http://schemas.microsoft.com/office/drawing/2014/main" id="{FF44913F-BEC5-A841-87A4-0AF9BE3F9EAB}"/>
              </a:ext>
            </a:extLst>
          </p:cNvPr>
          <p:cNvPicPr>
            <a:picLocks noChangeAspect="1"/>
          </p:cNvPicPr>
          <p:nvPr/>
        </p:nvPicPr>
        <p:blipFill>
          <a:blip r:embed="rId3"/>
          <a:stretch>
            <a:fillRect/>
          </a:stretch>
        </p:blipFill>
        <p:spPr>
          <a:xfrm>
            <a:off x="7826218" y="208844"/>
            <a:ext cx="1055789" cy="920045"/>
          </a:xfrm>
          <a:prstGeom prst="rect">
            <a:avLst/>
          </a:prstGeom>
        </p:spPr>
      </p:pic>
      <p:sp>
        <p:nvSpPr>
          <p:cNvPr id="6" name="Title 2">
            <a:extLst>
              <a:ext uri="{FF2B5EF4-FFF2-40B4-BE49-F238E27FC236}">
                <a16:creationId xmlns:a16="http://schemas.microsoft.com/office/drawing/2014/main" id="{13CFFE2F-2AC3-1D4A-B442-F8622F09C695}"/>
              </a:ext>
            </a:extLst>
          </p:cNvPr>
          <p:cNvSpPr>
            <a:spLocks noGrp="1"/>
          </p:cNvSpPr>
          <p:nvPr>
            <p:ph type="title"/>
          </p:nvPr>
        </p:nvSpPr>
        <p:spPr>
          <a:xfrm>
            <a:off x="367484" y="208844"/>
            <a:ext cx="7571700" cy="702600"/>
          </a:xfrm>
        </p:spPr>
        <p:txBody>
          <a:bodyPr/>
          <a:lstStyle/>
          <a:p>
            <a:pPr algn="ctr"/>
            <a:r>
              <a:rPr lang="en-US" sz="2400" b="1" dirty="0"/>
              <a:t>ML CLASSIFICATION  MODELS TESTED</a:t>
            </a:r>
          </a:p>
        </p:txBody>
      </p:sp>
      <p:sp>
        <p:nvSpPr>
          <p:cNvPr id="7" name="TextBox 6">
            <a:extLst>
              <a:ext uri="{FF2B5EF4-FFF2-40B4-BE49-F238E27FC236}">
                <a16:creationId xmlns:a16="http://schemas.microsoft.com/office/drawing/2014/main" id="{CBC5545C-D121-864F-8663-764AA3AF181B}"/>
              </a:ext>
            </a:extLst>
          </p:cNvPr>
          <p:cNvSpPr txBox="1"/>
          <p:nvPr/>
        </p:nvSpPr>
        <p:spPr>
          <a:xfrm>
            <a:off x="548458" y="4001223"/>
            <a:ext cx="8047083" cy="461665"/>
          </a:xfrm>
          <a:prstGeom prst="rect">
            <a:avLst/>
          </a:prstGeom>
          <a:noFill/>
        </p:spPr>
        <p:txBody>
          <a:bodyPr wrap="square" rtlCol="0">
            <a:spAutoFit/>
          </a:bodyPr>
          <a:lstStyle/>
          <a:p>
            <a:r>
              <a:rPr lang="en-US" sz="1200" b="1" i="1" u="sng" dirty="0">
                <a:solidFill>
                  <a:schemeClr val="accent1"/>
                </a:solidFill>
              </a:rPr>
              <a:t>Comments</a:t>
            </a:r>
            <a:r>
              <a:rPr lang="en-US" sz="1200" i="1" dirty="0">
                <a:solidFill>
                  <a:schemeClr val="accent1"/>
                </a:solidFill>
              </a:rPr>
              <a:t>: For each model, several parameters with a range of values were tested, so the final ones chosen optimized the predicted capability of each model.</a:t>
            </a:r>
          </a:p>
        </p:txBody>
      </p:sp>
    </p:spTree>
    <p:extLst>
      <p:ext uri="{BB962C8B-B14F-4D97-AF65-F5344CB8AC3E}">
        <p14:creationId xmlns:p14="http://schemas.microsoft.com/office/powerpoint/2010/main" val="10735955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9918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b="1" dirty="0"/>
              <a:t>EVALUATION</a:t>
            </a:r>
            <a:endParaRPr sz="5400" b="1" dirty="0"/>
          </a:p>
        </p:txBody>
      </p:sp>
    </p:spTree>
    <p:extLst>
      <p:ext uri="{BB962C8B-B14F-4D97-AF65-F5344CB8AC3E}">
        <p14:creationId xmlns:p14="http://schemas.microsoft.com/office/powerpoint/2010/main" val="33749206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449116" y="317566"/>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Metrics and Elapsed Time for the different models tested</a:t>
            </a:r>
            <a:endParaRPr b="1" dirty="0"/>
          </a:p>
        </p:txBody>
      </p:sp>
      <p:pic>
        <p:nvPicPr>
          <p:cNvPr id="3" name="Picture 2" descr="Timeline&#10;&#10;Description automatically generated with medium confidence">
            <a:extLst>
              <a:ext uri="{FF2B5EF4-FFF2-40B4-BE49-F238E27FC236}">
                <a16:creationId xmlns:a16="http://schemas.microsoft.com/office/drawing/2014/main" id="{4C73095D-DF46-F848-918E-7CA78CA35CDF}"/>
              </a:ext>
            </a:extLst>
          </p:cNvPr>
          <p:cNvPicPr>
            <a:picLocks noChangeAspect="1"/>
          </p:cNvPicPr>
          <p:nvPr/>
        </p:nvPicPr>
        <p:blipFill>
          <a:blip r:embed="rId3"/>
          <a:stretch>
            <a:fillRect/>
          </a:stretch>
        </p:blipFill>
        <p:spPr>
          <a:xfrm>
            <a:off x="1195844" y="1403259"/>
            <a:ext cx="6752312" cy="1574981"/>
          </a:xfrm>
          <a:prstGeom prst="rect">
            <a:avLst/>
          </a:prstGeom>
        </p:spPr>
      </p:pic>
      <p:pic>
        <p:nvPicPr>
          <p:cNvPr id="7" name="Picture 6" descr="Logo&#10;&#10;Description automatically generated">
            <a:extLst>
              <a:ext uri="{FF2B5EF4-FFF2-40B4-BE49-F238E27FC236}">
                <a16:creationId xmlns:a16="http://schemas.microsoft.com/office/drawing/2014/main" id="{1F80D3D7-95BF-5A40-9CC3-4B29E4EE85CA}"/>
              </a:ext>
            </a:extLst>
          </p:cNvPr>
          <p:cNvPicPr>
            <a:picLocks noChangeAspect="1"/>
          </p:cNvPicPr>
          <p:nvPr/>
        </p:nvPicPr>
        <p:blipFill>
          <a:blip r:embed="rId4"/>
          <a:stretch>
            <a:fillRect/>
          </a:stretch>
        </p:blipFill>
        <p:spPr>
          <a:xfrm>
            <a:off x="7826218" y="208844"/>
            <a:ext cx="1055789" cy="920045"/>
          </a:xfrm>
          <a:prstGeom prst="rect">
            <a:avLst/>
          </a:prstGeom>
        </p:spPr>
      </p:pic>
      <p:sp>
        <p:nvSpPr>
          <p:cNvPr id="8" name="TextBox 7">
            <a:extLst>
              <a:ext uri="{FF2B5EF4-FFF2-40B4-BE49-F238E27FC236}">
                <a16:creationId xmlns:a16="http://schemas.microsoft.com/office/drawing/2014/main" id="{14A1586B-AB09-9F45-B766-0B95B899EFCC}"/>
              </a:ext>
            </a:extLst>
          </p:cNvPr>
          <p:cNvSpPr txBox="1"/>
          <p:nvPr/>
        </p:nvSpPr>
        <p:spPr>
          <a:xfrm>
            <a:off x="548458" y="3361333"/>
            <a:ext cx="8047083" cy="830997"/>
          </a:xfrm>
          <a:prstGeom prst="rect">
            <a:avLst/>
          </a:prstGeom>
          <a:noFill/>
        </p:spPr>
        <p:txBody>
          <a:bodyPr wrap="square" rtlCol="0">
            <a:spAutoFit/>
          </a:bodyPr>
          <a:lstStyle/>
          <a:p>
            <a:pPr algn="just"/>
            <a:r>
              <a:rPr lang="en-US" sz="1200" b="1" i="1" u="sng" dirty="0">
                <a:solidFill>
                  <a:schemeClr val="accent1"/>
                </a:solidFill>
              </a:rPr>
              <a:t>Comments</a:t>
            </a:r>
            <a:r>
              <a:rPr lang="en-US" sz="1200" i="1" dirty="0">
                <a:solidFill>
                  <a:schemeClr val="accent1"/>
                </a:solidFill>
              </a:rPr>
              <a:t>: The best model seems to be Random Forest by slight margin over the K-Nearest Neighbor. However, the major drawback to be emphatically named as the best model is that consumed a much significant elapsed time than that of the other two models, and also, the improvement in metrics (Precision, Recall, and MSE) was somewhat small . As a result, it is thought that </a:t>
            </a:r>
            <a:r>
              <a:rPr lang="en-US" sz="1200" b="1" i="1" dirty="0">
                <a:solidFill>
                  <a:schemeClr val="accent1"/>
                </a:solidFill>
              </a:rPr>
              <a:t>K-Nearest Neighbor must be pointed as the best model</a:t>
            </a:r>
            <a:r>
              <a:rPr lang="en-US" sz="1200" i="1" dirty="0">
                <a:solidFill>
                  <a:schemeClr val="accent1"/>
                </a:solidFill>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Hello!</a:t>
            </a:r>
            <a:endParaRPr sz="6000" b="1"/>
          </a:p>
        </p:txBody>
      </p:sp>
      <p:sp>
        <p:nvSpPr>
          <p:cNvPr id="86" name="Google Shape;86;p14"/>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Miguel </a:t>
            </a:r>
            <a:r>
              <a:rPr lang="en" sz="3600" b="1" dirty="0" err="1"/>
              <a:t>Galarraga</a:t>
            </a:r>
            <a:endParaRPr sz="3600" b="1" dirty="0"/>
          </a:p>
        </p:txBody>
      </p:sp>
      <p:sp>
        <p:nvSpPr>
          <p:cNvPr id="87" name="Google Shape;87;p14"/>
          <p:cNvSpPr txBox="1">
            <a:spLocks noGrp="1"/>
          </p:cNvSpPr>
          <p:nvPr>
            <p:ph type="body" idx="4294967295"/>
          </p:nvPr>
        </p:nvSpPr>
        <p:spPr>
          <a:xfrm>
            <a:off x="731520" y="2388200"/>
            <a:ext cx="501538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600" dirty="0"/>
              <a:t>I am here to present my Capstone’s project results. </a:t>
            </a:r>
            <a:endParaRPr sz="2600" dirty="0"/>
          </a:p>
          <a:p>
            <a:pPr marL="0" lvl="0" indent="0" algn="l" rtl="0">
              <a:spcBef>
                <a:spcPts val="600"/>
              </a:spcBef>
              <a:spcAft>
                <a:spcPts val="0"/>
              </a:spcAft>
              <a:buNone/>
            </a:pPr>
            <a:r>
              <a:rPr lang="en" sz="2600" dirty="0"/>
              <a:t>You can find me at:</a:t>
            </a:r>
            <a:endParaRPr sz="2600" dirty="0"/>
          </a:p>
          <a:p>
            <a:pPr marL="0" lvl="0" indent="0" algn="l" rtl="0">
              <a:spcBef>
                <a:spcPts val="600"/>
              </a:spcBef>
              <a:spcAft>
                <a:spcPts val="0"/>
              </a:spcAft>
              <a:buNone/>
            </a:pPr>
            <a:r>
              <a:rPr lang="en" sz="2600" dirty="0" err="1"/>
              <a:t>miguelangelgalarraga@gmail.com</a:t>
            </a:r>
            <a:endParaRPr sz="26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pic>
        <p:nvPicPr>
          <p:cNvPr id="3" name="Picture 2" descr="A picture containing person, person, indoor, posing&#10;&#10;Description automatically generated">
            <a:extLst>
              <a:ext uri="{FF2B5EF4-FFF2-40B4-BE49-F238E27FC236}">
                <a16:creationId xmlns:a16="http://schemas.microsoft.com/office/drawing/2014/main" id="{178C2036-2D53-D64D-B095-A5A4E0746723}"/>
              </a:ext>
            </a:extLst>
          </p:cNvPr>
          <p:cNvPicPr>
            <a:picLocks noChangeAspect="1"/>
          </p:cNvPicPr>
          <p:nvPr/>
        </p:nvPicPr>
        <p:blipFill>
          <a:blip r:embed="rId4"/>
          <a:stretch>
            <a:fillRect/>
          </a:stretch>
        </p:blipFill>
        <p:spPr>
          <a:xfrm>
            <a:off x="5911147" y="2621990"/>
            <a:ext cx="1381800" cy="1368384"/>
          </a:xfrm>
          <a:prstGeom prst="rect">
            <a:avLst/>
          </a:prstGeom>
        </p:spPr>
      </p:pic>
      <p:pic>
        <p:nvPicPr>
          <p:cNvPr id="13" name="Picture 12" descr="Logo&#10;&#10;Description automatically generated">
            <a:extLst>
              <a:ext uri="{FF2B5EF4-FFF2-40B4-BE49-F238E27FC236}">
                <a16:creationId xmlns:a16="http://schemas.microsoft.com/office/drawing/2014/main" id="{0CC1C839-BF8E-B542-B306-9E97694D2A8E}"/>
              </a:ext>
            </a:extLst>
          </p:cNvPr>
          <p:cNvPicPr>
            <a:picLocks noChangeAspect="1"/>
          </p:cNvPicPr>
          <p:nvPr/>
        </p:nvPicPr>
        <p:blipFill>
          <a:blip r:embed="rId5"/>
          <a:stretch>
            <a:fillRect/>
          </a:stretch>
        </p:blipFill>
        <p:spPr>
          <a:xfrm>
            <a:off x="7826218" y="208844"/>
            <a:ext cx="1055789" cy="9200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449116" y="221199"/>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t>CONFUSION MATRIX FOR THE DIFFERENT MODELS TESTED</a:t>
            </a:r>
            <a:endParaRPr sz="1800" b="1" dirty="0"/>
          </a:p>
        </p:txBody>
      </p:sp>
      <p:pic>
        <p:nvPicPr>
          <p:cNvPr id="7" name="Picture 6" descr="Logo&#10;&#10;Description automatically generated">
            <a:extLst>
              <a:ext uri="{FF2B5EF4-FFF2-40B4-BE49-F238E27FC236}">
                <a16:creationId xmlns:a16="http://schemas.microsoft.com/office/drawing/2014/main" id="{1F80D3D7-95BF-5A40-9CC3-4B29E4EE85CA}"/>
              </a:ext>
            </a:extLst>
          </p:cNvPr>
          <p:cNvPicPr>
            <a:picLocks noChangeAspect="1"/>
          </p:cNvPicPr>
          <p:nvPr/>
        </p:nvPicPr>
        <p:blipFill>
          <a:blip r:embed="rId3"/>
          <a:stretch>
            <a:fillRect/>
          </a:stretch>
        </p:blipFill>
        <p:spPr>
          <a:xfrm>
            <a:off x="7826218" y="208844"/>
            <a:ext cx="1055789" cy="920045"/>
          </a:xfrm>
          <a:prstGeom prst="rect">
            <a:avLst/>
          </a:prstGeom>
        </p:spPr>
      </p:pic>
      <p:pic>
        <p:nvPicPr>
          <p:cNvPr id="4" name="Picture 3" descr="A picture containing chart&#10;&#10;Description automatically generated">
            <a:extLst>
              <a:ext uri="{FF2B5EF4-FFF2-40B4-BE49-F238E27FC236}">
                <a16:creationId xmlns:a16="http://schemas.microsoft.com/office/drawing/2014/main" id="{59477673-3E60-2048-A9B6-B16B88E31D42}"/>
              </a:ext>
            </a:extLst>
          </p:cNvPr>
          <p:cNvPicPr>
            <a:picLocks noChangeAspect="1"/>
          </p:cNvPicPr>
          <p:nvPr/>
        </p:nvPicPr>
        <p:blipFill>
          <a:blip r:embed="rId4"/>
          <a:stretch>
            <a:fillRect/>
          </a:stretch>
        </p:blipFill>
        <p:spPr>
          <a:xfrm>
            <a:off x="260609" y="1167854"/>
            <a:ext cx="8308678" cy="2426792"/>
          </a:xfrm>
          <a:prstGeom prst="rect">
            <a:avLst/>
          </a:prstGeom>
        </p:spPr>
      </p:pic>
      <p:sp>
        <p:nvSpPr>
          <p:cNvPr id="8" name="TextBox 7">
            <a:extLst>
              <a:ext uri="{FF2B5EF4-FFF2-40B4-BE49-F238E27FC236}">
                <a16:creationId xmlns:a16="http://schemas.microsoft.com/office/drawing/2014/main" id="{325CE185-A2BD-7244-9C1E-C0784B8F6754}"/>
              </a:ext>
            </a:extLst>
          </p:cNvPr>
          <p:cNvSpPr txBox="1"/>
          <p:nvPr/>
        </p:nvSpPr>
        <p:spPr>
          <a:xfrm>
            <a:off x="548458" y="3646857"/>
            <a:ext cx="8047083" cy="646331"/>
          </a:xfrm>
          <a:prstGeom prst="rect">
            <a:avLst/>
          </a:prstGeom>
          <a:noFill/>
        </p:spPr>
        <p:txBody>
          <a:bodyPr wrap="square" rtlCol="0">
            <a:spAutoFit/>
          </a:bodyPr>
          <a:lstStyle/>
          <a:p>
            <a:pPr algn="just"/>
            <a:r>
              <a:rPr lang="en-US" sz="1200" b="1" i="1" u="sng" dirty="0">
                <a:solidFill>
                  <a:schemeClr val="accent1"/>
                </a:solidFill>
              </a:rPr>
              <a:t>Comments</a:t>
            </a:r>
            <a:r>
              <a:rPr lang="en-US" sz="1200" i="1" dirty="0">
                <a:solidFill>
                  <a:schemeClr val="accent1"/>
                </a:solidFill>
              </a:rPr>
              <a:t>: The number of the False  Negatives (FN: 107, 103, and 101) is significant much larger than the number of True Positives  (TP: 12,16, and 18). Therefore, improving recall:   (TP/ (TP + FN) score is of paramount importance, since it will help to predict in a more confident and robust way who will win a PGA tournament</a:t>
            </a:r>
          </a:p>
        </p:txBody>
      </p:sp>
    </p:spTree>
    <p:extLst>
      <p:ext uri="{BB962C8B-B14F-4D97-AF65-F5344CB8AC3E}">
        <p14:creationId xmlns:p14="http://schemas.microsoft.com/office/powerpoint/2010/main" val="3248437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261993" y="90606"/>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Precision-Recall Curve for the different models tested</a:t>
            </a:r>
            <a:endParaRPr b="1" dirty="0"/>
          </a:p>
        </p:txBody>
      </p:sp>
      <p:pic>
        <p:nvPicPr>
          <p:cNvPr id="3" name="Picture 2" descr="Chart&#10;&#10;Description automatically generated">
            <a:extLst>
              <a:ext uri="{FF2B5EF4-FFF2-40B4-BE49-F238E27FC236}">
                <a16:creationId xmlns:a16="http://schemas.microsoft.com/office/drawing/2014/main" id="{31D9ECB0-8EC4-7A46-9ECE-E3663464CCC9}"/>
              </a:ext>
            </a:extLst>
          </p:cNvPr>
          <p:cNvPicPr>
            <a:picLocks noChangeAspect="1"/>
          </p:cNvPicPr>
          <p:nvPr/>
        </p:nvPicPr>
        <p:blipFill>
          <a:blip r:embed="rId3"/>
          <a:stretch>
            <a:fillRect/>
          </a:stretch>
        </p:blipFill>
        <p:spPr>
          <a:xfrm>
            <a:off x="1656081" y="793206"/>
            <a:ext cx="5030544" cy="3289202"/>
          </a:xfrm>
          <a:prstGeom prst="rect">
            <a:avLst/>
          </a:prstGeom>
        </p:spPr>
      </p:pic>
      <p:pic>
        <p:nvPicPr>
          <p:cNvPr id="7" name="Picture 6" descr="Logo&#10;&#10;Description automatically generated">
            <a:extLst>
              <a:ext uri="{FF2B5EF4-FFF2-40B4-BE49-F238E27FC236}">
                <a16:creationId xmlns:a16="http://schemas.microsoft.com/office/drawing/2014/main" id="{CB064999-D0FC-7D4C-B094-FB8E9808A647}"/>
              </a:ext>
            </a:extLst>
          </p:cNvPr>
          <p:cNvPicPr>
            <a:picLocks noChangeAspect="1"/>
          </p:cNvPicPr>
          <p:nvPr/>
        </p:nvPicPr>
        <p:blipFill>
          <a:blip r:embed="rId4"/>
          <a:stretch>
            <a:fillRect/>
          </a:stretch>
        </p:blipFill>
        <p:spPr>
          <a:xfrm>
            <a:off x="7826218" y="208844"/>
            <a:ext cx="1055789" cy="920045"/>
          </a:xfrm>
          <a:prstGeom prst="rect">
            <a:avLst/>
          </a:prstGeom>
        </p:spPr>
      </p:pic>
      <p:sp>
        <p:nvSpPr>
          <p:cNvPr id="8" name="TextBox 7">
            <a:extLst>
              <a:ext uri="{FF2B5EF4-FFF2-40B4-BE49-F238E27FC236}">
                <a16:creationId xmlns:a16="http://schemas.microsoft.com/office/drawing/2014/main" id="{29E43574-BD2B-824B-A9D9-EB1101CB0469}"/>
              </a:ext>
            </a:extLst>
          </p:cNvPr>
          <p:cNvSpPr txBox="1"/>
          <p:nvPr/>
        </p:nvSpPr>
        <p:spPr>
          <a:xfrm>
            <a:off x="548458" y="4041029"/>
            <a:ext cx="8047083" cy="461665"/>
          </a:xfrm>
          <a:prstGeom prst="rect">
            <a:avLst/>
          </a:prstGeom>
          <a:noFill/>
        </p:spPr>
        <p:txBody>
          <a:bodyPr wrap="square" rtlCol="0">
            <a:spAutoFit/>
          </a:bodyPr>
          <a:lstStyle/>
          <a:p>
            <a:pPr algn="just"/>
            <a:r>
              <a:rPr lang="en-US" sz="1200" b="1" i="1" u="sng" dirty="0">
                <a:solidFill>
                  <a:schemeClr val="accent1"/>
                </a:solidFill>
              </a:rPr>
              <a:t>Comments</a:t>
            </a:r>
            <a:r>
              <a:rPr lang="en-US" sz="1200" i="1" dirty="0">
                <a:solidFill>
                  <a:schemeClr val="accent1"/>
                </a:solidFill>
              </a:rPr>
              <a:t>:  This type of curve works much better for moderate to large imbalanced data. This curve indicates that the best model is the Random Forest (green line) by slight margin</a:t>
            </a:r>
          </a:p>
        </p:txBody>
      </p:sp>
    </p:spTree>
    <p:extLst>
      <p:ext uri="{BB962C8B-B14F-4D97-AF65-F5344CB8AC3E}">
        <p14:creationId xmlns:p14="http://schemas.microsoft.com/office/powerpoint/2010/main" val="22419717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316384" y="-235996"/>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a:t>Ranking the importance of the independent variables</a:t>
            </a:r>
            <a:endParaRPr sz="1800" b="1" dirty="0"/>
          </a:p>
        </p:txBody>
      </p:sp>
      <p:pic>
        <p:nvPicPr>
          <p:cNvPr id="7" name="Picture 6" descr="Logo&#10;&#10;Description automatically generated">
            <a:extLst>
              <a:ext uri="{FF2B5EF4-FFF2-40B4-BE49-F238E27FC236}">
                <a16:creationId xmlns:a16="http://schemas.microsoft.com/office/drawing/2014/main" id="{CB064999-D0FC-7D4C-B094-FB8E9808A647}"/>
              </a:ext>
            </a:extLst>
          </p:cNvPr>
          <p:cNvPicPr>
            <a:picLocks noChangeAspect="1"/>
          </p:cNvPicPr>
          <p:nvPr/>
        </p:nvPicPr>
        <p:blipFill>
          <a:blip r:embed="rId3"/>
          <a:stretch>
            <a:fillRect/>
          </a:stretch>
        </p:blipFill>
        <p:spPr>
          <a:xfrm>
            <a:off x="7826218" y="208844"/>
            <a:ext cx="1055789" cy="920045"/>
          </a:xfrm>
          <a:prstGeom prst="rect">
            <a:avLst/>
          </a:prstGeom>
        </p:spPr>
      </p:pic>
      <p:sp>
        <p:nvSpPr>
          <p:cNvPr id="8" name="TextBox 7">
            <a:extLst>
              <a:ext uri="{FF2B5EF4-FFF2-40B4-BE49-F238E27FC236}">
                <a16:creationId xmlns:a16="http://schemas.microsoft.com/office/drawing/2014/main" id="{29E43574-BD2B-824B-A9D9-EB1101CB0469}"/>
              </a:ext>
            </a:extLst>
          </p:cNvPr>
          <p:cNvSpPr txBox="1"/>
          <p:nvPr/>
        </p:nvSpPr>
        <p:spPr>
          <a:xfrm>
            <a:off x="548458" y="4053729"/>
            <a:ext cx="8047083" cy="461665"/>
          </a:xfrm>
          <a:prstGeom prst="rect">
            <a:avLst/>
          </a:prstGeom>
          <a:noFill/>
        </p:spPr>
        <p:txBody>
          <a:bodyPr wrap="square" rtlCol="0">
            <a:spAutoFit/>
          </a:bodyPr>
          <a:lstStyle/>
          <a:p>
            <a:pPr algn="just"/>
            <a:r>
              <a:rPr lang="en-US" sz="1200" b="1" i="1" u="sng" dirty="0">
                <a:solidFill>
                  <a:schemeClr val="accent1"/>
                </a:solidFill>
              </a:rPr>
              <a:t>Comments</a:t>
            </a:r>
            <a:r>
              <a:rPr lang="en-US" sz="1200" i="1" dirty="0">
                <a:solidFill>
                  <a:schemeClr val="accent1"/>
                </a:solidFill>
              </a:rPr>
              <a:t>:  The three models shows that the independent variable: 'Scoring </a:t>
            </a:r>
            <a:r>
              <a:rPr lang="en-US" sz="1200" i="1" dirty="0" err="1">
                <a:solidFill>
                  <a:schemeClr val="accent1"/>
                </a:solidFill>
              </a:rPr>
              <a:t>Average_AVG</a:t>
            </a:r>
            <a:r>
              <a:rPr lang="en-US" sz="1200" i="1" dirty="0">
                <a:solidFill>
                  <a:schemeClr val="accent1"/>
                </a:solidFill>
              </a:rPr>
              <a:t>' ranked first, which makes sense, since players win tournament by shooting the lowest scoring average.</a:t>
            </a:r>
          </a:p>
        </p:txBody>
      </p:sp>
      <p:pic>
        <p:nvPicPr>
          <p:cNvPr id="4" name="Picture 3" descr="Table&#10;&#10;Description automatically generated">
            <a:extLst>
              <a:ext uri="{FF2B5EF4-FFF2-40B4-BE49-F238E27FC236}">
                <a16:creationId xmlns:a16="http://schemas.microsoft.com/office/drawing/2014/main" id="{426B61AD-735C-6541-98A7-5976D293A34B}"/>
              </a:ext>
            </a:extLst>
          </p:cNvPr>
          <p:cNvPicPr>
            <a:picLocks noChangeAspect="1"/>
          </p:cNvPicPr>
          <p:nvPr/>
        </p:nvPicPr>
        <p:blipFill>
          <a:blip r:embed="rId4"/>
          <a:stretch>
            <a:fillRect/>
          </a:stretch>
        </p:blipFill>
        <p:spPr>
          <a:xfrm>
            <a:off x="256358" y="823267"/>
            <a:ext cx="2236616" cy="3187700"/>
          </a:xfrm>
          <a:prstGeom prst="rect">
            <a:avLst/>
          </a:prstGeom>
        </p:spPr>
      </p:pic>
      <p:pic>
        <p:nvPicPr>
          <p:cNvPr id="6" name="Picture 5" descr="Table&#10;&#10;Description automatically generated">
            <a:extLst>
              <a:ext uri="{FF2B5EF4-FFF2-40B4-BE49-F238E27FC236}">
                <a16:creationId xmlns:a16="http://schemas.microsoft.com/office/drawing/2014/main" id="{C97C3263-633B-8840-909B-E025C19AD54D}"/>
              </a:ext>
            </a:extLst>
          </p:cNvPr>
          <p:cNvPicPr>
            <a:picLocks noChangeAspect="1"/>
          </p:cNvPicPr>
          <p:nvPr/>
        </p:nvPicPr>
        <p:blipFill rotWithShape="1">
          <a:blip r:embed="rId5"/>
          <a:srcRect b="18127"/>
          <a:stretch/>
        </p:blipFill>
        <p:spPr>
          <a:xfrm>
            <a:off x="2783171" y="848667"/>
            <a:ext cx="2578100" cy="3187700"/>
          </a:xfrm>
          <a:prstGeom prst="rect">
            <a:avLst/>
          </a:prstGeom>
        </p:spPr>
      </p:pic>
      <p:pic>
        <p:nvPicPr>
          <p:cNvPr id="10" name="Picture 9" descr="Table&#10;&#10;Description automatically generated">
            <a:extLst>
              <a:ext uri="{FF2B5EF4-FFF2-40B4-BE49-F238E27FC236}">
                <a16:creationId xmlns:a16="http://schemas.microsoft.com/office/drawing/2014/main" id="{A324D11F-0DB8-264A-BDC3-CDED02EAA3A3}"/>
              </a:ext>
            </a:extLst>
          </p:cNvPr>
          <p:cNvPicPr>
            <a:picLocks noChangeAspect="1"/>
          </p:cNvPicPr>
          <p:nvPr/>
        </p:nvPicPr>
        <p:blipFill>
          <a:blip r:embed="rId6"/>
          <a:stretch>
            <a:fillRect/>
          </a:stretch>
        </p:blipFill>
        <p:spPr>
          <a:xfrm>
            <a:off x="5553582" y="911444"/>
            <a:ext cx="2334502" cy="2793902"/>
          </a:xfrm>
          <a:prstGeom prst="rect">
            <a:avLst/>
          </a:prstGeom>
        </p:spPr>
      </p:pic>
      <p:sp>
        <p:nvSpPr>
          <p:cNvPr id="12" name="TextBox 11">
            <a:extLst>
              <a:ext uri="{FF2B5EF4-FFF2-40B4-BE49-F238E27FC236}">
                <a16:creationId xmlns:a16="http://schemas.microsoft.com/office/drawing/2014/main" id="{D1E25700-2925-4F4E-AB01-0B24104BCF3A}"/>
              </a:ext>
            </a:extLst>
          </p:cNvPr>
          <p:cNvSpPr txBox="1"/>
          <p:nvPr/>
        </p:nvSpPr>
        <p:spPr>
          <a:xfrm>
            <a:off x="455095" y="567174"/>
            <a:ext cx="1839142" cy="276999"/>
          </a:xfrm>
          <a:prstGeom prst="rect">
            <a:avLst/>
          </a:prstGeom>
          <a:noFill/>
        </p:spPr>
        <p:txBody>
          <a:bodyPr wrap="square" rtlCol="0">
            <a:spAutoFit/>
          </a:bodyPr>
          <a:lstStyle/>
          <a:p>
            <a:pPr algn="just"/>
            <a:r>
              <a:rPr lang="en-US" sz="1200" b="1" i="1" u="sng" dirty="0">
                <a:solidFill>
                  <a:schemeClr val="accent1"/>
                </a:solidFill>
              </a:rPr>
              <a:t>Logistic Regression</a:t>
            </a:r>
            <a:endParaRPr lang="en-US" sz="1200" i="1" dirty="0">
              <a:solidFill>
                <a:schemeClr val="accent1"/>
              </a:solidFill>
            </a:endParaRPr>
          </a:p>
        </p:txBody>
      </p:sp>
      <p:sp>
        <p:nvSpPr>
          <p:cNvPr id="13" name="TextBox 12">
            <a:extLst>
              <a:ext uri="{FF2B5EF4-FFF2-40B4-BE49-F238E27FC236}">
                <a16:creationId xmlns:a16="http://schemas.microsoft.com/office/drawing/2014/main" id="{DFF58763-0419-D04B-B970-4C4CBFB65B69}"/>
              </a:ext>
            </a:extLst>
          </p:cNvPr>
          <p:cNvSpPr txBox="1"/>
          <p:nvPr/>
        </p:nvSpPr>
        <p:spPr>
          <a:xfrm>
            <a:off x="3221085" y="569337"/>
            <a:ext cx="1839142" cy="276999"/>
          </a:xfrm>
          <a:prstGeom prst="rect">
            <a:avLst/>
          </a:prstGeom>
          <a:noFill/>
        </p:spPr>
        <p:txBody>
          <a:bodyPr wrap="square" rtlCol="0">
            <a:spAutoFit/>
          </a:bodyPr>
          <a:lstStyle/>
          <a:p>
            <a:pPr algn="just"/>
            <a:r>
              <a:rPr lang="en-US" sz="1200" b="1" i="1" u="sng" dirty="0">
                <a:solidFill>
                  <a:schemeClr val="accent1"/>
                </a:solidFill>
              </a:rPr>
              <a:t>K-Nearest Neighbor</a:t>
            </a:r>
            <a:endParaRPr lang="en-US" sz="1200" i="1" u="sng" dirty="0">
              <a:solidFill>
                <a:schemeClr val="accent1"/>
              </a:solidFill>
            </a:endParaRPr>
          </a:p>
        </p:txBody>
      </p:sp>
      <p:sp>
        <p:nvSpPr>
          <p:cNvPr id="14" name="TextBox 13">
            <a:extLst>
              <a:ext uri="{FF2B5EF4-FFF2-40B4-BE49-F238E27FC236}">
                <a16:creationId xmlns:a16="http://schemas.microsoft.com/office/drawing/2014/main" id="{57447480-3AF4-334B-BCA7-C238F400EA45}"/>
              </a:ext>
            </a:extLst>
          </p:cNvPr>
          <p:cNvSpPr txBox="1"/>
          <p:nvPr/>
        </p:nvSpPr>
        <p:spPr>
          <a:xfrm>
            <a:off x="6031794" y="553271"/>
            <a:ext cx="1839142" cy="276999"/>
          </a:xfrm>
          <a:prstGeom prst="rect">
            <a:avLst/>
          </a:prstGeom>
          <a:noFill/>
        </p:spPr>
        <p:txBody>
          <a:bodyPr wrap="square" rtlCol="0">
            <a:spAutoFit/>
          </a:bodyPr>
          <a:lstStyle/>
          <a:p>
            <a:pPr algn="just"/>
            <a:r>
              <a:rPr lang="en-US" sz="1200" b="1" i="1" u="sng" dirty="0">
                <a:solidFill>
                  <a:schemeClr val="accent1"/>
                </a:solidFill>
              </a:rPr>
              <a:t>Random Forest</a:t>
            </a:r>
            <a:endParaRPr lang="en-US" sz="1200" i="1" u="sng" dirty="0">
              <a:solidFill>
                <a:schemeClr val="accent1"/>
              </a:solidFill>
            </a:endParaRPr>
          </a:p>
        </p:txBody>
      </p:sp>
    </p:spTree>
    <p:extLst>
      <p:ext uri="{BB962C8B-B14F-4D97-AF65-F5344CB8AC3E}">
        <p14:creationId xmlns:p14="http://schemas.microsoft.com/office/powerpoint/2010/main" val="39335954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9918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b="1" dirty="0"/>
              <a:t>DEPLOYMENT</a:t>
            </a:r>
            <a:endParaRPr sz="5400" b="1" dirty="0"/>
          </a:p>
        </p:txBody>
      </p:sp>
    </p:spTree>
    <p:extLst>
      <p:ext uri="{BB962C8B-B14F-4D97-AF65-F5344CB8AC3E}">
        <p14:creationId xmlns:p14="http://schemas.microsoft.com/office/powerpoint/2010/main" val="38523022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566078" y="2805852"/>
            <a:ext cx="7571700" cy="702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b="1" dirty="0"/>
              <a:t>The code was written in Python, and it is available in a </a:t>
            </a:r>
            <a:r>
              <a:rPr lang="en-US" b="1" dirty="0" err="1"/>
              <a:t>Jupyter</a:t>
            </a:r>
            <a:r>
              <a:rPr lang="en-US" b="1" dirty="0"/>
              <a:t> Notebook that can be accessed in the following link:</a:t>
            </a:r>
            <a:br>
              <a:rPr lang="en-US" b="1" dirty="0"/>
            </a:br>
            <a:br>
              <a:rPr lang="en-US" b="1" dirty="0"/>
            </a:br>
            <a:r>
              <a:rPr lang="en-US" b="1" dirty="0"/>
              <a:t>https://</a:t>
            </a:r>
            <a:r>
              <a:rPr lang="en-US" b="1" dirty="0" err="1"/>
              <a:t>github.com</a:t>
            </a:r>
            <a:r>
              <a:rPr lang="en-US" b="1" dirty="0"/>
              <a:t>/Leopard-2019/PREDICTING-PGA-TOUR-PLAYER-S-CHANCE-TO-WIN-A-PGA-TOUR-TOURNAMENT/blob/main/notebook/Capstone_Project_Data-Copy1.ipynb</a:t>
            </a:r>
            <a:endParaRPr b="1" dirty="0"/>
          </a:p>
        </p:txBody>
      </p:sp>
      <p:pic>
        <p:nvPicPr>
          <p:cNvPr id="7" name="Picture 6" descr="Logo&#10;&#10;Description automatically generated">
            <a:extLst>
              <a:ext uri="{FF2B5EF4-FFF2-40B4-BE49-F238E27FC236}">
                <a16:creationId xmlns:a16="http://schemas.microsoft.com/office/drawing/2014/main" id="{1314E078-79BC-B643-B4DA-DF8D0A7373CF}"/>
              </a:ext>
            </a:extLst>
          </p:cNvPr>
          <p:cNvPicPr>
            <a:picLocks noChangeAspect="1"/>
          </p:cNvPicPr>
          <p:nvPr/>
        </p:nvPicPr>
        <p:blipFill>
          <a:blip r:embed="rId3"/>
          <a:stretch>
            <a:fillRect/>
          </a:stretch>
        </p:blipFill>
        <p:spPr>
          <a:xfrm>
            <a:off x="7826218" y="208844"/>
            <a:ext cx="1055789" cy="920045"/>
          </a:xfrm>
          <a:prstGeom prst="rect">
            <a:avLst/>
          </a:prstGeom>
        </p:spPr>
      </p:pic>
    </p:spTree>
    <p:extLst>
      <p:ext uri="{BB962C8B-B14F-4D97-AF65-F5344CB8AC3E}">
        <p14:creationId xmlns:p14="http://schemas.microsoft.com/office/powerpoint/2010/main" val="4929796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9918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b="1" dirty="0"/>
              <a:t>CONCLUSIONS &amp; RECOMENDATIONS</a:t>
            </a:r>
            <a:endParaRPr sz="5400" b="1" dirty="0"/>
          </a:p>
        </p:txBody>
      </p:sp>
    </p:spTree>
    <p:extLst>
      <p:ext uri="{BB962C8B-B14F-4D97-AF65-F5344CB8AC3E}">
        <p14:creationId xmlns:p14="http://schemas.microsoft.com/office/powerpoint/2010/main" val="32116938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8" name="Google Shape;288;p31"/>
          <p:cNvSpPr txBox="1">
            <a:spLocks noGrp="1"/>
          </p:cNvSpPr>
          <p:nvPr>
            <p:ph type="body" idx="1"/>
          </p:nvPr>
        </p:nvSpPr>
        <p:spPr>
          <a:xfrm>
            <a:off x="198320" y="196004"/>
            <a:ext cx="2419800" cy="1169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400" b="1" dirty="0"/>
              <a:t>1.</a:t>
            </a:r>
            <a:endParaRPr sz="1400" b="1" dirty="0"/>
          </a:p>
          <a:p>
            <a:pPr marL="0" lvl="0" indent="0" algn="just" rtl="0">
              <a:spcBef>
                <a:spcPts val="600"/>
              </a:spcBef>
              <a:spcAft>
                <a:spcPts val="0"/>
              </a:spcAft>
              <a:buNone/>
            </a:pPr>
            <a:r>
              <a:rPr lang="en-US" sz="1400" dirty="0"/>
              <a:t>The final dataset used as input for the modeling, after cleaning  consists of 21 columns and  3379 rows (20 columns for independent variables, and 1 columns for dependent variable). The target columns was </a:t>
            </a:r>
            <a:r>
              <a:rPr lang="en-US" sz="1400" b="1" dirty="0"/>
              <a:t>"Win" </a:t>
            </a:r>
            <a:r>
              <a:rPr lang="en-US" sz="1400" dirty="0"/>
              <a:t>which stands for:  ranking first (</a:t>
            </a:r>
            <a:r>
              <a:rPr lang="en-US" sz="1400" dirty="0" err="1"/>
              <a:t>i.e</a:t>
            </a:r>
            <a:r>
              <a:rPr lang="en-US" sz="1400" dirty="0"/>
              <a:t>, Win) in any PGA tournament during the period 2011-2021</a:t>
            </a:r>
            <a:endParaRPr sz="1400" dirty="0"/>
          </a:p>
        </p:txBody>
      </p:sp>
      <p:sp>
        <p:nvSpPr>
          <p:cNvPr id="58" name="Google Shape;288;p31">
            <a:extLst>
              <a:ext uri="{FF2B5EF4-FFF2-40B4-BE49-F238E27FC236}">
                <a16:creationId xmlns:a16="http://schemas.microsoft.com/office/drawing/2014/main" id="{F828AE6C-21A1-8D46-8AB2-8DDFB33936A3}"/>
              </a:ext>
            </a:extLst>
          </p:cNvPr>
          <p:cNvSpPr txBox="1">
            <a:spLocks/>
          </p:cNvSpPr>
          <p:nvPr/>
        </p:nvSpPr>
        <p:spPr>
          <a:xfrm>
            <a:off x="2767355" y="178585"/>
            <a:ext cx="2419800" cy="116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just">
              <a:buFont typeface="Source Sans Pro"/>
              <a:buNone/>
            </a:pPr>
            <a:r>
              <a:rPr lang="en-US" sz="1400" b="1" dirty="0"/>
              <a:t>2.</a:t>
            </a:r>
          </a:p>
          <a:p>
            <a:pPr marL="0" indent="0" algn="just">
              <a:buFont typeface="Source Sans Pro"/>
              <a:buNone/>
            </a:pPr>
            <a:r>
              <a:rPr lang="en-US" sz="1400" dirty="0"/>
              <a:t>It is thought  that the best classification model is a close call between </a:t>
            </a:r>
            <a:r>
              <a:rPr lang="en-US" sz="1400" b="1" dirty="0"/>
              <a:t>the K-Nearest Neighbor</a:t>
            </a:r>
            <a:r>
              <a:rPr lang="en-US" sz="1400" dirty="0"/>
              <a:t>, and Random Forest which ranks first in all metrics. However, the elapsed time spent by Random Forest is quite large compared to the amount of improvement achieved in the metrics. Also, K-Nearest Neighbor ranked top-five the most widely known important golf player's statistics to win a PGA golf tournament. As a result, it is thought that the winner must be </a:t>
            </a:r>
            <a:r>
              <a:rPr lang="en-US" sz="1400" b="1" dirty="0"/>
              <a:t>K-Nearest Neighbor</a:t>
            </a:r>
            <a:r>
              <a:rPr lang="en-US" sz="1400" dirty="0"/>
              <a:t>.</a:t>
            </a:r>
          </a:p>
        </p:txBody>
      </p:sp>
      <p:sp>
        <p:nvSpPr>
          <p:cNvPr id="68" name="Google Shape;288;p31">
            <a:extLst>
              <a:ext uri="{FF2B5EF4-FFF2-40B4-BE49-F238E27FC236}">
                <a16:creationId xmlns:a16="http://schemas.microsoft.com/office/drawing/2014/main" id="{9206614E-95AF-CC4C-A469-E49542FB7DA5}"/>
              </a:ext>
            </a:extLst>
          </p:cNvPr>
          <p:cNvSpPr txBox="1">
            <a:spLocks/>
          </p:cNvSpPr>
          <p:nvPr/>
        </p:nvSpPr>
        <p:spPr>
          <a:xfrm>
            <a:off x="5318969" y="182936"/>
            <a:ext cx="2419800" cy="116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just">
              <a:buFont typeface="Source Sans Pro"/>
              <a:buNone/>
            </a:pPr>
            <a:r>
              <a:rPr lang="en-US" sz="1400" b="1" dirty="0"/>
              <a:t>3.</a:t>
            </a:r>
          </a:p>
          <a:p>
            <a:pPr marL="0" indent="0" algn="just">
              <a:buFont typeface="Source Sans Pro"/>
              <a:buNone/>
            </a:pPr>
            <a:r>
              <a:rPr lang="en-US" sz="1400" dirty="0"/>
              <a:t>All models performed relative poorly in the recall score, which is expected when dealing with an imbalanced dependent target variable.</a:t>
            </a:r>
          </a:p>
        </p:txBody>
      </p:sp>
      <p:pic>
        <p:nvPicPr>
          <p:cNvPr id="69" name="Picture 68" descr="Logo&#10;&#10;Description automatically generated">
            <a:extLst>
              <a:ext uri="{FF2B5EF4-FFF2-40B4-BE49-F238E27FC236}">
                <a16:creationId xmlns:a16="http://schemas.microsoft.com/office/drawing/2014/main" id="{1A0356D9-B2D8-B748-83CE-84828D05BBC7}"/>
              </a:ext>
            </a:extLst>
          </p:cNvPr>
          <p:cNvPicPr>
            <a:picLocks noChangeAspect="1"/>
          </p:cNvPicPr>
          <p:nvPr/>
        </p:nvPicPr>
        <p:blipFill>
          <a:blip r:embed="rId4"/>
          <a:stretch>
            <a:fillRect/>
          </a:stretch>
        </p:blipFill>
        <p:spPr>
          <a:xfrm>
            <a:off x="7826218" y="78214"/>
            <a:ext cx="1055789" cy="920045"/>
          </a:xfrm>
          <a:prstGeom prst="rect">
            <a:avLst/>
          </a:prstGeom>
        </p:spPr>
      </p:pic>
      <p:grpSp>
        <p:nvGrpSpPr>
          <p:cNvPr id="84" name="Google Shape;303;p31">
            <a:extLst>
              <a:ext uri="{FF2B5EF4-FFF2-40B4-BE49-F238E27FC236}">
                <a16:creationId xmlns:a16="http://schemas.microsoft.com/office/drawing/2014/main" id="{F4CE5B16-84BD-974F-B4D8-D5FE1C5E64FD}"/>
              </a:ext>
            </a:extLst>
          </p:cNvPr>
          <p:cNvGrpSpPr/>
          <p:nvPr/>
        </p:nvGrpSpPr>
        <p:grpSpPr>
          <a:xfrm>
            <a:off x="513258" y="332713"/>
            <a:ext cx="359352" cy="242594"/>
            <a:chOff x="5247525" y="3007275"/>
            <a:chExt cx="517575" cy="384825"/>
          </a:xfrm>
        </p:grpSpPr>
        <p:sp>
          <p:nvSpPr>
            <p:cNvPr id="85" name="Google Shape;304;p31">
              <a:extLst>
                <a:ext uri="{FF2B5EF4-FFF2-40B4-BE49-F238E27FC236}">
                  <a16:creationId xmlns:a16="http://schemas.microsoft.com/office/drawing/2014/main" id="{503DE933-4949-5549-B9AA-0DBCE97C79F9}"/>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86" name="Google Shape;305;p31">
              <a:extLst>
                <a:ext uri="{FF2B5EF4-FFF2-40B4-BE49-F238E27FC236}">
                  <a16:creationId xmlns:a16="http://schemas.microsoft.com/office/drawing/2014/main" id="{90067B47-B3F3-E146-BE6C-AB6CCCC043B0}"/>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87" name="Google Shape;306;p31">
            <a:extLst>
              <a:ext uri="{FF2B5EF4-FFF2-40B4-BE49-F238E27FC236}">
                <a16:creationId xmlns:a16="http://schemas.microsoft.com/office/drawing/2014/main" id="{BBCD0BBF-77A9-D745-B9E8-482D461105DE}"/>
              </a:ext>
            </a:extLst>
          </p:cNvPr>
          <p:cNvGrpSpPr/>
          <p:nvPr/>
        </p:nvGrpSpPr>
        <p:grpSpPr>
          <a:xfrm>
            <a:off x="5613623" y="267400"/>
            <a:ext cx="178400" cy="256809"/>
            <a:chOff x="6718575" y="2318625"/>
            <a:chExt cx="256950" cy="407375"/>
          </a:xfrm>
        </p:grpSpPr>
        <p:sp>
          <p:nvSpPr>
            <p:cNvPr id="88" name="Google Shape;307;p31">
              <a:extLst>
                <a:ext uri="{FF2B5EF4-FFF2-40B4-BE49-F238E27FC236}">
                  <a16:creationId xmlns:a16="http://schemas.microsoft.com/office/drawing/2014/main" id="{72C28718-7E15-2D4D-80DC-9BED61245CCD}"/>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89" name="Google Shape;308;p31">
              <a:extLst>
                <a:ext uri="{FF2B5EF4-FFF2-40B4-BE49-F238E27FC236}">
                  <a16:creationId xmlns:a16="http://schemas.microsoft.com/office/drawing/2014/main" id="{343DA4ED-8C59-0F4D-9A39-7CB13CD7A420}"/>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90" name="Google Shape;309;p31">
              <a:extLst>
                <a:ext uri="{FF2B5EF4-FFF2-40B4-BE49-F238E27FC236}">
                  <a16:creationId xmlns:a16="http://schemas.microsoft.com/office/drawing/2014/main" id="{B76428B5-D145-964F-A73F-00B77C400CC1}"/>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91" name="Google Shape;310;p31">
              <a:extLst>
                <a:ext uri="{FF2B5EF4-FFF2-40B4-BE49-F238E27FC236}">
                  <a16:creationId xmlns:a16="http://schemas.microsoft.com/office/drawing/2014/main" id="{C45DCB1D-840F-DA45-B53E-EF38ADC0997E}"/>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92" name="Google Shape;311;p31">
              <a:extLst>
                <a:ext uri="{FF2B5EF4-FFF2-40B4-BE49-F238E27FC236}">
                  <a16:creationId xmlns:a16="http://schemas.microsoft.com/office/drawing/2014/main" id="{D44D4399-8E4D-2341-8F90-A354FEA709C4}"/>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93" name="Google Shape;312;p31">
              <a:extLst>
                <a:ext uri="{FF2B5EF4-FFF2-40B4-BE49-F238E27FC236}">
                  <a16:creationId xmlns:a16="http://schemas.microsoft.com/office/drawing/2014/main" id="{22B83CAF-F442-0D47-9327-79CDDCA31C1E}"/>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94" name="Google Shape;313;p31">
              <a:extLst>
                <a:ext uri="{FF2B5EF4-FFF2-40B4-BE49-F238E27FC236}">
                  <a16:creationId xmlns:a16="http://schemas.microsoft.com/office/drawing/2014/main" id="{C1DB8AFD-5BFE-4F4B-920B-84EE8A4F9D9A}"/>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95" name="Google Shape;314;p31">
              <a:extLst>
                <a:ext uri="{FF2B5EF4-FFF2-40B4-BE49-F238E27FC236}">
                  <a16:creationId xmlns:a16="http://schemas.microsoft.com/office/drawing/2014/main" id="{E3F9D586-4DD0-2147-82FB-E5BD4CA79FE2}"/>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96" name="Google Shape;327;p31">
            <a:extLst>
              <a:ext uri="{FF2B5EF4-FFF2-40B4-BE49-F238E27FC236}">
                <a16:creationId xmlns:a16="http://schemas.microsoft.com/office/drawing/2014/main" id="{3C9CD562-BA60-F047-8F70-1A146D059D98}"/>
              </a:ext>
            </a:extLst>
          </p:cNvPr>
          <p:cNvGrpSpPr/>
          <p:nvPr/>
        </p:nvGrpSpPr>
        <p:grpSpPr>
          <a:xfrm>
            <a:off x="3108163" y="239189"/>
            <a:ext cx="296779" cy="282530"/>
            <a:chOff x="5961125" y="1623900"/>
            <a:chExt cx="427450" cy="448175"/>
          </a:xfrm>
        </p:grpSpPr>
        <p:sp>
          <p:nvSpPr>
            <p:cNvPr id="97" name="Google Shape;328;p31">
              <a:extLst>
                <a:ext uri="{FF2B5EF4-FFF2-40B4-BE49-F238E27FC236}">
                  <a16:creationId xmlns:a16="http://schemas.microsoft.com/office/drawing/2014/main" id="{A02C1485-E66D-C045-82E6-64D3D7EFED51}"/>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98" name="Google Shape;329;p31">
              <a:extLst>
                <a:ext uri="{FF2B5EF4-FFF2-40B4-BE49-F238E27FC236}">
                  <a16:creationId xmlns:a16="http://schemas.microsoft.com/office/drawing/2014/main" id="{A6B5F1A2-CC46-4B47-AB82-8EB903B9D549}"/>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99" name="Google Shape;330;p31">
              <a:extLst>
                <a:ext uri="{FF2B5EF4-FFF2-40B4-BE49-F238E27FC236}">
                  <a16:creationId xmlns:a16="http://schemas.microsoft.com/office/drawing/2014/main" id="{A62E55F9-5EA4-0644-A87F-E4A9A5D533B9}"/>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00" name="Google Shape;331;p31">
              <a:extLst>
                <a:ext uri="{FF2B5EF4-FFF2-40B4-BE49-F238E27FC236}">
                  <a16:creationId xmlns:a16="http://schemas.microsoft.com/office/drawing/2014/main" id="{68E13E5C-BCB6-2846-879F-BA77FE6C1271}"/>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01" name="Google Shape;332;p31">
              <a:extLst>
                <a:ext uri="{FF2B5EF4-FFF2-40B4-BE49-F238E27FC236}">
                  <a16:creationId xmlns:a16="http://schemas.microsoft.com/office/drawing/2014/main" id="{C2DDC563-06C9-D24F-B9FA-45669BE19A59}"/>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02" name="Google Shape;333;p31">
              <a:extLst>
                <a:ext uri="{FF2B5EF4-FFF2-40B4-BE49-F238E27FC236}">
                  <a16:creationId xmlns:a16="http://schemas.microsoft.com/office/drawing/2014/main" id="{481ED3B5-F51C-C74F-89E9-53A024A662D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03" name="Google Shape;334;p31">
              <a:extLst>
                <a:ext uri="{FF2B5EF4-FFF2-40B4-BE49-F238E27FC236}">
                  <a16:creationId xmlns:a16="http://schemas.microsoft.com/office/drawing/2014/main" id="{5B49448D-A78E-084E-B310-BC74A27EDAB6}"/>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8" name="Google Shape;288;p31"/>
          <p:cNvSpPr txBox="1">
            <a:spLocks noGrp="1"/>
          </p:cNvSpPr>
          <p:nvPr>
            <p:ph type="body" idx="1"/>
          </p:nvPr>
        </p:nvSpPr>
        <p:spPr>
          <a:xfrm>
            <a:off x="2771706" y="274382"/>
            <a:ext cx="2419800" cy="1169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400" b="1" dirty="0"/>
              <a:t>5.</a:t>
            </a:r>
            <a:endParaRPr sz="1400" b="1" dirty="0"/>
          </a:p>
          <a:p>
            <a:pPr marL="0" lvl="0" indent="0" rtl="0">
              <a:spcBef>
                <a:spcPts val="600"/>
              </a:spcBef>
              <a:spcAft>
                <a:spcPts val="0"/>
              </a:spcAft>
              <a:buNone/>
            </a:pPr>
            <a:r>
              <a:rPr lang="en-US" sz="1400" dirty="0"/>
              <a:t>The results indicates that driving distance  is not within the five most important independent variables., i.e.,  driving the ball longer does not guarantee  that a player will win a tournament. This is a pretty interesting observation that sometimes is overlooked by people who want to initiate their career in golf.</a:t>
            </a:r>
            <a:endParaRPr sz="1400" dirty="0"/>
          </a:p>
        </p:txBody>
      </p:sp>
      <p:sp>
        <p:nvSpPr>
          <p:cNvPr id="58" name="Google Shape;288;p31">
            <a:extLst>
              <a:ext uri="{FF2B5EF4-FFF2-40B4-BE49-F238E27FC236}">
                <a16:creationId xmlns:a16="http://schemas.microsoft.com/office/drawing/2014/main" id="{F828AE6C-21A1-8D46-8AB2-8DDFB33936A3}"/>
              </a:ext>
            </a:extLst>
          </p:cNvPr>
          <p:cNvSpPr txBox="1">
            <a:spLocks/>
          </p:cNvSpPr>
          <p:nvPr/>
        </p:nvSpPr>
        <p:spPr>
          <a:xfrm>
            <a:off x="5432180" y="270026"/>
            <a:ext cx="2419800" cy="116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1400" b="1" dirty="0"/>
              <a:t>6.</a:t>
            </a:r>
          </a:p>
          <a:p>
            <a:pPr marL="0" indent="0">
              <a:buFont typeface="Source Sans Pro"/>
              <a:buNone/>
            </a:pPr>
            <a:r>
              <a:rPr lang="en-US" sz="1400" dirty="0"/>
              <a:t>Consistency, </a:t>
            </a:r>
            <a:r>
              <a:rPr lang="en-US" sz="1400" dirty="0" err="1"/>
              <a:t>i.e</a:t>
            </a:r>
            <a:r>
              <a:rPr lang="en-US" sz="1400" dirty="0"/>
              <a:t>, shooting low score, and course management (off the </a:t>
            </a:r>
            <a:r>
              <a:rPr lang="en-US" sz="1400" dirty="0" err="1"/>
              <a:t>tee,around</a:t>
            </a:r>
            <a:r>
              <a:rPr lang="en-US" sz="1400" dirty="0"/>
              <a:t> the green, </a:t>
            </a:r>
            <a:r>
              <a:rPr lang="en-US" sz="1400" dirty="0" err="1"/>
              <a:t>scrambling,etc</a:t>
            </a:r>
            <a:r>
              <a:rPr lang="en-US" sz="1400" dirty="0"/>
              <a:t>) seem to be the most important aspects to win PGA golf tournaments</a:t>
            </a:r>
          </a:p>
        </p:txBody>
      </p:sp>
      <p:sp>
        <p:nvSpPr>
          <p:cNvPr id="7" name="Google Shape;288;p31">
            <a:extLst>
              <a:ext uri="{FF2B5EF4-FFF2-40B4-BE49-F238E27FC236}">
                <a16:creationId xmlns:a16="http://schemas.microsoft.com/office/drawing/2014/main" id="{3A4F14E3-CA8C-6749-828E-5F3CE25EDAD8}"/>
              </a:ext>
            </a:extLst>
          </p:cNvPr>
          <p:cNvSpPr txBox="1">
            <a:spLocks/>
          </p:cNvSpPr>
          <p:nvPr/>
        </p:nvSpPr>
        <p:spPr>
          <a:xfrm>
            <a:off x="171640" y="268392"/>
            <a:ext cx="2419800" cy="116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1400" b="1" dirty="0"/>
              <a:t>4.</a:t>
            </a:r>
          </a:p>
          <a:p>
            <a:pPr marL="0" indent="0">
              <a:buNone/>
            </a:pPr>
            <a:r>
              <a:rPr lang="en-US" sz="1400" dirty="0"/>
              <a:t>The most important independent variable was: “</a:t>
            </a:r>
            <a:r>
              <a:rPr lang="en-US" sz="1400" b="1" dirty="0"/>
              <a:t>Scoring Average</a:t>
            </a:r>
            <a:r>
              <a:rPr lang="en-US" sz="1400" dirty="0"/>
              <a:t>”' in all models tested. However, it is interesting that this variable is much more important in the Logistic Regression Model</a:t>
            </a:r>
          </a:p>
        </p:txBody>
      </p:sp>
      <p:pic>
        <p:nvPicPr>
          <p:cNvPr id="8" name="Picture 7" descr="Logo&#10;&#10;Description automatically generated">
            <a:extLst>
              <a:ext uri="{FF2B5EF4-FFF2-40B4-BE49-F238E27FC236}">
                <a16:creationId xmlns:a16="http://schemas.microsoft.com/office/drawing/2014/main" id="{40BCAD27-860A-FA46-9372-E776B09123C6}"/>
              </a:ext>
            </a:extLst>
          </p:cNvPr>
          <p:cNvPicPr>
            <a:picLocks noChangeAspect="1"/>
          </p:cNvPicPr>
          <p:nvPr/>
        </p:nvPicPr>
        <p:blipFill>
          <a:blip r:embed="rId4"/>
          <a:stretch>
            <a:fillRect/>
          </a:stretch>
        </p:blipFill>
        <p:spPr>
          <a:xfrm>
            <a:off x="7826218" y="91277"/>
            <a:ext cx="1055789" cy="920045"/>
          </a:xfrm>
          <a:prstGeom prst="rect">
            <a:avLst/>
          </a:prstGeom>
        </p:spPr>
      </p:pic>
      <p:grpSp>
        <p:nvGrpSpPr>
          <p:cNvPr id="10" name="Google Shape;306;p31">
            <a:extLst>
              <a:ext uri="{FF2B5EF4-FFF2-40B4-BE49-F238E27FC236}">
                <a16:creationId xmlns:a16="http://schemas.microsoft.com/office/drawing/2014/main" id="{DA10550C-E6BB-5743-8DB6-59411934C25B}"/>
              </a:ext>
            </a:extLst>
          </p:cNvPr>
          <p:cNvGrpSpPr/>
          <p:nvPr/>
        </p:nvGrpSpPr>
        <p:grpSpPr>
          <a:xfrm>
            <a:off x="479919" y="352537"/>
            <a:ext cx="178400" cy="256809"/>
            <a:chOff x="6718575" y="2318625"/>
            <a:chExt cx="256950" cy="407375"/>
          </a:xfrm>
        </p:grpSpPr>
        <p:sp>
          <p:nvSpPr>
            <p:cNvPr id="11" name="Google Shape;307;p31">
              <a:extLst>
                <a:ext uri="{FF2B5EF4-FFF2-40B4-BE49-F238E27FC236}">
                  <a16:creationId xmlns:a16="http://schemas.microsoft.com/office/drawing/2014/main" id="{B27E40A8-664F-6343-9970-2527635FAEC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 name="Google Shape;308;p31">
              <a:extLst>
                <a:ext uri="{FF2B5EF4-FFF2-40B4-BE49-F238E27FC236}">
                  <a16:creationId xmlns:a16="http://schemas.microsoft.com/office/drawing/2014/main" id="{C26C541A-BD5B-C640-B94E-A35A0041FBDB}"/>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3" name="Google Shape;309;p31">
              <a:extLst>
                <a:ext uri="{FF2B5EF4-FFF2-40B4-BE49-F238E27FC236}">
                  <a16:creationId xmlns:a16="http://schemas.microsoft.com/office/drawing/2014/main" id="{E51F08BD-4EF1-BE48-92B7-30430008CF42}"/>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4" name="Google Shape;310;p31">
              <a:extLst>
                <a:ext uri="{FF2B5EF4-FFF2-40B4-BE49-F238E27FC236}">
                  <a16:creationId xmlns:a16="http://schemas.microsoft.com/office/drawing/2014/main" id="{32893C7B-F4E7-4F42-8B23-B0123E5ACC8A}"/>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5" name="Google Shape;311;p31">
              <a:extLst>
                <a:ext uri="{FF2B5EF4-FFF2-40B4-BE49-F238E27FC236}">
                  <a16:creationId xmlns:a16="http://schemas.microsoft.com/office/drawing/2014/main" id="{ED7B96B1-2B7A-E943-86B1-82D608974FC3}"/>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6" name="Google Shape;312;p31">
              <a:extLst>
                <a:ext uri="{FF2B5EF4-FFF2-40B4-BE49-F238E27FC236}">
                  <a16:creationId xmlns:a16="http://schemas.microsoft.com/office/drawing/2014/main" id="{949839FB-E735-3949-AA6D-65A0C2F4AD2E}"/>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7" name="Google Shape;313;p31">
              <a:extLst>
                <a:ext uri="{FF2B5EF4-FFF2-40B4-BE49-F238E27FC236}">
                  <a16:creationId xmlns:a16="http://schemas.microsoft.com/office/drawing/2014/main" id="{BF271F0B-7C5E-3342-8D96-435C982E91DC}"/>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8" name="Google Shape;314;p31">
              <a:extLst>
                <a:ext uri="{FF2B5EF4-FFF2-40B4-BE49-F238E27FC236}">
                  <a16:creationId xmlns:a16="http://schemas.microsoft.com/office/drawing/2014/main" id="{57FBC272-9133-C348-90DC-1B24BF539100}"/>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19" name="Google Shape;306;p31">
            <a:extLst>
              <a:ext uri="{FF2B5EF4-FFF2-40B4-BE49-F238E27FC236}">
                <a16:creationId xmlns:a16="http://schemas.microsoft.com/office/drawing/2014/main" id="{C778D59D-5AD8-944D-BFCA-4B0F13D8A181}"/>
              </a:ext>
            </a:extLst>
          </p:cNvPr>
          <p:cNvGrpSpPr/>
          <p:nvPr/>
        </p:nvGrpSpPr>
        <p:grpSpPr>
          <a:xfrm>
            <a:off x="3066547" y="365397"/>
            <a:ext cx="178400" cy="256809"/>
            <a:chOff x="6718575" y="2318625"/>
            <a:chExt cx="256950" cy="407375"/>
          </a:xfrm>
        </p:grpSpPr>
        <p:sp>
          <p:nvSpPr>
            <p:cNvPr id="20" name="Google Shape;307;p31">
              <a:extLst>
                <a:ext uri="{FF2B5EF4-FFF2-40B4-BE49-F238E27FC236}">
                  <a16:creationId xmlns:a16="http://schemas.microsoft.com/office/drawing/2014/main" id="{12796432-3779-744B-901A-E023B8B4ACCD}"/>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1" name="Google Shape;308;p31">
              <a:extLst>
                <a:ext uri="{FF2B5EF4-FFF2-40B4-BE49-F238E27FC236}">
                  <a16:creationId xmlns:a16="http://schemas.microsoft.com/office/drawing/2014/main" id="{191A5AFB-9C54-6D49-A3E5-6D9FB683595B}"/>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2" name="Google Shape;309;p31">
              <a:extLst>
                <a:ext uri="{FF2B5EF4-FFF2-40B4-BE49-F238E27FC236}">
                  <a16:creationId xmlns:a16="http://schemas.microsoft.com/office/drawing/2014/main" id="{A0348A29-8E55-3144-9DBF-62CB8E6C53C4}"/>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3" name="Google Shape;310;p31">
              <a:extLst>
                <a:ext uri="{FF2B5EF4-FFF2-40B4-BE49-F238E27FC236}">
                  <a16:creationId xmlns:a16="http://schemas.microsoft.com/office/drawing/2014/main" id="{12109941-FE85-C34F-96C0-028E0834757F}"/>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4" name="Google Shape;311;p31">
              <a:extLst>
                <a:ext uri="{FF2B5EF4-FFF2-40B4-BE49-F238E27FC236}">
                  <a16:creationId xmlns:a16="http://schemas.microsoft.com/office/drawing/2014/main" id="{4E99D26F-7762-5E4F-8CF1-DF661D39AE7C}"/>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5" name="Google Shape;312;p31">
              <a:extLst>
                <a:ext uri="{FF2B5EF4-FFF2-40B4-BE49-F238E27FC236}">
                  <a16:creationId xmlns:a16="http://schemas.microsoft.com/office/drawing/2014/main" id="{0CC23245-37E2-E540-ABDE-2DC931F213B8}"/>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6" name="Google Shape;313;p31">
              <a:extLst>
                <a:ext uri="{FF2B5EF4-FFF2-40B4-BE49-F238E27FC236}">
                  <a16:creationId xmlns:a16="http://schemas.microsoft.com/office/drawing/2014/main" id="{38A0F237-28A1-9545-8A54-DDE85C880D6D}"/>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7" name="Google Shape;314;p31">
              <a:extLst>
                <a:ext uri="{FF2B5EF4-FFF2-40B4-BE49-F238E27FC236}">
                  <a16:creationId xmlns:a16="http://schemas.microsoft.com/office/drawing/2014/main" id="{1625A9EA-758A-D24E-AA56-812EB532EA1F}"/>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28" name="Google Shape;306;p31">
            <a:extLst>
              <a:ext uri="{FF2B5EF4-FFF2-40B4-BE49-F238E27FC236}">
                <a16:creationId xmlns:a16="http://schemas.microsoft.com/office/drawing/2014/main" id="{E32285B0-AFB8-9240-B6F0-B626B4649A68}"/>
              </a:ext>
            </a:extLst>
          </p:cNvPr>
          <p:cNvGrpSpPr/>
          <p:nvPr/>
        </p:nvGrpSpPr>
        <p:grpSpPr>
          <a:xfrm>
            <a:off x="5721761" y="359467"/>
            <a:ext cx="178400" cy="256809"/>
            <a:chOff x="6718575" y="2318625"/>
            <a:chExt cx="256950" cy="407375"/>
          </a:xfrm>
        </p:grpSpPr>
        <p:sp>
          <p:nvSpPr>
            <p:cNvPr id="29" name="Google Shape;307;p31">
              <a:extLst>
                <a:ext uri="{FF2B5EF4-FFF2-40B4-BE49-F238E27FC236}">
                  <a16:creationId xmlns:a16="http://schemas.microsoft.com/office/drawing/2014/main" id="{46C94944-645C-204C-AAAA-269230C40F78}"/>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 name="Google Shape;308;p31">
              <a:extLst>
                <a:ext uri="{FF2B5EF4-FFF2-40B4-BE49-F238E27FC236}">
                  <a16:creationId xmlns:a16="http://schemas.microsoft.com/office/drawing/2014/main" id="{576DD453-1C9C-CE47-A89E-EFF263E1192C}"/>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 name="Google Shape;309;p31">
              <a:extLst>
                <a:ext uri="{FF2B5EF4-FFF2-40B4-BE49-F238E27FC236}">
                  <a16:creationId xmlns:a16="http://schemas.microsoft.com/office/drawing/2014/main" id="{EAEB8359-8E52-5044-9001-6BC941FF2521}"/>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 name="Google Shape;310;p31">
              <a:extLst>
                <a:ext uri="{FF2B5EF4-FFF2-40B4-BE49-F238E27FC236}">
                  <a16:creationId xmlns:a16="http://schemas.microsoft.com/office/drawing/2014/main" id="{851EF435-ECB8-3145-AEBD-7AC18579FC84}"/>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 name="Google Shape;311;p31">
              <a:extLst>
                <a:ext uri="{FF2B5EF4-FFF2-40B4-BE49-F238E27FC236}">
                  <a16:creationId xmlns:a16="http://schemas.microsoft.com/office/drawing/2014/main" id="{83D77E11-B88C-4E49-92C8-007BD32067EF}"/>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4" name="Google Shape;312;p31">
              <a:extLst>
                <a:ext uri="{FF2B5EF4-FFF2-40B4-BE49-F238E27FC236}">
                  <a16:creationId xmlns:a16="http://schemas.microsoft.com/office/drawing/2014/main" id="{8FC18246-76CA-D544-83F0-A5F24C5AC8F6}"/>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5" name="Google Shape;313;p31">
              <a:extLst>
                <a:ext uri="{FF2B5EF4-FFF2-40B4-BE49-F238E27FC236}">
                  <a16:creationId xmlns:a16="http://schemas.microsoft.com/office/drawing/2014/main" id="{D978D699-E208-6747-96D0-FD214E49517B}"/>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6" name="Google Shape;314;p31">
              <a:extLst>
                <a:ext uri="{FF2B5EF4-FFF2-40B4-BE49-F238E27FC236}">
                  <a16:creationId xmlns:a16="http://schemas.microsoft.com/office/drawing/2014/main" id="{9F604D71-EBE5-744D-8196-B115359B3F2B}"/>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Tree>
    <p:extLst>
      <p:ext uri="{BB962C8B-B14F-4D97-AF65-F5344CB8AC3E}">
        <p14:creationId xmlns:p14="http://schemas.microsoft.com/office/powerpoint/2010/main" val="41666861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58" name="Google Shape;288;p31">
            <a:extLst>
              <a:ext uri="{FF2B5EF4-FFF2-40B4-BE49-F238E27FC236}">
                <a16:creationId xmlns:a16="http://schemas.microsoft.com/office/drawing/2014/main" id="{F828AE6C-21A1-8D46-8AB2-8DDFB33936A3}"/>
              </a:ext>
            </a:extLst>
          </p:cNvPr>
          <p:cNvSpPr txBox="1">
            <a:spLocks/>
          </p:cNvSpPr>
          <p:nvPr/>
        </p:nvSpPr>
        <p:spPr>
          <a:xfrm>
            <a:off x="3603378" y="230837"/>
            <a:ext cx="2419800" cy="116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1400" b="1" dirty="0"/>
              <a:t>8.</a:t>
            </a:r>
          </a:p>
          <a:p>
            <a:pPr marL="0" indent="0">
              <a:buFont typeface="Source Sans Pro"/>
              <a:buNone/>
            </a:pPr>
            <a:r>
              <a:rPr lang="en-US" sz="1400" dirty="0"/>
              <a:t>Neural Network as classification technique is recommended to  be tested.</a:t>
            </a:r>
          </a:p>
        </p:txBody>
      </p:sp>
      <p:sp>
        <p:nvSpPr>
          <p:cNvPr id="7" name="Google Shape;288;p31">
            <a:extLst>
              <a:ext uri="{FF2B5EF4-FFF2-40B4-BE49-F238E27FC236}">
                <a16:creationId xmlns:a16="http://schemas.microsoft.com/office/drawing/2014/main" id="{3A4F14E3-CA8C-6749-828E-5F3CE25EDAD8}"/>
              </a:ext>
            </a:extLst>
          </p:cNvPr>
          <p:cNvSpPr txBox="1">
            <a:spLocks/>
          </p:cNvSpPr>
          <p:nvPr/>
        </p:nvSpPr>
        <p:spPr>
          <a:xfrm>
            <a:off x="459026" y="229203"/>
            <a:ext cx="2419800" cy="116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accent4"/>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just">
              <a:buFont typeface="Source Sans Pro"/>
              <a:buNone/>
            </a:pPr>
            <a:r>
              <a:rPr lang="en-US" sz="1400" b="1" dirty="0"/>
              <a:t>7.</a:t>
            </a:r>
          </a:p>
          <a:p>
            <a:pPr marL="0" indent="0" algn="just">
              <a:buNone/>
            </a:pPr>
            <a:r>
              <a:rPr lang="en-US" sz="1400" dirty="0"/>
              <a:t>The notebook provided in the GitHub project associated can be perfectly used to help assign odds to players when competing in any given PGA tournament. To do this, the user only need to collect the latest player's statistics before entering the PGA tournament. Recall that the statistics collected need to be the same categories used during the modeling phase in this project.</a:t>
            </a:r>
          </a:p>
        </p:txBody>
      </p:sp>
      <p:pic>
        <p:nvPicPr>
          <p:cNvPr id="8" name="Picture 7" descr="Logo&#10;&#10;Description automatically generated">
            <a:extLst>
              <a:ext uri="{FF2B5EF4-FFF2-40B4-BE49-F238E27FC236}">
                <a16:creationId xmlns:a16="http://schemas.microsoft.com/office/drawing/2014/main" id="{4096CBA6-90F5-AF4C-8E1D-DE994A60BBFF}"/>
              </a:ext>
            </a:extLst>
          </p:cNvPr>
          <p:cNvPicPr>
            <a:picLocks noChangeAspect="1"/>
          </p:cNvPicPr>
          <p:nvPr/>
        </p:nvPicPr>
        <p:blipFill>
          <a:blip r:embed="rId4"/>
          <a:stretch>
            <a:fillRect/>
          </a:stretch>
        </p:blipFill>
        <p:spPr>
          <a:xfrm>
            <a:off x="7826218" y="65151"/>
            <a:ext cx="1055789" cy="920045"/>
          </a:xfrm>
          <a:prstGeom prst="rect">
            <a:avLst/>
          </a:prstGeom>
        </p:spPr>
      </p:pic>
      <p:grpSp>
        <p:nvGrpSpPr>
          <p:cNvPr id="10" name="Google Shape;335;p31">
            <a:extLst>
              <a:ext uri="{FF2B5EF4-FFF2-40B4-BE49-F238E27FC236}">
                <a16:creationId xmlns:a16="http://schemas.microsoft.com/office/drawing/2014/main" id="{85E21A09-18F2-2F4E-9588-45A1086B8D34}"/>
              </a:ext>
            </a:extLst>
          </p:cNvPr>
          <p:cNvGrpSpPr/>
          <p:nvPr/>
        </p:nvGrpSpPr>
        <p:grpSpPr>
          <a:xfrm>
            <a:off x="3895943" y="344957"/>
            <a:ext cx="285791" cy="244138"/>
            <a:chOff x="5972700" y="2330200"/>
            <a:chExt cx="411625" cy="387275"/>
          </a:xfrm>
        </p:grpSpPr>
        <p:sp>
          <p:nvSpPr>
            <p:cNvPr id="11" name="Google Shape;336;p31">
              <a:extLst>
                <a:ext uri="{FF2B5EF4-FFF2-40B4-BE49-F238E27FC236}">
                  <a16:creationId xmlns:a16="http://schemas.microsoft.com/office/drawing/2014/main" id="{7D3BFEBB-733D-FC41-B282-ED736A61F120}"/>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 name="Google Shape;337;p31">
              <a:extLst>
                <a:ext uri="{FF2B5EF4-FFF2-40B4-BE49-F238E27FC236}">
                  <a16:creationId xmlns:a16="http://schemas.microsoft.com/office/drawing/2014/main" id="{375D4DAE-88E9-254D-84FF-70E6B1C24D53}"/>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13" name="Google Shape;335;p31">
            <a:extLst>
              <a:ext uri="{FF2B5EF4-FFF2-40B4-BE49-F238E27FC236}">
                <a16:creationId xmlns:a16="http://schemas.microsoft.com/office/drawing/2014/main" id="{F573A013-8B58-6344-970C-440725677853}"/>
              </a:ext>
            </a:extLst>
          </p:cNvPr>
          <p:cNvGrpSpPr/>
          <p:nvPr/>
        </p:nvGrpSpPr>
        <p:grpSpPr>
          <a:xfrm>
            <a:off x="747795" y="344957"/>
            <a:ext cx="285791" cy="244138"/>
            <a:chOff x="5972700" y="2330200"/>
            <a:chExt cx="411625" cy="387275"/>
          </a:xfrm>
        </p:grpSpPr>
        <p:sp>
          <p:nvSpPr>
            <p:cNvPr id="14" name="Google Shape;336;p31">
              <a:extLst>
                <a:ext uri="{FF2B5EF4-FFF2-40B4-BE49-F238E27FC236}">
                  <a16:creationId xmlns:a16="http://schemas.microsoft.com/office/drawing/2014/main" id="{CB7F71C4-DF37-2B4E-8446-CC1E3596C282}"/>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5" name="Google Shape;337;p31">
              <a:extLst>
                <a:ext uri="{FF2B5EF4-FFF2-40B4-BE49-F238E27FC236}">
                  <a16:creationId xmlns:a16="http://schemas.microsoft.com/office/drawing/2014/main" id="{775418B3-1F56-144C-A617-C8D3D24825BC}"/>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Tree>
    <p:extLst>
      <p:ext uri="{BB962C8B-B14F-4D97-AF65-F5344CB8AC3E}">
        <p14:creationId xmlns:p14="http://schemas.microsoft.com/office/powerpoint/2010/main" val="312451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4" name="Google Shape;404;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405" name="Google Shape;405;p36"/>
          <p:cNvSpPr txBox="1">
            <a:spLocks noGrp="1"/>
          </p:cNvSpPr>
          <p:nvPr>
            <p:ph type="body" idx="4294967295"/>
          </p:nvPr>
        </p:nvSpPr>
        <p:spPr>
          <a:xfrm>
            <a:off x="685799" y="2464406"/>
            <a:ext cx="5871755"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You can find me at:</a:t>
            </a:r>
            <a:endParaRPr dirty="0"/>
          </a:p>
          <a:p>
            <a:pPr marL="0" lvl="0" indent="0" algn="l" rtl="0">
              <a:spcBef>
                <a:spcPts val="600"/>
              </a:spcBef>
              <a:spcAft>
                <a:spcPts val="0"/>
              </a:spcAft>
              <a:buNone/>
            </a:pPr>
            <a:r>
              <a:rPr lang="en" dirty="0" err="1"/>
              <a:t>miguelangelgalarraga@gmail.com</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IT’S TOUGH TO MAKE PREDICTIONS, BUT IT IS ALWAYS FUN!</a:t>
            </a:r>
            <a:endParaRPr dirty="0"/>
          </a:p>
        </p:txBody>
      </p:sp>
      <p:pic>
        <p:nvPicPr>
          <p:cNvPr id="4" name="Picture 3" descr="Logo&#10;&#10;Description automatically generated">
            <a:extLst>
              <a:ext uri="{FF2B5EF4-FFF2-40B4-BE49-F238E27FC236}">
                <a16:creationId xmlns:a16="http://schemas.microsoft.com/office/drawing/2014/main" id="{194DF9AF-0022-8A4A-8821-977EA5D86B57}"/>
              </a:ext>
            </a:extLst>
          </p:cNvPr>
          <p:cNvPicPr>
            <a:picLocks noChangeAspect="1"/>
          </p:cNvPicPr>
          <p:nvPr/>
        </p:nvPicPr>
        <p:blipFill>
          <a:blip r:embed="rId3"/>
          <a:stretch>
            <a:fillRect/>
          </a:stretch>
        </p:blipFill>
        <p:spPr>
          <a:xfrm>
            <a:off x="7826218" y="626854"/>
            <a:ext cx="1055789" cy="9200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30"/>
          <p:cNvSpPr txBox="1">
            <a:spLocks noGrp="1"/>
          </p:cNvSpPr>
          <p:nvPr>
            <p:ph type="title"/>
          </p:nvPr>
        </p:nvSpPr>
        <p:spPr>
          <a:xfrm>
            <a:off x="942904"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CRISP-DM Process Model for Data Mining followed</a:t>
            </a:r>
            <a:endParaRPr b="1" dirty="0"/>
          </a:p>
        </p:txBody>
      </p: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2" name="Picture 11" descr="Logo&#10;&#10;Description automatically generated">
            <a:extLst>
              <a:ext uri="{FF2B5EF4-FFF2-40B4-BE49-F238E27FC236}">
                <a16:creationId xmlns:a16="http://schemas.microsoft.com/office/drawing/2014/main" id="{9EC3FCF8-0F3E-ED49-BFC7-E3A5FDC8D0DA}"/>
              </a:ext>
            </a:extLst>
          </p:cNvPr>
          <p:cNvPicPr>
            <a:picLocks noChangeAspect="1"/>
          </p:cNvPicPr>
          <p:nvPr/>
        </p:nvPicPr>
        <p:blipFill>
          <a:blip r:embed="rId3"/>
          <a:stretch>
            <a:fillRect/>
          </a:stretch>
        </p:blipFill>
        <p:spPr>
          <a:xfrm>
            <a:off x="7826218" y="208844"/>
            <a:ext cx="1055789" cy="920045"/>
          </a:xfrm>
          <a:prstGeom prst="rect">
            <a:avLst/>
          </a:prstGeom>
        </p:spPr>
      </p:pic>
      <p:pic>
        <p:nvPicPr>
          <p:cNvPr id="3" name="Picture 2" descr="Diagram&#10;&#10;Description automatically generated">
            <a:extLst>
              <a:ext uri="{FF2B5EF4-FFF2-40B4-BE49-F238E27FC236}">
                <a16:creationId xmlns:a16="http://schemas.microsoft.com/office/drawing/2014/main" id="{ED069C3E-A2FF-C84A-9D72-BDC0D0FD3062}"/>
              </a:ext>
            </a:extLst>
          </p:cNvPr>
          <p:cNvPicPr>
            <a:picLocks noChangeAspect="1"/>
          </p:cNvPicPr>
          <p:nvPr/>
        </p:nvPicPr>
        <p:blipFill>
          <a:blip r:embed="rId4"/>
          <a:stretch>
            <a:fillRect/>
          </a:stretch>
        </p:blipFill>
        <p:spPr>
          <a:xfrm>
            <a:off x="2879628" y="862894"/>
            <a:ext cx="3384743" cy="3417711"/>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A081053-1C2B-2748-9F06-05F86676FC96}"/>
                  </a:ext>
                </a:extLst>
              </p14:cNvPr>
              <p14:cNvContentPartPr/>
              <p14:nvPr/>
            </p14:nvContentPartPr>
            <p14:xfrm>
              <a:off x="931269" y="-377074"/>
              <a:ext cx="360" cy="360"/>
            </p14:xfrm>
          </p:contentPart>
        </mc:Choice>
        <mc:Fallback xmlns="">
          <p:pic>
            <p:nvPicPr>
              <p:cNvPr id="4" name="Ink 3">
                <a:extLst>
                  <a:ext uri="{FF2B5EF4-FFF2-40B4-BE49-F238E27FC236}">
                    <a16:creationId xmlns:a16="http://schemas.microsoft.com/office/drawing/2014/main" id="{AA081053-1C2B-2748-9F06-05F86676FC96}"/>
                  </a:ext>
                </a:extLst>
              </p:cNvPr>
              <p:cNvPicPr/>
              <p:nvPr/>
            </p:nvPicPr>
            <p:blipFill>
              <a:blip r:embed="rId6"/>
              <a:stretch>
                <a:fillRect/>
              </a:stretch>
            </p:blipFill>
            <p:spPr>
              <a:xfrm>
                <a:off x="922629" y="-386074"/>
                <a:ext cx="18000" cy="18000"/>
              </a:xfrm>
              <a:prstGeom prst="rect">
                <a:avLst/>
              </a:prstGeom>
            </p:spPr>
          </p:pic>
        </mc:Fallback>
      </mc:AlternateContent>
    </p:spTree>
    <p:extLst>
      <p:ext uri="{BB962C8B-B14F-4D97-AF65-F5344CB8AC3E}">
        <p14:creationId xmlns:p14="http://schemas.microsoft.com/office/powerpoint/2010/main" val="3321320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9918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b="1" dirty="0"/>
              <a:t>BUSINESS UNDERSTANDING</a:t>
            </a:r>
            <a:endParaRPr sz="5400" b="1" dirty="0"/>
          </a:p>
        </p:txBody>
      </p:sp>
    </p:spTree>
    <p:extLst>
      <p:ext uri="{BB962C8B-B14F-4D97-AF65-F5344CB8AC3E}">
        <p14:creationId xmlns:p14="http://schemas.microsoft.com/office/powerpoint/2010/main" val="22585809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3"/>
          <p:cNvSpPr/>
          <p:nvPr/>
        </p:nvSpPr>
        <p:spPr>
          <a:xfrm>
            <a:off x="3058620" y="1383600"/>
            <a:ext cx="2390100" cy="2412300"/>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2"/>
                </a:solidFill>
                <a:latin typeface="Source Sans Pro"/>
                <a:ea typeface="Source Sans Pro"/>
                <a:cs typeface="Source Sans Pro"/>
                <a:sym typeface="Source Sans Pro"/>
              </a:rPr>
              <a:t>The output is  binary, meaning that a player must get 1 to have high chance to win, or 0 to have very small/zero chance to win a PGA tournament</a:t>
            </a:r>
            <a:r>
              <a:rPr lang="en-US" sz="1200" dirty="0">
                <a:solidFill>
                  <a:schemeClr val="dk2"/>
                </a:solidFill>
                <a:latin typeface="Source Sans Pro"/>
                <a:ea typeface="Source Sans Pro"/>
                <a:cs typeface="Source Sans Pro"/>
                <a:sym typeface="Source Sans Pro"/>
              </a:rPr>
              <a:t>.</a:t>
            </a:r>
            <a:endParaRPr sz="1200" dirty="0">
              <a:solidFill>
                <a:schemeClr val="dk2"/>
              </a:solidFill>
              <a:latin typeface="Source Sans Pro"/>
              <a:ea typeface="Source Sans Pro"/>
              <a:cs typeface="Source Sans Pro"/>
              <a:sym typeface="Source Sans Pro"/>
            </a:endParaRPr>
          </a:p>
        </p:txBody>
      </p:sp>
      <p:sp>
        <p:nvSpPr>
          <p:cNvPr id="169" name="Google Shape;169;p23"/>
          <p:cNvSpPr/>
          <p:nvPr/>
        </p:nvSpPr>
        <p:spPr>
          <a:xfrm>
            <a:off x="902675" y="1383600"/>
            <a:ext cx="2390100" cy="2412300"/>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2"/>
                </a:solidFill>
                <a:latin typeface="Source Sans Pro"/>
                <a:ea typeface="Source Sans Pro"/>
                <a:cs typeface="Source Sans Pro"/>
                <a:sym typeface="Source Sans Pro"/>
              </a:rPr>
              <a:t>To Come up with a </a:t>
            </a:r>
            <a:r>
              <a:rPr lang="en-US" sz="1200" dirty="0" err="1">
                <a:solidFill>
                  <a:schemeClr val="dk2"/>
                </a:solidFill>
                <a:latin typeface="Source Sans Pro"/>
                <a:ea typeface="Source Sans Pro"/>
                <a:cs typeface="Source Sans Pro"/>
                <a:sym typeface="Source Sans Pro"/>
              </a:rPr>
              <a:t>Supervized</a:t>
            </a:r>
            <a:r>
              <a:rPr lang="en-US" sz="1200" dirty="0">
                <a:solidFill>
                  <a:schemeClr val="dk2"/>
                </a:solidFill>
                <a:latin typeface="Source Sans Pro"/>
                <a:ea typeface="Source Sans Pro"/>
                <a:cs typeface="Source Sans Pro"/>
                <a:sym typeface="Source Sans Pro"/>
              </a:rPr>
              <a:t> Machine learning classification model. These were tested</a:t>
            </a:r>
            <a:r>
              <a:rPr lang="en-US" sz="1200" b="1" dirty="0">
                <a:solidFill>
                  <a:schemeClr val="dk2"/>
                </a:solidFill>
                <a:latin typeface="Source Sans Pro"/>
                <a:ea typeface="Source Sans Pro"/>
                <a:cs typeface="Source Sans Pro"/>
                <a:sym typeface="Source Sans Pro"/>
              </a:rPr>
              <a:t>: Logistic Regression,  K-Nearest Neighbor, and Random Forest</a:t>
            </a:r>
            <a:endParaRPr sz="1200" b="1" dirty="0">
              <a:solidFill>
                <a:schemeClr val="dk2"/>
              </a:solidFill>
              <a:latin typeface="Source Sans Pro"/>
              <a:ea typeface="Source Sans Pro"/>
              <a:cs typeface="Source Sans Pro"/>
              <a:sym typeface="Source Sans Pro"/>
            </a:endParaRPr>
          </a:p>
        </p:txBody>
      </p:sp>
      <p:sp>
        <p:nvSpPr>
          <p:cNvPr id="170" name="Google Shape;170;p23"/>
          <p:cNvSpPr/>
          <p:nvPr/>
        </p:nvSpPr>
        <p:spPr>
          <a:xfrm>
            <a:off x="5247991" y="1383600"/>
            <a:ext cx="2390100" cy="2412300"/>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2"/>
                </a:solidFill>
                <a:latin typeface="Source Sans Pro"/>
                <a:ea typeface="Source Sans Pro"/>
                <a:cs typeface="Source Sans Pro"/>
                <a:sym typeface="Source Sans Pro"/>
              </a:rPr>
              <a:t>The dataset  contains the statistics from 2011 through 2021, and it was obtained by doing web scraping in the official website of the PGA Tour (https://</a:t>
            </a:r>
            <a:r>
              <a:rPr lang="en-US" sz="1200" b="1" dirty="0" err="1">
                <a:solidFill>
                  <a:schemeClr val="dk2"/>
                </a:solidFill>
                <a:latin typeface="Source Sans Pro"/>
                <a:ea typeface="Source Sans Pro"/>
                <a:cs typeface="Source Sans Pro"/>
                <a:sym typeface="Source Sans Pro"/>
              </a:rPr>
              <a:t>www.pgatour.com</a:t>
            </a:r>
            <a:r>
              <a:rPr lang="en-US" sz="1200" b="1" dirty="0">
                <a:solidFill>
                  <a:schemeClr val="dk2"/>
                </a:solidFill>
                <a:latin typeface="Source Sans Pro"/>
                <a:ea typeface="Source Sans Pro"/>
                <a:cs typeface="Source Sans Pro"/>
                <a:sym typeface="Source Sans Pro"/>
              </a:rPr>
              <a:t>/stats). </a:t>
            </a:r>
            <a:endParaRPr sz="1200" b="1" dirty="0">
              <a:solidFill>
                <a:schemeClr val="dk2"/>
              </a:solidFill>
              <a:latin typeface="Source Sans Pro"/>
              <a:ea typeface="Source Sans Pro"/>
              <a:cs typeface="Source Sans Pro"/>
              <a:sym typeface="Source Sans Pro"/>
            </a:endParaRPr>
          </a:p>
        </p:txBody>
      </p:sp>
      <p:pic>
        <p:nvPicPr>
          <p:cNvPr id="13" name="Picture 12" descr="Logo&#10;&#10;Description automatically generated">
            <a:extLst>
              <a:ext uri="{FF2B5EF4-FFF2-40B4-BE49-F238E27FC236}">
                <a16:creationId xmlns:a16="http://schemas.microsoft.com/office/drawing/2014/main" id="{FF44913F-BEC5-A841-87A4-0AF9BE3F9EAB}"/>
              </a:ext>
            </a:extLst>
          </p:cNvPr>
          <p:cNvPicPr>
            <a:picLocks noChangeAspect="1"/>
          </p:cNvPicPr>
          <p:nvPr/>
        </p:nvPicPr>
        <p:blipFill>
          <a:blip r:embed="rId3"/>
          <a:stretch>
            <a:fillRect/>
          </a:stretch>
        </p:blipFill>
        <p:spPr>
          <a:xfrm>
            <a:off x="7826218" y="208844"/>
            <a:ext cx="1055789" cy="920045"/>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9772B0F-F81F-754A-8557-D76B4A9C437C}"/>
                  </a:ext>
                </a:extLst>
              </p14:cNvPr>
              <p14:cNvContentPartPr/>
              <p14:nvPr/>
            </p14:nvContentPartPr>
            <p14:xfrm>
              <a:off x="6436749" y="2078486"/>
              <a:ext cx="360" cy="360"/>
            </p14:xfrm>
          </p:contentPart>
        </mc:Choice>
        <mc:Fallback xmlns="">
          <p:pic>
            <p:nvPicPr>
              <p:cNvPr id="6" name="Ink 5">
                <a:extLst>
                  <a:ext uri="{FF2B5EF4-FFF2-40B4-BE49-F238E27FC236}">
                    <a16:creationId xmlns:a16="http://schemas.microsoft.com/office/drawing/2014/main" id="{99772B0F-F81F-754A-8557-D76B4A9C437C}"/>
                  </a:ext>
                </a:extLst>
              </p:cNvPr>
              <p:cNvPicPr/>
              <p:nvPr/>
            </p:nvPicPr>
            <p:blipFill>
              <a:blip r:embed="rId5"/>
              <a:stretch>
                <a:fillRect/>
              </a:stretch>
            </p:blipFill>
            <p:spPr>
              <a:xfrm>
                <a:off x="6428109" y="2069846"/>
                <a:ext cx="18000" cy="1800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9918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b="1" dirty="0"/>
              <a:t>DATA UNDERSTANDING</a:t>
            </a:r>
            <a:endParaRPr sz="5400" b="1" dirty="0"/>
          </a:p>
        </p:txBody>
      </p:sp>
    </p:spTree>
    <p:extLst>
      <p:ext uri="{BB962C8B-B14F-4D97-AF65-F5344CB8AC3E}">
        <p14:creationId xmlns:p14="http://schemas.microsoft.com/office/powerpoint/2010/main" val="23975372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2747258"/>
            <a:ext cx="7571700" cy="702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dirty="0"/>
              <a:t>The dataset was scraped from the official website of the PGA Tour, covering only ten years span of tournaments (2011-2021). The statistics were averaged yearly for each player. The target/dependent columns is "Win" which is binary (0=did not win and 1 = won). </a:t>
            </a:r>
            <a:endParaRPr dirty="0"/>
          </a:p>
        </p:txBody>
      </p:sp>
      <p:pic>
        <p:nvPicPr>
          <p:cNvPr id="7" name="Picture 6" descr="Logo&#10;&#10;Description automatically generated">
            <a:extLst>
              <a:ext uri="{FF2B5EF4-FFF2-40B4-BE49-F238E27FC236}">
                <a16:creationId xmlns:a16="http://schemas.microsoft.com/office/drawing/2014/main" id="{1F80D3D7-95BF-5A40-9CC3-4B29E4EE85CA}"/>
              </a:ext>
            </a:extLst>
          </p:cNvPr>
          <p:cNvPicPr>
            <a:picLocks noChangeAspect="1"/>
          </p:cNvPicPr>
          <p:nvPr/>
        </p:nvPicPr>
        <p:blipFill>
          <a:blip r:embed="rId3"/>
          <a:stretch>
            <a:fillRect/>
          </a:stretch>
        </p:blipFill>
        <p:spPr>
          <a:xfrm>
            <a:off x="7826218" y="208844"/>
            <a:ext cx="1055789" cy="920045"/>
          </a:xfrm>
          <a:prstGeom prst="rect">
            <a:avLst/>
          </a:prstGeom>
        </p:spPr>
      </p:pic>
    </p:spTree>
    <p:extLst>
      <p:ext uri="{BB962C8B-B14F-4D97-AF65-F5344CB8AC3E}">
        <p14:creationId xmlns:p14="http://schemas.microsoft.com/office/powerpoint/2010/main" val="1344544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1F80D3D7-95BF-5A40-9CC3-4B29E4EE85CA}"/>
              </a:ext>
            </a:extLst>
          </p:cNvPr>
          <p:cNvPicPr>
            <a:picLocks noChangeAspect="1"/>
          </p:cNvPicPr>
          <p:nvPr/>
        </p:nvPicPr>
        <p:blipFill>
          <a:blip r:embed="rId3"/>
          <a:stretch>
            <a:fillRect/>
          </a:stretch>
        </p:blipFill>
        <p:spPr>
          <a:xfrm>
            <a:off x="7826218" y="208844"/>
            <a:ext cx="1055789" cy="920045"/>
          </a:xfrm>
          <a:prstGeom prst="rect">
            <a:avLst/>
          </a:prstGeom>
        </p:spPr>
      </p:pic>
      <p:sp>
        <p:nvSpPr>
          <p:cNvPr id="3" name="Title 2">
            <a:extLst>
              <a:ext uri="{FF2B5EF4-FFF2-40B4-BE49-F238E27FC236}">
                <a16:creationId xmlns:a16="http://schemas.microsoft.com/office/drawing/2014/main" id="{FAC3DE5F-39C1-7E4D-B67A-73EE10ACC8FB}"/>
              </a:ext>
            </a:extLst>
          </p:cNvPr>
          <p:cNvSpPr>
            <a:spLocks noGrp="1"/>
          </p:cNvSpPr>
          <p:nvPr>
            <p:ph type="title"/>
          </p:nvPr>
        </p:nvSpPr>
        <p:spPr>
          <a:xfrm>
            <a:off x="443250" y="208844"/>
            <a:ext cx="7571700" cy="702600"/>
          </a:xfrm>
        </p:spPr>
        <p:txBody>
          <a:bodyPr/>
          <a:lstStyle/>
          <a:p>
            <a:pPr algn="ctr"/>
            <a:r>
              <a:rPr lang="en-US" b="1" dirty="0"/>
              <a:t>A PORTION OF DATASET AS SCRAPED FROM THE WEBSITE AND STRUCTURE AS A DATAFRAME</a:t>
            </a:r>
          </a:p>
        </p:txBody>
      </p:sp>
      <p:pic>
        <p:nvPicPr>
          <p:cNvPr id="8" name="Picture 7" descr="Graphical user interface, application, table, Excel&#10;&#10;Description automatically generated">
            <a:extLst>
              <a:ext uri="{FF2B5EF4-FFF2-40B4-BE49-F238E27FC236}">
                <a16:creationId xmlns:a16="http://schemas.microsoft.com/office/drawing/2014/main" id="{A23AE9EE-02A8-164B-87D2-2B334F86CFE6}"/>
              </a:ext>
            </a:extLst>
          </p:cNvPr>
          <p:cNvPicPr>
            <a:picLocks noChangeAspect="1"/>
          </p:cNvPicPr>
          <p:nvPr/>
        </p:nvPicPr>
        <p:blipFill>
          <a:blip r:embed="rId4"/>
          <a:stretch>
            <a:fillRect/>
          </a:stretch>
        </p:blipFill>
        <p:spPr>
          <a:xfrm>
            <a:off x="1853761" y="1008396"/>
            <a:ext cx="4826439" cy="3373705"/>
          </a:xfrm>
          <a:prstGeom prst="rect">
            <a:avLst/>
          </a:prstGeom>
        </p:spPr>
      </p:pic>
    </p:spTree>
    <p:extLst>
      <p:ext uri="{BB962C8B-B14F-4D97-AF65-F5344CB8AC3E}">
        <p14:creationId xmlns:p14="http://schemas.microsoft.com/office/powerpoint/2010/main" val="22065857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1249</Words>
  <Application>Microsoft Macintosh PowerPoint</Application>
  <PresentationFormat>On-screen Show (16:9)</PresentationFormat>
  <Paragraphs>66</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Source Sans Pro</vt:lpstr>
      <vt:lpstr>Arial</vt:lpstr>
      <vt:lpstr>Roboto Slab</vt:lpstr>
      <vt:lpstr>Cordelia template</vt:lpstr>
      <vt:lpstr>PREDICTING PGA TOUR PLAYER'S CHANCE TO WIN A PGA TOUR TOURNAMENT USING MACHINE LEARNING</vt:lpstr>
      <vt:lpstr>Hello!</vt:lpstr>
      <vt:lpstr>PowerPoint Presentation</vt:lpstr>
      <vt:lpstr>CRISP-DM Process Model for Data Mining followed</vt:lpstr>
      <vt:lpstr>BUSINESS UNDERSTANDING</vt:lpstr>
      <vt:lpstr>PowerPoint Presentation</vt:lpstr>
      <vt:lpstr>DATA UNDERSTANDING</vt:lpstr>
      <vt:lpstr>The dataset was scraped from the official website of the PGA Tour, covering only ten years span of tournaments (2011-2021). The statistics were averaged yearly for each player. The target/dependent columns is "Win" which is binary (0=did not win and 1 = won). </vt:lpstr>
      <vt:lpstr>A PORTION OF DATASET AS SCRAPED FROM THE WEBSITE AND STRUCTURE AS A DATAFRAME</vt:lpstr>
      <vt:lpstr>DATA PREPARATION</vt:lpstr>
      <vt:lpstr>All the independent variables are numerical. Before cleaning the dataset, the index was reset, and the column: 'PLAYER NAME' was dropped, since  the name of the pga players won't be needed, only their statistics for further analysis. The null values were identified, and dropped. Duplicates was observed in just one row. Initially,  dataset was reduced to 29 columns and  3379 rows</vt:lpstr>
      <vt:lpstr>Correlation matrix analysis helped to drop out 7 independent variables</vt:lpstr>
      <vt:lpstr>SOME STATISTICS OF SOME INDEPENDENT VARIABLES USED DURING THE MODELLING PHASE</vt:lpstr>
      <vt:lpstr>VALUES DISTRIBUTION OF THE INDEPENDENT VARIABLES USED  DURING THE MODELLING PHASE</vt:lpstr>
      <vt:lpstr>HISTOGRAM OF THE DEPENDENT VARIABLE:  “WIN” USED  DURING THE MODELLING PHASE</vt:lpstr>
      <vt:lpstr>MODELLING</vt:lpstr>
      <vt:lpstr>ML CLASSIFICATION  MODELS TESTED</vt:lpstr>
      <vt:lpstr>EVALUATION</vt:lpstr>
      <vt:lpstr>Metrics and Elapsed Time for the different models tested</vt:lpstr>
      <vt:lpstr>CONFUSION MATRIX FOR THE DIFFERENT MODELS TESTED</vt:lpstr>
      <vt:lpstr>Precision-Recall Curve for the different models tested</vt:lpstr>
      <vt:lpstr>Ranking the importance of the independent variables</vt:lpstr>
      <vt:lpstr>DEPLOYMENT</vt:lpstr>
      <vt:lpstr>The code was written in Python, and it is available in a Jupyter Notebook that can be accessed in the following link:  https://github.com/Leopard-2019/PREDICTING-PGA-TOUR-PLAYER-S-CHANCE-TO-WIN-A-PGA-TOUR-TOURNAMENT/blob/main/notebook/Capstone_Project_Data-Copy1.ipynb</vt:lpstr>
      <vt:lpstr>CONCLUSIONS &amp; RECOMENDATIONS</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PGA TOUR PLAYER'S CHANCE TO WIN A PGA TOUR TOURNAMENT USING MACHINE LEARNING</dc:title>
  <cp:lastModifiedBy>Miguel Galarraga</cp:lastModifiedBy>
  <cp:revision>33</cp:revision>
  <dcterms:modified xsi:type="dcterms:W3CDTF">2022-09-13T21:40:34Z</dcterms:modified>
</cp:coreProperties>
</file>