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71" r:id="rId2"/>
    <p:sldId id="272" r:id="rId3"/>
    <p:sldId id="258" r:id="rId4"/>
    <p:sldId id="259" r:id="rId5"/>
    <p:sldId id="260" r:id="rId6"/>
    <p:sldId id="261" r:id="rId7"/>
    <p:sldId id="262" r:id="rId8"/>
    <p:sldId id="263" r:id="rId9"/>
    <p:sldId id="264" r:id="rId10"/>
    <p:sldId id="265" r:id="rId11"/>
    <p:sldId id="273" r:id="rId12"/>
    <p:sldId id="267" r:id="rId13"/>
    <p:sldId id="266" r:id="rId14"/>
    <p:sldId id="275" r:id="rId15"/>
    <p:sldId id="276" r:id="rId16"/>
    <p:sldId id="268" r:id="rId17"/>
    <p:sldId id="269" r:id="rId18"/>
    <p:sldId id="274"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6440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8AD0F97B-8611-43BE-B1EE-AEAC2B0CB1CC}" type="datetimeFigureOut">
              <a:rPr lang="en-US" smtClean="0"/>
              <a:t>3/2/2020</a:t>
            </a:fld>
            <a:endParaRPr lang="en-US"/>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8F2EB586-B806-4A9D-B0D0-C1CD34460C33}" type="slidenum">
              <a:rPr lang="en-US" smtClean="0"/>
              <a:t>‹#›</a:t>
            </a:fld>
            <a:endParaRPr lang="en-US"/>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1813552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D0F97B-8611-43BE-B1EE-AEAC2B0CB1CC}" type="datetimeFigureOut">
              <a:rPr lang="en-US" smtClean="0"/>
              <a:t>3/2/2020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2EB586-B806-4A9D-B0D0-C1CD34460C33}" type="slidenum">
              <a:rPr lang="en-US" smtClean="0"/>
              <a:t>‹#›</a:t>
            </a:fld>
            <a:endParaRPr lang="en-US"/>
          </a:p>
        </p:txBody>
      </p:sp>
    </p:spTree>
    <p:extLst>
      <p:ext uri="{BB962C8B-B14F-4D97-AF65-F5344CB8AC3E}">
        <p14:creationId xmlns:p14="http://schemas.microsoft.com/office/powerpoint/2010/main" val="6253076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D0F97B-8611-43BE-B1EE-AEAC2B0CB1CC}" type="datetimeFigureOut">
              <a:rPr lang="en-US" smtClean="0"/>
              <a:t>3/2/2020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2EB586-B806-4A9D-B0D0-C1CD34460C33}" type="slidenum">
              <a:rPr lang="en-US" smtClean="0"/>
              <a:t>‹#›</a:t>
            </a:fld>
            <a:endParaRPr lang="en-US"/>
          </a:p>
        </p:txBody>
      </p:sp>
    </p:spTree>
    <p:extLst>
      <p:ext uri="{BB962C8B-B14F-4D97-AF65-F5344CB8AC3E}">
        <p14:creationId xmlns:p14="http://schemas.microsoft.com/office/powerpoint/2010/main" val="6908352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D0F97B-8611-43BE-B1EE-AEAC2B0CB1CC}" type="datetimeFigureOut">
              <a:rPr lang="en-US" smtClean="0"/>
              <a:t>3/2/2020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2EB586-B806-4A9D-B0D0-C1CD34460C33}" type="slidenum">
              <a:rPr lang="en-US" smtClean="0"/>
              <a:t>‹#›</a:t>
            </a:fld>
            <a:endParaRPr lang="en-US"/>
          </a:p>
        </p:txBody>
      </p:sp>
    </p:spTree>
    <p:extLst>
      <p:ext uri="{BB962C8B-B14F-4D97-AF65-F5344CB8AC3E}">
        <p14:creationId xmlns:p14="http://schemas.microsoft.com/office/powerpoint/2010/main" val="26075944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8AD0F97B-8611-43BE-B1EE-AEAC2B0CB1CC}" type="datetimeFigureOut">
              <a:rPr lang="en-US" smtClean="0"/>
              <a:t>3/2/2020</a:t>
            </a:fld>
            <a:endParaRPr lang="en-US"/>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8F2EB586-B806-4A9D-B0D0-C1CD34460C33}" type="slidenum">
              <a:rPr lang="en-US" smtClean="0"/>
              <a:t>‹#›</a:t>
            </a:fld>
            <a:endParaRPr lang="en-US"/>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239209170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AD0F97B-8611-43BE-B1EE-AEAC2B0CB1CC}" type="datetimeFigureOut">
              <a:rPr lang="en-US" smtClean="0"/>
              <a:t>3/2/2020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2EB586-B806-4A9D-B0D0-C1CD34460C33}" type="slidenum">
              <a:rPr lang="en-US" smtClean="0"/>
              <a:t>‹#›</a:t>
            </a:fld>
            <a:endParaRPr lang="en-US"/>
          </a:p>
        </p:txBody>
      </p:sp>
    </p:spTree>
    <p:extLst>
      <p:ext uri="{BB962C8B-B14F-4D97-AF65-F5344CB8AC3E}">
        <p14:creationId xmlns:p14="http://schemas.microsoft.com/office/powerpoint/2010/main" val="699610191"/>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D0F97B-8611-43BE-B1EE-AEAC2B0CB1CC}" type="datetimeFigureOut">
              <a:rPr lang="en-US" smtClean="0"/>
              <a:t>3/2/2020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F2EB586-B806-4A9D-B0D0-C1CD34460C33}" type="slidenum">
              <a:rPr lang="en-US" smtClean="0"/>
              <a:t>‹#›</a:t>
            </a:fld>
            <a:endParaRPr lang="en-US"/>
          </a:p>
        </p:txBody>
      </p:sp>
    </p:spTree>
    <p:extLst>
      <p:ext uri="{BB962C8B-B14F-4D97-AF65-F5344CB8AC3E}">
        <p14:creationId xmlns:p14="http://schemas.microsoft.com/office/powerpoint/2010/main" val="494201902"/>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AD0F97B-8611-43BE-B1EE-AEAC2B0CB1CC}" type="datetimeFigureOut">
              <a:rPr lang="en-US" smtClean="0"/>
              <a:t>3/2/2020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F2EB586-B806-4A9D-B0D0-C1CD34460C33}" type="slidenum">
              <a:rPr lang="en-US" smtClean="0"/>
              <a:t>‹#›</a:t>
            </a:fld>
            <a:endParaRPr lang="en-US"/>
          </a:p>
        </p:txBody>
      </p:sp>
    </p:spTree>
    <p:extLst>
      <p:ext uri="{BB962C8B-B14F-4D97-AF65-F5344CB8AC3E}">
        <p14:creationId xmlns:p14="http://schemas.microsoft.com/office/powerpoint/2010/main" val="37800957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D0F97B-8611-43BE-B1EE-AEAC2B0CB1CC}" type="datetimeFigureOut">
              <a:rPr lang="en-US" smtClean="0"/>
              <a:t>3/2/2020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F2EB586-B806-4A9D-B0D0-C1CD34460C33}" type="slidenum">
              <a:rPr lang="en-US" smtClean="0"/>
              <a:t>‹#›</a:t>
            </a:fld>
            <a:endParaRPr lang="en-US"/>
          </a:p>
        </p:txBody>
      </p:sp>
    </p:spTree>
    <p:extLst>
      <p:ext uri="{BB962C8B-B14F-4D97-AF65-F5344CB8AC3E}">
        <p14:creationId xmlns:p14="http://schemas.microsoft.com/office/powerpoint/2010/main" val="22164988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8AD0F97B-8611-43BE-B1EE-AEAC2B0CB1CC}" type="datetimeFigureOut">
              <a:rPr lang="en-US" smtClean="0"/>
              <a:t>3/2/2020</a:t>
            </a:fld>
            <a:endParaRPr lang="en-US"/>
          </a:p>
        </p:txBody>
      </p:sp>
      <p:sp>
        <p:nvSpPr>
          <p:cNvPr id="6" name="Footer Placeholder 5"/>
          <p:cNvSpPr>
            <a:spLocks noGrp="1"/>
          </p:cNvSpPr>
          <p:nvPr>
            <p:ph type="ftr" sz="quarter" idx="11"/>
          </p:nvPr>
        </p:nvSpPr>
        <p:spPr>
          <a:xfrm>
            <a:off x="2103620" y="6375679"/>
            <a:ext cx="3482179" cy="345796"/>
          </a:xfrm>
        </p:spPr>
        <p:txBody>
          <a:bodyPr/>
          <a:lstStyle/>
          <a:p>
            <a:endParaRPr lang="en-US"/>
          </a:p>
        </p:txBody>
      </p:sp>
      <p:sp>
        <p:nvSpPr>
          <p:cNvPr id="7" name="Slide Number Placeholder 6"/>
          <p:cNvSpPr>
            <a:spLocks noGrp="1"/>
          </p:cNvSpPr>
          <p:nvPr>
            <p:ph type="sldNum" sz="quarter" idx="12"/>
          </p:nvPr>
        </p:nvSpPr>
        <p:spPr>
          <a:xfrm>
            <a:off x="5691014" y="6375679"/>
            <a:ext cx="1232456" cy="345796"/>
          </a:xfrm>
        </p:spPr>
        <p:txBody>
          <a:bodyPr/>
          <a:lstStyle/>
          <a:p>
            <a:fld id="{8F2EB586-B806-4A9D-B0D0-C1CD34460C33}" type="slidenum">
              <a:rPr lang="en-US" smtClean="0"/>
              <a:t>‹#›</a:t>
            </a:fld>
            <a:endParaRPr lang="en-US"/>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897524824"/>
      </p:ext>
    </p:extLst>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8AD0F97B-8611-43BE-B1EE-AEAC2B0CB1CC}" type="datetimeFigureOut">
              <a:rPr lang="en-US" smtClean="0"/>
              <a:t>3/2/2020</a:t>
            </a:fld>
            <a:endParaRPr lang="en-US"/>
          </a:p>
        </p:txBody>
      </p:sp>
      <p:sp>
        <p:nvSpPr>
          <p:cNvPr id="6" name="Footer Placeholder 5"/>
          <p:cNvSpPr>
            <a:spLocks noGrp="1"/>
          </p:cNvSpPr>
          <p:nvPr>
            <p:ph type="ftr" sz="quarter" idx="11"/>
          </p:nvPr>
        </p:nvSpPr>
        <p:spPr>
          <a:xfrm>
            <a:off x="2103621" y="6375679"/>
            <a:ext cx="3482178" cy="345796"/>
          </a:xfrm>
        </p:spPr>
        <p:txBody>
          <a:bodyPr/>
          <a:lstStyle/>
          <a:p>
            <a:endParaRPr lang="en-US"/>
          </a:p>
        </p:txBody>
      </p:sp>
      <p:sp>
        <p:nvSpPr>
          <p:cNvPr id="7" name="Slide Number Placeholder 6"/>
          <p:cNvSpPr>
            <a:spLocks noGrp="1"/>
          </p:cNvSpPr>
          <p:nvPr>
            <p:ph type="sldNum" sz="quarter" idx="12"/>
          </p:nvPr>
        </p:nvSpPr>
        <p:spPr>
          <a:xfrm>
            <a:off x="5687568" y="6375679"/>
            <a:ext cx="1234440" cy="345796"/>
          </a:xfrm>
        </p:spPr>
        <p:txBody>
          <a:bodyPr/>
          <a:lstStyle/>
          <a:p>
            <a:fld id="{8F2EB586-B806-4A9D-B0D0-C1CD34460C33}" type="slidenum">
              <a:rPr lang="en-US" smtClean="0"/>
              <a:t>‹#›</a:t>
            </a:fld>
            <a:endParaRPr lang="en-US"/>
          </a:p>
        </p:txBody>
      </p:sp>
    </p:spTree>
    <p:extLst>
      <p:ext uri="{BB962C8B-B14F-4D97-AF65-F5344CB8AC3E}">
        <p14:creationId xmlns:p14="http://schemas.microsoft.com/office/powerpoint/2010/main" val="21542546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8AD0F97B-8611-43BE-B1EE-AEAC2B0CB1CC}" type="datetimeFigureOut">
              <a:rPr lang="en-US" smtClean="0"/>
              <a:t>3/2/2020</a:t>
            </a:fld>
            <a:endParaRPr lang="en-US"/>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8F2EB586-B806-4A9D-B0D0-C1CD34460C33}" type="slidenum">
              <a:rPr lang="en-US" smtClean="0"/>
              <a:t>‹#›</a:t>
            </a:fld>
            <a:endParaRPr lang="en-US"/>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116658595"/>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1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1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useBgFill="1">
        <p:nvSpPr>
          <p:cNvPr id="14" name="Rectangle 7">
            <a:extLst>
              <a:ext uri="{FF2B5EF4-FFF2-40B4-BE49-F238E27FC236}">
                <a16:creationId xmlns:a16="http://schemas.microsoft.com/office/drawing/2014/main" id="{8AACE35A-DD26-4C0E-81A5-8C18F73905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6">
            <a:extLst>
              <a:ext uri="{FF2B5EF4-FFF2-40B4-BE49-F238E27FC236}">
                <a16:creationId xmlns:a16="http://schemas.microsoft.com/office/drawing/2014/main" id="{B9E871BE-68DD-43BE-B3DB-E11D2B5402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08051" y="1262092"/>
            <a:ext cx="4369702" cy="4364402"/>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a:extLst>
              <a:ext uri="{FF2B5EF4-FFF2-40B4-BE49-F238E27FC236}">
                <a16:creationId xmlns:a16="http://schemas.microsoft.com/office/drawing/2014/main" id="{8BC8109E-4E98-4C9A-BEF0-F6743A89843C}"/>
              </a:ext>
            </a:extLst>
          </p:cNvPr>
          <p:cNvSpPr>
            <a:spLocks noGrp="1"/>
          </p:cNvSpPr>
          <p:nvPr>
            <p:ph type="ctrTitle"/>
          </p:nvPr>
        </p:nvSpPr>
        <p:spPr>
          <a:xfrm>
            <a:off x="761996" y="1231506"/>
            <a:ext cx="6461812" cy="4394988"/>
          </a:xfrm>
        </p:spPr>
        <p:txBody>
          <a:bodyPr>
            <a:normAutofit/>
          </a:bodyPr>
          <a:lstStyle/>
          <a:p>
            <a:r>
              <a:rPr lang="en-US" sz="4800">
                <a:latin typeface="Cooper Black" panose="0208090404030B020404" pitchFamily="18" charset="0"/>
              </a:rPr>
              <a:t>Before Dark</a:t>
            </a:r>
          </a:p>
        </p:txBody>
      </p:sp>
      <p:sp>
        <p:nvSpPr>
          <p:cNvPr id="3" name="Subtitle 2">
            <a:extLst>
              <a:ext uri="{FF2B5EF4-FFF2-40B4-BE49-F238E27FC236}">
                <a16:creationId xmlns:a16="http://schemas.microsoft.com/office/drawing/2014/main" id="{CA3205BB-013A-43BC-B330-D7908680449B}"/>
              </a:ext>
            </a:extLst>
          </p:cNvPr>
          <p:cNvSpPr>
            <a:spLocks noGrp="1"/>
          </p:cNvSpPr>
          <p:nvPr>
            <p:ph type="subTitle" idx="1"/>
          </p:nvPr>
        </p:nvSpPr>
        <p:spPr>
          <a:xfrm>
            <a:off x="7867275" y="1231506"/>
            <a:ext cx="3207933" cy="4394988"/>
          </a:xfrm>
        </p:spPr>
        <p:txBody>
          <a:bodyPr anchor="ctr">
            <a:normAutofit/>
          </a:bodyPr>
          <a:lstStyle/>
          <a:p>
            <a:pPr algn="r"/>
            <a:r>
              <a:rPr lang="en-US" b="1"/>
              <a:t>Designed by React Gaming</a:t>
            </a:r>
          </a:p>
        </p:txBody>
      </p:sp>
      <p:sp>
        <p:nvSpPr>
          <p:cNvPr id="16" name="Freeform: Shape 11">
            <a:extLst>
              <a:ext uri="{FF2B5EF4-FFF2-40B4-BE49-F238E27FC236}">
                <a16:creationId xmlns:a16="http://schemas.microsoft.com/office/drawing/2014/main" id="{19C71155-FE2E-4DAD-A34B-04706245E3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02742" y="3407199"/>
            <a:ext cx="2032000" cy="43602"/>
          </a:xfrm>
          <a:custGeom>
            <a:avLst/>
            <a:gdLst>
              <a:gd name="connsiteX0" fmla="*/ 103232 w 2032000"/>
              <a:gd name="connsiteY0" fmla="*/ 0 h 43602"/>
              <a:gd name="connsiteX1" fmla="*/ 114609 w 2032000"/>
              <a:gd name="connsiteY1" fmla="*/ 529 h 43602"/>
              <a:gd name="connsiteX2" fmla="*/ 124663 w 2032000"/>
              <a:gd name="connsiteY2" fmla="*/ 1588 h 43602"/>
              <a:gd name="connsiteX3" fmla="*/ 133394 w 2032000"/>
              <a:gd name="connsiteY3" fmla="*/ 3440 h 43602"/>
              <a:gd name="connsiteX4" fmla="*/ 141067 w 2032000"/>
              <a:gd name="connsiteY4" fmla="*/ 6085 h 43602"/>
              <a:gd name="connsiteX5" fmla="*/ 147946 w 2032000"/>
              <a:gd name="connsiteY5" fmla="*/ 8731 h 43602"/>
              <a:gd name="connsiteX6" fmla="*/ 154032 w 2032000"/>
              <a:gd name="connsiteY6" fmla="*/ 11377 h 43602"/>
              <a:gd name="connsiteX7" fmla="*/ 160382 w 2032000"/>
              <a:gd name="connsiteY7" fmla="*/ 14552 h 43602"/>
              <a:gd name="connsiteX8" fmla="*/ 166732 w 2032000"/>
              <a:gd name="connsiteY8" fmla="*/ 17727 h 43602"/>
              <a:gd name="connsiteX9" fmla="*/ 172817 w 2032000"/>
              <a:gd name="connsiteY9" fmla="*/ 20902 h 43602"/>
              <a:gd name="connsiteX10" fmla="*/ 179696 w 2032000"/>
              <a:gd name="connsiteY10" fmla="*/ 23548 h 43602"/>
              <a:gd name="connsiteX11" fmla="*/ 187369 w 2032000"/>
              <a:gd name="connsiteY11" fmla="*/ 25929 h 43602"/>
              <a:gd name="connsiteX12" fmla="*/ 196100 w 2032000"/>
              <a:gd name="connsiteY12" fmla="*/ 27781 h 43602"/>
              <a:gd name="connsiteX13" fmla="*/ 206155 w 2032000"/>
              <a:gd name="connsiteY13" fmla="*/ 29104 h 43602"/>
              <a:gd name="connsiteX14" fmla="*/ 217532 w 2032000"/>
              <a:gd name="connsiteY14" fmla="*/ 29369 h 43602"/>
              <a:gd name="connsiteX15" fmla="*/ 228909 w 2032000"/>
              <a:gd name="connsiteY15" fmla="*/ 29104 h 43602"/>
              <a:gd name="connsiteX16" fmla="*/ 238963 w 2032000"/>
              <a:gd name="connsiteY16" fmla="*/ 27781 h 43602"/>
              <a:gd name="connsiteX17" fmla="*/ 247694 w 2032000"/>
              <a:gd name="connsiteY17" fmla="*/ 25929 h 43602"/>
              <a:gd name="connsiteX18" fmla="*/ 255367 w 2032000"/>
              <a:gd name="connsiteY18" fmla="*/ 23548 h 43602"/>
              <a:gd name="connsiteX19" fmla="*/ 262246 w 2032000"/>
              <a:gd name="connsiteY19" fmla="*/ 20902 h 43602"/>
              <a:gd name="connsiteX20" fmla="*/ 268332 w 2032000"/>
              <a:gd name="connsiteY20" fmla="*/ 17727 h 43602"/>
              <a:gd name="connsiteX21" fmla="*/ 274682 w 2032000"/>
              <a:gd name="connsiteY21" fmla="*/ 14552 h 43602"/>
              <a:gd name="connsiteX22" fmla="*/ 281032 w 2032000"/>
              <a:gd name="connsiteY22" fmla="*/ 11377 h 43602"/>
              <a:gd name="connsiteX23" fmla="*/ 287117 w 2032000"/>
              <a:gd name="connsiteY23" fmla="*/ 8731 h 43602"/>
              <a:gd name="connsiteX24" fmla="*/ 293996 w 2032000"/>
              <a:gd name="connsiteY24" fmla="*/ 6085 h 43602"/>
              <a:gd name="connsiteX25" fmla="*/ 301669 w 2032000"/>
              <a:gd name="connsiteY25" fmla="*/ 3440 h 43602"/>
              <a:gd name="connsiteX26" fmla="*/ 310400 w 2032000"/>
              <a:gd name="connsiteY26" fmla="*/ 1588 h 43602"/>
              <a:gd name="connsiteX27" fmla="*/ 320455 w 2032000"/>
              <a:gd name="connsiteY27" fmla="*/ 529 h 43602"/>
              <a:gd name="connsiteX28" fmla="*/ 331832 w 2032000"/>
              <a:gd name="connsiteY28" fmla="*/ 0 h 43602"/>
              <a:gd name="connsiteX29" fmla="*/ 343209 w 2032000"/>
              <a:gd name="connsiteY29" fmla="*/ 529 h 43602"/>
              <a:gd name="connsiteX30" fmla="*/ 353263 w 2032000"/>
              <a:gd name="connsiteY30" fmla="*/ 1588 h 43602"/>
              <a:gd name="connsiteX31" fmla="*/ 361994 w 2032000"/>
              <a:gd name="connsiteY31" fmla="*/ 3440 h 43602"/>
              <a:gd name="connsiteX32" fmla="*/ 369667 w 2032000"/>
              <a:gd name="connsiteY32" fmla="*/ 6085 h 43602"/>
              <a:gd name="connsiteX33" fmla="*/ 376546 w 2032000"/>
              <a:gd name="connsiteY33" fmla="*/ 8731 h 43602"/>
              <a:gd name="connsiteX34" fmla="*/ 382632 w 2032000"/>
              <a:gd name="connsiteY34" fmla="*/ 11377 h 43602"/>
              <a:gd name="connsiteX35" fmla="*/ 388982 w 2032000"/>
              <a:gd name="connsiteY35" fmla="*/ 14552 h 43602"/>
              <a:gd name="connsiteX36" fmla="*/ 395332 w 2032000"/>
              <a:gd name="connsiteY36" fmla="*/ 17727 h 43602"/>
              <a:gd name="connsiteX37" fmla="*/ 401417 w 2032000"/>
              <a:gd name="connsiteY37" fmla="*/ 20902 h 43602"/>
              <a:gd name="connsiteX38" fmla="*/ 408296 w 2032000"/>
              <a:gd name="connsiteY38" fmla="*/ 23548 h 43602"/>
              <a:gd name="connsiteX39" fmla="*/ 415969 w 2032000"/>
              <a:gd name="connsiteY39" fmla="*/ 25929 h 43602"/>
              <a:gd name="connsiteX40" fmla="*/ 424700 w 2032000"/>
              <a:gd name="connsiteY40" fmla="*/ 27781 h 43602"/>
              <a:gd name="connsiteX41" fmla="*/ 434755 w 2032000"/>
              <a:gd name="connsiteY41" fmla="*/ 29104 h 43602"/>
              <a:gd name="connsiteX42" fmla="*/ 446132 w 2032000"/>
              <a:gd name="connsiteY42" fmla="*/ 29369 h 43602"/>
              <a:gd name="connsiteX43" fmla="*/ 457509 w 2032000"/>
              <a:gd name="connsiteY43" fmla="*/ 29104 h 43602"/>
              <a:gd name="connsiteX44" fmla="*/ 467563 w 2032000"/>
              <a:gd name="connsiteY44" fmla="*/ 27781 h 43602"/>
              <a:gd name="connsiteX45" fmla="*/ 476294 w 2032000"/>
              <a:gd name="connsiteY45" fmla="*/ 25929 h 43602"/>
              <a:gd name="connsiteX46" fmla="*/ 483967 w 2032000"/>
              <a:gd name="connsiteY46" fmla="*/ 23548 h 43602"/>
              <a:gd name="connsiteX47" fmla="*/ 490846 w 2032000"/>
              <a:gd name="connsiteY47" fmla="*/ 20902 h 43602"/>
              <a:gd name="connsiteX48" fmla="*/ 496932 w 2032000"/>
              <a:gd name="connsiteY48" fmla="*/ 17727 h 43602"/>
              <a:gd name="connsiteX49" fmla="*/ 503282 w 2032000"/>
              <a:gd name="connsiteY49" fmla="*/ 14552 h 43602"/>
              <a:gd name="connsiteX50" fmla="*/ 509632 w 2032000"/>
              <a:gd name="connsiteY50" fmla="*/ 11377 h 43602"/>
              <a:gd name="connsiteX51" fmla="*/ 515717 w 2032000"/>
              <a:gd name="connsiteY51" fmla="*/ 8731 h 43602"/>
              <a:gd name="connsiteX52" fmla="*/ 522596 w 2032000"/>
              <a:gd name="connsiteY52" fmla="*/ 6085 h 43602"/>
              <a:gd name="connsiteX53" fmla="*/ 530269 w 2032000"/>
              <a:gd name="connsiteY53" fmla="*/ 3440 h 43602"/>
              <a:gd name="connsiteX54" fmla="*/ 539000 w 2032000"/>
              <a:gd name="connsiteY54" fmla="*/ 1588 h 43602"/>
              <a:gd name="connsiteX55" fmla="*/ 549055 w 2032000"/>
              <a:gd name="connsiteY55" fmla="*/ 529 h 43602"/>
              <a:gd name="connsiteX56" fmla="*/ 560167 w 2032000"/>
              <a:gd name="connsiteY56" fmla="*/ 0 h 43602"/>
              <a:gd name="connsiteX57" fmla="*/ 571809 w 2032000"/>
              <a:gd name="connsiteY57" fmla="*/ 529 h 43602"/>
              <a:gd name="connsiteX58" fmla="*/ 581863 w 2032000"/>
              <a:gd name="connsiteY58" fmla="*/ 1588 h 43602"/>
              <a:gd name="connsiteX59" fmla="*/ 590594 w 2032000"/>
              <a:gd name="connsiteY59" fmla="*/ 3440 h 43602"/>
              <a:gd name="connsiteX60" fmla="*/ 598267 w 2032000"/>
              <a:gd name="connsiteY60" fmla="*/ 6085 h 43602"/>
              <a:gd name="connsiteX61" fmla="*/ 605146 w 2032000"/>
              <a:gd name="connsiteY61" fmla="*/ 8731 h 43602"/>
              <a:gd name="connsiteX62" fmla="*/ 611232 w 2032000"/>
              <a:gd name="connsiteY62" fmla="*/ 11377 h 43602"/>
              <a:gd name="connsiteX63" fmla="*/ 617582 w 2032000"/>
              <a:gd name="connsiteY63" fmla="*/ 14552 h 43602"/>
              <a:gd name="connsiteX64" fmla="*/ 623932 w 2032000"/>
              <a:gd name="connsiteY64" fmla="*/ 17727 h 43602"/>
              <a:gd name="connsiteX65" fmla="*/ 630017 w 2032000"/>
              <a:gd name="connsiteY65" fmla="*/ 20902 h 43602"/>
              <a:gd name="connsiteX66" fmla="*/ 636896 w 2032000"/>
              <a:gd name="connsiteY66" fmla="*/ 23548 h 43602"/>
              <a:gd name="connsiteX67" fmla="*/ 644569 w 2032000"/>
              <a:gd name="connsiteY67" fmla="*/ 25929 h 43602"/>
              <a:gd name="connsiteX68" fmla="*/ 653300 w 2032000"/>
              <a:gd name="connsiteY68" fmla="*/ 27781 h 43602"/>
              <a:gd name="connsiteX69" fmla="*/ 663355 w 2032000"/>
              <a:gd name="connsiteY69" fmla="*/ 29104 h 43602"/>
              <a:gd name="connsiteX70" fmla="*/ 674732 w 2032000"/>
              <a:gd name="connsiteY70" fmla="*/ 29369 h 43602"/>
              <a:gd name="connsiteX71" fmla="*/ 686109 w 2032000"/>
              <a:gd name="connsiteY71" fmla="*/ 29104 h 43602"/>
              <a:gd name="connsiteX72" fmla="*/ 696163 w 2032000"/>
              <a:gd name="connsiteY72" fmla="*/ 27781 h 43602"/>
              <a:gd name="connsiteX73" fmla="*/ 704894 w 2032000"/>
              <a:gd name="connsiteY73" fmla="*/ 25929 h 43602"/>
              <a:gd name="connsiteX74" fmla="*/ 712567 w 2032000"/>
              <a:gd name="connsiteY74" fmla="*/ 23548 h 43602"/>
              <a:gd name="connsiteX75" fmla="*/ 719446 w 2032000"/>
              <a:gd name="connsiteY75" fmla="*/ 20902 h 43602"/>
              <a:gd name="connsiteX76" fmla="*/ 725532 w 2032000"/>
              <a:gd name="connsiteY76" fmla="*/ 17727 h 43602"/>
              <a:gd name="connsiteX77" fmla="*/ 738232 w 2032000"/>
              <a:gd name="connsiteY77" fmla="*/ 11377 h 43602"/>
              <a:gd name="connsiteX78" fmla="*/ 744317 w 2032000"/>
              <a:gd name="connsiteY78" fmla="*/ 8731 h 43602"/>
              <a:gd name="connsiteX79" fmla="*/ 751196 w 2032000"/>
              <a:gd name="connsiteY79" fmla="*/ 6085 h 43602"/>
              <a:gd name="connsiteX80" fmla="*/ 758869 w 2032000"/>
              <a:gd name="connsiteY80" fmla="*/ 3440 h 43602"/>
              <a:gd name="connsiteX81" fmla="*/ 767600 w 2032000"/>
              <a:gd name="connsiteY81" fmla="*/ 1588 h 43602"/>
              <a:gd name="connsiteX82" fmla="*/ 777655 w 2032000"/>
              <a:gd name="connsiteY82" fmla="*/ 529 h 43602"/>
              <a:gd name="connsiteX83" fmla="*/ 789032 w 2032000"/>
              <a:gd name="connsiteY83" fmla="*/ 0 h 43602"/>
              <a:gd name="connsiteX84" fmla="*/ 800409 w 2032000"/>
              <a:gd name="connsiteY84" fmla="*/ 529 h 43602"/>
              <a:gd name="connsiteX85" fmla="*/ 810463 w 2032000"/>
              <a:gd name="connsiteY85" fmla="*/ 1588 h 43602"/>
              <a:gd name="connsiteX86" fmla="*/ 819194 w 2032000"/>
              <a:gd name="connsiteY86" fmla="*/ 3440 h 43602"/>
              <a:gd name="connsiteX87" fmla="*/ 826867 w 2032000"/>
              <a:gd name="connsiteY87" fmla="*/ 6085 h 43602"/>
              <a:gd name="connsiteX88" fmla="*/ 833746 w 2032000"/>
              <a:gd name="connsiteY88" fmla="*/ 8731 h 43602"/>
              <a:gd name="connsiteX89" fmla="*/ 839832 w 2032000"/>
              <a:gd name="connsiteY89" fmla="*/ 11377 h 43602"/>
              <a:gd name="connsiteX90" fmla="*/ 846182 w 2032000"/>
              <a:gd name="connsiteY90" fmla="*/ 14552 h 43602"/>
              <a:gd name="connsiteX91" fmla="*/ 852532 w 2032000"/>
              <a:gd name="connsiteY91" fmla="*/ 17727 h 43602"/>
              <a:gd name="connsiteX92" fmla="*/ 858617 w 2032000"/>
              <a:gd name="connsiteY92" fmla="*/ 20902 h 43602"/>
              <a:gd name="connsiteX93" fmla="*/ 865496 w 2032000"/>
              <a:gd name="connsiteY93" fmla="*/ 23548 h 43602"/>
              <a:gd name="connsiteX94" fmla="*/ 873169 w 2032000"/>
              <a:gd name="connsiteY94" fmla="*/ 25929 h 43602"/>
              <a:gd name="connsiteX95" fmla="*/ 881900 w 2032000"/>
              <a:gd name="connsiteY95" fmla="*/ 27781 h 43602"/>
              <a:gd name="connsiteX96" fmla="*/ 891955 w 2032000"/>
              <a:gd name="connsiteY96" fmla="*/ 29104 h 43602"/>
              <a:gd name="connsiteX97" fmla="*/ 901700 w 2032000"/>
              <a:gd name="connsiteY97" fmla="*/ 29331 h 43602"/>
              <a:gd name="connsiteX98" fmla="*/ 911445 w 2032000"/>
              <a:gd name="connsiteY98" fmla="*/ 29104 h 43602"/>
              <a:gd name="connsiteX99" fmla="*/ 921499 w 2032000"/>
              <a:gd name="connsiteY99" fmla="*/ 27781 h 43602"/>
              <a:gd name="connsiteX100" fmla="*/ 930231 w 2032000"/>
              <a:gd name="connsiteY100" fmla="*/ 25929 h 43602"/>
              <a:gd name="connsiteX101" fmla="*/ 937904 w 2032000"/>
              <a:gd name="connsiteY101" fmla="*/ 23548 h 43602"/>
              <a:gd name="connsiteX102" fmla="*/ 944783 w 2032000"/>
              <a:gd name="connsiteY102" fmla="*/ 20902 h 43602"/>
              <a:gd name="connsiteX103" fmla="*/ 950868 w 2032000"/>
              <a:gd name="connsiteY103" fmla="*/ 17727 h 43602"/>
              <a:gd name="connsiteX104" fmla="*/ 957218 w 2032000"/>
              <a:gd name="connsiteY104" fmla="*/ 14552 h 43602"/>
              <a:gd name="connsiteX105" fmla="*/ 963568 w 2032000"/>
              <a:gd name="connsiteY105" fmla="*/ 11377 h 43602"/>
              <a:gd name="connsiteX106" fmla="*/ 969654 w 2032000"/>
              <a:gd name="connsiteY106" fmla="*/ 8731 h 43602"/>
              <a:gd name="connsiteX107" fmla="*/ 976533 w 2032000"/>
              <a:gd name="connsiteY107" fmla="*/ 6085 h 43602"/>
              <a:gd name="connsiteX108" fmla="*/ 984206 w 2032000"/>
              <a:gd name="connsiteY108" fmla="*/ 3440 h 43602"/>
              <a:gd name="connsiteX109" fmla="*/ 992937 w 2032000"/>
              <a:gd name="connsiteY109" fmla="*/ 1588 h 43602"/>
              <a:gd name="connsiteX110" fmla="*/ 1002991 w 2032000"/>
              <a:gd name="connsiteY110" fmla="*/ 529 h 43602"/>
              <a:gd name="connsiteX111" fmla="*/ 1014368 w 2032000"/>
              <a:gd name="connsiteY111" fmla="*/ 0 h 43602"/>
              <a:gd name="connsiteX112" fmla="*/ 1016000 w 2032000"/>
              <a:gd name="connsiteY112" fmla="*/ 76 h 43602"/>
              <a:gd name="connsiteX113" fmla="*/ 1017632 w 2032000"/>
              <a:gd name="connsiteY113" fmla="*/ 0 h 43602"/>
              <a:gd name="connsiteX114" fmla="*/ 1029009 w 2032000"/>
              <a:gd name="connsiteY114" fmla="*/ 529 h 43602"/>
              <a:gd name="connsiteX115" fmla="*/ 1039063 w 2032000"/>
              <a:gd name="connsiteY115" fmla="*/ 1588 h 43602"/>
              <a:gd name="connsiteX116" fmla="*/ 1047794 w 2032000"/>
              <a:gd name="connsiteY116" fmla="*/ 3440 h 43602"/>
              <a:gd name="connsiteX117" fmla="*/ 1055467 w 2032000"/>
              <a:gd name="connsiteY117" fmla="*/ 6085 h 43602"/>
              <a:gd name="connsiteX118" fmla="*/ 1062346 w 2032000"/>
              <a:gd name="connsiteY118" fmla="*/ 8731 h 43602"/>
              <a:gd name="connsiteX119" fmla="*/ 1068432 w 2032000"/>
              <a:gd name="connsiteY119" fmla="*/ 11377 h 43602"/>
              <a:gd name="connsiteX120" fmla="*/ 1074782 w 2032000"/>
              <a:gd name="connsiteY120" fmla="*/ 14552 h 43602"/>
              <a:gd name="connsiteX121" fmla="*/ 1081132 w 2032000"/>
              <a:gd name="connsiteY121" fmla="*/ 17727 h 43602"/>
              <a:gd name="connsiteX122" fmla="*/ 1087217 w 2032000"/>
              <a:gd name="connsiteY122" fmla="*/ 20902 h 43602"/>
              <a:gd name="connsiteX123" fmla="*/ 1094096 w 2032000"/>
              <a:gd name="connsiteY123" fmla="*/ 23548 h 43602"/>
              <a:gd name="connsiteX124" fmla="*/ 1101769 w 2032000"/>
              <a:gd name="connsiteY124" fmla="*/ 25929 h 43602"/>
              <a:gd name="connsiteX125" fmla="*/ 1110501 w 2032000"/>
              <a:gd name="connsiteY125" fmla="*/ 27781 h 43602"/>
              <a:gd name="connsiteX126" fmla="*/ 1120555 w 2032000"/>
              <a:gd name="connsiteY126" fmla="*/ 29104 h 43602"/>
              <a:gd name="connsiteX127" fmla="*/ 1130300 w 2032000"/>
              <a:gd name="connsiteY127" fmla="*/ 29331 h 43602"/>
              <a:gd name="connsiteX128" fmla="*/ 1140045 w 2032000"/>
              <a:gd name="connsiteY128" fmla="*/ 29104 h 43602"/>
              <a:gd name="connsiteX129" fmla="*/ 1150100 w 2032000"/>
              <a:gd name="connsiteY129" fmla="*/ 27781 h 43602"/>
              <a:gd name="connsiteX130" fmla="*/ 1158831 w 2032000"/>
              <a:gd name="connsiteY130" fmla="*/ 25929 h 43602"/>
              <a:gd name="connsiteX131" fmla="*/ 1166504 w 2032000"/>
              <a:gd name="connsiteY131" fmla="*/ 23548 h 43602"/>
              <a:gd name="connsiteX132" fmla="*/ 1173383 w 2032000"/>
              <a:gd name="connsiteY132" fmla="*/ 20902 h 43602"/>
              <a:gd name="connsiteX133" fmla="*/ 1179468 w 2032000"/>
              <a:gd name="connsiteY133" fmla="*/ 17727 h 43602"/>
              <a:gd name="connsiteX134" fmla="*/ 1185818 w 2032000"/>
              <a:gd name="connsiteY134" fmla="*/ 14552 h 43602"/>
              <a:gd name="connsiteX135" fmla="*/ 1192168 w 2032000"/>
              <a:gd name="connsiteY135" fmla="*/ 11377 h 43602"/>
              <a:gd name="connsiteX136" fmla="*/ 1198254 w 2032000"/>
              <a:gd name="connsiteY136" fmla="*/ 8731 h 43602"/>
              <a:gd name="connsiteX137" fmla="*/ 1205133 w 2032000"/>
              <a:gd name="connsiteY137" fmla="*/ 6085 h 43602"/>
              <a:gd name="connsiteX138" fmla="*/ 1212806 w 2032000"/>
              <a:gd name="connsiteY138" fmla="*/ 3440 h 43602"/>
              <a:gd name="connsiteX139" fmla="*/ 1221537 w 2032000"/>
              <a:gd name="connsiteY139" fmla="*/ 1588 h 43602"/>
              <a:gd name="connsiteX140" fmla="*/ 1231591 w 2032000"/>
              <a:gd name="connsiteY140" fmla="*/ 529 h 43602"/>
              <a:gd name="connsiteX141" fmla="*/ 1242968 w 2032000"/>
              <a:gd name="connsiteY141" fmla="*/ 0 h 43602"/>
              <a:gd name="connsiteX142" fmla="*/ 1254345 w 2032000"/>
              <a:gd name="connsiteY142" fmla="*/ 529 h 43602"/>
              <a:gd name="connsiteX143" fmla="*/ 1264400 w 2032000"/>
              <a:gd name="connsiteY143" fmla="*/ 1588 h 43602"/>
              <a:gd name="connsiteX144" fmla="*/ 1273131 w 2032000"/>
              <a:gd name="connsiteY144" fmla="*/ 3440 h 43602"/>
              <a:gd name="connsiteX145" fmla="*/ 1280804 w 2032000"/>
              <a:gd name="connsiteY145" fmla="*/ 6085 h 43602"/>
              <a:gd name="connsiteX146" fmla="*/ 1287683 w 2032000"/>
              <a:gd name="connsiteY146" fmla="*/ 8731 h 43602"/>
              <a:gd name="connsiteX147" fmla="*/ 1293768 w 2032000"/>
              <a:gd name="connsiteY147" fmla="*/ 11377 h 43602"/>
              <a:gd name="connsiteX148" fmla="*/ 1300118 w 2032000"/>
              <a:gd name="connsiteY148" fmla="*/ 14552 h 43602"/>
              <a:gd name="connsiteX149" fmla="*/ 1306468 w 2032000"/>
              <a:gd name="connsiteY149" fmla="*/ 17727 h 43602"/>
              <a:gd name="connsiteX150" fmla="*/ 1312554 w 2032000"/>
              <a:gd name="connsiteY150" fmla="*/ 20902 h 43602"/>
              <a:gd name="connsiteX151" fmla="*/ 1319433 w 2032000"/>
              <a:gd name="connsiteY151" fmla="*/ 23548 h 43602"/>
              <a:gd name="connsiteX152" fmla="*/ 1327106 w 2032000"/>
              <a:gd name="connsiteY152" fmla="*/ 25929 h 43602"/>
              <a:gd name="connsiteX153" fmla="*/ 1335837 w 2032000"/>
              <a:gd name="connsiteY153" fmla="*/ 27781 h 43602"/>
              <a:gd name="connsiteX154" fmla="*/ 1345891 w 2032000"/>
              <a:gd name="connsiteY154" fmla="*/ 29104 h 43602"/>
              <a:gd name="connsiteX155" fmla="*/ 1357268 w 2032000"/>
              <a:gd name="connsiteY155" fmla="*/ 29369 h 43602"/>
              <a:gd name="connsiteX156" fmla="*/ 1368645 w 2032000"/>
              <a:gd name="connsiteY156" fmla="*/ 29104 h 43602"/>
              <a:gd name="connsiteX157" fmla="*/ 1378700 w 2032000"/>
              <a:gd name="connsiteY157" fmla="*/ 27781 h 43602"/>
              <a:gd name="connsiteX158" fmla="*/ 1387431 w 2032000"/>
              <a:gd name="connsiteY158" fmla="*/ 25929 h 43602"/>
              <a:gd name="connsiteX159" fmla="*/ 1395104 w 2032000"/>
              <a:gd name="connsiteY159" fmla="*/ 23548 h 43602"/>
              <a:gd name="connsiteX160" fmla="*/ 1401983 w 2032000"/>
              <a:gd name="connsiteY160" fmla="*/ 20902 h 43602"/>
              <a:gd name="connsiteX161" fmla="*/ 1408068 w 2032000"/>
              <a:gd name="connsiteY161" fmla="*/ 17727 h 43602"/>
              <a:gd name="connsiteX162" fmla="*/ 1414418 w 2032000"/>
              <a:gd name="connsiteY162" fmla="*/ 14552 h 43602"/>
              <a:gd name="connsiteX163" fmla="*/ 1420768 w 2032000"/>
              <a:gd name="connsiteY163" fmla="*/ 11377 h 43602"/>
              <a:gd name="connsiteX164" fmla="*/ 1426854 w 2032000"/>
              <a:gd name="connsiteY164" fmla="*/ 8731 h 43602"/>
              <a:gd name="connsiteX165" fmla="*/ 1433733 w 2032000"/>
              <a:gd name="connsiteY165" fmla="*/ 6085 h 43602"/>
              <a:gd name="connsiteX166" fmla="*/ 1441406 w 2032000"/>
              <a:gd name="connsiteY166" fmla="*/ 3440 h 43602"/>
              <a:gd name="connsiteX167" fmla="*/ 1450137 w 2032000"/>
              <a:gd name="connsiteY167" fmla="*/ 1588 h 43602"/>
              <a:gd name="connsiteX168" fmla="*/ 1460191 w 2032000"/>
              <a:gd name="connsiteY168" fmla="*/ 529 h 43602"/>
              <a:gd name="connsiteX169" fmla="*/ 1471304 w 2032000"/>
              <a:gd name="connsiteY169" fmla="*/ 0 h 43602"/>
              <a:gd name="connsiteX170" fmla="*/ 1482945 w 2032000"/>
              <a:gd name="connsiteY170" fmla="*/ 529 h 43602"/>
              <a:gd name="connsiteX171" fmla="*/ 1493000 w 2032000"/>
              <a:gd name="connsiteY171" fmla="*/ 1588 h 43602"/>
              <a:gd name="connsiteX172" fmla="*/ 1501731 w 2032000"/>
              <a:gd name="connsiteY172" fmla="*/ 3440 h 43602"/>
              <a:gd name="connsiteX173" fmla="*/ 1509404 w 2032000"/>
              <a:gd name="connsiteY173" fmla="*/ 6085 h 43602"/>
              <a:gd name="connsiteX174" fmla="*/ 1516283 w 2032000"/>
              <a:gd name="connsiteY174" fmla="*/ 8731 h 43602"/>
              <a:gd name="connsiteX175" fmla="*/ 1522368 w 2032000"/>
              <a:gd name="connsiteY175" fmla="*/ 11377 h 43602"/>
              <a:gd name="connsiteX176" fmla="*/ 1528718 w 2032000"/>
              <a:gd name="connsiteY176" fmla="*/ 14552 h 43602"/>
              <a:gd name="connsiteX177" fmla="*/ 1535068 w 2032000"/>
              <a:gd name="connsiteY177" fmla="*/ 17727 h 43602"/>
              <a:gd name="connsiteX178" fmla="*/ 1541154 w 2032000"/>
              <a:gd name="connsiteY178" fmla="*/ 20902 h 43602"/>
              <a:gd name="connsiteX179" fmla="*/ 1548033 w 2032000"/>
              <a:gd name="connsiteY179" fmla="*/ 23548 h 43602"/>
              <a:gd name="connsiteX180" fmla="*/ 1555706 w 2032000"/>
              <a:gd name="connsiteY180" fmla="*/ 25929 h 43602"/>
              <a:gd name="connsiteX181" fmla="*/ 1564437 w 2032000"/>
              <a:gd name="connsiteY181" fmla="*/ 27781 h 43602"/>
              <a:gd name="connsiteX182" fmla="*/ 1574491 w 2032000"/>
              <a:gd name="connsiteY182" fmla="*/ 29104 h 43602"/>
              <a:gd name="connsiteX183" fmla="*/ 1585868 w 2032000"/>
              <a:gd name="connsiteY183" fmla="*/ 29369 h 43602"/>
              <a:gd name="connsiteX184" fmla="*/ 1597245 w 2032000"/>
              <a:gd name="connsiteY184" fmla="*/ 29104 h 43602"/>
              <a:gd name="connsiteX185" fmla="*/ 1607300 w 2032000"/>
              <a:gd name="connsiteY185" fmla="*/ 27781 h 43602"/>
              <a:gd name="connsiteX186" fmla="*/ 1616031 w 2032000"/>
              <a:gd name="connsiteY186" fmla="*/ 25929 h 43602"/>
              <a:gd name="connsiteX187" fmla="*/ 1623704 w 2032000"/>
              <a:gd name="connsiteY187" fmla="*/ 23548 h 43602"/>
              <a:gd name="connsiteX188" fmla="*/ 1630583 w 2032000"/>
              <a:gd name="connsiteY188" fmla="*/ 20902 h 43602"/>
              <a:gd name="connsiteX189" fmla="*/ 1636668 w 2032000"/>
              <a:gd name="connsiteY189" fmla="*/ 17727 h 43602"/>
              <a:gd name="connsiteX190" fmla="*/ 1649368 w 2032000"/>
              <a:gd name="connsiteY190" fmla="*/ 11377 h 43602"/>
              <a:gd name="connsiteX191" fmla="*/ 1655454 w 2032000"/>
              <a:gd name="connsiteY191" fmla="*/ 8731 h 43602"/>
              <a:gd name="connsiteX192" fmla="*/ 1662333 w 2032000"/>
              <a:gd name="connsiteY192" fmla="*/ 6085 h 43602"/>
              <a:gd name="connsiteX193" fmla="*/ 1670006 w 2032000"/>
              <a:gd name="connsiteY193" fmla="*/ 3440 h 43602"/>
              <a:gd name="connsiteX194" fmla="*/ 1678737 w 2032000"/>
              <a:gd name="connsiteY194" fmla="*/ 1588 h 43602"/>
              <a:gd name="connsiteX195" fmla="*/ 1688791 w 2032000"/>
              <a:gd name="connsiteY195" fmla="*/ 529 h 43602"/>
              <a:gd name="connsiteX196" fmla="*/ 1700168 w 2032000"/>
              <a:gd name="connsiteY196" fmla="*/ 0 h 43602"/>
              <a:gd name="connsiteX197" fmla="*/ 1711545 w 2032000"/>
              <a:gd name="connsiteY197" fmla="*/ 529 h 43602"/>
              <a:gd name="connsiteX198" fmla="*/ 1721600 w 2032000"/>
              <a:gd name="connsiteY198" fmla="*/ 1588 h 43602"/>
              <a:gd name="connsiteX199" fmla="*/ 1730331 w 2032000"/>
              <a:gd name="connsiteY199" fmla="*/ 3440 h 43602"/>
              <a:gd name="connsiteX200" fmla="*/ 1738004 w 2032000"/>
              <a:gd name="connsiteY200" fmla="*/ 6085 h 43602"/>
              <a:gd name="connsiteX201" fmla="*/ 1744883 w 2032000"/>
              <a:gd name="connsiteY201" fmla="*/ 8731 h 43602"/>
              <a:gd name="connsiteX202" fmla="*/ 1750968 w 2032000"/>
              <a:gd name="connsiteY202" fmla="*/ 11377 h 43602"/>
              <a:gd name="connsiteX203" fmla="*/ 1757318 w 2032000"/>
              <a:gd name="connsiteY203" fmla="*/ 14552 h 43602"/>
              <a:gd name="connsiteX204" fmla="*/ 1763668 w 2032000"/>
              <a:gd name="connsiteY204" fmla="*/ 17727 h 43602"/>
              <a:gd name="connsiteX205" fmla="*/ 1769754 w 2032000"/>
              <a:gd name="connsiteY205" fmla="*/ 20902 h 43602"/>
              <a:gd name="connsiteX206" fmla="*/ 1776633 w 2032000"/>
              <a:gd name="connsiteY206" fmla="*/ 23548 h 43602"/>
              <a:gd name="connsiteX207" fmla="*/ 1784306 w 2032000"/>
              <a:gd name="connsiteY207" fmla="*/ 25929 h 43602"/>
              <a:gd name="connsiteX208" fmla="*/ 1793037 w 2032000"/>
              <a:gd name="connsiteY208" fmla="*/ 27781 h 43602"/>
              <a:gd name="connsiteX209" fmla="*/ 1803091 w 2032000"/>
              <a:gd name="connsiteY209" fmla="*/ 29104 h 43602"/>
              <a:gd name="connsiteX210" fmla="*/ 1814468 w 2032000"/>
              <a:gd name="connsiteY210" fmla="*/ 29369 h 43602"/>
              <a:gd name="connsiteX211" fmla="*/ 1825845 w 2032000"/>
              <a:gd name="connsiteY211" fmla="*/ 29104 h 43602"/>
              <a:gd name="connsiteX212" fmla="*/ 1835900 w 2032000"/>
              <a:gd name="connsiteY212" fmla="*/ 27781 h 43602"/>
              <a:gd name="connsiteX213" fmla="*/ 1844631 w 2032000"/>
              <a:gd name="connsiteY213" fmla="*/ 25929 h 43602"/>
              <a:gd name="connsiteX214" fmla="*/ 1852304 w 2032000"/>
              <a:gd name="connsiteY214" fmla="*/ 23548 h 43602"/>
              <a:gd name="connsiteX215" fmla="*/ 1859183 w 2032000"/>
              <a:gd name="connsiteY215" fmla="*/ 20902 h 43602"/>
              <a:gd name="connsiteX216" fmla="*/ 1865268 w 2032000"/>
              <a:gd name="connsiteY216" fmla="*/ 17727 h 43602"/>
              <a:gd name="connsiteX217" fmla="*/ 1871618 w 2032000"/>
              <a:gd name="connsiteY217" fmla="*/ 14552 h 43602"/>
              <a:gd name="connsiteX218" fmla="*/ 1877968 w 2032000"/>
              <a:gd name="connsiteY218" fmla="*/ 11377 h 43602"/>
              <a:gd name="connsiteX219" fmla="*/ 1884054 w 2032000"/>
              <a:gd name="connsiteY219" fmla="*/ 8731 h 43602"/>
              <a:gd name="connsiteX220" fmla="*/ 1890933 w 2032000"/>
              <a:gd name="connsiteY220" fmla="*/ 6085 h 43602"/>
              <a:gd name="connsiteX221" fmla="*/ 1898606 w 2032000"/>
              <a:gd name="connsiteY221" fmla="*/ 3440 h 43602"/>
              <a:gd name="connsiteX222" fmla="*/ 1907337 w 2032000"/>
              <a:gd name="connsiteY222" fmla="*/ 1588 h 43602"/>
              <a:gd name="connsiteX223" fmla="*/ 1917391 w 2032000"/>
              <a:gd name="connsiteY223" fmla="*/ 529 h 43602"/>
              <a:gd name="connsiteX224" fmla="*/ 1928768 w 2032000"/>
              <a:gd name="connsiteY224" fmla="*/ 0 h 43602"/>
              <a:gd name="connsiteX225" fmla="*/ 1940145 w 2032000"/>
              <a:gd name="connsiteY225" fmla="*/ 529 h 43602"/>
              <a:gd name="connsiteX226" fmla="*/ 1950200 w 2032000"/>
              <a:gd name="connsiteY226" fmla="*/ 1588 h 43602"/>
              <a:gd name="connsiteX227" fmla="*/ 1958931 w 2032000"/>
              <a:gd name="connsiteY227" fmla="*/ 3440 h 43602"/>
              <a:gd name="connsiteX228" fmla="*/ 1966604 w 2032000"/>
              <a:gd name="connsiteY228" fmla="*/ 6085 h 43602"/>
              <a:gd name="connsiteX229" fmla="*/ 1973483 w 2032000"/>
              <a:gd name="connsiteY229" fmla="*/ 8731 h 43602"/>
              <a:gd name="connsiteX230" fmla="*/ 1979568 w 2032000"/>
              <a:gd name="connsiteY230" fmla="*/ 11377 h 43602"/>
              <a:gd name="connsiteX231" fmla="*/ 1985918 w 2032000"/>
              <a:gd name="connsiteY231" fmla="*/ 14552 h 43602"/>
              <a:gd name="connsiteX232" fmla="*/ 1992268 w 2032000"/>
              <a:gd name="connsiteY232" fmla="*/ 17727 h 43602"/>
              <a:gd name="connsiteX233" fmla="*/ 1998354 w 2032000"/>
              <a:gd name="connsiteY233" fmla="*/ 20902 h 43602"/>
              <a:gd name="connsiteX234" fmla="*/ 2005233 w 2032000"/>
              <a:gd name="connsiteY234" fmla="*/ 23548 h 43602"/>
              <a:gd name="connsiteX235" fmla="*/ 2012906 w 2032000"/>
              <a:gd name="connsiteY235" fmla="*/ 25929 h 43602"/>
              <a:gd name="connsiteX236" fmla="*/ 2021637 w 2032000"/>
              <a:gd name="connsiteY236" fmla="*/ 27781 h 43602"/>
              <a:gd name="connsiteX237" fmla="*/ 2031691 w 2032000"/>
              <a:gd name="connsiteY237" fmla="*/ 29104 h 43602"/>
              <a:gd name="connsiteX238" fmla="*/ 2032000 w 2032000"/>
              <a:gd name="connsiteY238" fmla="*/ 29111 h 43602"/>
              <a:gd name="connsiteX239" fmla="*/ 2032000 w 2032000"/>
              <a:gd name="connsiteY239" fmla="*/ 43344 h 43602"/>
              <a:gd name="connsiteX240" fmla="*/ 2031691 w 2032000"/>
              <a:gd name="connsiteY240" fmla="*/ 43337 h 43602"/>
              <a:gd name="connsiteX241" fmla="*/ 2021637 w 2032000"/>
              <a:gd name="connsiteY241" fmla="*/ 42014 h 43602"/>
              <a:gd name="connsiteX242" fmla="*/ 2012906 w 2032000"/>
              <a:gd name="connsiteY242" fmla="*/ 40162 h 43602"/>
              <a:gd name="connsiteX243" fmla="*/ 2005233 w 2032000"/>
              <a:gd name="connsiteY243" fmla="*/ 37781 h 43602"/>
              <a:gd name="connsiteX244" fmla="*/ 1998354 w 2032000"/>
              <a:gd name="connsiteY244" fmla="*/ 35135 h 43602"/>
              <a:gd name="connsiteX245" fmla="*/ 1992268 w 2032000"/>
              <a:gd name="connsiteY245" fmla="*/ 31960 h 43602"/>
              <a:gd name="connsiteX246" fmla="*/ 1985918 w 2032000"/>
              <a:gd name="connsiteY246" fmla="*/ 28785 h 43602"/>
              <a:gd name="connsiteX247" fmla="*/ 1979568 w 2032000"/>
              <a:gd name="connsiteY247" fmla="*/ 25610 h 43602"/>
              <a:gd name="connsiteX248" fmla="*/ 1973483 w 2032000"/>
              <a:gd name="connsiteY248" fmla="*/ 22964 h 43602"/>
              <a:gd name="connsiteX249" fmla="*/ 1966604 w 2032000"/>
              <a:gd name="connsiteY249" fmla="*/ 20318 h 43602"/>
              <a:gd name="connsiteX250" fmla="*/ 1958931 w 2032000"/>
              <a:gd name="connsiteY250" fmla="*/ 17673 h 43602"/>
              <a:gd name="connsiteX251" fmla="*/ 1950200 w 2032000"/>
              <a:gd name="connsiteY251" fmla="*/ 15821 h 43602"/>
              <a:gd name="connsiteX252" fmla="*/ 1940145 w 2032000"/>
              <a:gd name="connsiteY252" fmla="*/ 14762 h 43602"/>
              <a:gd name="connsiteX253" fmla="*/ 1928768 w 2032000"/>
              <a:gd name="connsiteY253" fmla="*/ 14233 h 43602"/>
              <a:gd name="connsiteX254" fmla="*/ 1917391 w 2032000"/>
              <a:gd name="connsiteY254" fmla="*/ 14762 h 43602"/>
              <a:gd name="connsiteX255" fmla="*/ 1907337 w 2032000"/>
              <a:gd name="connsiteY255" fmla="*/ 15821 h 43602"/>
              <a:gd name="connsiteX256" fmla="*/ 1898606 w 2032000"/>
              <a:gd name="connsiteY256" fmla="*/ 17673 h 43602"/>
              <a:gd name="connsiteX257" fmla="*/ 1890933 w 2032000"/>
              <a:gd name="connsiteY257" fmla="*/ 20318 h 43602"/>
              <a:gd name="connsiteX258" fmla="*/ 1884054 w 2032000"/>
              <a:gd name="connsiteY258" fmla="*/ 22964 h 43602"/>
              <a:gd name="connsiteX259" fmla="*/ 1877968 w 2032000"/>
              <a:gd name="connsiteY259" fmla="*/ 25610 h 43602"/>
              <a:gd name="connsiteX260" fmla="*/ 1871618 w 2032000"/>
              <a:gd name="connsiteY260" fmla="*/ 28785 h 43602"/>
              <a:gd name="connsiteX261" fmla="*/ 1865268 w 2032000"/>
              <a:gd name="connsiteY261" fmla="*/ 31960 h 43602"/>
              <a:gd name="connsiteX262" fmla="*/ 1859183 w 2032000"/>
              <a:gd name="connsiteY262" fmla="*/ 35135 h 43602"/>
              <a:gd name="connsiteX263" fmla="*/ 1852304 w 2032000"/>
              <a:gd name="connsiteY263" fmla="*/ 37781 h 43602"/>
              <a:gd name="connsiteX264" fmla="*/ 1844631 w 2032000"/>
              <a:gd name="connsiteY264" fmla="*/ 40162 h 43602"/>
              <a:gd name="connsiteX265" fmla="*/ 1835900 w 2032000"/>
              <a:gd name="connsiteY265" fmla="*/ 42014 h 43602"/>
              <a:gd name="connsiteX266" fmla="*/ 1825845 w 2032000"/>
              <a:gd name="connsiteY266" fmla="*/ 43337 h 43602"/>
              <a:gd name="connsiteX267" fmla="*/ 1814468 w 2032000"/>
              <a:gd name="connsiteY267" fmla="*/ 43602 h 43602"/>
              <a:gd name="connsiteX268" fmla="*/ 1803091 w 2032000"/>
              <a:gd name="connsiteY268" fmla="*/ 43337 h 43602"/>
              <a:gd name="connsiteX269" fmla="*/ 1793037 w 2032000"/>
              <a:gd name="connsiteY269" fmla="*/ 42014 h 43602"/>
              <a:gd name="connsiteX270" fmla="*/ 1784306 w 2032000"/>
              <a:gd name="connsiteY270" fmla="*/ 40162 h 43602"/>
              <a:gd name="connsiteX271" fmla="*/ 1776633 w 2032000"/>
              <a:gd name="connsiteY271" fmla="*/ 37781 h 43602"/>
              <a:gd name="connsiteX272" fmla="*/ 1769754 w 2032000"/>
              <a:gd name="connsiteY272" fmla="*/ 35135 h 43602"/>
              <a:gd name="connsiteX273" fmla="*/ 1763668 w 2032000"/>
              <a:gd name="connsiteY273" fmla="*/ 31960 h 43602"/>
              <a:gd name="connsiteX274" fmla="*/ 1757318 w 2032000"/>
              <a:gd name="connsiteY274" fmla="*/ 28785 h 43602"/>
              <a:gd name="connsiteX275" fmla="*/ 1750968 w 2032000"/>
              <a:gd name="connsiteY275" fmla="*/ 25610 h 43602"/>
              <a:gd name="connsiteX276" fmla="*/ 1744883 w 2032000"/>
              <a:gd name="connsiteY276" fmla="*/ 22964 h 43602"/>
              <a:gd name="connsiteX277" fmla="*/ 1738004 w 2032000"/>
              <a:gd name="connsiteY277" fmla="*/ 20318 h 43602"/>
              <a:gd name="connsiteX278" fmla="*/ 1730331 w 2032000"/>
              <a:gd name="connsiteY278" fmla="*/ 17673 h 43602"/>
              <a:gd name="connsiteX279" fmla="*/ 1721600 w 2032000"/>
              <a:gd name="connsiteY279" fmla="*/ 15821 h 43602"/>
              <a:gd name="connsiteX280" fmla="*/ 1711545 w 2032000"/>
              <a:gd name="connsiteY280" fmla="*/ 14762 h 43602"/>
              <a:gd name="connsiteX281" fmla="*/ 1700168 w 2032000"/>
              <a:gd name="connsiteY281" fmla="*/ 14233 h 43602"/>
              <a:gd name="connsiteX282" fmla="*/ 1688791 w 2032000"/>
              <a:gd name="connsiteY282" fmla="*/ 14762 h 43602"/>
              <a:gd name="connsiteX283" fmla="*/ 1678737 w 2032000"/>
              <a:gd name="connsiteY283" fmla="*/ 15821 h 43602"/>
              <a:gd name="connsiteX284" fmla="*/ 1670006 w 2032000"/>
              <a:gd name="connsiteY284" fmla="*/ 17673 h 43602"/>
              <a:gd name="connsiteX285" fmla="*/ 1662333 w 2032000"/>
              <a:gd name="connsiteY285" fmla="*/ 20318 h 43602"/>
              <a:gd name="connsiteX286" fmla="*/ 1655454 w 2032000"/>
              <a:gd name="connsiteY286" fmla="*/ 22964 h 43602"/>
              <a:gd name="connsiteX287" fmla="*/ 1649368 w 2032000"/>
              <a:gd name="connsiteY287" fmla="*/ 25610 h 43602"/>
              <a:gd name="connsiteX288" fmla="*/ 1636668 w 2032000"/>
              <a:gd name="connsiteY288" fmla="*/ 31960 h 43602"/>
              <a:gd name="connsiteX289" fmla="*/ 1630583 w 2032000"/>
              <a:gd name="connsiteY289" fmla="*/ 35135 h 43602"/>
              <a:gd name="connsiteX290" fmla="*/ 1623704 w 2032000"/>
              <a:gd name="connsiteY290" fmla="*/ 37781 h 43602"/>
              <a:gd name="connsiteX291" fmla="*/ 1616031 w 2032000"/>
              <a:gd name="connsiteY291" fmla="*/ 40162 h 43602"/>
              <a:gd name="connsiteX292" fmla="*/ 1607300 w 2032000"/>
              <a:gd name="connsiteY292" fmla="*/ 42014 h 43602"/>
              <a:gd name="connsiteX293" fmla="*/ 1597245 w 2032000"/>
              <a:gd name="connsiteY293" fmla="*/ 43337 h 43602"/>
              <a:gd name="connsiteX294" fmla="*/ 1585868 w 2032000"/>
              <a:gd name="connsiteY294" fmla="*/ 43602 h 43602"/>
              <a:gd name="connsiteX295" fmla="*/ 1574491 w 2032000"/>
              <a:gd name="connsiteY295" fmla="*/ 43337 h 43602"/>
              <a:gd name="connsiteX296" fmla="*/ 1564437 w 2032000"/>
              <a:gd name="connsiteY296" fmla="*/ 42014 h 43602"/>
              <a:gd name="connsiteX297" fmla="*/ 1555706 w 2032000"/>
              <a:gd name="connsiteY297" fmla="*/ 40162 h 43602"/>
              <a:gd name="connsiteX298" fmla="*/ 1548033 w 2032000"/>
              <a:gd name="connsiteY298" fmla="*/ 37781 h 43602"/>
              <a:gd name="connsiteX299" fmla="*/ 1541154 w 2032000"/>
              <a:gd name="connsiteY299" fmla="*/ 35135 h 43602"/>
              <a:gd name="connsiteX300" fmla="*/ 1535068 w 2032000"/>
              <a:gd name="connsiteY300" fmla="*/ 31960 h 43602"/>
              <a:gd name="connsiteX301" fmla="*/ 1528718 w 2032000"/>
              <a:gd name="connsiteY301" fmla="*/ 28785 h 43602"/>
              <a:gd name="connsiteX302" fmla="*/ 1522368 w 2032000"/>
              <a:gd name="connsiteY302" fmla="*/ 25610 h 43602"/>
              <a:gd name="connsiteX303" fmla="*/ 1516283 w 2032000"/>
              <a:gd name="connsiteY303" fmla="*/ 22964 h 43602"/>
              <a:gd name="connsiteX304" fmla="*/ 1509404 w 2032000"/>
              <a:gd name="connsiteY304" fmla="*/ 20318 h 43602"/>
              <a:gd name="connsiteX305" fmla="*/ 1501731 w 2032000"/>
              <a:gd name="connsiteY305" fmla="*/ 17673 h 43602"/>
              <a:gd name="connsiteX306" fmla="*/ 1493000 w 2032000"/>
              <a:gd name="connsiteY306" fmla="*/ 15821 h 43602"/>
              <a:gd name="connsiteX307" fmla="*/ 1482945 w 2032000"/>
              <a:gd name="connsiteY307" fmla="*/ 14762 h 43602"/>
              <a:gd name="connsiteX308" fmla="*/ 1471304 w 2032000"/>
              <a:gd name="connsiteY308" fmla="*/ 14233 h 43602"/>
              <a:gd name="connsiteX309" fmla="*/ 1460191 w 2032000"/>
              <a:gd name="connsiteY309" fmla="*/ 14762 h 43602"/>
              <a:gd name="connsiteX310" fmla="*/ 1450137 w 2032000"/>
              <a:gd name="connsiteY310" fmla="*/ 15821 h 43602"/>
              <a:gd name="connsiteX311" fmla="*/ 1441406 w 2032000"/>
              <a:gd name="connsiteY311" fmla="*/ 17673 h 43602"/>
              <a:gd name="connsiteX312" fmla="*/ 1433733 w 2032000"/>
              <a:gd name="connsiteY312" fmla="*/ 20318 h 43602"/>
              <a:gd name="connsiteX313" fmla="*/ 1426854 w 2032000"/>
              <a:gd name="connsiteY313" fmla="*/ 22964 h 43602"/>
              <a:gd name="connsiteX314" fmla="*/ 1420768 w 2032000"/>
              <a:gd name="connsiteY314" fmla="*/ 25610 h 43602"/>
              <a:gd name="connsiteX315" fmla="*/ 1414418 w 2032000"/>
              <a:gd name="connsiteY315" fmla="*/ 28785 h 43602"/>
              <a:gd name="connsiteX316" fmla="*/ 1408068 w 2032000"/>
              <a:gd name="connsiteY316" fmla="*/ 31960 h 43602"/>
              <a:gd name="connsiteX317" fmla="*/ 1401983 w 2032000"/>
              <a:gd name="connsiteY317" fmla="*/ 35135 h 43602"/>
              <a:gd name="connsiteX318" fmla="*/ 1395104 w 2032000"/>
              <a:gd name="connsiteY318" fmla="*/ 37781 h 43602"/>
              <a:gd name="connsiteX319" fmla="*/ 1387431 w 2032000"/>
              <a:gd name="connsiteY319" fmla="*/ 40162 h 43602"/>
              <a:gd name="connsiteX320" fmla="*/ 1378700 w 2032000"/>
              <a:gd name="connsiteY320" fmla="*/ 42014 h 43602"/>
              <a:gd name="connsiteX321" fmla="*/ 1368645 w 2032000"/>
              <a:gd name="connsiteY321" fmla="*/ 43337 h 43602"/>
              <a:gd name="connsiteX322" fmla="*/ 1357268 w 2032000"/>
              <a:gd name="connsiteY322" fmla="*/ 43602 h 43602"/>
              <a:gd name="connsiteX323" fmla="*/ 1345891 w 2032000"/>
              <a:gd name="connsiteY323" fmla="*/ 43337 h 43602"/>
              <a:gd name="connsiteX324" fmla="*/ 1335837 w 2032000"/>
              <a:gd name="connsiteY324" fmla="*/ 42014 h 43602"/>
              <a:gd name="connsiteX325" fmla="*/ 1327106 w 2032000"/>
              <a:gd name="connsiteY325" fmla="*/ 40162 h 43602"/>
              <a:gd name="connsiteX326" fmla="*/ 1319433 w 2032000"/>
              <a:gd name="connsiteY326" fmla="*/ 37781 h 43602"/>
              <a:gd name="connsiteX327" fmla="*/ 1312554 w 2032000"/>
              <a:gd name="connsiteY327" fmla="*/ 35135 h 43602"/>
              <a:gd name="connsiteX328" fmla="*/ 1306468 w 2032000"/>
              <a:gd name="connsiteY328" fmla="*/ 31960 h 43602"/>
              <a:gd name="connsiteX329" fmla="*/ 1300118 w 2032000"/>
              <a:gd name="connsiteY329" fmla="*/ 28785 h 43602"/>
              <a:gd name="connsiteX330" fmla="*/ 1293768 w 2032000"/>
              <a:gd name="connsiteY330" fmla="*/ 25610 h 43602"/>
              <a:gd name="connsiteX331" fmla="*/ 1287683 w 2032000"/>
              <a:gd name="connsiteY331" fmla="*/ 22964 h 43602"/>
              <a:gd name="connsiteX332" fmla="*/ 1280804 w 2032000"/>
              <a:gd name="connsiteY332" fmla="*/ 20318 h 43602"/>
              <a:gd name="connsiteX333" fmla="*/ 1273131 w 2032000"/>
              <a:gd name="connsiteY333" fmla="*/ 17673 h 43602"/>
              <a:gd name="connsiteX334" fmla="*/ 1264400 w 2032000"/>
              <a:gd name="connsiteY334" fmla="*/ 15821 h 43602"/>
              <a:gd name="connsiteX335" fmla="*/ 1254345 w 2032000"/>
              <a:gd name="connsiteY335" fmla="*/ 14762 h 43602"/>
              <a:gd name="connsiteX336" fmla="*/ 1242968 w 2032000"/>
              <a:gd name="connsiteY336" fmla="*/ 14233 h 43602"/>
              <a:gd name="connsiteX337" fmla="*/ 1231591 w 2032000"/>
              <a:gd name="connsiteY337" fmla="*/ 14762 h 43602"/>
              <a:gd name="connsiteX338" fmla="*/ 1221537 w 2032000"/>
              <a:gd name="connsiteY338" fmla="*/ 15821 h 43602"/>
              <a:gd name="connsiteX339" fmla="*/ 1212806 w 2032000"/>
              <a:gd name="connsiteY339" fmla="*/ 17673 h 43602"/>
              <a:gd name="connsiteX340" fmla="*/ 1205133 w 2032000"/>
              <a:gd name="connsiteY340" fmla="*/ 20318 h 43602"/>
              <a:gd name="connsiteX341" fmla="*/ 1198254 w 2032000"/>
              <a:gd name="connsiteY341" fmla="*/ 22964 h 43602"/>
              <a:gd name="connsiteX342" fmla="*/ 1192168 w 2032000"/>
              <a:gd name="connsiteY342" fmla="*/ 25610 h 43602"/>
              <a:gd name="connsiteX343" fmla="*/ 1185818 w 2032000"/>
              <a:gd name="connsiteY343" fmla="*/ 28785 h 43602"/>
              <a:gd name="connsiteX344" fmla="*/ 1179468 w 2032000"/>
              <a:gd name="connsiteY344" fmla="*/ 31960 h 43602"/>
              <a:gd name="connsiteX345" fmla="*/ 1173383 w 2032000"/>
              <a:gd name="connsiteY345" fmla="*/ 35135 h 43602"/>
              <a:gd name="connsiteX346" fmla="*/ 1166504 w 2032000"/>
              <a:gd name="connsiteY346" fmla="*/ 37781 h 43602"/>
              <a:gd name="connsiteX347" fmla="*/ 1158831 w 2032000"/>
              <a:gd name="connsiteY347" fmla="*/ 40162 h 43602"/>
              <a:gd name="connsiteX348" fmla="*/ 1150100 w 2032000"/>
              <a:gd name="connsiteY348" fmla="*/ 42014 h 43602"/>
              <a:gd name="connsiteX349" fmla="*/ 1140045 w 2032000"/>
              <a:gd name="connsiteY349" fmla="*/ 43337 h 43602"/>
              <a:gd name="connsiteX350" fmla="*/ 1130300 w 2032000"/>
              <a:gd name="connsiteY350" fmla="*/ 43564 h 43602"/>
              <a:gd name="connsiteX351" fmla="*/ 1120555 w 2032000"/>
              <a:gd name="connsiteY351" fmla="*/ 43337 h 43602"/>
              <a:gd name="connsiteX352" fmla="*/ 1110501 w 2032000"/>
              <a:gd name="connsiteY352" fmla="*/ 42014 h 43602"/>
              <a:gd name="connsiteX353" fmla="*/ 1101769 w 2032000"/>
              <a:gd name="connsiteY353" fmla="*/ 40162 h 43602"/>
              <a:gd name="connsiteX354" fmla="*/ 1094096 w 2032000"/>
              <a:gd name="connsiteY354" fmla="*/ 37781 h 43602"/>
              <a:gd name="connsiteX355" fmla="*/ 1087217 w 2032000"/>
              <a:gd name="connsiteY355" fmla="*/ 35135 h 43602"/>
              <a:gd name="connsiteX356" fmla="*/ 1081132 w 2032000"/>
              <a:gd name="connsiteY356" fmla="*/ 31960 h 43602"/>
              <a:gd name="connsiteX357" fmla="*/ 1074782 w 2032000"/>
              <a:gd name="connsiteY357" fmla="*/ 28785 h 43602"/>
              <a:gd name="connsiteX358" fmla="*/ 1068432 w 2032000"/>
              <a:gd name="connsiteY358" fmla="*/ 25610 h 43602"/>
              <a:gd name="connsiteX359" fmla="*/ 1062346 w 2032000"/>
              <a:gd name="connsiteY359" fmla="*/ 22964 h 43602"/>
              <a:gd name="connsiteX360" fmla="*/ 1055467 w 2032000"/>
              <a:gd name="connsiteY360" fmla="*/ 20318 h 43602"/>
              <a:gd name="connsiteX361" fmla="*/ 1047794 w 2032000"/>
              <a:gd name="connsiteY361" fmla="*/ 17673 h 43602"/>
              <a:gd name="connsiteX362" fmla="*/ 1039063 w 2032000"/>
              <a:gd name="connsiteY362" fmla="*/ 15821 h 43602"/>
              <a:gd name="connsiteX363" fmla="*/ 1029009 w 2032000"/>
              <a:gd name="connsiteY363" fmla="*/ 14762 h 43602"/>
              <a:gd name="connsiteX364" fmla="*/ 1017632 w 2032000"/>
              <a:gd name="connsiteY364" fmla="*/ 14233 h 43602"/>
              <a:gd name="connsiteX365" fmla="*/ 1016000 w 2032000"/>
              <a:gd name="connsiteY365" fmla="*/ 14309 h 43602"/>
              <a:gd name="connsiteX366" fmla="*/ 1014368 w 2032000"/>
              <a:gd name="connsiteY366" fmla="*/ 14233 h 43602"/>
              <a:gd name="connsiteX367" fmla="*/ 1002991 w 2032000"/>
              <a:gd name="connsiteY367" fmla="*/ 14762 h 43602"/>
              <a:gd name="connsiteX368" fmla="*/ 992937 w 2032000"/>
              <a:gd name="connsiteY368" fmla="*/ 15821 h 43602"/>
              <a:gd name="connsiteX369" fmla="*/ 984206 w 2032000"/>
              <a:gd name="connsiteY369" fmla="*/ 17673 h 43602"/>
              <a:gd name="connsiteX370" fmla="*/ 976533 w 2032000"/>
              <a:gd name="connsiteY370" fmla="*/ 20318 h 43602"/>
              <a:gd name="connsiteX371" fmla="*/ 969654 w 2032000"/>
              <a:gd name="connsiteY371" fmla="*/ 22964 h 43602"/>
              <a:gd name="connsiteX372" fmla="*/ 963568 w 2032000"/>
              <a:gd name="connsiteY372" fmla="*/ 25610 h 43602"/>
              <a:gd name="connsiteX373" fmla="*/ 957218 w 2032000"/>
              <a:gd name="connsiteY373" fmla="*/ 28785 h 43602"/>
              <a:gd name="connsiteX374" fmla="*/ 950868 w 2032000"/>
              <a:gd name="connsiteY374" fmla="*/ 31960 h 43602"/>
              <a:gd name="connsiteX375" fmla="*/ 944783 w 2032000"/>
              <a:gd name="connsiteY375" fmla="*/ 35135 h 43602"/>
              <a:gd name="connsiteX376" fmla="*/ 937904 w 2032000"/>
              <a:gd name="connsiteY376" fmla="*/ 37781 h 43602"/>
              <a:gd name="connsiteX377" fmla="*/ 930231 w 2032000"/>
              <a:gd name="connsiteY377" fmla="*/ 40162 h 43602"/>
              <a:gd name="connsiteX378" fmla="*/ 921499 w 2032000"/>
              <a:gd name="connsiteY378" fmla="*/ 42014 h 43602"/>
              <a:gd name="connsiteX379" fmla="*/ 911445 w 2032000"/>
              <a:gd name="connsiteY379" fmla="*/ 43337 h 43602"/>
              <a:gd name="connsiteX380" fmla="*/ 901700 w 2032000"/>
              <a:gd name="connsiteY380" fmla="*/ 43564 h 43602"/>
              <a:gd name="connsiteX381" fmla="*/ 891955 w 2032000"/>
              <a:gd name="connsiteY381" fmla="*/ 43337 h 43602"/>
              <a:gd name="connsiteX382" fmla="*/ 881900 w 2032000"/>
              <a:gd name="connsiteY382" fmla="*/ 42014 h 43602"/>
              <a:gd name="connsiteX383" fmla="*/ 873169 w 2032000"/>
              <a:gd name="connsiteY383" fmla="*/ 40162 h 43602"/>
              <a:gd name="connsiteX384" fmla="*/ 865496 w 2032000"/>
              <a:gd name="connsiteY384" fmla="*/ 37781 h 43602"/>
              <a:gd name="connsiteX385" fmla="*/ 858617 w 2032000"/>
              <a:gd name="connsiteY385" fmla="*/ 35135 h 43602"/>
              <a:gd name="connsiteX386" fmla="*/ 852532 w 2032000"/>
              <a:gd name="connsiteY386" fmla="*/ 31960 h 43602"/>
              <a:gd name="connsiteX387" fmla="*/ 846182 w 2032000"/>
              <a:gd name="connsiteY387" fmla="*/ 28785 h 43602"/>
              <a:gd name="connsiteX388" fmla="*/ 839832 w 2032000"/>
              <a:gd name="connsiteY388" fmla="*/ 25610 h 43602"/>
              <a:gd name="connsiteX389" fmla="*/ 833746 w 2032000"/>
              <a:gd name="connsiteY389" fmla="*/ 22964 h 43602"/>
              <a:gd name="connsiteX390" fmla="*/ 826867 w 2032000"/>
              <a:gd name="connsiteY390" fmla="*/ 20318 h 43602"/>
              <a:gd name="connsiteX391" fmla="*/ 819194 w 2032000"/>
              <a:gd name="connsiteY391" fmla="*/ 17673 h 43602"/>
              <a:gd name="connsiteX392" fmla="*/ 810463 w 2032000"/>
              <a:gd name="connsiteY392" fmla="*/ 15821 h 43602"/>
              <a:gd name="connsiteX393" fmla="*/ 800409 w 2032000"/>
              <a:gd name="connsiteY393" fmla="*/ 14762 h 43602"/>
              <a:gd name="connsiteX394" fmla="*/ 789032 w 2032000"/>
              <a:gd name="connsiteY394" fmla="*/ 14233 h 43602"/>
              <a:gd name="connsiteX395" fmla="*/ 777655 w 2032000"/>
              <a:gd name="connsiteY395" fmla="*/ 14762 h 43602"/>
              <a:gd name="connsiteX396" fmla="*/ 767600 w 2032000"/>
              <a:gd name="connsiteY396" fmla="*/ 15821 h 43602"/>
              <a:gd name="connsiteX397" fmla="*/ 758869 w 2032000"/>
              <a:gd name="connsiteY397" fmla="*/ 17673 h 43602"/>
              <a:gd name="connsiteX398" fmla="*/ 751196 w 2032000"/>
              <a:gd name="connsiteY398" fmla="*/ 20318 h 43602"/>
              <a:gd name="connsiteX399" fmla="*/ 744317 w 2032000"/>
              <a:gd name="connsiteY399" fmla="*/ 22964 h 43602"/>
              <a:gd name="connsiteX400" fmla="*/ 738232 w 2032000"/>
              <a:gd name="connsiteY400" fmla="*/ 25610 h 43602"/>
              <a:gd name="connsiteX401" fmla="*/ 725532 w 2032000"/>
              <a:gd name="connsiteY401" fmla="*/ 31960 h 43602"/>
              <a:gd name="connsiteX402" fmla="*/ 719446 w 2032000"/>
              <a:gd name="connsiteY402" fmla="*/ 35135 h 43602"/>
              <a:gd name="connsiteX403" fmla="*/ 712567 w 2032000"/>
              <a:gd name="connsiteY403" fmla="*/ 37781 h 43602"/>
              <a:gd name="connsiteX404" fmla="*/ 704894 w 2032000"/>
              <a:gd name="connsiteY404" fmla="*/ 40162 h 43602"/>
              <a:gd name="connsiteX405" fmla="*/ 696163 w 2032000"/>
              <a:gd name="connsiteY405" fmla="*/ 42014 h 43602"/>
              <a:gd name="connsiteX406" fmla="*/ 686109 w 2032000"/>
              <a:gd name="connsiteY406" fmla="*/ 43337 h 43602"/>
              <a:gd name="connsiteX407" fmla="*/ 674732 w 2032000"/>
              <a:gd name="connsiteY407" fmla="*/ 43602 h 43602"/>
              <a:gd name="connsiteX408" fmla="*/ 663355 w 2032000"/>
              <a:gd name="connsiteY408" fmla="*/ 43337 h 43602"/>
              <a:gd name="connsiteX409" fmla="*/ 653300 w 2032000"/>
              <a:gd name="connsiteY409" fmla="*/ 42014 h 43602"/>
              <a:gd name="connsiteX410" fmla="*/ 644569 w 2032000"/>
              <a:gd name="connsiteY410" fmla="*/ 40162 h 43602"/>
              <a:gd name="connsiteX411" fmla="*/ 636896 w 2032000"/>
              <a:gd name="connsiteY411" fmla="*/ 37781 h 43602"/>
              <a:gd name="connsiteX412" fmla="*/ 630017 w 2032000"/>
              <a:gd name="connsiteY412" fmla="*/ 35135 h 43602"/>
              <a:gd name="connsiteX413" fmla="*/ 623932 w 2032000"/>
              <a:gd name="connsiteY413" fmla="*/ 31960 h 43602"/>
              <a:gd name="connsiteX414" fmla="*/ 617582 w 2032000"/>
              <a:gd name="connsiteY414" fmla="*/ 28785 h 43602"/>
              <a:gd name="connsiteX415" fmla="*/ 611232 w 2032000"/>
              <a:gd name="connsiteY415" fmla="*/ 25610 h 43602"/>
              <a:gd name="connsiteX416" fmla="*/ 605146 w 2032000"/>
              <a:gd name="connsiteY416" fmla="*/ 22964 h 43602"/>
              <a:gd name="connsiteX417" fmla="*/ 598267 w 2032000"/>
              <a:gd name="connsiteY417" fmla="*/ 20318 h 43602"/>
              <a:gd name="connsiteX418" fmla="*/ 590594 w 2032000"/>
              <a:gd name="connsiteY418" fmla="*/ 17673 h 43602"/>
              <a:gd name="connsiteX419" fmla="*/ 581863 w 2032000"/>
              <a:gd name="connsiteY419" fmla="*/ 15821 h 43602"/>
              <a:gd name="connsiteX420" fmla="*/ 571809 w 2032000"/>
              <a:gd name="connsiteY420" fmla="*/ 14762 h 43602"/>
              <a:gd name="connsiteX421" fmla="*/ 560167 w 2032000"/>
              <a:gd name="connsiteY421" fmla="*/ 14233 h 43602"/>
              <a:gd name="connsiteX422" fmla="*/ 549055 w 2032000"/>
              <a:gd name="connsiteY422" fmla="*/ 14762 h 43602"/>
              <a:gd name="connsiteX423" fmla="*/ 539000 w 2032000"/>
              <a:gd name="connsiteY423" fmla="*/ 15821 h 43602"/>
              <a:gd name="connsiteX424" fmla="*/ 530269 w 2032000"/>
              <a:gd name="connsiteY424" fmla="*/ 17673 h 43602"/>
              <a:gd name="connsiteX425" fmla="*/ 522596 w 2032000"/>
              <a:gd name="connsiteY425" fmla="*/ 20318 h 43602"/>
              <a:gd name="connsiteX426" fmla="*/ 515717 w 2032000"/>
              <a:gd name="connsiteY426" fmla="*/ 22964 h 43602"/>
              <a:gd name="connsiteX427" fmla="*/ 509632 w 2032000"/>
              <a:gd name="connsiteY427" fmla="*/ 25610 h 43602"/>
              <a:gd name="connsiteX428" fmla="*/ 503282 w 2032000"/>
              <a:gd name="connsiteY428" fmla="*/ 28785 h 43602"/>
              <a:gd name="connsiteX429" fmla="*/ 496932 w 2032000"/>
              <a:gd name="connsiteY429" fmla="*/ 31960 h 43602"/>
              <a:gd name="connsiteX430" fmla="*/ 490846 w 2032000"/>
              <a:gd name="connsiteY430" fmla="*/ 35135 h 43602"/>
              <a:gd name="connsiteX431" fmla="*/ 483967 w 2032000"/>
              <a:gd name="connsiteY431" fmla="*/ 37781 h 43602"/>
              <a:gd name="connsiteX432" fmla="*/ 476294 w 2032000"/>
              <a:gd name="connsiteY432" fmla="*/ 40162 h 43602"/>
              <a:gd name="connsiteX433" fmla="*/ 467563 w 2032000"/>
              <a:gd name="connsiteY433" fmla="*/ 42014 h 43602"/>
              <a:gd name="connsiteX434" fmla="*/ 457509 w 2032000"/>
              <a:gd name="connsiteY434" fmla="*/ 43337 h 43602"/>
              <a:gd name="connsiteX435" fmla="*/ 446132 w 2032000"/>
              <a:gd name="connsiteY435" fmla="*/ 43602 h 43602"/>
              <a:gd name="connsiteX436" fmla="*/ 434755 w 2032000"/>
              <a:gd name="connsiteY436" fmla="*/ 43337 h 43602"/>
              <a:gd name="connsiteX437" fmla="*/ 424700 w 2032000"/>
              <a:gd name="connsiteY437" fmla="*/ 42014 h 43602"/>
              <a:gd name="connsiteX438" fmla="*/ 415969 w 2032000"/>
              <a:gd name="connsiteY438" fmla="*/ 40162 h 43602"/>
              <a:gd name="connsiteX439" fmla="*/ 408296 w 2032000"/>
              <a:gd name="connsiteY439" fmla="*/ 37781 h 43602"/>
              <a:gd name="connsiteX440" fmla="*/ 401417 w 2032000"/>
              <a:gd name="connsiteY440" fmla="*/ 35135 h 43602"/>
              <a:gd name="connsiteX441" fmla="*/ 395332 w 2032000"/>
              <a:gd name="connsiteY441" fmla="*/ 31960 h 43602"/>
              <a:gd name="connsiteX442" fmla="*/ 388982 w 2032000"/>
              <a:gd name="connsiteY442" fmla="*/ 28785 h 43602"/>
              <a:gd name="connsiteX443" fmla="*/ 382632 w 2032000"/>
              <a:gd name="connsiteY443" fmla="*/ 25610 h 43602"/>
              <a:gd name="connsiteX444" fmla="*/ 376546 w 2032000"/>
              <a:gd name="connsiteY444" fmla="*/ 22964 h 43602"/>
              <a:gd name="connsiteX445" fmla="*/ 369667 w 2032000"/>
              <a:gd name="connsiteY445" fmla="*/ 20318 h 43602"/>
              <a:gd name="connsiteX446" fmla="*/ 361994 w 2032000"/>
              <a:gd name="connsiteY446" fmla="*/ 17673 h 43602"/>
              <a:gd name="connsiteX447" fmla="*/ 353263 w 2032000"/>
              <a:gd name="connsiteY447" fmla="*/ 15821 h 43602"/>
              <a:gd name="connsiteX448" fmla="*/ 343209 w 2032000"/>
              <a:gd name="connsiteY448" fmla="*/ 14762 h 43602"/>
              <a:gd name="connsiteX449" fmla="*/ 331832 w 2032000"/>
              <a:gd name="connsiteY449" fmla="*/ 14233 h 43602"/>
              <a:gd name="connsiteX450" fmla="*/ 320455 w 2032000"/>
              <a:gd name="connsiteY450" fmla="*/ 14762 h 43602"/>
              <a:gd name="connsiteX451" fmla="*/ 310400 w 2032000"/>
              <a:gd name="connsiteY451" fmla="*/ 15821 h 43602"/>
              <a:gd name="connsiteX452" fmla="*/ 301669 w 2032000"/>
              <a:gd name="connsiteY452" fmla="*/ 17673 h 43602"/>
              <a:gd name="connsiteX453" fmla="*/ 293996 w 2032000"/>
              <a:gd name="connsiteY453" fmla="*/ 20318 h 43602"/>
              <a:gd name="connsiteX454" fmla="*/ 287117 w 2032000"/>
              <a:gd name="connsiteY454" fmla="*/ 22964 h 43602"/>
              <a:gd name="connsiteX455" fmla="*/ 281032 w 2032000"/>
              <a:gd name="connsiteY455" fmla="*/ 25610 h 43602"/>
              <a:gd name="connsiteX456" fmla="*/ 274682 w 2032000"/>
              <a:gd name="connsiteY456" fmla="*/ 28785 h 43602"/>
              <a:gd name="connsiteX457" fmla="*/ 268332 w 2032000"/>
              <a:gd name="connsiteY457" fmla="*/ 31960 h 43602"/>
              <a:gd name="connsiteX458" fmla="*/ 262246 w 2032000"/>
              <a:gd name="connsiteY458" fmla="*/ 35135 h 43602"/>
              <a:gd name="connsiteX459" fmla="*/ 255367 w 2032000"/>
              <a:gd name="connsiteY459" fmla="*/ 37781 h 43602"/>
              <a:gd name="connsiteX460" fmla="*/ 247694 w 2032000"/>
              <a:gd name="connsiteY460" fmla="*/ 40162 h 43602"/>
              <a:gd name="connsiteX461" fmla="*/ 238963 w 2032000"/>
              <a:gd name="connsiteY461" fmla="*/ 42014 h 43602"/>
              <a:gd name="connsiteX462" fmla="*/ 228909 w 2032000"/>
              <a:gd name="connsiteY462" fmla="*/ 43337 h 43602"/>
              <a:gd name="connsiteX463" fmla="*/ 217532 w 2032000"/>
              <a:gd name="connsiteY463" fmla="*/ 43602 h 43602"/>
              <a:gd name="connsiteX464" fmla="*/ 206155 w 2032000"/>
              <a:gd name="connsiteY464" fmla="*/ 43337 h 43602"/>
              <a:gd name="connsiteX465" fmla="*/ 196100 w 2032000"/>
              <a:gd name="connsiteY465" fmla="*/ 42014 h 43602"/>
              <a:gd name="connsiteX466" fmla="*/ 187369 w 2032000"/>
              <a:gd name="connsiteY466" fmla="*/ 40162 h 43602"/>
              <a:gd name="connsiteX467" fmla="*/ 179696 w 2032000"/>
              <a:gd name="connsiteY467" fmla="*/ 37781 h 43602"/>
              <a:gd name="connsiteX468" fmla="*/ 172817 w 2032000"/>
              <a:gd name="connsiteY468" fmla="*/ 35135 h 43602"/>
              <a:gd name="connsiteX469" fmla="*/ 166732 w 2032000"/>
              <a:gd name="connsiteY469" fmla="*/ 31960 h 43602"/>
              <a:gd name="connsiteX470" fmla="*/ 160382 w 2032000"/>
              <a:gd name="connsiteY470" fmla="*/ 28785 h 43602"/>
              <a:gd name="connsiteX471" fmla="*/ 154032 w 2032000"/>
              <a:gd name="connsiteY471" fmla="*/ 25610 h 43602"/>
              <a:gd name="connsiteX472" fmla="*/ 147946 w 2032000"/>
              <a:gd name="connsiteY472" fmla="*/ 22964 h 43602"/>
              <a:gd name="connsiteX473" fmla="*/ 141067 w 2032000"/>
              <a:gd name="connsiteY473" fmla="*/ 20318 h 43602"/>
              <a:gd name="connsiteX474" fmla="*/ 133394 w 2032000"/>
              <a:gd name="connsiteY474" fmla="*/ 17673 h 43602"/>
              <a:gd name="connsiteX475" fmla="*/ 124663 w 2032000"/>
              <a:gd name="connsiteY475" fmla="*/ 15821 h 43602"/>
              <a:gd name="connsiteX476" fmla="*/ 114609 w 2032000"/>
              <a:gd name="connsiteY476" fmla="*/ 14762 h 43602"/>
              <a:gd name="connsiteX477" fmla="*/ 103232 w 2032000"/>
              <a:gd name="connsiteY477" fmla="*/ 14233 h 43602"/>
              <a:gd name="connsiteX478" fmla="*/ 91855 w 2032000"/>
              <a:gd name="connsiteY478" fmla="*/ 14762 h 43602"/>
              <a:gd name="connsiteX479" fmla="*/ 81800 w 2032000"/>
              <a:gd name="connsiteY479" fmla="*/ 15821 h 43602"/>
              <a:gd name="connsiteX480" fmla="*/ 73069 w 2032000"/>
              <a:gd name="connsiteY480" fmla="*/ 17673 h 43602"/>
              <a:gd name="connsiteX481" fmla="*/ 65396 w 2032000"/>
              <a:gd name="connsiteY481" fmla="*/ 20318 h 43602"/>
              <a:gd name="connsiteX482" fmla="*/ 58517 w 2032000"/>
              <a:gd name="connsiteY482" fmla="*/ 22964 h 43602"/>
              <a:gd name="connsiteX483" fmla="*/ 52432 w 2032000"/>
              <a:gd name="connsiteY483" fmla="*/ 25610 h 43602"/>
              <a:gd name="connsiteX484" fmla="*/ 46082 w 2032000"/>
              <a:gd name="connsiteY484" fmla="*/ 28785 h 43602"/>
              <a:gd name="connsiteX485" fmla="*/ 39732 w 2032000"/>
              <a:gd name="connsiteY485" fmla="*/ 31960 h 43602"/>
              <a:gd name="connsiteX486" fmla="*/ 33646 w 2032000"/>
              <a:gd name="connsiteY486" fmla="*/ 35135 h 43602"/>
              <a:gd name="connsiteX487" fmla="*/ 26767 w 2032000"/>
              <a:gd name="connsiteY487" fmla="*/ 37781 h 43602"/>
              <a:gd name="connsiteX488" fmla="*/ 19094 w 2032000"/>
              <a:gd name="connsiteY488" fmla="*/ 40162 h 43602"/>
              <a:gd name="connsiteX489" fmla="*/ 10363 w 2032000"/>
              <a:gd name="connsiteY489" fmla="*/ 42014 h 43602"/>
              <a:gd name="connsiteX490" fmla="*/ 309 w 2032000"/>
              <a:gd name="connsiteY490" fmla="*/ 43337 h 43602"/>
              <a:gd name="connsiteX491" fmla="*/ 0 w 2032000"/>
              <a:gd name="connsiteY491" fmla="*/ 43344 h 43602"/>
              <a:gd name="connsiteX492" fmla="*/ 0 w 2032000"/>
              <a:gd name="connsiteY492" fmla="*/ 29111 h 43602"/>
              <a:gd name="connsiteX493" fmla="*/ 309 w 2032000"/>
              <a:gd name="connsiteY493" fmla="*/ 29104 h 43602"/>
              <a:gd name="connsiteX494" fmla="*/ 10363 w 2032000"/>
              <a:gd name="connsiteY494" fmla="*/ 27781 h 43602"/>
              <a:gd name="connsiteX495" fmla="*/ 19094 w 2032000"/>
              <a:gd name="connsiteY495" fmla="*/ 25929 h 43602"/>
              <a:gd name="connsiteX496" fmla="*/ 26767 w 2032000"/>
              <a:gd name="connsiteY496" fmla="*/ 23548 h 43602"/>
              <a:gd name="connsiteX497" fmla="*/ 33646 w 2032000"/>
              <a:gd name="connsiteY497" fmla="*/ 20902 h 43602"/>
              <a:gd name="connsiteX498" fmla="*/ 39732 w 2032000"/>
              <a:gd name="connsiteY498" fmla="*/ 17727 h 43602"/>
              <a:gd name="connsiteX499" fmla="*/ 46082 w 2032000"/>
              <a:gd name="connsiteY499" fmla="*/ 14552 h 43602"/>
              <a:gd name="connsiteX500" fmla="*/ 52432 w 2032000"/>
              <a:gd name="connsiteY500" fmla="*/ 11377 h 43602"/>
              <a:gd name="connsiteX501" fmla="*/ 58517 w 2032000"/>
              <a:gd name="connsiteY501" fmla="*/ 8731 h 43602"/>
              <a:gd name="connsiteX502" fmla="*/ 65396 w 2032000"/>
              <a:gd name="connsiteY502" fmla="*/ 6085 h 43602"/>
              <a:gd name="connsiteX503" fmla="*/ 73069 w 2032000"/>
              <a:gd name="connsiteY503" fmla="*/ 3440 h 43602"/>
              <a:gd name="connsiteX504" fmla="*/ 81800 w 2032000"/>
              <a:gd name="connsiteY504" fmla="*/ 1588 h 43602"/>
              <a:gd name="connsiteX505" fmla="*/ 91855 w 2032000"/>
              <a:gd name="connsiteY505" fmla="*/ 529 h 43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Lst>
            <a:rect l="l" t="t" r="r" b="b"/>
            <a:pathLst>
              <a:path w="2032000" h="43602">
                <a:moveTo>
                  <a:pt x="103232" y="0"/>
                </a:moveTo>
                <a:lnTo>
                  <a:pt x="114609" y="529"/>
                </a:lnTo>
                <a:lnTo>
                  <a:pt x="124663" y="1588"/>
                </a:lnTo>
                <a:lnTo>
                  <a:pt x="133394" y="3440"/>
                </a:lnTo>
                <a:lnTo>
                  <a:pt x="141067" y="6085"/>
                </a:lnTo>
                <a:lnTo>
                  <a:pt x="147946" y="8731"/>
                </a:lnTo>
                <a:lnTo>
                  <a:pt x="154032" y="11377"/>
                </a:lnTo>
                <a:lnTo>
                  <a:pt x="160382" y="14552"/>
                </a:lnTo>
                <a:lnTo>
                  <a:pt x="166732" y="17727"/>
                </a:lnTo>
                <a:lnTo>
                  <a:pt x="172817" y="20902"/>
                </a:lnTo>
                <a:lnTo>
                  <a:pt x="179696" y="23548"/>
                </a:lnTo>
                <a:lnTo>
                  <a:pt x="187369" y="25929"/>
                </a:lnTo>
                <a:lnTo>
                  <a:pt x="196100" y="27781"/>
                </a:lnTo>
                <a:lnTo>
                  <a:pt x="206155" y="29104"/>
                </a:lnTo>
                <a:lnTo>
                  <a:pt x="217532" y="29369"/>
                </a:lnTo>
                <a:lnTo>
                  <a:pt x="228909" y="29104"/>
                </a:lnTo>
                <a:lnTo>
                  <a:pt x="238963" y="27781"/>
                </a:lnTo>
                <a:lnTo>
                  <a:pt x="247694" y="25929"/>
                </a:lnTo>
                <a:lnTo>
                  <a:pt x="255367" y="23548"/>
                </a:lnTo>
                <a:lnTo>
                  <a:pt x="262246" y="20902"/>
                </a:lnTo>
                <a:lnTo>
                  <a:pt x="268332" y="17727"/>
                </a:lnTo>
                <a:lnTo>
                  <a:pt x="274682" y="14552"/>
                </a:lnTo>
                <a:lnTo>
                  <a:pt x="281032" y="11377"/>
                </a:lnTo>
                <a:lnTo>
                  <a:pt x="287117" y="8731"/>
                </a:lnTo>
                <a:lnTo>
                  <a:pt x="293996" y="6085"/>
                </a:lnTo>
                <a:lnTo>
                  <a:pt x="301669" y="3440"/>
                </a:lnTo>
                <a:lnTo>
                  <a:pt x="310400" y="1588"/>
                </a:lnTo>
                <a:lnTo>
                  <a:pt x="320455" y="529"/>
                </a:lnTo>
                <a:lnTo>
                  <a:pt x="331832" y="0"/>
                </a:lnTo>
                <a:lnTo>
                  <a:pt x="343209" y="529"/>
                </a:lnTo>
                <a:lnTo>
                  <a:pt x="353263" y="1588"/>
                </a:lnTo>
                <a:lnTo>
                  <a:pt x="361994" y="3440"/>
                </a:lnTo>
                <a:lnTo>
                  <a:pt x="369667" y="6085"/>
                </a:lnTo>
                <a:lnTo>
                  <a:pt x="376546" y="8731"/>
                </a:lnTo>
                <a:lnTo>
                  <a:pt x="382632" y="11377"/>
                </a:lnTo>
                <a:lnTo>
                  <a:pt x="388982" y="14552"/>
                </a:lnTo>
                <a:lnTo>
                  <a:pt x="395332" y="17727"/>
                </a:lnTo>
                <a:lnTo>
                  <a:pt x="401417" y="20902"/>
                </a:lnTo>
                <a:lnTo>
                  <a:pt x="408296" y="23548"/>
                </a:lnTo>
                <a:lnTo>
                  <a:pt x="415969" y="25929"/>
                </a:lnTo>
                <a:lnTo>
                  <a:pt x="424700" y="27781"/>
                </a:lnTo>
                <a:lnTo>
                  <a:pt x="434755" y="29104"/>
                </a:lnTo>
                <a:lnTo>
                  <a:pt x="446132" y="29369"/>
                </a:lnTo>
                <a:lnTo>
                  <a:pt x="457509" y="29104"/>
                </a:lnTo>
                <a:lnTo>
                  <a:pt x="467563" y="27781"/>
                </a:lnTo>
                <a:lnTo>
                  <a:pt x="476294" y="25929"/>
                </a:lnTo>
                <a:lnTo>
                  <a:pt x="483967" y="23548"/>
                </a:lnTo>
                <a:lnTo>
                  <a:pt x="490846" y="20902"/>
                </a:lnTo>
                <a:lnTo>
                  <a:pt x="496932" y="17727"/>
                </a:lnTo>
                <a:lnTo>
                  <a:pt x="503282" y="14552"/>
                </a:lnTo>
                <a:lnTo>
                  <a:pt x="509632" y="11377"/>
                </a:lnTo>
                <a:lnTo>
                  <a:pt x="515717" y="8731"/>
                </a:lnTo>
                <a:lnTo>
                  <a:pt x="522596" y="6085"/>
                </a:lnTo>
                <a:lnTo>
                  <a:pt x="530269" y="3440"/>
                </a:lnTo>
                <a:lnTo>
                  <a:pt x="539000" y="1588"/>
                </a:lnTo>
                <a:lnTo>
                  <a:pt x="549055" y="529"/>
                </a:lnTo>
                <a:lnTo>
                  <a:pt x="560167" y="0"/>
                </a:lnTo>
                <a:lnTo>
                  <a:pt x="571809" y="529"/>
                </a:lnTo>
                <a:lnTo>
                  <a:pt x="581863" y="1588"/>
                </a:lnTo>
                <a:lnTo>
                  <a:pt x="590594" y="3440"/>
                </a:lnTo>
                <a:lnTo>
                  <a:pt x="598267" y="6085"/>
                </a:lnTo>
                <a:lnTo>
                  <a:pt x="605146" y="8731"/>
                </a:lnTo>
                <a:lnTo>
                  <a:pt x="611232" y="11377"/>
                </a:lnTo>
                <a:lnTo>
                  <a:pt x="617582" y="14552"/>
                </a:lnTo>
                <a:lnTo>
                  <a:pt x="623932" y="17727"/>
                </a:lnTo>
                <a:lnTo>
                  <a:pt x="630017" y="20902"/>
                </a:lnTo>
                <a:lnTo>
                  <a:pt x="636896" y="23548"/>
                </a:lnTo>
                <a:lnTo>
                  <a:pt x="644569" y="25929"/>
                </a:lnTo>
                <a:lnTo>
                  <a:pt x="653300" y="27781"/>
                </a:lnTo>
                <a:lnTo>
                  <a:pt x="663355" y="29104"/>
                </a:lnTo>
                <a:lnTo>
                  <a:pt x="674732" y="29369"/>
                </a:lnTo>
                <a:lnTo>
                  <a:pt x="686109" y="29104"/>
                </a:lnTo>
                <a:lnTo>
                  <a:pt x="696163" y="27781"/>
                </a:lnTo>
                <a:lnTo>
                  <a:pt x="704894" y="25929"/>
                </a:lnTo>
                <a:lnTo>
                  <a:pt x="712567" y="23548"/>
                </a:lnTo>
                <a:lnTo>
                  <a:pt x="719446" y="20902"/>
                </a:lnTo>
                <a:lnTo>
                  <a:pt x="725532" y="17727"/>
                </a:lnTo>
                <a:lnTo>
                  <a:pt x="738232" y="11377"/>
                </a:lnTo>
                <a:lnTo>
                  <a:pt x="744317" y="8731"/>
                </a:lnTo>
                <a:lnTo>
                  <a:pt x="751196" y="6085"/>
                </a:lnTo>
                <a:lnTo>
                  <a:pt x="758869" y="3440"/>
                </a:lnTo>
                <a:lnTo>
                  <a:pt x="767600" y="1588"/>
                </a:lnTo>
                <a:lnTo>
                  <a:pt x="777655" y="529"/>
                </a:lnTo>
                <a:lnTo>
                  <a:pt x="789032" y="0"/>
                </a:lnTo>
                <a:lnTo>
                  <a:pt x="800409" y="529"/>
                </a:lnTo>
                <a:lnTo>
                  <a:pt x="810463" y="1588"/>
                </a:lnTo>
                <a:lnTo>
                  <a:pt x="819194" y="3440"/>
                </a:lnTo>
                <a:lnTo>
                  <a:pt x="826867" y="6085"/>
                </a:lnTo>
                <a:lnTo>
                  <a:pt x="833746" y="8731"/>
                </a:lnTo>
                <a:lnTo>
                  <a:pt x="839832" y="11377"/>
                </a:lnTo>
                <a:lnTo>
                  <a:pt x="846182" y="14552"/>
                </a:lnTo>
                <a:lnTo>
                  <a:pt x="852532" y="17727"/>
                </a:lnTo>
                <a:lnTo>
                  <a:pt x="858617" y="20902"/>
                </a:lnTo>
                <a:lnTo>
                  <a:pt x="865496" y="23548"/>
                </a:lnTo>
                <a:lnTo>
                  <a:pt x="873169" y="25929"/>
                </a:lnTo>
                <a:lnTo>
                  <a:pt x="881900" y="27781"/>
                </a:lnTo>
                <a:lnTo>
                  <a:pt x="891955" y="29104"/>
                </a:lnTo>
                <a:lnTo>
                  <a:pt x="901700" y="29331"/>
                </a:lnTo>
                <a:lnTo>
                  <a:pt x="911445" y="29104"/>
                </a:lnTo>
                <a:lnTo>
                  <a:pt x="921499" y="27781"/>
                </a:lnTo>
                <a:lnTo>
                  <a:pt x="930231" y="25929"/>
                </a:lnTo>
                <a:lnTo>
                  <a:pt x="937904" y="23548"/>
                </a:lnTo>
                <a:lnTo>
                  <a:pt x="944783" y="20902"/>
                </a:lnTo>
                <a:lnTo>
                  <a:pt x="950868" y="17727"/>
                </a:lnTo>
                <a:lnTo>
                  <a:pt x="957218" y="14552"/>
                </a:lnTo>
                <a:lnTo>
                  <a:pt x="963568" y="11377"/>
                </a:lnTo>
                <a:lnTo>
                  <a:pt x="969654" y="8731"/>
                </a:lnTo>
                <a:lnTo>
                  <a:pt x="976533" y="6085"/>
                </a:lnTo>
                <a:lnTo>
                  <a:pt x="984206" y="3440"/>
                </a:lnTo>
                <a:lnTo>
                  <a:pt x="992937" y="1588"/>
                </a:lnTo>
                <a:lnTo>
                  <a:pt x="1002991" y="529"/>
                </a:lnTo>
                <a:lnTo>
                  <a:pt x="1014368" y="0"/>
                </a:lnTo>
                <a:lnTo>
                  <a:pt x="1016000" y="76"/>
                </a:lnTo>
                <a:lnTo>
                  <a:pt x="1017632" y="0"/>
                </a:lnTo>
                <a:lnTo>
                  <a:pt x="1029009" y="529"/>
                </a:lnTo>
                <a:lnTo>
                  <a:pt x="1039063" y="1588"/>
                </a:lnTo>
                <a:lnTo>
                  <a:pt x="1047794" y="3440"/>
                </a:lnTo>
                <a:lnTo>
                  <a:pt x="1055467" y="6085"/>
                </a:lnTo>
                <a:lnTo>
                  <a:pt x="1062346" y="8731"/>
                </a:lnTo>
                <a:lnTo>
                  <a:pt x="1068432" y="11377"/>
                </a:lnTo>
                <a:lnTo>
                  <a:pt x="1074782" y="14552"/>
                </a:lnTo>
                <a:lnTo>
                  <a:pt x="1081132" y="17727"/>
                </a:lnTo>
                <a:lnTo>
                  <a:pt x="1087217" y="20902"/>
                </a:lnTo>
                <a:lnTo>
                  <a:pt x="1094096" y="23548"/>
                </a:lnTo>
                <a:lnTo>
                  <a:pt x="1101769" y="25929"/>
                </a:lnTo>
                <a:lnTo>
                  <a:pt x="1110501" y="27781"/>
                </a:lnTo>
                <a:lnTo>
                  <a:pt x="1120555" y="29104"/>
                </a:lnTo>
                <a:lnTo>
                  <a:pt x="1130300" y="29331"/>
                </a:lnTo>
                <a:lnTo>
                  <a:pt x="1140045" y="29104"/>
                </a:lnTo>
                <a:lnTo>
                  <a:pt x="1150100" y="27781"/>
                </a:lnTo>
                <a:lnTo>
                  <a:pt x="1158831" y="25929"/>
                </a:lnTo>
                <a:lnTo>
                  <a:pt x="1166504" y="23548"/>
                </a:lnTo>
                <a:lnTo>
                  <a:pt x="1173383" y="20902"/>
                </a:lnTo>
                <a:lnTo>
                  <a:pt x="1179468" y="17727"/>
                </a:lnTo>
                <a:lnTo>
                  <a:pt x="1185818" y="14552"/>
                </a:lnTo>
                <a:lnTo>
                  <a:pt x="1192168" y="11377"/>
                </a:lnTo>
                <a:lnTo>
                  <a:pt x="1198254" y="8731"/>
                </a:lnTo>
                <a:lnTo>
                  <a:pt x="1205133" y="6085"/>
                </a:lnTo>
                <a:lnTo>
                  <a:pt x="1212806" y="3440"/>
                </a:lnTo>
                <a:lnTo>
                  <a:pt x="1221537" y="1588"/>
                </a:lnTo>
                <a:lnTo>
                  <a:pt x="1231591" y="529"/>
                </a:lnTo>
                <a:lnTo>
                  <a:pt x="1242968" y="0"/>
                </a:lnTo>
                <a:lnTo>
                  <a:pt x="1254345" y="529"/>
                </a:lnTo>
                <a:lnTo>
                  <a:pt x="1264400" y="1588"/>
                </a:lnTo>
                <a:lnTo>
                  <a:pt x="1273131" y="3440"/>
                </a:lnTo>
                <a:lnTo>
                  <a:pt x="1280804" y="6085"/>
                </a:lnTo>
                <a:lnTo>
                  <a:pt x="1287683" y="8731"/>
                </a:lnTo>
                <a:lnTo>
                  <a:pt x="1293768" y="11377"/>
                </a:lnTo>
                <a:lnTo>
                  <a:pt x="1300118" y="14552"/>
                </a:lnTo>
                <a:lnTo>
                  <a:pt x="1306468" y="17727"/>
                </a:lnTo>
                <a:lnTo>
                  <a:pt x="1312554" y="20902"/>
                </a:lnTo>
                <a:lnTo>
                  <a:pt x="1319433" y="23548"/>
                </a:lnTo>
                <a:lnTo>
                  <a:pt x="1327106" y="25929"/>
                </a:lnTo>
                <a:lnTo>
                  <a:pt x="1335837" y="27781"/>
                </a:lnTo>
                <a:lnTo>
                  <a:pt x="1345891" y="29104"/>
                </a:lnTo>
                <a:lnTo>
                  <a:pt x="1357268" y="29369"/>
                </a:lnTo>
                <a:lnTo>
                  <a:pt x="1368645" y="29104"/>
                </a:lnTo>
                <a:lnTo>
                  <a:pt x="1378700" y="27781"/>
                </a:lnTo>
                <a:lnTo>
                  <a:pt x="1387431" y="25929"/>
                </a:lnTo>
                <a:lnTo>
                  <a:pt x="1395104" y="23548"/>
                </a:lnTo>
                <a:lnTo>
                  <a:pt x="1401983" y="20902"/>
                </a:lnTo>
                <a:lnTo>
                  <a:pt x="1408068" y="17727"/>
                </a:lnTo>
                <a:lnTo>
                  <a:pt x="1414418" y="14552"/>
                </a:lnTo>
                <a:lnTo>
                  <a:pt x="1420768" y="11377"/>
                </a:lnTo>
                <a:lnTo>
                  <a:pt x="1426854" y="8731"/>
                </a:lnTo>
                <a:lnTo>
                  <a:pt x="1433733" y="6085"/>
                </a:lnTo>
                <a:lnTo>
                  <a:pt x="1441406" y="3440"/>
                </a:lnTo>
                <a:lnTo>
                  <a:pt x="1450137" y="1588"/>
                </a:lnTo>
                <a:lnTo>
                  <a:pt x="1460191" y="529"/>
                </a:lnTo>
                <a:lnTo>
                  <a:pt x="1471304" y="0"/>
                </a:lnTo>
                <a:lnTo>
                  <a:pt x="1482945" y="529"/>
                </a:lnTo>
                <a:lnTo>
                  <a:pt x="1493000" y="1588"/>
                </a:lnTo>
                <a:lnTo>
                  <a:pt x="1501731" y="3440"/>
                </a:lnTo>
                <a:lnTo>
                  <a:pt x="1509404" y="6085"/>
                </a:lnTo>
                <a:lnTo>
                  <a:pt x="1516283" y="8731"/>
                </a:lnTo>
                <a:lnTo>
                  <a:pt x="1522368" y="11377"/>
                </a:lnTo>
                <a:lnTo>
                  <a:pt x="1528718" y="14552"/>
                </a:lnTo>
                <a:lnTo>
                  <a:pt x="1535068" y="17727"/>
                </a:lnTo>
                <a:lnTo>
                  <a:pt x="1541154" y="20902"/>
                </a:lnTo>
                <a:lnTo>
                  <a:pt x="1548033" y="23548"/>
                </a:lnTo>
                <a:lnTo>
                  <a:pt x="1555706" y="25929"/>
                </a:lnTo>
                <a:lnTo>
                  <a:pt x="1564437" y="27781"/>
                </a:lnTo>
                <a:lnTo>
                  <a:pt x="1574491" y="29104"/>
                </a:lnTo>
                <a:lnTo>
                  <a:pt x="1585868" y="29369"/>
                </a:lnTo>
                <a:lnTo>
                  <a:pt x="1597245" y="29104"/>
                </a:lnTo>
                <a:lnTo>
                  <a:pt x="1607300" y="27781"/>
                </a:lnTo>
                <a:lnTo>
                  <a:pt x="1616031" y="25929"/>
                </a:lnTo>
                <a:lnTo>
                  <a:pt x="1623704" y="23548"/>
                </a:lnTo>
                <a:lnTo>
                  <a:pt x="1630583" y="20902"/>
                </a:lnTo>
                <a:lnTo>
                  <a:pt x="1636668" y="17727"/>
                </a:lnTo>
                <a:lnTo>
                  <a:pt x="1649368" y="11377"/>
                </a:lnTo>
                <a:lnTo>
                  <a:pt x="1655454" y="8731"/>
                </a:lnTo>
                <a:lnTo>
                  <a:pt x="1662333" y="6085"/>
                </a:lnTo>
                <a:lnTo>
                  <a:pt x="1670006" y="3440"/>
                </a:lnTo>
                <a:lnTo>
                  <a:pt x="1678737" y="1588"/>
                </a:lnTo>
                <a:lnTo>
                  <a:pt x="1688791" y="529"/>
                </a:lnTo>
                <a:lnTo>
                  <a:pt x="1700168" y="0"/>
                </a:lnTo>
                <a:lnTo>
                  <a:pt x="1711545" y="529"/>
                </a:lnTo>
                <a:lnTo>
                  <a:pt x="1721600" y="1588"/>
                </a:lnTo>
                <a:lnTo>
                  <a:pt x="1730331" y="3440"/>
                </a:lnTo>
                <a:lnTo>
                  <a:pt x="1738004" y="6085"/>
                </a:lnTo>
                <a:lnTo>
                  <a:pt x="1744883" y="8731"/>
                </a:lnTo>
                <a:lnTo>
                  <a:pt x="1750968" y="11377"/>
                </a:lnTo>
                <a:lnTo>
                  <a:pt x="1757318" y="14552"/>
                </a:lnTo>
                <a:lnTo>
                  <a:pt x="1763668" y="17727"/>
                </a:lnTo>
                <a:lnTo>
                  <a:pt x="1769754" y="20902"/>
                </a:lnTo>
                <a:lnTo>
                  <a:pt x="1776633" y="23548"/>
                </a:lnTo>
                <a:lnTo>
                  <a:pt x="1784306" y="25929"/>
                </a:lnTo>
                <a:lnTo>
                  <a:pt x="1793037" y="27781"/>
                </a:lnTo>
                <a:lnTo>
                  <a:pt x="1803091" y="29104"/>
                </a:lnTo>
                <a:lnTo>
                  <a:pt x="1814468" y="29369"/>
                </a:lnTo>
                <a:lnTo>
                  <a:pt x="1825845" y="29104"/>
                </a:lnTo>
                <a:lnTo>
                  <a:pt x="1835900" y="27781"/>
                </a:lnTo>
                <a:lnTo>
                  <a:pt x="1844631" y="25929"/>
                </a:lnTo>
                <a:lnTo>
                  <a:pt x="1852304" y="23548"/>
                </a:lnTo>
                <a:lnTo>
                  <a:pt x="1859183" y="20902"/>
                </a:lnTo>
                <a:lnTo>
                  <a:pt x="1865268" y="17727"/>
                </a:lnTo>
                <a:lnTo>
                  <a:pt x="1871618" y="14552"/>
                </a:lnTo>
                <a:lnTo>
                  <a:pt x="1877968" y="11377"/>
                </a:lnTo>
                <a:lnTo>
                  <a:pt x="1884054" y="8731"/>
                </a:lnTo>
                <a:lnTo>
                  <a:pt x="1890933" y="6085"/>
                </a:lnTo>
                <a:lnTo>
                  <a:pt x="1898606" y="3440"/>
                </a:lnTo>
                <a:lnTo>
                  <a:pt x="1907337" y="1588"/>
                </a:lnTo>
                <a:lnTo>
                  <a:pt x="1917391" y="529"/>
                </a:lnTo>
                <a:lnTo>
                  <a:pt x="1928768" y="0"/>
                </a:lnTo>
                <a:lnTo>
                  <a:pt x="1940145" y="529"/>
                </a:lnTo>
                <a:lnTo>
                  <a:pt x="1950200" y="1588"/>
                </a:lnTo>
                <a:lnTo>
                  <a:pt x="1958931" y="3440"/>
                </a:lnTo>
                <a:lnTo>
                  <a:pt x="1966604" y="6085"/>
                </a:lnTo>
                <a:lnTo>
                  <a:pt x="1973483" y="8731"/>
                </a:lnTo>
                <a:lnTo>
                  <a:pt x="1979568" y="11377"/>
                </a:lnTo>
                <a:lnTo>
                  <a:pt x="1985918" y="14552"/>
                </a:lnTo>
                <a:lnTo>
                  <a:pt x="1992268" y="17727"/>
                </a:lnTo>
                <a:lnTo>
                  <a:pt x="1998354" y="20902"/>
                </a:lnTo>
                <a:lnTo>
                  <a:pt x="2005233" y="23548"/>
                </a:lnTo>
                <a:lnTo>
                  <a:pt x="2012906" y="25929"/>
                </a:lnTo>
                <a:lnTo>
                  <a:pt x="2021637" y="27781"/>
                </a:lnTo>
                <a:lnTo>
                  <a:pt x="2031691" y="29104"/>
                </a:lnTo>
                <a:lnTo>
                  <a:pt x="2032000" y="29111"/>
                </a:lnTo>
                <a:lnTo>
                  <a:pt x="2032000" y="43344"/>
                </a:lnTo>
                <a:lnTo>
                  <a:pt x="2031691" y="43337"/>
                </a:lnTo>
                <a:lnTo>
                  <a:pt x="2021637" y="42014"/>
                </a:lnTo>
                <a:lnTo>
                  <a:pt x="2012906" y="40162"/>
                </a:lnTo>
                <a:lnTo>
                  <a:pt x="2005233" y="37781"/>
                </a:lnTo>
                <a:lnTo>
                  <a:pt x="1998354" y="35135"/>
                </a:lnTo>
                <a:lnTo>
                  <a:pt x="1992268" y="31960"/>
                </a:lnTo>
                <a:lnTo>
                  <a:pt x="1985918" y="28785"/>
                </a:lnTo>
                <a:lnTo>
                  <a:pt x="1979568" y="25610"/>
                </a:lnTo>
                <a:lnTo>
                  <a:pt x="1973483" y="22964"/>
                </a:lnTo>
                <a:lnTo>
                  <a:pt x="1966604" y="20318"/>
                </a:lnTo>
                <a:lnTo>
                  <a:pt x="1958931" y="17673"/>
                </a:lnTo>
                <a:lnTo>
                  <a:pt x="1950200" y="15821"/>
                </a:lnTo>
                <a:lnTo>
                  <a:pt x="1940145" y="14762"/>
                </a:lnTo>
                <a:lnTo>
                  <a:pt x="1928768" y="14233"/>
                </a:lnTo>
                <a:lnTo>
                  <a:pt x="1917391" y="14762"/>
                </a:lnTo>
                <a:lnTo>
                  <a:pt x="1907337" y="15821"/>
                </a:lnTo>
                <a:lnTo>
                  <a:pt x="1898606" y="17673"/>
                </a:lnTo>
                <a:lnTo>
                  <a:pt x="1890933" y="20318"/>
                </a:lnTo>
                <a:lnTo>
                  <a:pt x="1884054" y="22964"/>
                </a:lnTo>
                <a:lnTo>
                  <a:pt x="1877968" y="25610"/>
                </a:lnTo>
                <a:lnTo>
                  <a:pt x="1871618" y="28785"/>
                </a:lnTo>
                <a:lnTo>
                  <a:pt x="1865268" y="31960"/>
                </a:lnTo>
                <a:lnTo>
                  <a:pt x="1859183" y="35135"/>
                </a:lnTo>
                <a:lnTo>
                  <a:pt x="1852304" y="37781"/>
                </a:lnTo>
                <a:lnTo>
                  <a:pt x="1844631" y="40162"/>
                </a:lnTo>
                <a:lnTo>
                  <a:pt x="1835900" y="42014"/>
                </a:lnTo>
                <a:lnTo>
                  <a:pt x="1825845" y="43337"/>
                </a:lnTo>
                <a:lnTo>
                  <a:pt x="1814468" y="43602"/>
                </a:lnTo>
                <a:lnTo>
                  <a:pt x="1803091" y="43337"/>
                </a:lnTo>
                <a:lnTo>
                  <a:pt x="1793037" y="42014"/>
                </a:lnTo>
                <a:lnTo>
                  <a:pt x="1784306" y="40162"/>
                </a:lnTo>
                <a:lnTo>
                  <a:pt x="1776633" y="37781"/>
                </a:lnTo>
                <a:lnTo>
                  <a:pt x="1769754" y="35135"/>
                </a:lnTo>
                <a:lnTo>
                  <a:pt x="1763668" y="31960"/>
                </a:lnTo>
                <a:lnTo>
                  <a:pt x="1757318" y="28785"/>
                </a:lnTo>
                <a:lnTo>
                  <a:pt x="1750968" y="25610"/>
                </a:lnTo>
                <a:lnTo>
                  <a:pt x="1744883" y="22964"/>
                </a:lnTo>
                <a:lnTo>
                  <a:pt x="1738004" y="20318"/>
                </a:lnTo>
                <a:lnTo>
                  <a:pt x="1730331" y="17673"/>
                </a:lnTo>
                <a:lnTo>
                  <a:pt x="1721600" y="15821"/>
                </a:lnTo>
                <a:lnTo>
                  <a:pt x="1711545" y="14762"/>
                </a:lnTo>
                <a:lnTo>
                  <a:pt x="1700168" y="14233"/>
                </a:lnTo>
                <a:lnTo>
                  <a:pt x="1688791" y="14762"/>
                </a:lnTo>
                <a:lnTo>
                  <a:pt x="1678737" y="15821"/>
                </a:lnTo>
                <a:lnTo>
                  <a:pt x="1670006" y="17673"/>
                </a:lnTo>
                <a:lnTo>
                  <a:pt x="1662333" y="20318"/>
                </a:lnTo>
                <a:lnTo>
                  <a:pt x="1655454" y="22964"/>
                </a:lnTo>
                <a:lnTo>
                  <a:pt x="1649368" y="25610"/>
                </a:lnTo>
                <a:lnTo>
                  <a:pt x="1636668" y="31960"/>
                </a:lnTo>
                <a:lnTo>
                  <a:pt x="1630583" y="35135"/>
                </a:lnTo>
                <a:lnTo>
                  <a:pt x="1623704" y="37781"/>
                </a:lnTo>
                <a:lnTo>
                  <a:pt x="1616031" y="40162"/>
                </a:lnTo>
                <a:lnTo>
                  <a:pt x="1607300" y="42014"/>
                </a:lnTo>
                <a:lnTo>
                  <a:pt x="1597245" y="43337"/>
                </a:lnTo>
                <a:lnTo>
                  <a:pt x="1585868" y="43602"/>
                </a:lnTo>
                <a:lnTo>
                  <a:pt x="1574491" y="43337"/>
                </a:lnTo>
                <a:lnTo>
                  <a:pt x="1564437" y="42014"/>
                </a:lnTo>
                <a:lnTo>
                  <a:pt x="1555706" y="40162"/>
                </a:lnTo>
                <a:lnTo>
                  <a:pt x="1548033" y="37781"/>
                </a:lnTo>
                <a:lnTo>
                  <a:pt x="1541154" y="35135"/>
                </a:lnTo>
                <a:lnTo>
                  <a:pt x="1535068" y="31960"/>
                </a:lnTo>
                <a:lnTo>
                  <a:pt x="1528718" y="28785"/>
                </a:lnTo>
                <a:lnTo>
                  <a:pt x="1522368" y="25610"/>
                </a:lnTo>
                <a:lnTo>
                  <a:pt x="1516283" y="22964"/>
                </a:lnTo>
                <a:lnTo>
                  <a:pt x="1509404" y="20318"/>
                </a:lnTo>
                <a:lnTo>
                  <a:pt x="1501731" y="17673"/>
                </a:lnTo>
                <a:lnTo>
                  <a:pt x="1493000" y="15821"/>
                </a:lnTo>
                <a:lnTo>
                  <a:pt x="1482945" y="14762"/>
                </a:lnTo>
                <a:lnTo>
                  <a:pt x="1471304" y="14233"/>
                </a:lnTo>
                <a:lnTo>
                  <a:pt x="1460191" y="14762"/>
                </a:lnTo>
                <a:lnTo>
                  <a:pt x="1450137" y="15821"/>
                </a:lnTo>
                <a:lnTo>
                  <a:pt x="1441406" y="17673"/>
                </a:lnTo>
                <a:lnTo>
                  <a:pt x="1433733" y="20318"/>
                </a:lnTo>
                <a:lnTo>
                  <a:pt x="1426854" y="22964"/>
                </a:lnTo>
                <a:lnTo>
                  <a:pt x="1420768" y="25610"/>
                </a:lnTo>
                <a:lnTo>
                  <a:pt x="1414418" y="28785"/>
                </a:lnTo>
                <a:lnTo>
                  <a:pt x="1408068" y="31960"/>
                </a:lnTo>
                <a:lnTo>
                  <a:pt x="1401983" y="35135"/>
                </a:lnTo>
                <a:lnTo>
                  <a:pt x="1395104" y="37781"/>
                </a:lnTo>
                <a:lnTo>
                  <a:pt x="1387431" y="40162"/>
                </a:lnTo>
                <a:lnTo>
                  <a:pt x="1378700" y="42014"/>
                </a:lnTo>
                <a:lnTo>
                  <a:pt x="1368645" y="43337"/>
                </a:lnTo>
                <a:lnTo>
                  <a:pt x="1357268" y="43602"/>
                </a:lnTo>
                <a:lnTo>
                  <a:pt x="1345891" y="43337"/>
                </a:lnTo>
                <a:lnTo>
                  <a:pt x="1335837" y="42014"/>
                </a:lnTo>
                <a:lnTo>
                  <a:pt x="1327106" y="40162"/>
                </a:lnTo>
                <a:lnTo>
                  <a:pt x="1319433" y="37781"/>
                </a:lnTo>
                <a:lnTo>
                  <a:pt x="1312554" y="35135"/>
                </a:lnTo>
                <a:lnTo>
                  <a:pt x="1306468" y="31960"/>
                </a:lnTo>
                <a:lnTo>
                  <a:pt x="1300118" y="28785"/>
                </a:lnTo>
                <a:lnTo>
                  <a:pt x="1293768" y="25610"/>
                </a:lnTo>
                <a:lnTo>
                  <a:pt x="1287683" y="22964"/>
                </a:lnTo>
                <a:lnTo>
                  <a:pt x="1280804" y="20318"/>
                </a:lnTo>
                <a:lnTo>
                  <a:pt x="1273131" y="17673"/>
                </a:lnTo>
                <a:lnTo>
                  <a:pt x="1264400" y="15821"/>
                </a:lnTo>
                <a:lnTo>
                  <a:pt x="1254345" y="14762"/>
                </a:lnTo>
                <a:lnTo>
                  <a:pt x="1242968" y="14233"/>
                </a:lnTo>
                <a:lnTo>
                  <a:pt x="1231591" y="14762"/>
                </a:lnTo>
                <a:lnTo>
                  <a:pt x="1221537" y="15821"/>
                </a:lnTo>
                <a:lnTo>
                  <a:pt x="1212806" y="17673"/>
                </a:lnTo>
                <a:lnTo>
                  <a:pt x="1205133" y="20318"/>
                </a:lnTo>
                <a:lnTo>
                  <a:pt x="1198254" y="22964"/>
                </a:lnTo>
                <a:lnTo>
                  <a:pt x="1192168" y="25610"/>
                </a:lnTo>
                <a:lnTo>
                  <a:pt x="1185818" y="28785"/>
                </a:lnTo>
                <a:lnTo>
                  <a:pt x="1179468" y="31960"/>
                </a:lnTo>
                <a:lnTo>
                  <a:pt x="1173383" y="35135"/>
                </a:lnTo>
                <a:lnTo>
                  <a:pt x="1166504" y="37781"/>
                </a:lnTo>
                <a:lnTo>
                  <a:pt x="1158831" y="40162"/>
                </a:lnTo>
                <a:lnTo>
                  <a:pt x="1150100" y="42014"/>
                </a:lnTo>
                <a:lnTo>
                  <a:pt x="1140045" y="43337"/>
                </a:lnTo>
                <a:lnTo>
                  <a:pt x="1130300" y="43564"/>
                </a:lnTo>
                <a:lnTo>
                  <a:pt x="1120555" y="43337"/>
                </a:lnTo>
                <a:lnTo>
                  <a:pt x="1110501" y="42014"/>
                </a:lnTo>
                <a:lnTo>
                  <a:pt x="1101769" y="40162"/>
                </a:lnTo>
                <a:lnTo>
                  <a:pt x="1094096" y="37781"/>
                </a:lnTo>
                <a:lnTo>
                  <a:pt x="1087217" y="35135"/>
                </a:lnTo>
                <a:lnTo>
                  <a:pt x="1081132" y="31960"/>
                </a:lnTo>
                <a:lnTo>
                  <a:pt x="1074782" y="28785"/>
                </a:lnTo>
                <a:lnTo>
                  <a:pt x="1068432" y="25610"/>
                </a:lnTo>
                <a:lnTo>
                  <a:pt x="1062346" y="22964"/>
                </a:lnTo>
                <a:lnTo>
                  <a:pt x="1055467" y="20318"/>
                </a:lnTo>
                <a:lnTo>
                  <a:pt x="1047794" y="17673"/>
                </a:lnTo>
                <a:lnTo>
                  <a:pt x="1039063" y="15821"/>
                </a:lnTo>
                <a:lnTo>
                  <a:pt x="1029009" y="14762"/>
                </a:lnTo>
                <a:lnTo>
                  <a:pt x="1017632" y="14233"/>
                </a:lnTo>
                <a:lnTo>
                  <a:pt x="1016000" y="14309"/>
                </a:lnTo>
                <a:lnTo>
                  <a:pt x="1014368" y="14233"/>
                </a:lnTo>
                <a:lnTo>
                  <a:pt x="1002991" y="14762"/>
                </a:lnTo>
                <a:lnTo>
                  <a:pt x="992937" y="15821"/>
                </a:lnTo>
                <a:lnTo>
                  <a:pt x="984206" y="17673"/>
                </a:lnTo>
                <a:lnTo>
                  <a:pt x="976533" y="20318"/>
                </a:lnTo>
                <a:lnTo>
                  <a:pt x="969654" y="22964"/>
                </a:lnTo>
                <a:lnTo>
                  <a:pt x="963568" y="25610"/>
                </a:lnTo>
                <a:lnTo>
                  <a:pt x="957218" y="28785"/>
                </a:lnTo>
                <a:lnTo>
                  <a:pt x="950868" y="31960"/>
                </a:lnTo>
                <a:lnTo>
                  <a:pt x="944783" y="35135"/>
                </a:lnTo>
                <a:lnTo>
                  <a:pt x="937904" y="37781"/>
                </a:lnTo>
                <a:lnTo>
                  <a:pt x="930231" y="40162"/>
                </a:lnTo>
                <a:lnTo>
                  <a:pt x="921499" y="42014"/>
                </a:lnTo>
                <a:lnTo>
                  <a:pt x="911445" y="43337"/>
                </a:lnTo>
                <a:lnTo>
                  <a:pt x="901700" y="43564"/>
                </a:lnTo>
                <a:lnTo>
                  <a:pt x="891955" y="43337"/>
                </a:lnTo>
                <a:lnTo>
                  <a:pt x="881900" y="42014"/>
                </a:lnTo>
                <a:lnTo>
                  <a:pt x="873169" y="40162"/>
                </a:lnTo>
                <a:lnTo>
                  <a:pt x="865496" y="37781"/>
                </a:lnTo>
                <a:lnTo>
                  <a:pt x="858617" y="35135"/>
                </a:lnTo>
                <a:lnTo>
                  <a:pt x="852532" y="31960"/>
                </a:lnTo>
                <a:lnTo>
                  <a:pt x="846182" y="28785"/>
                </a:lnTo>
                <a:lnTo>
                  <a:pt x="839832" y="25610"/>
                </a:lnTo>
                <a:lnTo>
                  <a:pt x="833746" y="22964"/>
                </a:lnTo>
                <a:lnTo>
                  <a:pt x="826867" y="20318"/>
                </a:lnTo>
                <a:lnTo>
                  <a:pt x="819194" y="17673"/>
                </a:lnTo>
                <a:lnTo>
                  <a:pt x="810463" y="15821"/>
                </a:lnTo>
                <a:lnTo>
                  <a:pt x="800409" y="14762"/>
                </a:lnTo>
                <a:lnTo>
                  <a:pt x="789032" y="14233"/>
                </a:lnTo>
                <a:lnTo>
                  <a:pt x="777655" y="14762"/>
                </a:lnTo>
                <a:lnTo>
                  <a:pt x="767600" y="15821"/>
                </a:lnTo>
                <a:lnTo>
                  <a:pt x="758869" y="17673"/>
                </a:lnTo>
                <a:lnTo>
                  <a:pt x="751196" y="20318"/>
                </a:lnTo>
                <a:lnTo>
                  <a:pt x="744317" y="22964"/>
                </a:lnTo>
                <a:lnTo>
                  <a:pt x="738232" y="25610"/>
                </a:lnTo>
                <a:lnTo>
                  <a:pt x="725532" y="31960"/>
                </a:lnTo>
                <a:lnTo>
                  <a:pt x="719446" y="35135"/>
                </a:lnTo>
                <a:lnTo>
                  <a:pt x="712567" y="37781"/>
                </a:lnTo>
                <a:lnTo>
                  <a:pt x="704894" y="40162"/>
                </a:lnTo>
                <a:lnTo>
                  <a:pt x="696163" y="42014"/>
                </a:lnTo>
                <a:lnTo>
                  <a:pt x="686109" y="43337"/>
                </a:lnTo>
                <a:lnTo>
                  <a:pt x="674732" y="43602"/>
                </a:lnTo>
                <a:lnTo>
                  <a:pt x="663355" y="43337"/>
                </a:lnTo>
                <a:lnTo>
                  <a:pt x="653300" y="42014"/>
                </a:lnTo>
                <a:lnTo>
                  <a:pt x="644569" y="40162"/>
                </a:lnTo>
                <a:lnTo>
                  <a:pt x="636896" y="37781"/>
                </a:lnTo>
                <a:lnTo>
                  <a:pt x="630017" y="35135"/>
                </a:lnTo>
                <a:lnTo>
                  <a:pt x="623932" y="31960"/>
                </a:lnTo>
                <a:lnTo>
                  <a:pt x="617582" y="28785"/>
                </a:lnTo>
                <a:lnTo>
                  <a:pt x="611232" y="25610"/>
                </a:lnTo>
                <a:lnTo>
                  <a:pt x="605146" y="22964"/>
                </a:lnTo>
                <a:lnTo>
                  <a:pt x="598267" y="20318"/>
                </a:lnTo>
                <a:lnTo>
                  <a:pt x="590594" y="17673"/>
                </a:lnTo>
                <a:lnTo>
                  <a:pt x="581863" y="15821"/>
                </a:lnTo>
                <a:lnTo>
                  <a:pt x="571809" y="14762"/>
                </a:lnTo>
                <a:lnTo>
                  <a:pt x="560167" y="14233"/>
                </a:lnTo>
                <a:lnTo>
                  <a:pt x="549055" y="14762"/>
                </a:lnTo>
                <a:lnTo>
                  <a:pt x="539000" y="15821"/>
                </a:lnTo>
                <a:lnTo>
                  <a:pt x="530269" y="17673"/>
                </a:lnTo>
                <a:lnTo>
                  <a:pt x="522596" y="20318"/>
                </a:lnTo>
                <a:lnTo>
                  <a:pt x="515717" y="22964"/>
                </a:lnTo>
                <a:lnTo>
                  <a:pt x="509632" y="25610"/>
                </a:lnTo>
                <a:lnTo>
                  <a:pt x="503282" y="28785"/>
                </a:lnTo>
                <a:lnTo>
                  <a:pt x="496932" y="31960"/>
                </a:lnTo>
                <a:lnTo>
                  <a:pt x="490846" y="35135"/>
                </a:lnTo>
                <a:lnTo>
                  <a:pt x="483967" y="37781"/>
                </a:lnTo>
                <a:lnTo>
                  <a:pt x="476294" y="40162"/>
                </a:lnTo>
                <a:lnTo>
                  <a:pt x="467563" y="42014"/>
                </a:lnTo>
                <a:lnTo>
                  <a:pt x="457509" y="43337"/>
                </a:lnTo>
                <a:lnTo>
                  <a:pt x="446132" y="43602"/>
                </a:lnTo>
                <a:lnTo>
                  <a:pt x="434755" y="43337"/>
                </a:lnTo>
                <a:lnTo>
                  <a:pt x="424700" y="42014"/>
                </a:lnTo>
                <a:lnTo>
                  <a:pt x="415969" y="40162"/>
                </a:lnTo>
                <a:lnTo>
                  <a:pt x="408296" y="37781"/>
                </a:lnTo>
                <a:lnTo>
                  <a:pt x="401417" y="35135"/>
                </a:lnTo>
                <a:lnTo>
                  <a:pt x="395332" y="31960"/>
                </a:lnTo>
                <a:lnTo>
                  <a:pt x="388982" y="28785"/>
                </a:lnTo>
                <a:lnTo>
                  <a:pt x="382632" y="25610"/>
                </a:lnTo>
                <a:lnTo>
                  <a:pt x="376546" y="22964"/>
                </a:lnTo>
                <a:lnTo>
                  <a:pt x="369667" y="20318"/>
                </a:lnTo>
                <a:lnTo>
                  <a:pt x="361994" y="17673"/>
                </a:lnTo>
                <a:lnTo>
                  <a:pt x="353263" y="15821"/>
                </a:lnTo>
                <a:lnTo>
                  <a:pt x="343209" y="14762"/>
                </a:lnTo>
                <a:lnTo>
                  <a:pt x="331832" y="14233"/>
                </a:lnTo>
                <a:lnTo>
                  <a:pt x="320455" y="14762"/>
                </a:lnTo>
                <a:lnTo>
                  <a:pt x="310400" y="15821"/>
                </a:lnTo>
                <a:lnTo>
                  <a:pt x="301669" y="17673"/>
                </a:lnTo>
                <a:lnTo>
                  <a:pt x="293996" y="20318"/>
                </a:lnTo>
                <a:lnTo>
                  <a:pt x="287117" y="22964"/>
                </a:lnTo>
                <a:lnTo>
                  <a:pt x="281032" y="25610"/>
                </a:lnTo>
                <a:lnTo>
                  <a:pt x="274682" y="28785"/>
                </a:lnTo>
                <a:lnTo>
                  <a:pt x="268332" y="31960"/>
                </a:lnTo>
                <a:lnTo>
                  <a:pt x="262246" y="35135"/>
                </a:lnTo>
                <a:lnTo>
                  <a:pt x="255367" y="37781"/>
                </a:lnTo>
                <a:lnTo>
                  <a:pt x="247694" y="40162"/>
                </a:lnTo>
                <a:lnTo>
                  <a:pt x="238963" y="42014"/>
                </a:lnTo>
                <a:lnTo>
                  <a:pt x="228909" y="43337"/>
                </a:lnTo>
                <a:lnTo>
                  <a:pt x="217532" y="43602"/>
                </a:lnTo>
                <a:lnTo>
                  <a:pt x="206155" y="43337"/>
                </a:lnTo>
                <a:lnTo>
                  <a:pt x="196100" y="42014"/>
                </a:lnTo>
                <a:lnTo>
                  <a:pt x="187369" y="40162"/>
                </a:lnTo>
                <a:lnTo>
                  <a:pt x="179696" y="37781"/>
                </a:lnTo>
                <a:lnTo>
                  <a:pt x="172817" y="35135"/>
                </a:lnTo>
                <a:lnTo>
                  <a:pt x="166732" y="31960"/>
                </a:lnTo>
                <a:lnTo>
                  <a:pt x="160382" y="28785"/>
                </a:lnTo>
                <a:lnTo>
                  <a:pt x="154032" y="25610"/>
                </a:lnTo>
                <a:lnTo>
                  <a:pt x="147946" y="22964"/>
                </a:lnTo>
                <a:lnTo>
                  <a:pt x="141067" y="20318"/>
                </a:lnTo>
                <a:lnTo>
                  <a:pt x="133394" y="17673"/>
                </a:lnTo>
                <a:lnTo>
                  <a:pt x="124663" y="15821"/>
                </a:lnTo>
                <a:lnTo>
                  <a:pt x="114609" y="14762"/>
                </a:lnTo>
                <a:lnTo>
                  <a:pt x="103232" y="14233"/>
                </a:lnTo>
                <a:lnTo>
                  <a:pt x="91855" y="14762"/>
                </a:lnTo>
                <a:lnTo>
                  <a:pt x="81800" y="15821"/>
                </a:lnTo>
                <a:lnTo>
                  <a:pt x="73069" y="17673"/>
                </a:lnTo>
                <a:lnTo>
                  <a:pt x="65396" y="20318"/>
                </a:lnTo>
                <a:lnTo>
                  <a:pt x="58517" y="22964"/>
                </a:lnTo>
                <a:lnTo>
                  <a:pt x="52432" y="25610"/>
                </a:lnTo>
                <a:lnTo>
                  <a:pt x="46082" y="28785"/>
                </a:lnTo>
                <a:lnTo>
                  <a:pt x="39732" y="31960"/>
                </a:lnTo>
                <a:lnTo>
                  <a:pt x="33646" y="35135"/>
                </a:lnTo>
                <a:lnTo>
                  <a:pt x="26767" y="37781"/>
                </a:lnTo>
                <a:lnTo>
                  <a:pt x="19094" y="40162"/>
                </a:lnTo>
                <a:lnTo>
                  <a:pt x="10363" y="42014"/>
                </a:lnTo>
                <a:lnTo>
                  <a:pt x="309" y="43337"/>
                </a:lnTo>
                <a:lnTo>
                  <a:pt x="0" y="43344"/>
                </a:lnTo>
                <a:lnTo>
                  <a:pt x="0" y="29111"/>
                </a:lnTo>
                <a:lnTo>
                  <a:pt x="309" y="29104"/>
                </a:lnTo>
                <a:lnTo>
                  <a:pt x="10363" y="27781"/>
                </a:lnTo>
                <a:lnTo>
                  <a:pt x="19094" y="25929"/>
                </a:lnTo>
                <a:lnTo>
                  <a:pt x="26767" y="23548"/>
                </a:lnTo>
                <a:lnTo>
                  <a:pt x="33646" y="20902"/>
                </a:lnTo>
                <a:lnTo>
                  <a:pt x="39732" y="17727"/>
                </a:lnTo>
                <a:lnTo>
                  <a:pt x="46082" y="14552"/>
                </a:lnTo>
                <a:lnTo>
                  <a:pt x="52432" y="11377"/>
                </a:lnTo>
                <a:lnTo>
                  <a:pt x="58517" y="8731"/>
                </a:lnTo>
                <a:lnTo>
                  <a:pt x="65396" y="6085"/>
                </a:lnTo>
                <a:lnTo>
                  <a:pt x="73069" y="3440"/>
                </a:lnTo>
                <a:lnTo>
                  <a:pt x="81800" y="1588"/>
                </a:lnTo>
                <a:lnTo>
                  <a:pt x="91855" y="529"/>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259641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BCC6B-5A22-4949-BA91-9E6959BAC99F}"/>
              </a:ext>
            </a:extLst>
          </p:cNvPr>
          <p:cNvSpPr>
            <a:spLocks noGrp="1"/>
          </p:cNvSpPr>
          <p:nvPr>
            <p:ph type="title"/>
          </p:nvPr>
        </p:nvSpPr>
        <p:spPr/>
        <p:txBody>
          <a:bodyPr/>
          <a:lstStyle/>
          <a:p>
            <a:r>
              <a:rPr lang="en-US" dirty="0"/>
              <a:t>Enemies</a:t>
            </a:r>
          </a:p>
        </p:txBody>
      </p:sp>
      <p:sp>
        <p:nvSpPr>
          <p:cNvPr id="3" name="Content Placeholder 2">
            <a:extLst>
              <a:ext uri="{FF2B5EF4-FFF2-40B4-BE49-F238E27FC236}">
                <a16:creationId xmlns:a16="http://schemas.microsoft.com/office/drawing/2014/main" id="{1A129FCA-00E9-427F-BDF2-0FC2B6E0CD4A}"/>
              </a:ext>
            </a:extLst>
          </p:cNvPr>
          <p:cNvSpPr>
            <a:spLocks noGrp="1"/>
          </p:cNvSpPr>
          <p:nvPr>
            <p:ph idx="1"/>
          </p:nvPr>
        </p:nvSpPr>
        <p:spPr>
          <a:xfrm>
            <a:off x="1006838" y="2221833"/>
            <a:ext cx="10559519" cy="3593591"/>
          </a:xfrm>
        </p:spPr>
        <p:txBody>
          <a:bodyPr>
            <a:normAutofit/>
          </a:bodyPr>
          <a:lstStyle/>
          <a:p>
            <a:r>
              <a:rPr lang="en-US" dirty="0"/>
              <a:t>There will be several enemies and three bosses which Pablo will encounter at the end of each level:</a:t>
            </a:r>
          </a:p>
          <a:p>
            <a:r>
              <a:rPr lang="en-US" b="1" dirty="0"/>
              <a:t>Normal enemies: </a:t>
            </a:r>
            <a:r>
              <a:rPr lang="en-US" dirty="0"/>
              <a:t>			</a:t>
            </a:r>
            <a:endParaRPr lang="en-US" b="1" dirty="0"/>
          </a:p>
          <a:p>
            <a:pPr lvl="1"/>
            <a:r>
              <a:rPr lang="en-US" dirty="0"/>
              <a:t>Goblins – (level 1) first enemy the player will encounter in “Before Dark” 	</a:t>
            </a:r>
          </a:p>
          <a:p>
            <a:pPr lvl="1"/>
            <a:r>
              <a:rPr lang="en-US" dirty="0"/>
              <a:t>Zombies – (level 1 and 2) slow and not very smart. However hit harder as the sun goes down</a:t>
            </a:r>
          </a:p>
          <a:p>
            <a:pPr lvl="1"/>
            <a:r>
              <a:rPr lang="en-US" dirty="0"/>
              <a:t>Ghost – (level 2 and 3) more of a supportive enemy, and have a scream which stuns the main character</a:t>
            </a:r>
          </a:p>
          <a:p>
            <a:pPr lvl="1"/>
            <a:r>
              <a:rPr lang="en-US" dirty="0"/>
              <a:t>Robots – (level 2 ) quick movement and have ranged attacks</a:t>
            </a:r>
          </a:p>
          <a:p>
            <a:pPr lvl="1"/>
            <a:r>
              <a:rPr lang="en-US" dirty="0"/>
              <a:t>Spiders – (level 3) very quick and have a large detection radius. Short cooldown on attacks</a:t>
            </a:r>
          </a:p>
          <a:p>
            <a:pPr lvl="1"/>
            <a:r>
              <a:rPr lang="en-US" dirty="0"/>
              <a:t>Wolves – (level 3) attacks include a charge, bite, and seldomly a howl which </a:t>
            </a:r>
            <a:r>
              <a:rPr lang="en-US" dirty="0" err="1"/>
              <a:t>debuffs</a:t>
            </a:r>
            <a:r>
              <a:rPr lang="en-US" dirty="0"/>
              <a:t> Pablo</a:t>
            </a:r>
          </a:p>
          <a:p>
            <a:pPr lvl="1"/>
            <a:endParaRPr lang="en-US" dirty="0"/>
          </a:p>
          <a:p>
            <a:pPr lvl="1"/>
            <a:endParaRPr lang="en-US" dirty="0"/>
          </a:p>
        </p:txBody>
      </p:sp>
    </p:spTree>
    <p:extLst>
      <p:ext uri="{BB962C8B-B14F-4D97-AF65-F5344CB8AC3E}">
        <p14:creationId xmlns:p14="http://schemas.microsoft.com/office/powerpoint/2010/main" val="2790296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C41C8-F7DE-4BD8-BD7F-3A056CEEE9C3}"/>
              </a:ext>
            </a:extLst>
          </p:cNvPr>
          <p:cNvSpPr>
            <a:spLocks noGrp="1"/>
          </p:cNvSpPr>
          <p:nvPr>
            <p:ph type="title"/>
          </p:nvPr>
        </p:nvSpPr>
        <p:spPr/>
        <p:txBody>
          <a:bodyPr/>
          <a:lstStyle/>
          <a:p>
            <a:r>
              <a:rPr lang="en-US" dirty="0"/>
              <a:t>Enemies – cont.</a:t>
            </a:r>
          </a:p>
        </p:txBody>
      </p:sp>
      <p:sp>
        <p:nvSpPr>
          <p:cNvPr id="3" name="Content Placeholder 2">
            <a:extLst>
              <a:ext uri="{FF2B5EF4-FFF2-40B4-BE49-F238E27FC236}">
                <a16:creationId xmlns:a16="http://schemas.microsoft.com/office/drawing/2014/main" id="{308E17F5-A0DA-4C40-A4D6-9ECAA0905F5E}"/>
              </a:ext>
            </a:extLst>
          </p:cNvPr>
          <p:cNvSpPr>
            <a:spLocks noGrp="1"/>
          </p:cNvSpPr>
          <p:nvPr>
            <p:ph idx="1"/>
          </p:nvPr>
        </p:nvSpPr>
        <p:spPr/>
        <p:txBody>
          <a:bodyPr/>
          <a:lstStyle/>
          <a:p>
            <a:r>
              <a:rPr lang="en-US" dirty="0"/>
              <a:t>Bosses:</a:t>
            </a:r>
          </a:p>
          <a:p>
            <a:pPr lvl="1"/>
            <a:r>
              <a:rPr lang="en-US" dirty="0"/>
              <a:t>Paco the Clown, first boss of the game. Pablo hates clowns. He thinks they are stupid.</a:t>
            </a:r>
          </a:p>
          <a:p>
            <a:pPr lvl="1"/>
            <a:r>
              <a:rPr lang="en-US" dirty="0"/>
              <a:t>Dr. Dentist - second boss of the game.  A horrifying entity that represents shots from the doctor and visits to the dentist. Expect a lot of drills and needles.</a:t>
            </a:r>
          </a:p>
          <a:p>
            <a:pPr lvl="1"/>
            <a:r>
              <a:rPr lang="en-US" dirty="0"/>
              <a:t>Shadow Boss – final boss of the game. A shadow entity with a mysterious twist. The shadow boss scales in strength as the sun goes down. Beat the game to find out who the shadow boss really is.</a:t>
            </a:r>
          </a:p>
          <a:p>
            <a:pPr lvl="1"/>
            <a:endParaRPr lang="en-US" dirty="0"/>
          </a:p>
        </p:txBody>
      </p:sp>
    </p:spTree>
    <p:extLst>
      <p:ext uri="{BB962C8B-B14F-4D97-AF65-F5344CB8AC3E}">
        <p14:creationId xmlns:p14="http://schemas.microsoft.com/office/powerpoint/2010/main" val="573655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2960E-25D3-46A4-B377-9FF0A56782F0}"/>
              </a:ext>
            </a:extLst>
          </p:cNvPr>
          <p:cNvSpPr>
            <a:spLocks noGrp="1"/>
          </p:cNvSpPr>
          <p:nvPr>
            <p:ph type="title"/>
          </p:nvPr>
        </p:nvSpPr>
        <p:spPr/>
        <p:txBody>
          <a:bodyPr/>
          <a:lstStyle/>
          <a:p>
            <a:r>
              <a:rPr lang="en-US" dirty="0"/>
              <a:t>Art</a:t>
            </a:r>
          </a:p>
        </p:txBody>
      </p:sp>
      <p:sp>
        <p:nvSpPr>
          <p:cNvPr id="3" name="Content Placeholder 2">
            <a:extLst>
              <a:ext uri="{FF2B5EF4-FFF2-40B4-BE49-F238E27FC236}">
                <a16:creationId xmlns:a16="http://schemas.microsoft.com/office/drawing/2014/main" id="{537727C4-59A6-41D0-9496-FB2F4F5B60DF}"/>
              </a:ext>
            </a:extLst>
          </p:cNvPr>
          <p:cNvSpPr>
            <a:spLocks noGrp="1"/>
          </p:cNvSpPr>
          <p:nvPr>
            <p:ph idx="1"/>
          </p:nvPr>
        </p:nvSpPr>
        <p:spPr>
          <a:xfrm>
            <a:off x="1251678" y="2143389"/>
            <a:ext cx="10178322" cy="3593591"/>
          </a:xfrm>
        </p:spPr>
        <p:txBody>
          <a:bodyPr/>
          <a:lstStyle/>
          <a:p>
            <a:r>
              <a:rPr lang="en-US" dirty="0"/>
              <a:t>We decided to go with a simple, cell shaded style similar to Risk of Rain 2 and Breath of the Wild. One that is pleasing to look at while not being too complicated in nature. </a:t>
            </a:r>
          </a:p>
          <a:p>
            <a:r>
              <a:rPr lang="en-US" dirty="0"/>
              <a:t>Although the design features use of lower polygon models, we are not looking towards the direction of the low-poly aesthetic where hard edges are clearly defined and noticeable. </a:t>
            </a:r>
          </a:p>
          <a:p>
            <a:r>
              <a:rPr lang="en-US" dirty="0"/>
              <a:t>The simplistic style matches the imaginative nature of an innocent boy fighting imaginary monsters.</a:t>
            </a:r>
          </a:p>
          <a:p>
            <a:endParaRPr lang="en-US" dirty="0"/>
          </a:p>
        </p:txBody>
      </p:sp>
    </p:spTree>
    <p:extLst>
      <p:ext uri="{BB962C8B-B14F-4D97-AF65-F5344CB8AC3E}">
        <p14:creationId xmlns:p14="http://schemas.microsoft.com/office/powerpoint/2010/main" val="743808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0389D-7531-483E-83D1-CE0674A534A4}"/>
              </a:ext>
            </a:extLst>
          </p:cNvPr>
          <p:cNvSpPr>
            <a:spLocks noGrp="1"/>
          </p:cNvSpPr>
          <p:nvPr>
            <p:ph type="title"/>
          </p:nvPr>
        </p:nvSpPr>
        <p:spPr/>
        <p:txBody>
          <a:bodyPr/>
          <a:lstStyle/>
          <a:p>
            <a:r>
              <a:rPr lang="en-US" dirty="0"/>
              <a:t>Level Design – concept art</a:t>
            </a:r>
          </a:p>
        </p:txBody>
      </p:sp>
      <p:pic>
        <p:nvPicPr>
          <p:cNvPr id="5" name="Picture 4" descr="A close up of a piece of paper&#10;&#10;Description automatically generated">
            <a:extLst>
              <a:ext uri="{FF2B5EF4-FFF2-40B4-BE49-F238E27FC236}">
                <a16:creationId xmlns:a16="http://schemas.microsoft.com/office/drawing/2014/main" id="{4CD15D67-8073-4089-B935-9C037A7903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35843" y="2252984"/>
            <a:ext cx="3269987" cy="4359983"/>
          </a:xfrm>
          <a:prstGeom prst="rect">
            <a:avLst/>
          </a:prstGeom>
        </p:spPr>
      </p:pic>
      <p:sp>
        <p:nvSpPr>
          <p:cNvPr id="6" name="Rectangle 5">
            <a:extLst>
              <a:ext uri="{FF2B5EF4-FFF2-40B4-BE49-F238E27FC236}">
                <a16:creationId xmlns:a16="http://schemas.microsoft.com/office/drawing/2014/main" id="{A7964B45-023E-49A8-B7BD-0C213F786C19}"/>
              </a:ext>
            </a:extLst>
          </p:cNvPr>
          <p:cNvSpPr/>
          <p:nvPr/>
        </p:nvSpPr>
        <p:spPr>
          <a:xfrm>
            <a:off x="5740642" y="1772018"/>
            <a:ext cx="1200393" cy="369332"/>
          </a:xfrm>
          <a:prstGeom prst="rect">
            <a:avLst/>
          </a:prstGeom>
        </p:spPr>
        <p:txBody>
          <a:bodyPr wrap="square">
            <a:spAutoFit/>
          </a:bodyPr>
          <a:lstStyle/>
          <a:p>
            <a:r>
              <a:rPr lang="en-US" dirty="0"/>
              <a:t>Playground</a:t>
            </a:r>
          </a:p>
        </p:txBody>
      </p:sp>
      <p:sp>
        <p:nvSpPr>
          <p:cNvPr id="7" name="Rectangle 6">
            <a:extLst>
              <a:ext uri="{FF2B5EF4-FFF2-40B4-BE49-F238E27FC236}">
                <a16:creationId xmlns:a16="http://schemas.microsoft.com/office/drawing/2014/main" id="{8FBEA246-EE94-40A0-A4CF-5E4077419057}"/>
              </a:ext>
            </a:extLst>
          </p:cNvPr>
          <p:cNvSpPr/>
          <p:nvPr/>
        </p:nvSpPr>
        <p:spPr>
          <a:xfrm>
            <a:off x="9649087" y="1725932"/>
            <a:ext cx="843501" cy="369332"/>
          </a:xfrm>
          <a:prstGeom prst="rect">
            <a:avLst/>
          </a:prstGeom>
        </p:spPr>
        <p:txBody>
          <a:bodyPr wrap="none">
            <a:spAutoFit/>
          </a:bodyPr>
          <a:lstStyle/>
          <a:p>
            <a:r>
              <a:rPr lang="en-US" dirty="0"/>
              <a:t>Suburb</a:t>
            </a:r>
          </a:p>
        </p:txBody>
      </p:sp>
      <p:pic>
        <p:nvPicPr>
          <p:cNvPr id="9" name="Picture 8" descr="A close up of a piece of paper&#10;&#10;Description automatically generated">
            <a:extLst>
              <a:ext uri="{FF2B5EF4-FFF2-40B4-BE49-F238E27FC236}">
                <a16:creationId xmlns:a16="http://schemas.microsoft.com/office/drawing/2014/main" id="{240118B0-D6CD-4394-B194-87ECA9EFA6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76649" y="2252984"/>
            <a:ext cx="3269988" cy="4359983"/>
          </a:xfrm>
          <a:prstGeom prst="rect">
            <a:avLst/>
          </a:prstGeom>
        </p:spPr>
      </p:pic>
      <p:pic>
        <p:nvPicPr>
          <p:cNvPr id="11" name="Picture 10" descr="A close up of text on a white background&#10;&#10;Description automatically generated">
            <a:extLst>
              <a:ext uri="{FF2B5EF4-FFF2-40B4-BE49-F238E27FC236}">
                <a16:creationId xmlns:a16="http://schemas.microsoft.com/office/drawing/2014/main" id="{76D297ED-9B23-42F9-870C-31E9B56D1F7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17455" y="2252984"/>
            <a:ext cx="3269987" cy="4359983"/>
          </a:xfrm>
          <a:prstGeom prst="rect">
            <a:avLst/>
          </a:prstGeom>
        </p:spPr>
      </p:pic>
      <p:sp>
        <p:nvSpPr>
          <p:cNvPr id="12" name="Rectangle 11">
            <a:extLst>
              <a:ext uri="{FF2B5EF4-FFF2-40B4-BE49-F238E27FC236}">
                <a16:creationId xmlns:a16="http://schemas.microsoft.com/office/drawing/2014/main" id="{986424FA-B9AD-45F1-98DE-FE4F1256CB8C}"/>
              </a:ext>
            </a:extLst>
          </p:cNvPr>
          <p:cNvSpPr/>
          <p:nvPr/>
        </p:nvSpPr>
        <p:spPr>
          <a:xfrm>
            <a:off x="2251083" y="1823268"/>
            <a:ext cx="779316" cy="369332"/>
          </a:xfrm>
          <a:prstGeom prst="rect">
            <a:avLst/>
          </a:prstGeom>
        </p:spPr>
        <p:txBody>
          <a:bodyPr wrap="none">
            <a:spAutoFit/>
          </a:bodyPr>
          <a:lstStyle/>
          <a:p>
            <a:r>
              <a:rPr lang="en-US" dirty="0"/>
              <a:t>Forest</a:t>
            </a:r>
          </a:p>
        </p:txBody>
      </p:sp>
    </p:spTree>
    <p:extLst>
      <p:ext uri="{BB962C8B-B14F-4D97-AF65-F5344CB8AC3E}">
        <p14:creationId xmlns:p14="http://schemas.microsoft.com/office/powerpoint/2010/main" val="1321300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91E92-3690-4BD7-84A4-82DDCC872069}"/>
              </a:ext>
            </a:extLst>
          </p:cNvPr>
          <p:cNvSpPr>
            <a:spLocks noGrp="1"/>
          </p:cNvSpPr>
          <p:nvPr>
            <p:ph type="title"/>
          </p:nvPr>
        </p:nvSpPr>
        <p:spPr/>
        <p:txBody>
          <a:bodyPr/>
          <a:lstStyle/>
          <a:p>
            <a:r>
              <a:rPr lang="en-US" dirty="0"/>
              <a:t>Character Design – Concept Art</a:t>
            </a:r>
          </a:p>
        </p:txBody>
      </p:sp>
      <p:pic>
        <p:nvPicPr>
          <p:cNvPr id="5" name="Picture 4" descr="A close up of text on a whiteboard&#10;&#10;Description automatically generated">
            <a:extLst>
              <a:ext uri="{FF2B5EF4-FFF2-40B4-BE49-F238E27FC236}">
                <a16:creationId xmlns:a16="http://schemas.microsoft.com/office/drawing/2014/main" id="{0B8976C1-8092-47B7-89C5-FEC30CAAD3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006" y="2580769"/>
            <a:ext cx="3375200" cy="2532408"/>
          </a:xfrm>
          <a:prstGeom prst="rect">
            <a:avLst/>
          </a:prstGeom>
        </p:spPr>
      </p:pic>
      <p:pic>
        <p:nvPicPr>
          <p:cNvPr id="7" name="Picture 6" descr="A close up of a whiteboard&#10;&#10;Description automatically generated">
            <a:extLst>
              <a:ext uri="{FF2B5EF4-FFF2-40B4-BE49-F238E27FC236}">
                <a16:creationId xmlns:a16="http://schemas.microsoft.com/office/drawing/2014/main" id="{31FE3658-F429-462F-82E9-BAE7A1318F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53238" y="2580769"/>
            <a:ext cx="3375201" cy="2532408"/>
          </a:xfrm>
          <a:prstGeom prst="rect">
            <a:avLst/>
          </a:prstGeom>
        </p:spPr>
      </p:pic>
      <p:pic>
        <p:nvPicPr>
          <p:cNvPr id="9" name="Picture 8" descr="A close up of a whiteboard&#10;&#10;Description automatically generated">
            <a:extLst>
              <a:ext uri="{FF2B5EF4-FFF2-40B4-BE49-F238E27FC236}">
                <a16:creationId xmlns:a16="http://schemas.microsoft.com/office/drawing/2014/main" id="{8BDDA79D-60DB-454F-BF4A-D0A91D2C0F4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93471" y="2580769"/>
            <a:ext cx="3375201" cy="2503540"/>
          </a:xfrm>
          <a:prstGeom prst="rect">
            <a:avLst/>
          </a:prstGeom>
        </p:spPr>
      </p:pic>
      <p:sp>
        <p:nvSpPr>
          <p:cNvPr id="10" name="Rectangle 9">
            <a:extLst>
              <a:ext uri="{FF2B5EF4-FFF2-40B4-BE49-F238E27FC236}">
                <a16:creationId xmlns:a16="http://schemas.microsoft.com/office/drawing/2014/main" id="{7A83BE3B-FA63-4305-A7EF-E1705CADB9F4}"/>
              </a:ext>
            </a:extLst>
          </p:cNvPr>
          <p:cNvSpPr/>
          <p:nvPr/>
        </p:nvSpPr>
        <p:spPr>
          <a:xfrm>
            <a:off x="2354197" y="2042041"/>
            <a:ext cx="692818" cy="369332"/>
          </a:xfrm>
          <a:prstGeom prst="rect">
            <a:avLst/>
          </a:prstGeom>
        </p:spPr>
        <p:txBody>
          <a:bodyPr wrap="none">
            <a:spAutoFit/>
          </a:bodyPr>
          <a:lstStyle/>
          <a:p>
            <a:r>
              <a:rPr lang="en-US" dirty="0"/>
              <a:t>Pablo</a:t>
            </a:r>
          </a:p>
        </p:txBody>
      </p:sp>
      <p:sp>
        <p:nvSpPr>
          <p:cNvPr id="11" name="Rectangle 10">
            <a:extLst>
              <a:ext uri="{FF2B5EF4-FFF2-40B4-BE49-F238E27FC236}">
                <a16:creationId xmlns:a16="http://schemas.microsoft.com/office/drawing/2014/main" id="{3895FF0E-E39A-4FC3-B51E-7CBF5A2B97B0}"/>
              </a:ext>
            </a:extLst>
          </p:cNvPr>
          <p:cNvSpPr/>
          <p:nvPr/>
        </p:nvSpPr>
        <p:spPr>
          <a:xfrm>
            <a:off x="5567709" y="2042041"/>
            <a:ext cx="1546257" cy="369332"/>
          </a:xfrm>
          <a:prstGeom prst="rect">
            <a:avLst/>
          </a:prstGeom>
        </p:spPr>
        <p:txBody>
          <a:bodyPr wrap="none">
            <a:spAutoFit/>
          </a:bodyPr>
          <a:lstStyle/>
          <a:p>
            <a:r>
              <a:rPr lang="en-US" dirty="0"/>
              <a:t>Older Brother</a:t>
            </a:r>
          </a:p>
        </p:txBody>
      </p:sp>
      <p:sp>
        <p:nvSpPr>
          <p:cNvPr id="12" name="Rectangle 11">
            <a:extLst>
              <a:ext uri="{FF2B5EF4-FFF2-40B4-BE49-F238E27FC236}">
                <a16:creationId xmlns:a16="http://schemas.microsoft.com/office/drawing/2014/main" id="{3771EF3C-36C7-4B1C-88D3-1F87610CDD3A}"/>
              </a:ext>
            </a:extLst>
          </p:cNvPr>
          <p:cNvSpPr/>
          <p:nvPr/>
        </p:nvSpPr>
        <p:spPr>
          <a:xfrm>
            <a:off x="9201851" y="2042041"/>
            <a:ext cx="1558440" cy="369332"/>
          </a:xfrm>
          <a:prstGeom prst="rect">
            <a:avLst/>
          </a:prstGeom>
        </p:spPr>
        <p:txBody>
          <a:bodyPr wrap="none">
            <a:spAutoFit/>
          </a:bodyPr>
          <a:lstStyle/>
          <a:p>
            <a:r>
              <a:rPr lang="en-US" dirty="0"/>
              <a:t>Homeless Guy</a:t>
            </a:r>
          </a:p>
        </p:txBody>
      </p:sp>
    </p:spTree>
    <p:extLst>
      <p:ext uri="{BB962C8B-B14F-4D97-AF65-F5344CB8AC3E}">
        <p14:creationId xmlns:p14="http://schemas.microsoft.com/office/powerpoint/2010/main" val="4138656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6A05B-D9C7-42CA-B445-CA58D4C1881D}"/>
              </a:ext>
            </a:extLst>
          </p:cNvPr>
          <p:cNvSpPr>
            <a:spLocks noGrp="1"/>
          </p:cNvSpPr>
          <p:nvPr>
            <p:ph type="title"/>
          </p:nvPr>
        </p:nvSpPr>
        <p:spPr/>
        <p:txBody>
          <a:bodyPr/>
          <a:lstStyle/>
          <a:p>
            <a:r>
              <a:rPr lang="en-US" dirty="0"/>
              <a:t>Enemy Design – Normal and Boss</a:t>
            </a:r>
          </a:p>
        </p:txBody>
      </p:sp>
      <p:sp>
        <p:nvSpPr>
          <p:cNvPr id="4" name="Rectangle 3">
            <a:extLst>
              <a:ext uri="{FF2B5EF4-FFF2-40B4-BE49-F238E27FC236}">
                <a16:creationId xmlns:a16="http://schemas.microsoft.com/office/drawing/2014/main" id="{9243A417-2B67-4C66-9C13-1A5948FDBA5B}"/>
              </a:ext>
            </a:extLst>
          </p:cNvPr>
          <p:cNvSpPr/>
          <p:nvPr/>
        </p:nvSpPr>
        <p:spPr>
          <a:xfrm>
            <a:off x="8386144" y="2098870"/>
            <a:ext cx="1408719" cy="369332"/>
          </a:xfrm>
          <a:prstGeom prst="rect">
            <a:avLst/>
          </a:prstGeom>
        </p:spPr>
        <p:txBody>
          <a:bodyPr wrap="none">
            <a:spAutoFit/>
          </a:bodyPr>
          <a:lstStyle/>
          <a:p>
            <a:r>
              <a:rPr lang="en-US" dirty="0"/>
              <a:t>Shadow Boss</a:t>
            </a:r>
          </a:p>
        </p:txBody>
      </p:sp>
      <p:sp>
        <p:nvSpPr>
          <p:cNvPr id="5" name="Rectangle 4">
            <a:extLst>
              <a:ext uri="{FF2B5EF4-FFF2-40B4-BE49-F238E27FC236}">
                <a16:creationId xmlns:a16="http://schemas.microsoft.com/office/drawing/2014/main" id="{DCAA72B1-B31E-4D6A-AA24-88A978D66660}"/>
              </a:ext>
            </a:extLst>
          </p:cNvPr>
          <p:cNvSpPr/>
          <p:nvPr/>
        </p:nvSpPr>
        <p:spPr>
          <a:xfrm>
            <a:off x="3513732" y="2098870"/>
            <a:ext cx="816249" cy="369332"/>
          </a:xfrm>
          <a:prstGeom prst="rect">
            <a:avLst/>
          </a:prstGeom>
        </p:spPr>
        <p:txBody>
          <a:bodyPr wrap="none">
            <a:spAutoFit/>
          </a:bodyPr>
          <a:lstStyle/>
          <a:p>
            <a:r>
              <a:rPr lang="en-US" dirty="0"/>
              <a:t>Goblin</a:t>
            </a:r>
          </a:p>
        </p:txBody>
      </p:sp>
      <p:pic>
        <p:nvPicPr>
          <p:cNvPr id="7" name="Picture 6">
            <a:extLst>
              <a:ext uri="{FF2B5EF4-FFF2-40B4-BE49-F238E27FC236}">
                <a16:creationId xmlns:a16="http://schemas.microsoft.com/office/drawing/2014/main" id="{88EB15B5-7A92-4CDD-BE94-C7ABDF110C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7715" y="2692556"/>
            <a:ext cx="4348285" cy="3431708"/>
          </a:xfrm>
          <a:prstGeom prst="rect">
            <a:avLst/>
          </a:prstGeom>
        </p:spPr>
      </p:pic>
      <p:pic>
        <p:nvPicPr>
          <p:cNvPr id="9" name="Picture 8" descr="A close up of text on a whiteboard&#10;&#10;Description automatically generated">
            <a:extLst>
              <a:ext uri="{FF2B5EF4-FFF2-40B4-BE49-F238E27FC236}">
                <a16:creationId xmlns:a16="http://schemas.microsoft.com/office/drawing/2014/main" id="{7545EBDF-1272-4589-881D-F6FDAAF3FF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16362" y="2655333"/>
            <a:ext cx="4348285" cy="3431708"/>
          </a:xfrm>
          <a:prstGeom prst="rect">
            <a:avLst/>
          </a:prstGeom>
        </p:spPr>
      </p:pic>
    </p:spTree>
    <p:extLst>
      <p:ext uri="{BB962C8B-B14F-4D97-AF65-F5344CB8AC3E}">
        <p14:creationId xmlns:p14="http://schemas.microsoft.com/office/powerpoint/2010/main" val="516688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527BC-1A33-4C47-BDAE-CB284BCB880C}"/>
              </a:ext>
            </a:extLst>
          </p:cNvPr>
          <p:cNvSpPr>
            <a:spLocks noGrp="1"/>
          </p:cNvSpPr>
          <p:nvPr>
            <p:ph type="title"/>
          </p:nvPr>
        </p:nvSpPr>
        <p:spPr/>
        <p:txBody>
          <a:bodyPr/>
          <a:lstStyle/>
          <a:p>
            <a:r>
              <a:rPr lang="en-US" dirty="0"/>
              <a:t>User Interface and Controls</a:t>
            </a:r>
          </a:p>
        </p:txBody>
      </p:sp>
      <p:sp>
        <p:nvSpPr>
          <p:cNvPr id="3" name="Content Placeholder 2">
            <a:extLst>
              <a:ext uri="{FF2B5EF4-FFF2-40B4-BE49-F238E27FC236}">
                <a16:creationId xmlns:a16="http://schemas.microsoft.com/office/drawing/2014/main" id="{CA194BE0-CD47-4BB3-BC3C-61EC0D634AF8}"/>
              </a:ext>
            </a:extLst>
          </p:cNvPr>
          <p:cNvSpPr>
            <a:spLocks noGrp="1"/>
          </p:cNvSpPr>
          <p:nvPr>
            <p:ph idx="1"/>
          </p:nvPr>
        </p:nvSpPr>
        <p:spPr>
          <a:xfrm>
            <a:off x="1251678" y="2072081"/>
            <a:ext cx="10178322" cy="4622334"/>
          </a:xfrm>
        </p:spPr>
        <p:txBody>
          <a:bodyPr>
            <a:normAutofit fontScale="85000" lnSpcReduction="20000"/>
          </a:bodyPr>
          <a:lstStyle/>
          <a:p>
            <a:pPr lvl="0"/>
            <a:r>
              <a:rPr lang="en-US" dirty="0"/>
              <a:t>User Interface:</a:t>
            </a:r>
          </a:p>
          <a:p>
            <a:pPr lvl="0"/>
            <a:r>
              <a:rPr lang="en-US" dirty="0"/>
              <a:t>There will be a “clock” on the top right and a health bar on the top left.</a:t>
            </a:r>
          </a:p>
          <a:p>
            <a:pPr lvl="0"/>
            <a:r>
              <a:rPr lang="en-US" dirty="0"/>
              <a:t>Potentially a stamina bar beneath the heath bar</a:t>
            </a:r>
          </a:p>
          <a:p>
            <a:pPr lvl="0"/>
            <a:r>
              <a:rPr lang="en-US" dirty="0"/>
              <a:t>Icon showing item currently equipped</a:t>
            </a:r>
          </a:p>
          <a:p>
            <a:pPr lvl="0"/>
            <a:r>
              <a:rPr lang="en-US" dirty="0"/>
              <a:t>Inventory menu on pause screen. Select the icon of the item to equip.</a:t>
            </a:r>
          </a:p>
          <a:p>
            <a:pPr lvl="0"/>
            <a:endParaRPr lang="en-US" dirty="0"/>
          </a:p>
          <a:p>
            <a:r>
              <a:rPr lang="en-US" dirty="0"/>
              <a:t>Controls:</a:t>
            </a:r>
          </a:p>
          <a:p>
            <a:pPr lvl="0"/>
            <a:r>
              <a:rPr lang="en-US" dirty="0" err="1"/>
              <a:t>Wasd</a:t>
            </a:r>
            <a:r>
              <a:rPr lang="en-US" dirty="0"/>
              <a:t> movement. Potentially keyboard movement</a:t>
            </a:r>
          </a:p>
          <a:p>
            <a:pPr lvl="0"/>
            <a:r>
              <a:rPr lang="en-US" dirty="0"/>
              <a:t>Space for jump</a:t>
            </a:r>
          </a:p>
          <a:p>
            <a:pPr lvl="0"/>
            <a:r>
              <a:rPr lang="en-US" dirty="0"/>
              <a:t>Left click and right click for sword swing 1 and 2 at minimum</a:t>
            </a:r>
          </a:p>
          <a:p>
            <a:pPr lvl="0"/>
            <a:r>
              <a:rPr lang="en-US" dirty="0"/>
              <a:t>Interact button “E”</a:t>
            </a:r>
          </a:p>
          <a:p>
            <a:pPr lvl="0"/>
            <a:r>
              <a:rPr lang="en-US" dirty="0"/>
              <a:t>Use item button “F”</a:t>
            </a:r>
          </a:p>
          <a:p>
            <a:pPr lvl="0"/>
            <a:r>
              <a:rPr lang="en-US" dirty="0"/>
              <a:t>Roll button shift</a:t>
            </a:r>
          </a:p>
          <a:p>
            <a:pPr lvl="0"/>
            <a:r>
              <a:rPr lang="en-US" dirty="0"/>
              <a:t>Pause button Esc</a:t>
            </a:r>
          </a:p>
          <a:p>
            <a:endParaRPr lang="en-US" dirty="0"/>
          </a:p>
        </p:txBody>
      </p:sp>
    </p:spTree>
    <p:extLst>
      <p:ext uri="{BB962C8B-B14F-4D97-AF65-F5344CB8AC3E}">
        <p14:creationId xmlns:p14="http://schemas.microsoft.com/office/powerpoint/2010/main" val="3972233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FDFD1-A98B-4239-800E-B0BCDCA9A6AA}"/>
              </a:ext>
            </a:extLst>
          </p:cNvPr>
          <p:cNvSpPr>
            <a:spLocks noGrp="1"/>
          </p:cNvSpPr>
          <p:nvPr>
            <p:ph type="title"/>
          </p:nvPr>
        </p:nvSpPr>
        <p:spPr/>
        <p:txBody>
          <a:bodyPr/>
          <a:lstStyle/>
          <a:p>
            <a:r>
              <a:rPr lang="en-US" dirty="0"/>
              <a:t>Target Audience</a:t>
            </a:r>
          </a:p>
        </p:txBody>
      </p:sp>
      <p:sp>
        <p:nvSpPr>
          <p:cNvPr id="3" name="Content Placeholder 2">
            <a:extLst>
              <a:ext uri="{FF2B5EF4-FFF2-40B4-BE49-F238E27FC236}">
                <a16:creationId xmlns:a16="http://schemas.microsoft.com/office/drawing/2014/main" id="{63BEA3CB-0F81-4BE2-9D12-767140694CED}"/>
              </a:ext>
            </a:extLst>
          </p:cNvPr>
          <p:cNvSpPr>
            <a:spLocks noGrp="1"/>
          </p:cNvSpPr>
          <p:nvPr>
            <p:ph idx="1"/>
          </p:nvPr>
        </p:nvSpPr>
        <p:spPr/>
        <p:txBody>
          <a:bodyPr/>
          <a:lstStyle/>
          <a:p>
            <a:r>
              <a:rPr lang="en-US" dirty="0"/>
              <a:t>This game aims to target an older crowd. “Before Dark” can be unsettling since it is an exploration game with a time constraint. This constraint is rather stressful since not only does it serve as a lose condition, but also it serves to strengthen the enemies.</a:t>
            </a:r>
          </a:p>
          <a:p>
            <a:r>
              <a:rPr lang="en-US" dirty="0"/>
              <a:t> Players should be able to pick up on environmental clues, manage their time well, slay their enemies efficiently, and make it home with time to spare.</a:t>
            </a:r>
          </a:p>
          <a:p>
            <a:endParaRPr lang="en-US" dirty="0"/>
          </a:p>
        </p:txBody>
      </p:sp>
    </p:spTree>
    <p:extLst>
      <p:ext uri="{BB962C8B-B14F-4D97-AF65-F5344CB8AC3E}">
        <p14:creationId xmlns:p14="http://schemas.microsoft.com/office/powerpoint/2010/main" val="3467180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8FB72-B817-4E27-B049-734500FAAD66}"/>
              </a:ext>
            </a:extLst>
          </p:cNvPr>
          <p:cNvSpPr>
            <a:spLocks noGrp="1"/>
          </p:cNvSpPr>
          <p:nvPr>
            <p:ph type="title"/>
          </p:nvPr>
        </p:nvSpPr>
        <p:spPr/>
        <p:txBody>
          <a:bodyPr/>
          <a:lstStyle/>
          <a:p>
            <a:r>
              <a:rPr lang="en-US" dirty="0"/>
              <a:t>Website</a:t>
            </a:r>
          </a:p>
        </p:txBody>
      </p:sp>
      <p:pic>
        <p:nvPicPr>
          <p:cNvPr id="4" name="Picture 3">
            <a:extLst>
              <a:ext uri="{FF2B5EF4-FFF2-40B4-BE49-F238E27FC236}">
                <a16:creationId xmlns:a16="http://schemas.microsoft.com/office/drawing/2014/main" id="{E5F587A5-F404-43B8-9E7A-10B69BF9D778}"/>
              </a:ext>
            </a:extLst>
          </p:cNvPr>
          <p:cNvPicPr>
            <a:picLocks noChangeAspect="1"/>
          </p:cNvPicPr>
          <p:nvPr/>
        </p:nvPicPr>
        <p:blipFill>
          <a:blip r:embed="rId2"/>
          <a:stretch>
            <a:fillRect/>
          </a:stretch>
        </p:blipFill>
        <p:spPr>
          <a:xfrm>
            <a:off x="1162026" y="1520337"/>
            <a:ext cx="10514535" cy="4376609"/>
          </a:xfrm>
          <a:prstGeom prst="rect">
            <a:avLst/>
          </a:prstGeom>
        </p:spPr>
      </p:pic>
    </p:spTree>
    <p:extLst>
      <p:ext uri="{BB962C8B-B14F-4D97-AF65-F5344CB8AC3E}">
        <p14:creationId xmlns:p14="http://schemas.microsoft.com/office/powerpoint/2010/main" val="2742987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2751F-1D6B-4CA4-BBFA-C741A62CB7DA}"/>
              </a:ext>
            </a:extLst>
          </p:cNvPr>
          <p:cNvSpPr>
            <a:spLocks noGrp="1"/>
          </p:cNvSpPr>
          <p:nvPr>
            <p:ph type="title"/>
          </p:nvPr>
        </p:nvSpPr>
        <p:spPr/>
        <p:txBody>
          <a:bodyPr/>
          <a:lstStyle/>
          <a:p>
            <a:r>
              <a:rPr lang="en-US" dirty="0"/>
              <a:t>Team Members:</a:t>
            </a:r>
          </a:p>
        </p:txBody>
      </p:sp>
      <p:sp>
        <p:nvSpPr>
          <p:cNvPr id="3" name="Content Placeholder 2">
            <a:extLst>
              <a:ext uri="{FF2B5EF4-FFF2-40B4-BE49-F238E27FC236}">
                <a16:creationId xmlns:a16="http://schemas.microsoft.com/office/drawing/2014/main" id="{6706A294-3D11-47AB-AAA7-443ED1723364}"/>
              </a:ext>
            </a:extLst>
          </p:cNvPr>
          <p:cNvSpPr>
            <a:spLocks noGrp="1"/>
          </p:cNvSpPr>
          <p:nvPr>
            <p:ph idx="1"/>
          </p:nvPr>
        </p:nvSpPr>
        <p:spPr/>
        <p:txBody>
          <a:bodyPr/>
          <a:lstStyle/>
          <a:p>
            <a:r>
              <a:rPr lang="en-US" dirty="0"/>
              <a:t>Mike Gee – group leader, manages the project’s progress and quality while supporting the programmers. </a:t>
            </a:r>
          </a:p>
          <a:p>
            <a:r>
              <a:rPr lang="en-US" dirty="0"/>
              <a:t>Angel Martinez - lead artist and designer of character art as well as SFX, music, and voice. </a:t>
            </a:r>
          </a:p>
          <a:p>
            <a:r>
              <a:rPr lang="en-US" dirty="0"/>
              <a:t>Bram Metz - lead artist and designer of game environment and art style direction.</a:t>
            </a:r>
          </a:p>
          <a:p>
            <a:r>
              <a:rPr lang="en-US" dirty="0"/>
              <a:t>Jordan </a:t>
            </a:r>
            <a:r>
              <a:rPr lang="en-US" dirty="0" err="1"/>
              <a:t>Mese</a:t>
            </a:r>
            <a:r>
              <a:rPr lang="en-US" dirty="0"/>
              <a:t> - programmer specializing in design of mechanics.</a:t>
            </a:r>
          </a:p>
          <a:p>
            <a:r>
              <a:rPr lang="en-US" dirty="0"/>
              <a:t>Courtland </a:t>
            </a:r>
            <a:r>
              <a:rPr lang="en-US" dirty="0" err="1"/>
              <a:t>Crouchet</a:t>
            </a:r>
            <a:r>
              <a:rPr lang="en-US" dirty="0"/>
              <a:t> - programmer specializing in website design.</a:t>
            </a:r>
          </a:p>
          <a:p>
            <a:r>
              <a:rPr lang="en-US" dirty="0"/>
              <a:t>Leopold </a:t>
            </a:r>
            <a:r>
              <a:rPr lang="en-US" dirty="0" err="1"/>
              <a:t>Frilot</a:t>
            </a:r>
            <a:r>
              <a:rPr lang="en-US" dirty="0"/>
              <a:t> - programmer focusing on documentation.</a:t>
            </a:r>
          </a:p>
          <a:p>
            <a:endParaRPr lang="en-US" dirty="0"/>
          </a:p>
          <a:p>
            <a:endParaRPr lang="en-US" dirty="0"/>
          </a:p>
        </p:txBody>
      </p:sp>
    </p:spTree>
    <p:extLst>
      <p:ext uri="{BB962C8B-B14F-4D97-AF65-F5344CB8AC3E}">
        <p14:creationId xmlns:p14="http://schemas.microsoft.com/office/powerpoint/2010/main" val="51521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C41D0-36C3-4425-B876-3DC3D43E06AC}"/>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EAC28352-5A68-4B2E-81FF-D2D9DDF43D6F}"/>
              </a:ext>
            </a:extLst>
          </p:cNvPr>
          <p:cNvSpPr>
            <a:spLocks noGrp="1"/>
          </p:cNvSpPr>
          <p:nvPr>
            <p:ph idx="1"/>
          </p:nvPr>
        </p:nvSpPr>
        <p:spPr/>
        <p:txBody>
          <a:bodyPr/>
          <a:lstStyle/>
          <a:p>
            <a:r>
              <a:rPr lang="en-US" dirty="0"/>
              <a:t>“Before Dark” is a 3D third-person action-based puzzle platformer game which follows an imaginative young kid through an afternoon at the local neighborhood park. </a:t>
            </a:r>
          </a:p>
          <a:p>
            <a:r>
              <a:rPr lang="en-US" dirty="0"/>
              <a:t>The experience of “Before Dark” revolves around the horizon that exists between the main characters active imagination and the real world. Go on quest to find remarkable weapons, defeat foes, recover the milk, and return safely home before the sun sets and the neighborhood streetlights come on. </a:t>
            </a:r>
          </a:p>
        </p:txBody>
      </p:sp>
    </p:spTree>
    <p:extLst>
      <p:ext uri="{BB962C8B-B14F-4D97-AF65-F5344CB8AC3E}">
        <p14:creationId xmlns:p14="http://schemas.microsoft.com/office/powerpoint/2010/main" val="1385441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3D7E3-1DCF-4EF3-8F62-81E68697CEBF}"/>
              </a:ext>
            </a:extLst>
          </p:cNvPr>
          <p:cNvSpPr>
            <a:spLocks noGrp="1"/>
          </p:cNvSpPr>
          <p:nvPr>
            <p:ph type="title"/>
          </p:nvPr>
        </p:nvSpPr>
        <p:spPr/>
        <p:txBody>
          <a:bodyPr/>
          <a:lstStyle/>
          <a:p>
            <a:r>
              <a:rPr lang="en-US" dirty="0"/>
              <a:t>Characters</a:t>
            </a:r>
          </a:p>
        </p:txBody>
      </p:sp>
      <p:sp>
        <p:nvSpPr>
          <p:cNvPr id="3" name="Content Placeholder 2">
            <a:extLst>
              <a:ext uri="{FF2B5EF4-FFF2-40B4-BE49-F238E27FC236}">
                <a16:creationId xmlns:a16="http://schemas.microsoft.com/office/drawing/2014/main" id="{940F4BEC-A8B4-4B63-8AC9-5C73370C63F1}"/>
              </a:ext>
            </a:extLst>
          </p:cNvPr>
          <p:cNvSpPr>
            <a:spLocks noGrp="1"/>
          </p:cNvSpPr>
          <p:nvPr>
            <p:ph idx="1"/>
          </p:nvPr>
        </p:nvSpPr>
        <p:spPr/>
        <p:txBody>
          <a:bodyPr>
            <a:normAutofit fontScale="92500" lnSpcReduction="20000"/>
          </a:bodyPr>
          <a:lstStyle/>
          <a:p>
            <a:pPr lvl="0"/>
            <a:r>
              <a:rPr lang="en-US" dirty="0"/>
              <a:t>Pablo - the main character of the game and the character you will be playing as. He is the righteous protector of mankind, sworn to protect his land from evil. Well, at least that’s what he would tell you. Pablo is a dutiful, resourceful, 9yo kid playing at the local park. With a stick in his hand and a snack in his pocket, he vows to complete his mother’s quest.</a:t>
            </a:r>
          </a:p>
          <a:p>
            <a:pPr lvl="0"/>
            <a:r>
              <a:rPr lang="en-US" dirty="0"/>
              <a:t>Older brother - is the driving force of the game. He presents Pablo with his main “quest” at the beginning of each playthrough and reminds Pablo that he needs to return before the streetlights turn on at regular intervals. The older brother also gives the level specific quest to find something located in one of the areas of interest in the park. </a:t>
            </a:r>
          </a:p>
          <a:p>
            <a:pPr lvl="0"/>
            <a:r>
              <a:rPr lang="en-US" dirty="0"/>
              <a:t>Homeless man - blocks passage to the next level. The homeless man likes to play along with Pablo’s imaginary world and tells him what he needs to continue to the boss of the level. He is represented physically sitting on a park bench and will move the bench once Pablo has the necessary requirements.</a:t>
            </a:r>
          </a:p>
          <a:p>
            <a:endParaRPr lang="en-US" dirty="0"/>
          </a:p>
        </p:txBody>
      </p:sp>
    </p:spTree>
    <p:extLst>
      <p:ext uri="{BB962C8B-B14F-4D97-AF65-F5344CB8AC3E}">
        <p14:creationId xmlns:p14="http://schemas.microsoft.com/office/powerpoint/2010/main" val="2606720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ED723-EE06-45A3-A8D7-269DF80F2F29}"/>
              </a:ext>
            </a:extLst>
          </p:cNvPr>
          <p:cNvSpPr>
            <a:spLocks noGrp="1"/>
          </p:cNvSpPr>
          <p:nvPr>
            <p:ph type="title"/>
          </p:nvPr>
        </p:nvSpPr>
        <p:spPr/>
        <p:txBody>
          <a:bodyPr/>
          <a:lstStyle/>
          <a:p>
            <a:r>
              <a:rPr lang="en-US" dirty="0"/>
              <a:t>Levels</a:t>
            </a:r>
          </a:p>
        </p:txBody>
      </p:sp>
      <p:sp>
        <p:nvSpPr>
          <p:cNvPr id="3" name="Content Placeholder 2">
            <a:extLst>
              <a:ext uri="{FF2B5EF4-FFF2-40B4-BE49-F238E27FC236}">
                <a16:creationId xmlns:a16="http://schemas.microsoft.com/office/drawing/2014/main" id="{A44F132A-D06E-417F-A9AF-809074D80174}"/>
              </a:ext>
            </a:extLst>
          </p:cNvPr>
          <p:cNvSpPr>
            <a:spLocks noGrp="1"/>
          </p:cNvSpPr>
          <p:nvPr>
            <p:ph idx="1"/>
          </p:nvPr>
        </p:nvSpPr>
        <p:spPr/>
        <p:txBody>
          <a:bodyPr>
            <a:normAutofit/>
          </a:bodyPr>
          <a:lstStyle/>
          <a:p>
            <a:r>
              <a:rPr lang="en-US" dirty="0"/>
              <a:t>The game takes place in three different areas:</a:t>
            </a:r>
          </a:p>
          <a:p>
            <a:r>
              <a:rPr lang="en-US" dirty="0"/>
              <a:t>A forest right outside a fenced in park </a:t>
            </a:r>
          </a:p>
          <a:p>
            <a:r>
              <a:rPr lang="en-US" dirty="0"/>
              <a:t>The local park itself, which is quite vast, and includes hills, trees, boulders, playground equipment, water fountains, winding sidewalks, and a few park benches which the homeless man likes to populate.</a:t>
            </a:r>
          </a:p>
          <a:p>
            <a:r>
              <a:rPr lang="en-US" dirty="0"/>
              <a:t>Pablo’s home neighborhood , where he must return to complete his given quest.</a:t>
            </a:r>
          </a:p>
          <a:p>
            <a:r>
              <a:rPr lang="en-US" dirty="0"/>
              <a:t>As Pablo traverses through the levels, he will come closer and closer to the main road which leads him back home. Meanwhile, time will pass, and light will dim, turning the pleasant afternoon shadows into something almost sinister.</a:t>
            </a:r>
          </a:p>
        </p:txBody>
      </p:sp>
    </p:spTree>
    <p:extLst>
      <p:ext uri="{BB962C8B-B14F-4D97-AF65-F5344CB8AC3E}">
        <p14:creationId xmlns:p14="http://schemas.microsoft.com/office/powerpoint/2010/main" val="1883655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246B4-9BBB-46B6-A8D3-C97C7524F8F7}"/>
              </a:ext>
            </a:extLst>
          </p:cNvPr>
          <p:cNvSpPr>
            <a:spLocks noGrp="1"/>
          </p:cNvSpPr>
          <p:nvPr>
            <p:ph type="title"/>
          </p:nvPr>
        </p:nvSpPr>
        <p:spPr/>
        <p:txBody>
          <a:bodyPr/>
          <a:lstStyle/>
          <a:p>
            <a:r>
              <a:rPr lang="en-US" dirty="0"/>
              <a:t>Narrative</a:t>
            </a:r>
          </a:p>
        </p:txBody>
      </p:sp>
      <p:sp>
        <p:nvSpPr>
          <p:cNvPr id="3" name="Content Placeholder 2">
            <a:extLst>
              <a:ext uri="{FF2B5EF4-FFF2-40B4-BE49-F238E27FC236}">
                <a16:creationId xmlns:a16="http://schemas.microsoft.com/office/drawing/2014/main" id="{B155EABB-4F2C-419B-B6B6-62221A96C359}"/>
              </a:ext>
            </a:extLst>
          </p:cNvPr>
          <p:cNvSpPr>
            <a:spLocks noGrp="1"/>
          </p:cNvSpPr>
          <p:nvPr>
            <p:ph idx="1"/>
          </p:nvPr>
        </p:nvSpPr>
        <p:spPr/>
        <p:txBody>
          <a:bodyPr/>
          <a:lstStyle/>
          <a:p>
            <a:r>
              <a:rPr lang="en-US" dirty="0"/>
              <a:t>The story behind “Before Dark” is simple. Pablo, a 9yo boy, is playing in the park while his older brother watches over him. It’s getting late and the older brother reminds Pablo that they need to return home before it gets dark with all the groceries they had bought earlier in the day.</a:t>
            </a:r>
          </a:p>
          <a:p>
            <a:r>
              <a:rPr lang="en-US" dirty="0"/>
              <a:t> Pablo turns this message into his own heroic quest. He grabs a stick and ventures forth through the forest, into the park, and back to his neighborhood suburb where he has to find the groceries he lost, and return home before the sun goes down and the streetlights turn on.</a:t>
            </a:r>
          </a:p>
        </p:txBody>
      </p:sp>
    </p:spTree>
    <p:extLst>
      <p:ext uri="{BB962C8B-B14F-4D97-AF65-F5344CB8AC3E}">
        <p14:creationId xmlns:p14="http://schemas.microsoft.com/office/powerpoint/2010/main" val="2848219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8C2AC-B58C-4B1B-864D-7491F5BE0E51}"/>
              </a:ext>
            </a:extLst>
          </p:cNvPr>
          <p:cNvSpPr>
            <a:spLocks noGrp="1"/>
          </p:cNvSpPr>
          <p:nvPr>
            <p:ph type="title"/>
          </p:nvPr>
        </p:nvSpPr>
        <p:spPr/>
        <p:txBody>
          <a:bodyPr/>
          <a:lstStyle/>
          <a:p>
            <a:r>
              <a:rPr lang="en-US" dirty="0"/>
              <a:t>Mechanics</a:t>
            </a:r>
          </a:p>
        </p:txBody>
      </p:sp>
      <p:sp>
        <p:nvSpPr>
          <p:cNvPr id="3" name="Content Placeholder 2">
            <a:extLst>
              <a:ext uri="{FF2B5EF4-FFF2-40B4-BE49-F238E27FC236}">
                <a16:creationId xmlns:a16="http://schemas.microsoft.com/office/drawing/2014/main" id="{71B09A2E-6225-419D-B1EA-643BD3B52620}"/>
              </a:ext>
            </a:extLst>
          </p:cNvPr>
          <p:cNvSpPr>
            <a:spLocks noGrp="1"/>
          </p:cNvSpPr>
          <p:nvPr>
            <p:ph idx="1"/>
          </p:nvPr>
        </p:nvSpPr>
        <p:spPr/>
        <p:txBody>
          <a:bodyPr>
            <a:normAutofit/>
          </a:bodyPr>
          <a:lstStyle/>
          <a:p>
            <a:pPr lvl="0"/>
            <a:r>
              <a:rPr lang="en-US" dirty="0"/>
              <a:t>run, roll, and jump in a 3D environment. </a:t>
            </a:r>
          </a:p>
          <a:p>
            <a:pPr lvl="0"/>
            <a:r>
              <a:rPr lang="en-US" dirty="0"/>
              <a:t>attack enemies</a:t>
            </a:r>
          </a:p>
          <a:p>
            <a:pPr lvl="0"/>
            <a:r>
              <a:rPr lang="en-US" dirty="0"/>
              <a:t>pick up various items which will either aid progression towards quest or buff Pablo</a:t>
            </a:r>
          </a:p>
          <a:p>
            <a:pPr lvl="0"/>
            <a:r>
              <a:rPr lang="en-US" dirty="0"/>
              <a:t>be stopped by “hazardous” terrain when lacking proper gear.</a:t>
            </a:r>
          </a:p>
          <a:p>
            <a:pPr lvl="0"/>
            <a:r>
              <a:rPr lang="en-US" dirty="0"/>
              <a:t>overcome certain terrains when certain items are equipped.</a:t>
            </a:r>
          </a:p>
          <a:p>
            <a:pPr lvl="0"/>
            <a:r>
              <a:rPr lang="en-US" dirty="0"/>
              <a:t>watch a timer which shows the time of day in game.</a:t>
            </a:r>
          </a:p>
          <a:p>
            <a:pPr lvl="0"/>
            <a:r>
              <a:rPr lang="en-US" dirty="0"/>
              <a:t>talk to the homeless man.</a:t>
            </a:r>
          </a:p>
          <a:p>
            <a:endParaRPr lang="en-US" dirty="0"/>
          </a:p>
        </p:txBody>
      </p:sp>
    </p:spTree>
    <p:extLst>
      <p:ext uri="{BB962C8B-B14F-4D97-AF65-F5344CB8AC3E}">
        <p14:creationId xmlns:p14="http://schemas.microsoft.com/office/powerpoint/2010/main" val="4288905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70A10-D115-4499-A979-877AFF6766DD}"/>
              </a:ext>
            </a:extLst>
          </p:cNvPr>
          <p:cNvSpPr>
            <a:spLocks noGrp="1"/>
          </p:cNvSpPr>
          <p:nvPr>
            <p:ph type="title"/>
          </p:nvPr>
        </p:nvSpPr>
        <p:spPr/>
        <p:txBody>
          <a:bodyPr/>
          <a:lstStyle/>
          <a:p>
            <a:r>
              <a:rPr lang="en-US" dirty="0"/>
              <a:t>Core Game Loop</a:t>
            </a:r>
          </a:p>
        </p:txBody>
      </p:sp>
      <p:sp>
        <p:nvSpPr>
          <p:cNvPr id="3" name="Content Placeholder 2">
            <a:extLst>
              <a:ext uri="{FF2B5EF4-FFF2-40B4-BE49-F238E27FC236}">
                <a16:creationId xmlns:a16="http://schemas.microsoft.com/office/drawing/2014/main" id="{6DB40629-1566-42F6-8DF4-FDA4D519CAA6}"/>
              </a:ext>
            </a:extLst>
          </p:cNvPr>
          <p:cNvSpPr>
            <a:spLocks noGrp="1"/>
          </p:cNvSpPr>
          <p:nvPr>
            <p:ph idx="1"/>
          </p:nvPr>
        </p:nvSpPr>
        <p:spPr/>
        <p:txBody>
          <a:bodyPr/>
          <a:lstStyle/>
          <a:p>
            <a:r>
              <a:rPr lang="en-US" dirty="0"/>
              <a:t>The player will spawn at the start of each level and be told what to find by the older brother.</a:t>
            </a:r>
          </a:p>
          <a:p>
            <a:r>
              <a:rPr lang="en-US" dirty="0"/>
              <a:t> The player will then have to explore the area looking for the object, fighting “enemies” off along the way and finding “items” to help him on his journey. </a:t>
            </a:r>
          </a:p>
          <a:p>
            <a:r>
              <a:rPr lang="en-US" dirty="0"/>
              <a:t>The player will then talk to the homeless man and be allowed into the boss room.</a:t>
            </a:r>
          </a:p>
          <a:p>
            <a:r>
              <a:rPr lang="en-US" dirty="0"/>
              <a:t> After defeating the boss, the next level will start. </a:t>
            </a:r>
          </a:p>
          <a:p>
            <a:r>
              <a:rPr lang="en-US" dirty="0"/>
              <a:t>If the player loses all health, they will respawn at the beginning of the level, but time will continue. This will repeat until he has made it to the sidewalk or time has run out</a:t>
            </a:r>
          </a:p>
          <a:p>
            <a:r>
              <a:rPr lang="en-US" dirty="0"/>
              <a:t>The player will be able to find clocks which add time to extend the quest counter.</a:t>
            </a:r>
          </a:p>
        </p:txBody>
      </p:sp>
    </p:spTree>
    <p:extLst>
      <p:ext uri="{BB962C8B-B14F-4D97-AF65-F5344CB8AC3E}">
        <p14:creationId xmlns:p14="http://schemas.microsoft.com/office/powerpoint/2010/main" val="2929285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12EC9-B174-44BD-91F7-C9BFA511C902}"/>
              </a:ext>
            </a:extLst>
          </p:cNvPr>
          <p:cNvSpPr>
            <a:spLocks noGrp="1"/>
          </p:cNvSpPr>
          <p:nvPr>
            <p:ph type="title"/>
          </p:nvPr>
        </p:nvSpPr>
        <p:spPr/>
        <p:txBody>
          <a:bodyPr/>
          <a:lstStyle/>
          <a:p>
            <a:r>
              <a:rPr lang="en-US" dirty="0"/>
              <a:t>Game play </a:t>
            </a:r>
          </a:p>
        </p:txBody>
      </p:sp>
      <p:sp>
        <p:nvSpPr>
          <p:cNvPr id="3" name="Content Placeholder 2">
            <a:extLst>
              <a:ext uri="{FF2B5EF4-FFF2-40B4-BE49-F238E27FC236}">
                <a16:creationId xmlns:a16="http://schemas.microsoft.com/office/drawing/2014/main" id="{E628781D-7004-4017-8DC9-0D9593632F27}"/>
              </a:ext>
            </a:extLst>
          </p:cNvPr>
          <p:cNvSpPr>
            <a:spLocks noGrp="1"/>
          </p:cNvSpPr>
          <p:nvPr>
            <p:ph idx="1"/>
          </p:nvPr>
        </p:nvSpPr>
        <p:spPr/>
        <p:txBody>
          <a:bodyPr/>
          <a:lstStyle/>
          <a:p>
            <a:r>
              <a:rPr lang="en-US" dirty="0"/>
              <a:t>At the beginning, enemies will be weak and sporadic. There will be a sense of calm as you explore the forest area. The sounds of birds chirping, and other soothing ambient sounds will play periodically. </a:t>
            </a:r>
          </a:p>
          <a:p>
            <a:r>
              <a:rPr lang="en-US" dirty="0"/>
              <a:t>The player will find items throughout the level which will buff him permanently and give him access to new areas previously impossible to reach. However, as time passes, the sun will sink lower and lower. The light color and amount will change accordingly. </a:t>
            </a:r>
          </a:p>
          <a:p>
            <a:r>
              <a:rPr lang="en-US" dirty="0"/>
              <a:t>Enemies/bosses’ stats will grow,  and normal enemies will become more numerous. Naturally, with the sun lowering, shadows will grow longer, volume of ambient sounds of calm will be lowered, and volume of ambient sounds of stress(insects, frogs, etc.) will be heightened</a:t>
            </a:r>
          </a:p>
        </p:txBody>
      </p:sp>
    </p:spTree>
    <p:extLst>
      <p:ext uri="{BB962C8B-B14F-4D97-AF65-F5344CB8AC3E}">
        <p14:creationId xmlns:p14="http://schemas.microsoft.com/office/powerpoint/2010/main" val="2993183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docProps/app.xml><?xml version="1.0" encoding="utf-8"?>
<Properties xmlns="http://schemas.openxmlformats.org/officeDocument/2006/extended-properties" xmlns:vt="http://schemas.openxmlformats.org/officeDocument/2006/docPropsVTypes">
  <TotalTime>87</TotalTime>
  <Words>1380</Words>
  <Application>Microsoft Office PowerPoint</Application>
  <PresentationFormat>Widescreen</PresentationFormat>
  <Paragraphs>92</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Cooper Black</vt:lpstr>
      <vt:lpstr>Gill Sans MT</vt:lpstr>
      <vt:lpstr>Impact</vt:lpstr>
      <vt:lpstr>Badge</vt:lpstr>
      <vt:lpstr>Before Dark</vt:lpstr>
      <vt:lpstr>Team Members:</vt:lpstr>
      <vt:lpstr>Summary</vt:lpstr>
      <vt:lpstr>Characters</vt:lpstr>
      <vt:lpstr>Levels</vt:lpstr>
      <vt:lpstr>Narrative</vt:lpstr>
      <vt:lpstr>Mechanics</vt:lpstr>
      <vt:lpstr>Core Game Loop</vt:lpstr>
      <vt:lpstr>Game play </vt:lpstr>
      <vt:lpstr>Enemies</vt:lpstr>
      <vt:lpstr>Enemies – cont.</vt:lpstr>
      <vt:lpstr>Art</vt:lpstr>
      <vt:lpstr>Level Design – concept art</vt:lpstr>
      <vt:lpstr>Character Design – Concept Art</vt:lpstr>
      <vt:lpstr>Enemy Design – Normal and Boss</vt:lpstr>
      <vt:lpstr>User Interface and Controls</vt:lpstr>
      <vt:lpstr>Target Audience</vt:lpstr>
      <vt:lpstr>Website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Before Dark</dc:title>
  <dc:creator>Michael Gee</dc:creator>
  <cp:lastModifiedBy>Michael Gee</cp:lastModifiedBy>
  <cp:revision>34</cp:revision>
  <dcterms:created xsi:type="dcterms:W3CDTF">2020-03-02T04:44:40Z</dcterms:created>
  <dcterms:modified xsi:type="dcterms:W3CDTF">2020-03-03T01:17:46Z</dcterms:modified>
</cp:coreProperties>
</file>