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1" r:id="rId2"/>
    <p:sldId id="272"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4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AD0F97B-8611-43BE-B1EE-AEAC2B0CB1CC}" type="datetimeFigureOut">
              <a:rPr lang="en-US" smtClean="0"/>
              <a:t>3/1/2020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F2EB586-B806-4A9D-B0D0-C1CD34460C3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135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2530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908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60759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AD0F97B-8611-43BE-B1EE-AEAC2B0CB1CC}" type="datetimeFigureOut">
              <a:rPr lang="en-US" smtClean="0"/>
              <a:t>3/1/2020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F2EB586-B806-4A9D-B0D0-C1CD34460C3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920917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0F97B-8611-43BE-B1EE-AEAC2B0CB1CC}"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996101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0F97B-8611-43BE-B1EE-AEAC2B0CB1CC}" type="datetimeFigureOut">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4942019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0F97B-8611-43BE-B1EE-AEAC2B0CB1CC}" type="datetimeFigureOut">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378009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0F97B-8611-43BE-B1EE-AEAC2B0CB1CC}" type="datetimeFigureOut">
              <a:rPr lang="en-US" smtClean="0"/>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21649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AD0F97B-8611-43BE-B1EE-AEAC2B0CB1CC}" type="datetimeFigureOut">
              <a:rPr lang="en-US" smtClean="0"/>
              <a:t>3/1/2020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F2EB586-B806-4A9D-B0D0-C1CD34460C3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752482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AD0F97B-8611-43BE-B1EE-AEAC2B0CB1CC}" type="datetimeFigureOut">
              <a:rPr lang="en-US" smtClean="0"/>
              <a:t>3/1/2020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15425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AD0F97B-8611-43BE-B1EE-AEAC2B0CB1CC}" type="datetimeFigureOut">
              <a:rPr lang="en-US" smtClean="0"/>
              <a:t>3/1/2020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F2EB586-B806-4A9D-B0D0-C1CD34460C3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66585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BC8109E-4E98-4C9A-BEF0-F6743A89843C}"/>
              </a:ext>
            </a:extLst>
          </p:cNvPr>
          <p:cNvSpPr>
            <a:spLocks noGrp="1"/>
          </p:cNvSpPr>
          <p:nvPr>
            <p:ph type="ctrTitle"/>
          </p:nvPr>
        </p:nvSpPr>
        <p:spPr>
          <a:xfrm>
            <a:off x="761996" y="1231506"/>
            <a:ext cx="6461812" cy="4394988"/>
          </a:xfrm>
        </p:spPr>
        <p:txBody>
          <a:bodyPr>
            <a:normAutofit/>
          </a:bodyPr>
          <a:lstStyle/>
          <a:p>
            <a:r>
              <a:rPr lang="en-US" sz="4800">
                <a:latin typeface="Cooper Black" panose="0208090404030B020404" pitchFamily="18" charset="0"/>
              </a:rPr>
              <a:t>Before Dark</a:t>
            </a:r>
          </a:p>
        </p:txBody>
      </p:sp>
      <p:sp>
        <p:nvSpPr>
          <p:cNvPr id="3" name="Subtitle 2">
            <a:extLst>
              <a:ext uri="{FF2B5EF4-FFF2-40B4-BE49-F238E27FC236}">
                <a16:creationId xmlns:a16="http://schemas.microsoft.com/office/drawing/2014/main" id="{CA3205BB-013A-43BC-B330-D7908680449B}"/>
              </a:ext>
            </a:extLst>
          </p:cNvPr>
          <p:cNvSpPr>
            <a:spLocks noGrp="1"/>
          </p:cNvSpPr>
          <p:nvPr>
            <p:ph type="subTitle" idx="1"/>
          </p:nvPr>
        </p:nvSpPr>
        <p:spPr>
          <a:xfrm>
            <a:off x="7867275" y="1231506"/>
            <a:ext cx="3207933" cy="4394988"/>
          </a:xfrm>
        </p:spPr>
        <p:txBody>
          <a:bodyPr anchor="ctr">
            <a:normAutofit/>
          </a:bodyPr>
          <a:lstStyle/>
          <a:p>
            <a:pPr algn="r"/>
            <a:r>
              <a:rPr lang="en-US" b="1"/>
              <a:t>Designed by React Gaming</a:t>
            </a:r>
          </a:p>
        </p:txBody>
      </p:sp>
      <p:sp>
        <p:nvSpPr>
          <p:cNvPr id="16" name="Freeform: Shape 11">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96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CC6B-5A22-4949-BA91-9E6959BAC99F}"/>
              </a:ext>
            </a:extLst>
          </p:cNvPr>
          <p:cNvSpPr>
            <a:spLocks noGrp="1"/>
          </p:cNvSpPr>
          <p:nvPr>
            <p:ph type="title"/>
          </p:nvPr>
        </p:nvSpPr>
        <p:spPr/>
        <p:txBody>
          <a:bodyPr/>
          <a:lstStyle/>
          <a:p>
            <a:r>
              <a:rPr lang="en-US" dirty="0"/>
              <a:t>Enemies</a:t>
            </a:r>
          </a:p>
        </p:txBody>
      </p:sp>
      <p:sp>
        <p:nvSpPr>
          <p:cNvPr id="3" name="Content Placeholder 2">
            <a:extLst>
              <a:ext uri="{FF2B5EF4-FFF2-40B4-BE49-F238E27FC236}">
                <a16:creationId xmlns:a16="http://schemas.microsoft.com/office/drawing/2014/main" id="{1A129FCA-00E9-427F-BDF2-0FC2B6E0CD4A}"/>
              </a:ext>
            </a:extLst>
          </p:cNvPr>
          <p:cNvSpPr>
            <a:spLocks noGrp="1"/>
          </p:cNvSpPr>
          <p:nvPr>
            <p:ph idx="1"/>
          </p:nvPr>
        </p:nvSpPr>
        <p:spPr>
          <a:xfrm>
            <a:off x="1006838" y="2221833"/>
            <a:ext cx="10559519" cy="3593591"/>
          </a:xfrm>
        </p:spPr>
        <p:txBody>
          <a:bodyPr>
            <a:normAutofit/>
          </a:bodyPr>
          <a:lstStyle/>
          <a:p>
            <a:r>
              <a:rPr lang="en-US" dirty="0"/>
              <a:t>There will be several enemies and three bosses which Pablo will encounter at the end of each level:</a:t>
            </a:r>
          </a:p>
          <a:p>
            <a:r>
              <a:rPr lang="en-US" b="1" dirty="0"/>
              <a:t>Normal enemies: </a:t>
            </a:r>
            <a:r>
              <a:rPr lang="en-US" dirty="0"/>
              <a:t>			</a:t>
            </a:r>
            <a:endParaRPr lang="en-US" b="1" dirty="0"/>
          </a:p>
          <a:p>
            <a:pPr lvl="1"/>
            <a:r>
              <a:rPr lang="en-US" dirty="0"/>
              <a:t>Goblins – (level 1) first enemy the player will encounter in “Before Dark” 	</a:t>
            </a:r>
          </a:p>
          <a:p>
            <a:pPr lvl="1"/>
            <a:r>
              <a:rPr lang="en-US" dirty="0"/>
              <a:t>Zombies – (level 1 and 2) slow and not very smart. However hit harder as the sun goes down</a:t>
            </a:r>
          </a:p>
          <a:p>
            <a:pPr lvl="1"/>
            <a:r>
              <a:rPr lang="en-US" dirty="0"/>
              <a:t>Ghost – (level 2 and 3) more of a supportive enemy, and have a scream which stuns the main character</a:t>
            </a:r>
          </a:p>
          <a:p>
            <a:pPr lvl="1"/>
            <a:r>
              <a:rPr lang="en-US" dirty="0"/>
              <a:t>Robots – (level 2 ) quick movement and have ranged attacks</a:t>
            </a:r>
          </a:p>
          <a:p>
            <a:pPr lvl="1"/>
            <a:r>
              <a:rPr lang="en-US" dirty="0"/>
              <a:t>Spiders – (level 3) very quick and have a large detection radius. Short cooldown on attacks</a:t>
            </a:r>
          </a:p>
          <a:p>
            <a:pPr lvl="1"/>
            <a:r>
              <a:rPr lang="en-US" dirty="0"/>
              <a:t>Wolves – (level 3) attacks include a charge, bite, and seldomly a howl which </a:t>
            </a:r>
            <a:r>
              <a:rPr lang="en-US" dirty="0" err="1"/>
              <a:t>debuffs</a:t>
            </a:r>
            <a:r>
              <a:rPr lang="en-US" dirty="0"/>
              <a:t> Pablo</a:t>
            </a:r>
          </a:p>
          <a:p>
            <a:pPr lvl="1"/>
            <a:endParaRPr lang="en-US" dirty="0"/>
          </a:p>
          <a:p>
            <a:pPr lvl="1"/>
            <a:endParaRPr lang="en-US" dirty="0"/>
          </a:p>
        </p:txBody>
      </p:sp>
    </p:spTree>
    <p:extLst>
      <p:ext uri="{BB962C8B-B14F-4D97-AF65-F5344CB8AC3E}">
        <p14:creationId xmlns:p14="http://schemas.microsoft.com/office/powerpoint/2010/main" val="27902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41C8-F7DE-4BD8-BD7F-3A056CEEE9C3}"/>
              </a:ext>
            </a:extLst>
          </p:cNvPr>
          <p:cNvSpPr>
            <a:spLocks noGrp="1"/>
          </p:cNvSpPr>
          <p:nvPr>
            <p:ph type="title"/>
          </p:nvPr>
        </p:nvSpPr>
        <p:spPr/>
        <p:txBody>
          <a:bodyPr/>
          <a:lstStyle/>
          <a:p>
            <a:r>
              <a:rPr lang="en-US" dirty="0"/>
              <a:t>Enemies – cont.</a:t>
            </a:r>
          </a:p>
        </p:txBody>
      </p:sp>
      <p:sp>
        <p:nvSpPr>
          <p:cNvPr id="3" name="Content Placeholder 2">
            <a:extLst>
              <a:ext uri="{FF2B5EF4-FFF2-40B4-BE49-F238E27FC236}">
                <a16:creationId xmlns:a16="http://schemas.microsoft.com/office/drawing/2014/main" id="{308E17F5-A0DA-4C40-A4D6-9ECAA0905F5E}"/>
              </a:ext>
            </a:extLst>
          </p:cNvPr>
          <p:cNvSpPr>
            <a:spLocks noGrp="1"/>
          </p:cNvSpPr>
          <p:nvPr>
            <p:ph idx="1"/>
          </p:nvPr>
        </p:nvSpPr>
        <p:spPr/>
        <p:txBody>
          <a:bodyPr/>
          <a:lstStyle/>
          <a:p>
            <a:r>
              <a:rPr lang="en-US" dirty="0"/>
              <a:t>Bosses:</a:t>
            </a:r>
          </a:p>
          <a:p>
            <a:pPr lvl="1"/>
            <a:r>
              <a:rPr lang="en-US" dirty="0"/>
              <a:t>Paco the Clown, first boss of the game. Pablo hates clowns. He thinks they are stupid.</a:t>
            </a:r>
          </a:p>
          <a:p>
            <a:pPr lvl="1"/>
            <a:r>
              <a:rPr lang="en-US" dirty="0"/>
              <a:t>Dr. Dentist - second boss of the game.  A horrifying entity that represents shots from the  doctor and visits to the dentist. Expect a lot of drills and needles.</a:t>
            </a:r>
          </a:p>
          <a:p>
            <a:pPr lvl="1"/>
            <a:r>
              <a:rPr lang="en-US" dirty="0"/>
              <a:t>Shadow Boss – final boss of the game. A shadow entity with a mysterious twist. The shadow boss scales in strength as the sun goes down. Beat the game to find out who the shadow boss really is.</a:t>
            </a:r>
          </a:p>
          <a:p>
            <a:pPr lvl="1"/>
            <a:endParaRPr lang="en-US" dirty="0"/>
          </a:p>
        </p:txBody>
      </p:sp>
    </p:spTree>
    <p:extLst>
      <p:ext uri="{BB962C8B-B14F-4D97-AF65-F5344CB8AC3E}">
        <p14:creationId xmlns:p14="http://schemas.microsoft.com/office/powerpoint/2010/main" val="5736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389D-7531-483E-83D1-CE0674A534A4}"/>
              </a:ext>
            </a:extLst>
          </p:cNvPr>
          <p:cNvSpPr>
            <a:spLocks noGrp="1"/>
          </p:cNvSpPr>
          <p:nvPr>
            <p:ph type="title"/>
          </p:nvPr>
        </p:nvSpPr>
        <p:spPr/>
        <p:txBody>
          <a:bodyPr/>
          <a:lstStyle/>
          <a:p>
            <a:r>
              <a:rPr lang="en-US" dirty="0"/>
              <a:t>Level Design</a:t>
            </a:r>
          </a:p>
        </p:txBody>
      </p:sp>
      <p:sp>
        <p:nvSpPr>
          <p:cNvPr id="3" name="Content Placeholder 2">
            <a:extLst>
              <a:ext uri="{FF2B5EF4-FFF2-40B4-BE49-F238E27FC236}">
                <a16:creationId xmlns:a16="http://schemas.microsoft.com/office/drawing/2014/main" id="{1A8C5C3E-7CB0-475E-A762-D694DE36EC6E}"/>
              </a:ext>
            </a:extLst>
          </p:cNvPr>
          <p:cNvSpPr>
            <a:spLocks noGrp="1"/>
          </p:cNvSpPr>
          <p:nvPr>
            <p:ph idx="1"/>
          </p:nvPr>
        </p:nvSpPr>
        <p:spPr/>
        <p:txBody>
          <a:bodyPr/>
          <a:lstStyle/>
          <a:p>
            <a:r>
              <a:rPr lang="en-US" dirty="0"/>
              <a:t>(add some detail on levels here)</a:t>
            </a:r>
          </a:p>
        </p:txBody>
      </p:sp>
    </p:spTree>
    <p:extLst>
      <p:ext uri="{BB962C8B-B14F-4D97-AF65-F5344CB8AC3E}">
        <p14:creationId xmlns:p14="http://schemas.microsoft.com/office/powerpoint/2010/main" val="132130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60E-25D3-46A4-B377-9FF0A56782F0}"/>
              </a:ext>
            </a:extLst>
          </p:cNvPr>
          <p:cNvSpPr>
            <a:spLocks noGrp="1"/>
          </p:cNvSpPr>
          <p:nvPr>
            <p:ph type="title"/>
          </p:nvPr>
        </p:nvSpPr>
        <p:spPr/>
        <p:txBody>
          <a:bodyPr/>
          <a:lstStyle/>
          <a:p>
            <a:r>
              <a:rPr lang="en-US" dirty="0"/>
              <a:t>Art</a:t>
            </a:r>
          </a:p>
        </p:txBody>
      </p:sp>
      <p:sp>
        <p:nvSpPr>
          <p:cNvPr id="3" name="Content Placeholder 2">
            <a:extLst>
              <a:ext uri="{FF2B5EF4-FFF2-40B4-BE49-F238E27FC236}">
                <a16:creationId xmlns:a16="http://schemas.microsoft.com/office/drawing/2014/main" id="{537727C4-59A6-41D0-9496-FB2F4F5B60DF}"/>
              </a:ext>
            </a:extLst>
          </p:cNvPr>
          <p:cNvSpPr>
            <a:spLocks noGrp="1"/>
          </p:cNvSpPr>
          <p:nvPr>
            <p:ph idx="1"/>
          </p:nvPr>
        </p:nvSpPr>
        <p:spPr/>
        <p:txBody>
          <a:bodyPr/>
          <a:lstStyle/>
          <a:p>
            <a:r>
              <a:rPr lang="en-US" dirty="0"/>
              <a:t>We decided to go with a simple, cell shaded style similar to Risk of Rain 2 and Breath of the Wild. One that is pleasing to look at while not being too complicated in nature. Although the design features use of lower polygon models, we are not looking towards the direction of the low-poly aesthetic where hard edges are clearly defined and noticeable. The simplistic style matches the imaginative nature of an innocent boy fighting imaginary monsters.</a:t>
            </a:r>
          </a:p>
          <a:p>
            <a:endParaRPr lang="en-US" dirty="0"/>
          </a:p>
        </p:txBody>
      </p:sp>
    </p:spTree>
    <p:extLst>
      <p:ext uri="{BB962C8B-B14F-4D97-AF65-F5344CB8AC3E}">
        <p14:creationId xmlns:p14="http://schemas.microsoft.com/office/powerpoint/2010/main" val="74380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27BC-1A33-4C47-BDAE-CB284BCB880C}"/>
              </a:ext>
            </a:extLst>
          </p:cNvPr>
          <p:cNvSpPr>
            <a:spLocks noGrp="1"/>
          </p:cNvSpPr>
          <p:nvPr>
            <p:ph type="title"/>
          </p:nvPr>
        </p:nvSpPr>
        <p:spPr/>
        <p:txBody>
          <a:bodyPr/>
          <a:lstStyle/>
          <a:p>
            <a:r>
              <a:rPr lang="en-US" dirty="0"/>
              <a:t>User Interface and Controls</a:t>
            </a:r>
          </a:p>
        </p:txBody>
      </p:sp>
      <p:sp>
        <p:nvSpPr>
          <p:cNvPr id="3" name="Content Placeholder 2">
            <a:extLst>
              <a:ext uri="{FF2B5EF4-FFF2-40B4-BE49-F238E27FC236}">
                <a16:creationId xmlns:a16="http://schemas.microsoft.com/office/drawing/2014/main" id="{CA194BE0-CD47-4BB3-BC3C-61EC0D634AF8}"/>
              </a:ext>
            </a:extLst>
          </p:cNvPr>
          <p:cNvSpPr>
            <a:spLocks noGrp="1"/>
          </p:cNvSpPr>
          <p:nvPr>
            <p:ph idx="1"/>
          </p:nvPr>
        </p:nvSpPr>
        <p:spPr>
          <a:xfrm>
            <a:off x="1251678" y="2072081"/>
            <a:ext cx="10178322" cy="4622334"/>
          </a:xfrm>
        </p:spPr>
        <p:txBody>
          <a:bodyPr>
            <a:normAutofit fontScale="85000" lnSpcReduction="20000"/>
          </a:bodyPr>
          <a:lstStyle/>
          <a:p>
            <a:pPr lvl="0"/>
            <a:r>
              <a:rPr lang="en-US" dirty="0"/>
              <a:t>User Interface:</a:t>
            </a:r>
          </a:p>
          <a:p>
            <a:pPr lvl="0"/>
            <a:r>
              <a:rPr lang="en-US" dirty="0"/>
              <a:t>There will be a “clock” on the top right and a health bar on the top left.</a:t>
            </a:r>
          </a:p>
          <a:p>
            <a:pPr lvl="0"/>
            <a:r>
              <a:rPr lang="en-US" dirty="0"/>
              <a:t>Potentially a stamina bar beneath the heath bar</a:t>
            </a:r>
          </a:p>
          <a:p>
            <a:pPr lvl="0"/>
            <a:r>
              <a:rPr lang="en-US" dirty="0"/>
              <a:t>Icon showing item currently equipped</a:t>
            </a:r>
          </a:p>
          <a:p>
            <a:pPr lvl="0"/>
            <a:r>
              <a:rPr lang="en-US" dirty="0"/>
              <a:t>Inventory menu on pause screen. Select the icon of the item to equip.</a:t>
            </a:r>
          </a:p>
          <a:p>
            <a:pPr lvl="0"/>
            <a:endParaRPr lang="en-US" dirty="0"/>
          </a:p>
          <a:p>
            <a:r>
              <a:rPr lang="en-US" dirty="0"/>
              <a:t>Controls:</a:t>
            </a:r>
          </a:p>
          <a:p>
            <a:pPr lvl="0"/>
            <a:r>
              <a:rPr lang="en-US" dirty="0" err="1"/>
              <a:t>Wasd</a:t>
            </a:r>
            <a:r>
              <a:rPr lang="en-US" dirty="0"/>
              <a:t> movement. Potentially keyboard movement</a:t>
            </a:r>
          </a:p>
          <a:p>
            <a:pPr lvl="0"/>
            <a:r>
              <a:rPr lang="en-US" dirty="0"/>
              <a:t>Space for jump</a:t>
            </a:r>
          </a:p>
          <a:p>
            <a:pPr lvl="0"/>
            <a:r>
              <a:rPr lang="en-US" dirty="0"/>
              <a:t>Left click and right click for sword swing 1 and 2 at minimum</a:t>
            </a:r>
          </a:p>
          <a:p>
            <a:pPr lvl="0"/>
            <a:r>
              <a:rPr lang="en-US" dirty="0"/>
              <a:t>Interact button “E”</a:t>
            </a:r>
          </a:p>
          <a:p>
            <a:pPr lvl="0"/>
            <a:r>
              <a:rPr lang="en-US" dirty="0"/>
              <a:t>Use item button “F”</a:t>
            </a:r>
          </a:p>
          <a:p>
            <a:pPr lvl="0"/>
            <a:r>
              <a:rPr lang="en-US" dirty="0"/>
              <a:t>Roll </a:t>
            </a:r>
            <a:r>
              <a:rPr lang="en-US"/>
              <a:t>button shift</a:t>
            </a:r>
            <a:endParaRPr lang="en-US" dirty="0"/>
          </a:p>
          <a:p>
            <a:pPr lvl="0"/>
            <a:r>
              <a:rPr lang="en-US" dirty="0"/>
              <a:t>Pause button Esc</a:t>
            </a:r>
          </a:p>
          <a:p>
            <a:endParaRPr lang="en-US" dirty="0"/>
          </a:p>
        </p:txBody>
      </p:sp>
    </p:spTree>
    <p:extLst>
      <p:ext uri="{BB962C8B-B14F-4D97-AF65-F5344CB8AC3E}">
        <p14:creationId xmlns:p14="http://schemas.microsoft.com/office/powerpoint/2010/main" val="39722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DFD1-A98B-4239-800E-B0BCDCA9A6AA}"/>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63BEA3CB-0F81-4BE2-9D12-767140694CED}"/>
              </a:ext>
            </a:extLst>
          </p:cNvPr>
          <p:cNvSpPr>
            <a:spLocks noGrp="1"/>
          </p:cNvSpPr>
          <p:nvPr>
            <p:ph idx="1"/>
          </p:nvPr>
        </p:nvSpPr>
        <p:spPr/>
        <p:txBody>
          <a:bodyPr/>
          <a:lstStyle/>
          <a:p>
            <a:r>
              <a:rPr lang="en-US" dirty="0"/>
              <a:t>This game aims to target an older crowd. “Before Dark” can be unsettling since it is an exploration game with a time constraint. This constraint is rather stressful since not only does it serve as a lose condition, but also it serves to strengthen the enemies.</a:t>
            </a:r>
          </a:p>
          <a:p>
            <a:r>
              <a:rPr lang="en-US" dirty="0"/>
              <a:t> Players should be able to pick up on environmental clues, manage their time well, slay their enemies efficiently, and make it home with time to spare.</a:t>
            </a:r>
          </a:p>
          <a:p>
            <a:endParaRPr lang="en-US" dirty="0"/>
          </a:p>
        </p:txBody>
      </p:sp>
    </p:spTree>
    <p:extLst>
      <p:ext uri="{BB962C8B-B14F-4D97-AF65-F5344CB8AC3E}">
        <p14:creationId xmlns:p14="http://schemas.microsoft.com/office/powerpoint/2010/main" val="346718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FB72-B817-4E27-B049-734500FAAD66}"/>
              </a:ext>
            </a:extLst>
          </p:cNvPr>
          <p:cNvSpPr>
            <a:spLocks noGrp="1"/>
          </p:cNvSpPr>
          <p:nvPr>
            <p:ph type="title"/>
          </p:nvPr>
        </p:nvSpPr>
        <p:spPr/>
        <p:txBody>
          <a:bodyPr/>
          <a:lstStyle/>
          <a:p>
            <a:r>
              <a:rPr lang="en-US" dirty="0"/>
              <a:t>Website</a:t>
            </a:r>
          </a:p>
        </p:txBody>
      </p:sp>
      <p:sp>
        <p:nvSpPr>
          <p:cNvPr id="3" name="Content Placeholder 2">
            <a:extLst>
              <a:ext uri="{FF2B5EF4-FFF2-40B4-BE49-F238E27FC236}">
                <a16:creationId xmlns:a16="http://schemas.microsoft.com/office/drawing/2014/main" id="{6C1E84BE-FBE8-4C39-B7CF-E86733E11277}"/>
              </a:ext>
            </a:extLst>
          </p:cNvPr>
          <p:cNvSpPr>
            <a:spLocks noGrp="1"/>
          </p:cNvSpPr>
          <p:nvPr>
            <p:ph idx="1"/>
          </p:nvPr>
        </p:nvSpPr>
        <p:spPr/>
        <p:txBody>
          <a:bodyPr/>
          <a:lstStyle/>
          <a:p>
            <a:r>
              <a:rPr lang="en-US" dirty="0"/>
              <a:t>(add screen shot of website here)</a:t>
            </a:r>
          </a:p>
        </p:txBody>
      </p:sp>
    </p:spTree>
    <p:extLst>
      <p:ext uri="{BB962C8B-B14F-4D97-AF65-F5344CB8AC3E}">
        <p14:creationId xmlns:p14="http://schemas.microsoft.com/office/powerpoint/2010/main" val="27429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751F-1D6B-4CA4-BBFA-C741A62CB7DA}"/>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6706A294-3D11-47AB-AAA7-443ED1723364}"/>
              </a:ext>
            </a:extLst>
          </p:cNvPr>
          <p:cNvSpPr>
            <a:spLocks noGrp="1"/>
          </p:cNvSpPr>
          <p:nvPr>
            <p:ph idx="1"/>
          </p:nvPr>
        </p:nvSpPr>
        <p:spPr/>
        <p:txBody>
          <a:bodyPr/>
          <a:lstStyle/>
          <a:p>
            <a:r>
              <a:rPr lang="en-US" dirty="0"/>
              <a:t>Mike Gee – group leader, manages the project’s progress and quality while supporting the programmers. </a:t>
            </a:r>
          </a:p>
          <a:p>
            <a:r>
              <a:rPr lang="en-US" dirty="0"/>
              <a:t>Angel Martinez - lead artist and designer of character art as well as SFX, music, and voice. </a:t>
            </a:r>
          </a:p>
          <a:p>
            <a:r>
              <a:rPr lang="en-US" dirty="0"/>
              <a:t>Bram Metz - lead artist and designer of game environment and art style direction.</a:t>
            </a:r>
          </a:p>
          <a:p>
            <a:r>
              <a:rPr lang="en-US" dirty="0"/>
              <a:t>Jordan </a:t>
            </a:r>
            <a:r>
              <a:rPr lang="en-US" dirty="0" err="1"/>
              <a:t>Mese</a:t>
            </a:r>
            <a:r>
              <a:rPr lang="en-US" dirty="0"/>
              <a:t> - programmer specializing in design of mechanics.</a:t>
            </a:r>
          </a:p>
          <a:p>
            <a:r>
              <a:rPr lang="en-US" dirty="0"/>
              <a:t>Courtland </a:t>
            </a:r>
            <a:r>
              <a:rPr lang="en-US" dirty="0" err="1"/>
              <a:t>Crouchet</a:t>
            </a:r>
            <a:r>
              <a:rPr lang="en-US" dirty="0"/>
              <a:t> - programmer specializing in website design.</a:t>
            </a:r>
          </a:p>
          <a:p>
            <a:r>
              <a:rPr lang="en-US" dirty="0"/>
              <a:t>Leopold </a:t>
            </a:r>
            <a:r>
              <a:rPr lang="en-US" dirty="0" err="1"/>
              <a:t>Frilot</a:t>
            </a:r>
            <a:r>
              <a:rPr lang="en-US" dirty="0"/>
              <a:t> - programmer focusing on documentation.</a:t>
            </a:r>
          </a:p>
          <a:p>
            <a:endParaRPr lang="en-US" dirty="0"/>
          </a:p>
          <a:p>
            <a:endParaRPr lang="en-US" dirty="0"/>
          </a:p>
        </p:txBody>
      </p:sp>
    </p:spTree>
    <p:extLst>
      <p:ext uri="{BB962C8B-B14F-4D97-AF65-F5344CB8AC3E}">
        <p14:creationId xmlns:p14="http://schemas.microsoft.com/office/powerpoint/2010/main" val="515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1D0-36C3-4425-B876-3DC3D43E06A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AC28352-5A68-4B2E-81FF-D2D9DDF43D6F}"/>
              </a:ext>
            </a:extLst>
          </p:cNvPr>
          <p:cNvSpPr>
            <a:spLocks noGrp="1"/>
          </p:cNvSpPr>
          <p:nvPr>
            <p:ph idx="1"/>
          </p:nvPr>
        </p:nvSpPr>
        <p:spPr/>
        <p:txBody>
          <a:bodyPr/>
          <a:lstStyle/>
          <a:p>
            <a:r>
              <a:rPr lang="en-US" dirty="0"/>
              <a:t>“Before Dark” is a 3D third-person action-based puzzle platformer game which follows an imaginative young kid through an afternoon at the local neighborhood park. </a:t>
            </a:r>
          </a:p>
          <a:p>
            <a:r>
              <a:rPr lang="en-US" dirty="0"/>
              <a:t>The experience of “Before Dark” revolves around the horizon that exists between the main characters active imagination and the real world. Go on quest to find remarkable weapons, defeat foes, recover the milk, and return safely home before the sun sets and the neighborhood streetlights come on. </a:t>
            </a:r>
          </a:p>
        </p:txBody>
      </p:sp>
    </p:spTree>
    <p:extLst>
      <p:ext uri="{BB962C8B-B14F-4D97-AF65-F5344CB8AC3E}">
        <p14:creationId xmlns:p14="http://schemas.microsoft.com/office/powerpoint/2010/main" val="138544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D7E3-1DCF-4EF3-8F62-81E68697CEBF}"/>
              </a:ext>
            </a:extLst>
          </p:cNvPr>
          <p:cNvSpPr>
            <a:spLocks noGrp="1"/>
          </p:cNvSpPr>
          <p:nvPr>
            <p:ph type="title"/>
          </p:nvPr>
        </p:nvSpPr>
        <p:spPr/>
        <p:txBody>
          <a:bodyPr/>
          <a:lstStyle/>
          <a:p>
            <a:r>
              <a:rPr lang="en-US" dirty="0"/>
              <a:t>Characters</a:t>
            </a:r>
          </a:p>
        </p:txBody>
      </p:sp>
      <p:sp>
        <p:nvSpPr>
          <p:cNvPr id="3" name="Content Placeholder 2">
            <a:extLst>
              <a:ext uri="{FF2B5EF4-FFF2-40B4-BE49-F238E27FC236}">
                <a16:creationId xmlns:a16="http://schemas.microsoft.com/office/drawing/2014/main" id="{940F4BEC-A8B4-4B63-8AC9-5C73370C63F1}"/>
              </a:ext>
            </a:extLst>
          </p:cNvPr>
          <p:cNvSpPr>
            <a:spLocks noGrp="1"/>
          </p:cNvSpPr>
          <p:nvPr>
            <p:ph idx="1"/>
          </p:nvPr>
        </p:nvSpPr>
        <p:spPr/>
        <p:txBody>
          <a:bodyPr>
            <a:normAutofit fontScale="92500" lnSpcReduction="20000"/>
          </a:bodyPr>
          <a:lstStyle/>
          <a:p>
            <a:pPr lvl="0"/>
            <a:r>
              <a:rPr lang="en-US" dirty="0"/>
              <a:t>Pablo - the main character of the game and the character you will be playing as. He is the righteous protector of mankind, sworn to protect his land from evil. Well, at least that’s what he would tell you. Pablo is a dutiful, resourceful, 9yo kid playing at the local park. With a stick in his hand and a snack in his pocket, he vows to complete his mother’s quest.</a:t>
            </a:r>
          </a:p>
          <a:p>
            <a:pPr lvl="0"/>
            <a:r>
              <a:rPr lang="en-US" dirty="0"/>
              <a:t>Older brother - is the driving force of the game. He presents Pablo with his main “quest” at the beginning of each playthrough and reminds Pablo that he needs to return before the streetlights turn on at regular intervals. The older brother also gives the level specific quest to find something located in one of the areas of interest in the park. </a:t>
            </a:r>
          </a:p>
          <a:p>
            <a:pPr lvl="0"/>
            <a:r>
              <a:rPr lang="en-US" dirty="0"/>
              <a:t>Homeless man - blocks passage to the next level. The homeless man likes to play along with Pablo’s imaginary world and tells him what he needs to continue to the boss of the level. He is represented physically sitting on a park bench and will move the bench once Pablo has the necessary requirements.</a:t>
            </a:r>
          </a:p>
          <a:p>
            <a:endParaRPr lang="en-US" dirty="0"/>
          </a:p>
        </p:txBody>
      </p:sp>
    </p:spTree>
    <p:extLst>
      <p:ext uri="{BB962C8B-B14F-4D97-AF65-F5344CB8AC3E}">
        <p14:creationId xmlns:p14="http://schemas.microsoft.com/office/powerpoint/2010/main" val="260672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D723-EE06-45A3-A8D7-269DF80F2F29}"/>
              </a:ext>
            </a:extLst>
          </p:cNvPr>
          <p:cNvSpPr>
            <a:spLocks noGrp="1"/>
          </p:cNvSpPr>
          <p:nvPr>
            <p:ph type="title"/>
          </p:nvPr>
        </p:nvSpPr>
        <p:spPr/>
        <p:txBody>
          <a:bodyPr/>
          <a:lstStyle/>
          <a:p>
            <a:r>
              <a:rPr lang="en-US" dirty="0"/>
              <a:t>Levels</a:t>
            </a:r>
          </a:p>
        </p:txBody>
      </p:sp>
      <p:sp>
        <p:nvSpPr>
          <p:cNvPr id="3" name="Content Placeholder 2">
            <a:extLst>
              <a:ext uri="{FF2B5EF4-FFF2-40B4-BE49-F238E27FC236}">
                <a16:creationId xmlns:a16="http://schemas.microsoft.com/office/drawing/2014/main" id="{A44F132A-D06E-417F-A9AF-809074D80174}"/>
              </a:ext>
            </a:extLst>
          </p:cNvPr>
          <p:cNvSpPr>
            <a:spLocks noGrp="1"/>
          </p:cNvSpPr>
          <p:nvPr>
            <p:ph idx="1"/>
          </p:nvPr>
        </p:nvSpPr>
        <p:spPr/>
        <p:txBody>
          <a:bodyPr>
            <a:normAutofit/>
          </a:bodyPr>
          <a:lstStyle/>
          <a:p>
            <a:r>
              <a:rPr lang="en-US" dirty="0"/>
              <a:t>The game takes place in three different areas:</a:t>
            </a:r>
          </a:p>
          <a:p>
            <a:r>
              <a:rPr lang="en-US" dirty="0"/>
              <a:t>A forest right outside a fenced in park –(needs a description)</a:t>
            </a:r>
          </a:p>
          <a:p>
            <a:r>
              <a:rPr lang="en-US" dirty="0"/>
              <a:t>The park which is vast and includes hills, trees, boulders, playground equipment, water fountains, winding sidewalks, and a few park benches which the homeless man likes to populates</a:t>
            </a:r>
          </a:p>
          <a:p>
            <a:r>
              <a:rPr lang="en-US" dirty="0"/>
              <a:t>Pablo’s home neighborhood – (add some stuff here)</a:t>
            </a:r>
          </a:p>
          <a:p>
            <a:r>
              <a:rPr lang="en-US" dirty="0"/>
              <a:t>As Pablo traverses through the levels, he will come closer and closer to the main road which leads him back home. Meanwhile, time will pass, and light will dim, turning the pleasant afternoon shadows into something almost sinister</a:t>
            </a:r>
          </a:p>
        </p:txBody>
      </p:sp>
    </p:spTree>
    <p:extLst>
      <p:ext uri="{BB962C8B-B14F-4D97-AF65-F5344CB8AC3E}">
        <p14:creationId xmlns:p14="http://schemas.microsoft.com/office/powerpoint/2010/main" val="188365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46B4-9BBB-46B6-A8D3-C97C7524F8F7}"/>
              </a:ext>
            </a:extLst>
          </p:cNvPr>
          <p:cNvSpPr>
            <a:spLocks noGrp="1"/>
          </p:cNvSpPr>
          <p:nvPr>
            <p:ph type="title"/>
          </p:nvPr>
        </p:nvSpPr>
        <p:spPr/>
        <p:txBody>
          <a:bodyPr/>
          <a:lstStyle/>
          <a:p>
            <a:r>
              <a:rPr lang="en-US" dirty="0"/>
              <a:t>Narrative</a:t>
            </a:r>
          </a:p>
        </p:txBody>
      </p:sp>
      <p:sp>
        <p:nvSpPr>
          <p:cNvPr id="3" name="Content Placeholder 2">
            <a:extLst>
              <a:ext uri="{FF2B5EF4-FFF2-40B4-BE49-F238E27FC236}">
                <a16:creationId xmlns:a16="http://schemas.microsoft.com/office/drawing/2014/main" id="{B155EABB-4F2C-419B-B6B6-62221A96C359}"/>
              </a:ext>
            </a:extLst>
          </p:cNvPr>
          <p:cNvSpPr>
            <a:spLocks noGrp="1"/>
          </p:cNvSpPr>
          <p:nvPr>
            <p:ph idx="1"/>
          </p:nvPr>
        </p:nvSpPr>
        <p:spPr/>
        <p:txBody>
          <a:bodyPr/>
          <a:lstStyle/>
          <a:p>
            <a:r>
              <a:rPr lang="en-US" dirty="0"/>
              <a:t>The story behind “Before Dark” is simple. Pablo, a 9yo boy, is playing in the park while his older brother watches over him. It’s getting late and the older brother reminds Pablo that they need to return home before it gets dark with all the groceries they had bought earlier in the day.</a:t>
            </a:r>
          </a:p>
          <a:p>
            <a:r>
              <a:rPr lang="en-US" dirty="0"/>
              <a:t> Pablo turns this message into his own heroic quest. He grabs a stick and ventures forth through the park to find the groceries he had lost so that they may return home before the sun goes down and the streetlights turn on.</a:t>
            </a:r>
          </a:p>
        </p:txBody>
      </p:sp>
    </p:spTree>
    <p:extLst>
      <p:ext uri="{BB962C8B-B14F-4D97-AF65-F5344CB8AC3E}">
        <p14:creationId xmlns:p14="http://schemas.microsoft.com/office/powerpoint/2010/main" val="28482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C2AC-B58C-4B1B-864D-7491F5BE0E51}"/>
              </a:ext>
            </a:extLst>
          </p:cNvPr>
          <p:cNvSpPr>
            <a:spLocks noGrp="1"/>
          </p:cNvSpPr>
          <p:nvPr>
            <p:ph type="title"/>
          </p:nvPr>
        </p:nvSpPr>
        <p:spPr/>
        <p:txBody>
          <a:bodyPr/>
          <a:lstStyle/>
          <a:p>
            <a:r>
              <a:rPr lang="en-US" dirty="0"/>
              <a:t>Mechanics</a:t>
            </a:r>
          </a:p>
        </p:txBody>
      </p:sp>
      <p:sp>
        <p:nvSpPr>
          <p:cNvPr id="3" name="Content Placeholder 2">
            <a:extLst>
              <a:ext uri="{FF2B5EF4-FFF2-40B4-BE49-F238E27FC236}">
                <a16:creationId xmlns:a16="http://schemas.microsoft.com/office/drawing/2014/main" id="{71B09A2E-6225-419D-B1EA-643BD3B52620}"/>
              </a:ext>
            </a:extLst>
          </p:cNvPr>
          <p:cNvSpPr>
            <a:spLocks noGrp="1"/>
          </p:cNvSpPr>
          <p:nvPr>
            <p:ph idx="1"/>
          </p:nvPr>
        </p:nvSpPr>
        <p:spPr/>
        <p:txBody>
          <a:bodyPr>
            <a:normAutofit/>
          </a:bodyPr>
          <a:lstStyle/>
          <a:p>
            <a:pPr lvl="0"/>
            <a:r>
              <a:rPr lang="en-US" dirty="0"/>
              <a:t>run, roll, and jump in a 3D environment. </a:t>
            </a:r>
          </a:p>
          <a:p>
            <a:pPr lvl="0"/>
            <a:r>
              <a:rPr lang="en-US" dirty="0"/>
              <a:t>attack enemies</a:t>
            </a:r>
          </a:p>
          <a:p>
            <a:pPr lvl="0"/>
            <a:r>
              <a:rPr lang="en-US" dirty="0"/>
              <a:t>pick up various items which will either aid progression towards quest or buff Pablo</a:t>
            </a:r>
          </a:p>
          <a:p>
            <a:pPr lvl="0"/>
            <a:r>
              <a:rPr lang="en-US" dirty="0"/>
              <a:t>be stopped by “hazardous” terrain when lacking proper gear.</a:t>
            </a:r>
          </a:p>
          <a:p>
            <a:pPr lvl="0"/>
            <a:r>
              <a:rPr lang="en-US" dirty="0"/>
              <a:t>overcome certain terrains when certain items are equipped.</a:t>
            </a:r>
          </a:p>
          <a:p>
            <a:pPr lvl="0"/>
            <a:r>
              <a:rPr lang="en-US" dirty="0"/>
              <a:t>watch a timer which shows the time of day in game.</a:t>
            </a:r>
          </a:p>
          <a:p>
            <a:pPr lvl="0"/>
            <a:r>
              <a:rPr lang="en-US" dirty="0"/>
              <a:t>talk to the homeless man.</a:t>
            </a:r>
          </a:p>
          <a:p>
            <a:endParaRPr lang="en-US" dirty="0"/>
          </a:p>
        </p:txBody>
      </p:sp>
    </p:spTree>
    <p:extLst>
      <p:ext uri="{BB962C8B-B14F-4D97-AF65-F5344CB8AC3E}">
        <p14:creationId xmlns:p14="http://schemas.microsoft.com/office/powerpoint/2010/main" val="428890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0A10-D115-4499-A979-877AFF6766DD}"/>
              </a:ext>
            </a:extLst>
          </p:cNvPr>
          <p:cNvSpPr>
            <a:spLocks noGrp="1"/>
          </p:cNvSpPr>
          <p:nvPr>
            <p:ph type="title"/>
          </p:nvPr>
        </p:nvSpPr>
        <p:spPr/>
        <p:txBody>
          <a:bodyPr/>
          <a:lstStyle/>
          <a:p>
            <a:r>
              <a:rPr lang="en-US" dirty="0"/>
              <a:t>Core Game Loop</a:t>
            </a:r>
          </a:p>
        </p:txBody>
      </p:sp>
      <p:sp>
        <p:nvSpPr>
          <p:cNvPr id="3" name="Content Placeholder 2">
            <a:extLst>
              <a:ext uri="{FF2B5EF4-FFF2-40B4-BE49-F238E27FC236}">
                <a16:creationId xmlns:a16="http://schemas.microsoft.com/office/drawing/2014/main" id="{6DB40629-1566-42F6-8DF4-FDA4D519CAA6}"/>
              </a:ext>
            </a:extLst>
          </p:cNvPr>
          <p:cNvSpPr>
            <a:spLocks noGrp="1"/>
          </p:cNvSpPr>
          <p:nvPr>
            <p:ph idx="1"/>
          </p:nvPr>
        </p:nvSpPr>
        <p:spPr/>
        <p:txBody>
          <a:bodyPr/>
          <a:lstStyle/>
          <a:p>
            <a:r>
              <a:rPr lang="en-US" dirty="0"/>
              <a:t>The player will spawn at the start of each level and be told what to find by the older brother.</a:t>
            </a:r>
          </a:p>
          <a:p>
            <a:r>
              <a:rPr lang="en-US" dirty="0"/>
              <a:t> The player will then have to explore the area looking for the object, fighting “enemies” off along the way and finding “items” to help him on his journey. </a:t>
            </a:r>
          </a:p>
          <a:p>
            <a:r>
              <a:rPr lang="en-US" dirty="0"/>
              <a:t>The player will then talk to the homeless man and be allowed into the boss room.</a:t>
            </a:r>
          </a:p>
          <a:p>
            <a:r>
              <a:rPr lang="en-US" dirty="0"/>
              <a:t> After defeating the boss, the next level will start. </a:t>
            </a:r>
          </a:p>
          <a:p>
            <a:r>
              <a:rPr lang="en-US" dirty="0"/>
              <a:t>If the player loses all health, they will respawn at the beginning of the level, but time will continue. This will repeat until he has made it to the sidewalk or time has run out</a:t>
            </a:r>
          </a:p>
          <a:p>
            <a:r>
              <a:rPr lang="en-US" dirty="0"/>
              <a:t>The player will be able to find clocks which add time to extend the quest counter.</a:t>
            </a:r>
          </a:p>
        </p:txBody>
      </p:sp>
    </p:spTree>
    <p:extLst>
      <p:ext uri="{BB962C8B-B14F-4D97-AF65-F5344CB8AC3E}">
        <p14:creationId xmlns:p14="http://schemas.microsoft.com/office/powerpoint/2010/main" val="29292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2EC9-B174-44BD-91F7-C9BFA511C902}"/>
              </a:ext>
            </a:extLst>
          </p:cNvPr>
          <p:cNvSpPr>
            <a:spLocks noGrp="1"/>
          </p:cNvSpPr>
          <p:nvPr>
            <p:ph type="title"/>
          </p:nvPr>
        </p:nvSpPr>
        <p:spPr/>
        <p:txBody>
          <a:bodyPr/>
          <a:lstStyle/>
          <a:p>
            <a:r>
              <a:rPr lang="en-US" dirty="0"/>
              <a:t>Game play </a:t>
            </a:r>
          </a:p>
        </p:txBody>
      </p:sp>
      <p:sp>
        <p:nvSpPr>
          <p:cNvPr id="3" name="Content Placeholder 2">
            <a:extLst>
              <a:ext uri="{FF2B5EF4-FFF2-40B4-BE49-F238E27FC236}">
                <a16:creationId xmlns:a16="http://schemas.microsoft.com/office/drawing/2014/main" id="{E628781D-7004-4017-8DC9-0D9593632F27}"/>
              </a:ext>
            </a:extLst>
          </p:cNvPr>
          <p:cNvSpPr>
            <a:spLocks noGrp="1"/>
          </p:cNvSpPr>
          <p:nvPr>
            <p:ph idx="1"/>
          </p:nvPr>
        </p:nvSpPr>
        <p:spPr/>
        <p:txBody>
          <a:bodyPr/>
          <a:lstStyle/>
          <a:p>
            <a:r>
              <a:rPr lang="en-US" dirty="0"/>
              <a:t>At the beginning, enemies will be weak and sporadic. There will be a sense of calm as you explore the forest area. The sounds of birds chirping, and other soothing ambient sounds will play periodically. The player will find items throughout the level which will buff him permanently and give him access to new areas previously impossible to reach. However, as time passes, the sun will sink lower and lower. The light color and amount will change accordingly. </a:t>
            </a:r>
          </a:p>
          <a:p>
            <a:r>
              <a:rPr lang="en-US" dirty="0"/>
              <a:t>Enemies/bosses’ stats will grow,  and normal enemies will become more numerous. Naturally, with the sun lowering, shadows will grow longer, volume of ambient sounds of calm will be lowered, and volume of ambient sounds of stress(insects, frogs, etc.) will be heightened</a:t>
            </a:r>
          </a:p>
        </p:txBody>
      </p:sp>
    </p:spTree>
    <p:extLst>
      <p:ext uri="{BB962C8B-B14F-4D97-AF65-F5344CB8AC3E}">
        <p14:creationId xmlns:p14="http://schemas.microsoft.com/office/powerpoint/2010/main" val="29931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57</TotalTime>
  <Words>1354</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Cooper Black</vt:lpstr>
      <vt:lpstr>Gill Sans MT</vt:lpstr>
      <vt:lpstr>Impact</vt:lpstr>
      <vt:lpstr>Badge</vt:lpstr>
      <vt:lpstr>Before Dark</vt:lpstr>
      <vt:lpstr>Team Members:</vt:lpstr>
      <vt:lpstr>Summary</vt:lpstr>
      <vt:lpstr>Characters</vt:lpstr>
      <vt:lpstr>Levels</vt:lpstr>
      <vt:lpstr>Narrative</vt:lpstr>
      <vt:lpstr>Mechanics</vt:lpstr>
      <vt:lpstr>Core Game Loop</vt:lpstr>
      <vt:lpstr>Game play </vt:lpstr>
      <vt:lpstr>Enemies</vt:lpstr>
      <vt:lpstr>Enemies – cont.</vt:lpstr>
      <vt:lpstr>Level Design</vt:lpstr>
      <vt:lpstr>Art</vt:lpstr>
      <vt:lpstr>User Interface and Controls</vt:lpstr>
      <vt:lpstr>Target Audience</vt:lpstr>
      <vt:lpstr>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Dark</dc:title>
  <dc:creator>Michael Gee</dc:creator>
  <cp:lastModifiedBy>Michael Gee</cp:lastModifiedBy>
  <cp:revision>23</cp:revision>
  <dcterms:created xsi:type="dcterms:W3CDTF">2020-03-02T04:44:40Z</dcterms:created>
  <dcterms:modified xsi:type="dcterms:W3CDTF">2020-03-02T05:42:53Z</dcterms:modified>
</cp:coreProperties>
</file>