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8" r:id="rId3"/>
    <p:sldId id="281" r:id="rId4"/>
    <p:sldId id="286" r:id="rId5"/>
    <p:sldId id="272" r:id="rId6"/>
    <p:sldId id="273" r:id="rId7"/>
    <p:sldId id="274" r:id="rId8"/>
    <p:sldId id="260" r:id="rId9"/>
    <p:sldId id="275" r:id="rId10"/>
    <p:sldId id="276" r:id="rId11"/>
    <p:sldId id="270" r:id="rId12"/>
    <p:sldId id="271" r:id="rId13"/>
    <p:sldId id="277" r:id="rId14"/>
    <p:sldId id="278" r:id="rId15"/>
    <p:sldId id="279" r:id="rId16"/>
    <p:sldId id="280" r:id="rId17"/>
    <p:sldId id="283" r:id="rId18"/>
    <p:sldId id="292" r:id="rId19"/>
    <p:sldId id="287" r:id="rId20"/>
    <p:sldId id="263" r:id="rId21"/>
    <p:sldId id="284" r:id="rId22"/>
    <p:sldId id="288" r:id="rId23"/>
    <p:sldId id="290" r:id="rId24"/>
    <p:sldId id="26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lan Antoshkin" initials="RA" lastIdx="1" clrIdx="0">
    <p:extLst>
      <p:ext uri="{19B8F6BF-5375-455C-9EA6-DF929625EA0E}">
        <p15:presenceInfo xmlns:p15="http://schemas.microsoft.com/office/powerpoint/2012/main" userId="S::Ruslan.Antoshkin@zerto.com::56b903d7-3478-4aa5-b90e-772a9f1f10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0" autoAdjust="0"/>
    <p:restoredTop sz="74372" autoAdjust="0"/>
  </p:normalViewPr>
  <p:slideViewPr>
    <p:cSldViewPr snapToGrid="0">
      <p:cViewPr varScale="1">
        <p:scale>
          <a:sx n="85" d="100"/>
          <a:sy n="85" d="100"/>
        </p:scale>
        <p:origin x="20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45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91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061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7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0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Это скорее понятие дискетной математики чем определенная структура данных, потому сложность операций можно рассматривать только для конкретной реализации.</a:t>
            </a: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b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ru-RU" sz="1200" dirty="0">
                <a:solidFill>
                  <a:schemeClr val="tx1"/>
                </a:solidFill>
                <a:latin typeface="Calibri"/>
                <a:cs typeface="Calibri"/>
              </a:rPr>
              <a:t>Или можно сказать что множество более абстрактная структура данных, потому необходио рассматирить конкретную реализацию для того чтоб оценить сложность выполнения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130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10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сказать, что все реализации представленные здесь, за исключением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и есть коллекции. Вот мы и подошли к теме занятия.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Идем дальше по слайдам каждой из реализаций коллекций и переходим в код чтоб посмотреть как они описаны.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Проходим все необобщенные коллекции, после расмотрения обобщений рассматриваем обощенные коллекции.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798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60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Пригаем в код и рассматриваем каждый интерфейс.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Раньше вам необходимо было при создании массива задать точное кол-во элементов, теперь это не нужно делать.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ArrayList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может динамически рассшыряться.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56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6413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для рассмотрения примера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Остальные коллекции рассмотрим позже, т.к. для их рассмотрения необходимо рассмореть сначала обобщения.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64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смотрим как реализована пользовательская коллекция.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есть время: удаляем реализаю и вместе проходим этапы создания пользовательской коллекции.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успеваем пройти обобщения, как ДЗ после первого урока будет создать обобщенную пользовательскую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обратном случае создать пользовательскую коллекцию по определнной тематике, при этом переопределить методы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MoveNext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/Reset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 делаю сначала метаматическое описание всех базовых структур данных, чтоб вы понимали какими характеристиками они обладают, и в последующем чтоб понимали  какую реализацию лучше использовать в зависимости от ситуации.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для того чтоб не просто заучить кучу коллекций, а понимать в чем кардиналльное отличие между ними.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644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рассказать про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(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большое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Это одна из метрик, которой оценивают сложность алгоритмов или операций. Единицой измерения представляется не время, но количеством выполненых операций.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359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Акцент на том что ячейки массива расположены в памяти последовательно. Отсюда следует сложность добавления элемента в массив.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ячейки рассположены в памяти.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следующем слайде нарисована структура связного списка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57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Нарисуй как добавлется/удаляется элемент в списке.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Никто не выполняет операции поиска в стеке, он создан совсем для другого, потому нельзя учитывать большую сложность как недостаток.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сомнительно выделять стек и очередь как отдельные структуры данных, возможно стоит их убрать или обьяснить что они по большому счету всего обьект/надстройка над массивом/связным списком.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 для простоты не буду это говорить.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52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Коллекции</a:t>
            </a:r>
            <a:endParaRPr lang="ru-RU" sz="105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DA8FF7-DE0E-4FA3-B4D2-8F9C259B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91" y="2045140"/>
            <a:ext cx="53435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015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646272"/>
            <a:ext cx="8229600" cy="6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ru-RU" b="1" dirty="0"/>
              <a:t>Очередь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CDCF9FC9-AC9A-452B-946F-FF618C6D489E}"/>
              </a:ext>
            </a:extLst>
          </p:cNvPr>
          <p:cNvSpPr txBox="1"/>
          <p:nvPr/>
        </p:nvSpPr>
        <p:spPr>
          <a:xfrm>
            <a:off x="547950" y="238819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Очередь устроена по принципу FIFO (First In First Out, «первый пришёл — первый вышел»). Это значит, что удалить элемент можно только после того, как были убраны все ранее добавленные элементы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Очередь позволяет выполнять три основных операции: добавлять элементы в конец очереди (enqueue), удалять первый элемент (dequeue) и просматривать первый элемент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7614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очереди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0EF55D-81EC-4D58-8583-1A992517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72" y="1793458"/>
            <a:ext cx="34861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0294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14024"/>
            <a:ext cx="8181300" cy="393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которая объеденяет в себе свойство масива к произвольному доступу и динамичность связного листа. 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Состоит из двух составляющих: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 функция которая возвращает положительное значение, называемое хеш кодом</a:t>
            </a:r>
          </a:p>
          <a:p>
            <a:pPr marL="914400" lvl="8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Массив в котором хранятся данные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Принпип работы: мы отдаем данные хеш-функции,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хеш-функция сохраняет данные в элементе массиве и возвращает нам хеш-код по которому можно обратиться к данному элементу.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Средняя сложность поиска, добавления и удаления элемента О(1)</a:t>
            </a:r>
          </a:p>
        </p:txBody>
      </p:sp>
    </p:spTree>
    <p:extLst>
      <p:ext uri="{BB962C8B-B14F-4D97-AF65-F5344CB8AC3E}">
        <p14:creationId xmlns:p14="http://schemas.microsoft.com/office/powerpoint/2010/main" val="41551682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хеш-таблицы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693CD4-C151-47DB-B834-29DE924E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05" y="1855569"/>
            <a:ext cx="6162789" cy="5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054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369767"/>
            <a:ext cx="8181300" cy="418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Структура данных, представляющая собой не организованный набор уникальных элементов одного типа.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Множество хранит значения данных без определенного порядка, не повторяя их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Операции, которые можно выполнять с множествами: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Добавление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Удаление элемента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Пересечение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Объеденение </a:t>
            </a:r>
          </a:p>
          <a:p>
            <a:pPr marL="822960" lvl="5" indent="-457200">
              <a:spcAft>
                <a:spcPts val="6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Разность</a:t>
            </a:r>
            <a:b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</a:b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19068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7B6B1A-A94E-4104-B0F0-F1480730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93" y="1768823"/>
            <a:ext cx="5387223" cy="50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87046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46042" y="1166182"/>
            <a:ext cx="8229600" cy="87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Примеры реализации в С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1CDA947-D3E4-474C-ADF2-62DDC898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21202"/>
              </p:ext>
            </p:extLst>
          </p:nvPr>
        </p:nvGraphicFramePr>
        <p:xfrm>
          <a:off x="646042" y="2059396"/>
          <a:ext cx="7770594" cy="4434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85297">
                  <a:extLst>
                    <a:ext uri="{9D8B030D-6E8A-4147-A177-3AD203B41FA5}">
                      <a16:colId xmlns:a16="http://schemas.microsoft.com/office/drawing/2014/main" val="1409559610"/>
                    </a:ext>
                  </a:extLst>
                </a:gridCol>
                <a:gridCol w="3885297">
                  <a:extLst>
                    <a:ext uri="{9D8B030D-6E8A-4147-A177-3AD203B41FA5}">
                      <a16:colId xmlns:a16="http://schemas.microsoft.com/office/drawing/2014/main" val="1123597535"/>
                    </a:ext>
                  </a:extLst>
                </a:gridCol>
              </a:tblGrid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данных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в С</a:t>
                      </a:r>
                      <a:r>
                        <a:rPr lang="en-US" dirty="0"/>
                        <a:t>#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1758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Массив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Array, 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,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773052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Связный список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8471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Стек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Stack, Stack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03870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Очередь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Queue, Queue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12988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Хеш-таблица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r>
                        <a:rPr lang="en-US" dirty="0"/>
                        <a:t>, Dictionary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91739"/>
                  </a:ext>
                </a:extLst>
              </a:tr>
              <a:tr h="633445">
                <a:tc>
                  <a:txBody>
                    <a:bodyPr/>
                    <a:lstStyle/>
                    <a:p>
                      <a:r>
                        <a:rPr lang="ru-RU" dirty="0"/>
                        <a:t>Множество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3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2458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Коллекции	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1850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7405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342900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Некоторые коллекции реализуют стандартные структуры данных которые могут пригодиться для решения различных специальных задач.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Коллекция – это класс, предназначенный для группировки связанных объектов, управления ими и обработки их в циклах.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225">
            <a:extLst>
              <a:ext uri="{FF2B5EF4-FFF2-40B4-BE49-F238E27FC236}">
                <a16:creationId xmlns:a16="http://schemas.microsoft.com/office/drawing/2014/main" id="{BDD12684-8432-4196-BCDB-59E9CEE7FCBE}"/>
              </a:ext>
            </a:extLst>
          </p:cNvPr>
          <p:cNvSpPr txBox="1"/>
          <p:nvPr/>
        </p:nvSpPr>
        <p:spPr>
          <a:xfrm>
            <a:off x="1165523" y="44192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Основой для создания всех коллекций является реализация интерфейсов 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</a:rPr>
              <a:t>IEnumerator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</a:rPr>
              <a:t> и 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</a:rPr>
              <a:t>IEnumerable</a:t>
            </a:r>
            <a:endParaRPr sz="2000" b="1" dirty="0">
              <a:solidFill>
                <a:srgbClr val="262626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17667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714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Интерфейсы реализуемые коллекциями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912841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2" indent="-12700">
              <a:lnSpc>
                <a:spcPct val="200000"/>
              </a:lnSpc>
              <a:buSzPts val="2000"/>
              <a:buFont typeface="Noto Sans Symbols"/>
              <a:buChar char="▪"/>
            </a:pPr>
            <a:r>
              <a:rPr lang="ru-RU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–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поддерживает простой перебор по</a:t>
            </a:r>
            <a:r>
              <a:rPr lang="en-US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</a:t>
            </a:r>
            <a:r>
              <a:rPr lang="ru-RU" sz="1800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коллекции</a:t>
            </a:r>
            <a:endParaRPr sz="1800" i="0" u="none" strike="noStrike" cap="none" dirty="0">
              <a:latin typeface="Roboto" panose="020B0604020202020204" charset="0"/>
              <a:ea typeface="Roboto" panose="020B0604020202020204" charset="0"/>
              <a:cs typeface="Calibri"/>
              <a:sym typeface="Calibri"/>
            </a:endParaRP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1" dirty="0" err="1"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предоставляет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.</a:t>
            </a:r>
          </a:p>
          <a:p>
            <a:pPr lvl="0" indent="-12700">
              <a:lnSpc>
                <a:spcPct val="200000"/>
              </a:lnSpc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 </a:t>
            </a:r>
            <a:r>
              <a:rPr lang="en-US" sz="1800" b="1" i="0" u="none" strike="noStrike" cap="none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ICollection</a:t>
            </a:r>
            <a:r>
              <a:rPr lang="en-US" sz="1800" b="1" i="0" u="none" strike="noStrike" cap="none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 -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о</a:t>
            </a:r>
            <a:r>
              <a:rPr lang="ru-RU" sz="1800" dirty="0">
                <a:latin typeface="Roboto"/>
                <a:ea typeface="Roboto"/>
              </a:rPr>
              <a:t>пределяет размер, 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  <a:cs typeface="Calibri"/>
                <a:sym typeface="Calibri"/>
              </a:rPr>
              <a:t>IEnumerator</a:t>
            </a:r>
            <a:r>
              <a:rPr lang="ru-RU" sz="1800" dirty="0">
                <a:latin typeface="Roboto"/>
                <a:ea typeface="Roboto"/>
              </a:rPr>
              <a:t> и методы синхронизации для коллекций.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-133673" y="2291700"/>
            <a:ext cx="4064651" cy="35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ArrayList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хранить вместе разнотыпные обьекты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Может динамически рассширяться при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памяти храниться как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2023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Лежит в основе механизмов вызовов методов и рекурсии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9493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Queue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Емкость автоматически увеличивается по мере необходимости</a:t>
            </a:r>
            <a:endParaRPr lang="ru-RU" sz="2000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782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Hashtable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546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81274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333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Представляет коллекцию пар «ключ-значение», которые упорядочены по хэш-коду ключа.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43316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элемент является парой "ключ-значение", хранящейся в DictionaryEntry объекте. Ключ не может быть null, а значение может быть.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Реализует структуру данных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9901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ru-RU" sz="41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коллекции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пользовательский коллекций. Для этого необходимо реализовать интерфейсы </a:t>
            </a:r>
            <a:r>
              <a:rPr lang="en-US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IEnumerable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IEnumerator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2" y="266798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Вступление в структуры данных и сложность алгоритма</a:t>
            </a:r>
            <a:endParaRPr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2" y="3264632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Основные структуры данных</a:t>
            </a:r>
            <a:endParaRPr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17268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2" y="3840696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 реализованы рассмотренные структуры в С#? Знакомство с коллекциями</a:t>
            </a:r>
          </a:p>
          <a:p>
            <a:pPr lvl="0"/>
            <a:endParaRPr lang="ru-RU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2" y="4416760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Интерфейсы, которые реализуют коллекции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16512" y="4992824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Детальн</a:t>
            </a:r>
            <a:r>
              <a:rPr lang="ru-RU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ый разбор основных коллекций</a:t>
            </a:r>
            <a:endParaRPr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2" y="5568888"/>
            <a:ext cx="73449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defRPr b="1">
                <a:solidFill>
                  <a:schemeClr val="tx1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ru-RU" dirty="0">
                <a:sym typeface="Roboto"/>
              </a:rPr>
              <a:t>Создание пользовательской коллекции</a:t>
            </a:r>
            <a:endParaRPr dirty="0"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15072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267200"/>
            <a:ext cx="6840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43264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419328"/>
            <a:ext cx="6768900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5" y="3207575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5" y="2610900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5" y="3783625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5" y="435978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5" y="4935863"/>
            <a:ext cx="365700" cy="365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 b="1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5" y="5511938"/>
            <a:ext cx="365700" cy="3657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39034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336880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Чтобы оценить </a:t>
            </a:r>
            <a:r>
              <a:rPr lang="ru-RU" b="1" dirty="0"/>
              <a:t>эфективность структуры данных </a:t>
            </a:r>
            <a:r>
              <a:rPr lang="ru-RU" dirty="0"/>
              <a:t>необходимо оценить сложность выполение в ней стандартных операций.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84385" y="3652227"/>
            <a:ext cx="2304300" cy="2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dirty="0"/>
              <a:t>Нотация </a:t>
            </a:r>
            <a:r>
              <a:rPr lang="ru-RU" b="1" dirty="0"/>
              <a:t>О большое </a:t>
            </a:r>
            <a:r>
              <a:rPr lang="ru-RU" dirty="0"/>
              <a:t>описывает сложность алгоритма (или определенных операций) с использованием алгебраических терминов. Метрикой для описания сложности выступает количество выполненых операций. 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19900" y="3652228"/>
            <a:ext cx="2304300" cy="26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b="1" dirty="0"/>
              <a:t>Структура данных — </a:t>
            </a:r>
            <a:r>
              <a:rPr lang="ru-RU" dirty="0"/>
              <a:t>это контейнер, который хранит данные в определенном макете. Этот «макет» позволяет структуре данных быть эффективной в некоторых операциях и неэффективной в других.</a:t>
            </a:r>
            <a:endParaRPr lang="ru-RU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47167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49039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 b="1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6519342" y="2724150"/>
            <a:ext cx="759763" cy="70485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4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Структуры данных и сложность алгоримта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016511" y="273396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1016511" y="3330621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1800" b="1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" name="Shape 196"/>
          <p:cNvCxnSpPr>
            <a:cxnSpLocks/>
          </p:cNvCxnSpPr>
          <p:nvPr/>
        </p:nvCxnSpPr>
        <p:spPr>
          <a:xfrm>
            <a:off x="1141140" y="3783257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Shape 197"/>
          <p:cNvSpPr txBox="1"/>
          <p:nvPr/>
        </p:nvSpPr>
        <p:spPr>
          <a:xfrm>
            <a:off x="1016511" y="3906685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016511" y="4482749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Очередь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016511" y="5058813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Хеш-таблица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16511" y="5634877"/>
            <a:ext cx="9290818" cy="39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1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Множество</a:t>
            </a:r>
            <a:endParaRPr sz="1800" b="1" i="1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Shape 201"/>
          <p:cNvCxnSpPr>
            <a:cxnSpLocks/>
          </p:cNvCxnSpPr>
          <p:nvPr/>
        </p:nvCxnSpPr>
        <p:spPr>
          <a:xfrm>
            <a:off x="1141140" y="318106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Shape 202"/>
          <p:cNvCxnSpPr>
            <a:cxnSpLocks/>
          </p:cNvCxnSpPr>
          <p:nvPr/>
        </p:nvCxnSpPr>
        <p:spPr>
          <a:xfrm>
            <a:off x="1141140" y="4390341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Shape 203"/>
          <p:cNvCxnSpPr>
            <a:cxnSpLocks/>
          </p:cNvCxnSpPr>
          <p:nvPr/>
        </p:nvCxnSpPr>
        <p:spPr>
          <a:xfrm>
            <a:off x="1141140" y="4894965"/>
            <a:ext cx="7074173" cy="92599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Shape 204"/>
          <p:cNvCxnSpPr>
            <a:cxnSpLocks/>
          </p:cNvCxnSpPr>
          <p:nvPr/>
        </p:nvCxnSpPr>
        <p:spPr>
          <a:xfrm>
            <a:off x="1141140" y="5542469"/>
            <a:ext cx="7074173" cy="0"/>
          </a:xfrm>
          <a:prstGeom prst="straightConnector1">
            <a:avLst/>
          </a:prstGeom>
          <a:noFill/>
          <a:ln w="9525" cap="flat" cmpd="sng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08374" y="3273564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8374" y="2676889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508374" y="3849614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08374" y="442577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508374" y="5001852"/>
            <a:ext cx="462587" cy="471818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508374" y="5577927"/>
            <a:ext cx="462587" cy="471818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title" idx="4294967295"/>
          </p:nvPr>
        </p:nvSpPr>
        <p:spPr>
          <a:xfrm>
            <a:off x="430290" y="1092827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Основные типы сложых структур данных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358172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Массив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7388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Упорядоченый набор однотипных элементов, которые сохраняются в </a:t>
            </a:r>
            <a:r>
              <a:rPr lang="ru-RU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 размещенных ячейках пямяти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имеют порядковый номер и общее имя. 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Есть возможность обращения к любому элементу массива по индексу. </a:t>
            </a: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выборки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О(1)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удаления (в средине массива) элемента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341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Связный список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316752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Связный список состоит из группы узлов, которые вместе образуют последовательность. Каждый узел содержит две вещи: фактические данные, которые в нем хранятся (это могут быть данные любого типа) и указатель (или ссылку) на следующий узел в последовательности. 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Сложность операции выборки О(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3529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07709" y="1127009"/>
            <a:ext cx="8328581" cy="91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Структура связного списка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949CA1-D35E-46C7-B852-E01738AFF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3" y="2045140"/>
            <a:ext cx="8697697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23800" y="14205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Стек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573928"/>
            <a:ext cx="8181300" cy="332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Базовая структура данных, которая позволяет добавлять или удалять элементы только в её начале.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Стек организован по принципу LIFO (Last In First Out, «последним пришёл — первым вышел») . Это значит, что последний элемент, который вы добавили в стек, первым выйдет из него.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 В стеках можно выполнять три операции: добавление элемента (push), удаление элемента (pop) и отображение содержимого стека (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peek</a:t>
            </a: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</a:rPr>
              <a:t>).</a:t>
            </a: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Сложность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операции выборки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u-RU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pPr indent="-12700">
              <a:spcAft>
                <a:spcPts val="6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Сложность добавления/удаления элемента О(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8482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12966</TotalTime>
  <Words>1331</Words>
  <Application>Microsoft Office PowerPoint</Application>
  <PresentationFormat>On-screen Show (4:3)</PresentationFormat>
  <Paragraphs>237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Roboto</vt:lpstr>
      <vt:lpstr>Calibri</vt:lpstr>
      <vt:lpstr>Noto Sans Symbols</vt:lpstr>
      <vt:lpstr>Тема Office</vt:lpstr>
      <vt:lpstr>PowerPoint Presentation</vt:lpstr>
      <vt:lpstr>PowerPoint Presentation</vt:lpstr>
      <vt:lpstr>План занятия</vt:lpstr>
      <vt:lpstr>Структуры данных и сложность алгоримта</vt:lpstr>
      <vt:lpstr>Основные типы сложых структур данных</vt:lpstr>
      <vt:lpstr>Массив</vt:lpstr>
      <vt:lpstr>Связный список</vt:lpstr>
      <vt:lpstr>Структура связного списка</vt:lpstr>
      <vt:lpstr>Стек</vt:lpstr>
      <vt:lpstr>Структура стека</vt:lpstr>
      <vt:lpstr>Очередь</vt:lpstr>
      <vt:lpstr>Структура очереди</vt:lpstr>
      <vt:lpstr>Хеш-таблица</vt:lpstr>
      <vt:lpstr>Структура хеш-таблицы</vt:lpstr>
      <vt:lpstr>Множество</vt:lpstr>
      <vt:lpstr>Структура множества</vt:lpstr>
      <vt:lpstr>Примеры реализации в С#</vt:lpstr>
      <vt:lpstr>Коллекции </vt:lpstr>
      <vt:lpstr>Интерфейсы реализуемые коллекциями </vt:lpstr>
      <vt:lpstr>ArrayList</vt:lpstr>
      <vt:lpstr>Stack</vt:lpstr>
      <vt:lpstr>Queue</vt:lpstr>
      <vt:lpstr>Hashtable</vt:lpstr>
      <vt:lpstr>Пользовательские коллекции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86</cp:revision>
  <dcterms:modified xsi:type="dcterms:W3CDTF">2019-10-15T09:39:04Z</dcterms:modified>
</cp:coreProperties>
</file>