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4"/>
  </p:notesMasterIdLst>
  <p:sldIdLst>
    <p:sldId id="256" r:id="rId2"/>
    <p:sldId id="258" r:id="rId3"/>
    <p:sldId id="281" r:id="rId4"/>
    <p:sldId id="286" r:id="rId5"/>
    <p:sldId id="272" r:id="rId6"/>
    <p:sldId id="273" r:id="rId7"/>
    <p:sldId id="297" r:id="rId8"/>
    <p:sldId id="287" r:id="rId9"/>
    <p:sldId id="263" r:id="rId10"/>
    <p:sldId id="295" r:id="rId11"/>
    <p:sldId id="293" r:id="rId12"/>
    <p:sldId id="274" r:id="rId13"/>
    <p:sldId id="260" r:id="rId14"/>
    <p:sldId id="298" r:id="rId15"/>
    <p:sldId id="296" r:id="rId16"/>
    <p:sldId id="275" r:id="rId17"/>
    <p:sldId id="276" r:id="rId18"/>
    <p:sldId id="284" r:id="rId19"/>
    <p:sldId id="299" r:id="rId20"/>
    <p:sldId id="270" r:id="rId21"/>
    <p:sldId id="271" r:id="rId22"/>
    <p:sldId id="288" r:id="rId23"/>
    <p:sldId id="300" r:id="rId24"/>
    <p:sldId id="277" r:id="rId25"/>
    <p:sldId id="278" r:id="rId26"/>
    <p:sldId id="290" r:id="rId27"/>
    <p:sldId id="301" r:id="rId28"/>
    <p:sldId id="279" r:id="rId29"/>
    <p:sldId id="280" r:id="rId30"/>
    <p:sldId id="302" r:id="rId31"/>
    <p:sldId id="283" r:id="rId32"/>
    <p:sldId id="303" r:id="rId3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Roboto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slan Antoshkin" initials="RA" lastIdx="1" clrIdx="0">
    <p:extLst>
      <p:ext uri="{19B8F6BF-5375-455C-9EA6-DF929625EA0E}">
        <p15:presenceInfo xmlns:p15="http://schemas.microsoft.com/office/powerpoint/2012/main" userId="S::Ruslan.Antoshkin@zerto.com::56b903d7-3478-4aa5-b90e-772a9f1f10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0" autoAdjust="0"/>
    <p:restoredTop sz="83417" autoAdjust="0"/>
  </p:normalViewPr>
  <p:slideViewPr>
    <p:cSldViewPr snapToGrid="0">
      <p:cViewPr varScale="1">
        <p:scale>
          <a:sx n="71" d="100"/>
          <a:sy n="71" d="100"/>
        </p:scale>
        <p:origin x="15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Дальше рассматривает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List&lt;T&gt;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сравниваем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7725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Объясняю что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List&lt;T&gt;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есть почти одно и тоже за исключенией того что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List&lt;T&gt;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обобщенная (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коллекция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032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следующем слайде нарисована структура связного списка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0578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Нарисуй как добавлется/удаляется элемент в списке.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Нарисуй как добавлется/удаляется элемент в списке.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974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рассматриваем пример со связным списком.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1612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Никто не выполняет операции поиска в стеке, он создан совсем для другого, потому нельзя учитывать большую сложность как недостаток.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сомнительно выделять стек и очередь как отдельные структуры данных, возможно стоит их убрать или обьяснить что они по большому счету всего обьект/надстройка над массивом/связным списком.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 для простоты не буду это говорить.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9522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456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056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919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4915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0615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6413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3953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90796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010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Остальные коллекции рассмотрим позже, т.к. для их рассмотрения необходимо рассмореть сначала обобщения.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96475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Остальные коллекции рассмотрим позже, т.к. для их рассмотрения необходимо рассмореть сначала обобщения.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6553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tx1"/>
                </a:solidFill>
                <a:latin typeface="Calibri"/>
                <a:cs typeface="Calibri"/>
              </a:rPr>
              <a:t>Это скорее понятие дискетной математики чем определенная структура данных, потому сложность операций можно рассматривать только для конкретной реализации.</a:t>
            </a:r>
            <a:br>
              <a:rPr lang="ru-RU" sz="1200" dirty="0">
                <a:solidFill>
                  <a:schemeClr val="tx1"/>
                </a:solidFill>
                <a:latin typeface="Calibri"/>
                <a:cs typeface="Calibri"/>
              </a:rPr>
            </a:br>
            <a:br>
              <a:rPr lang="ru-RU" sz="1200" dirty="0">
                <a:solidFill>
                  <a:schemeClr val="tx1"/>
                </a:solidFill>
                <a:latin typeface="Calibri"/>
                <a:cs typeface="Calibri"/>
              </a:rPr>
            </a:br>
            <a:r>
              <a:rPr lang="ru-RU" sz="1200" dirty="0">
                <a:solidFill>
                  <a:schemeClr val="tx1"/>
                </a:solidFill>
                <a:latin typeface="Calibri"/>
                <a:cs typeface="Calibri"/>
              </a:rPr>
              <a:t>Или можно сказать что множество более абстрактная структура данных, потому необходио рассматирить конкретную реализацию для того чтоб оценить сложность выполнения операций.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01300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2104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 делаю сначала метаматическое описание всех базовых структур данных, чтоб вы понимали какими характеристиками они обладают, и в последующем чтоб понимали  какую реализацию лучше использовать в зависимости от ситуации.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для того чтоб не просто заучить кучу коллекций, а понимать в чем кардиналльное отличие между ними.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64465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11723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 сказать, что все реализации представленные здесь, за исключением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и есть коллекции. Вот мы и подошли к теме занятия.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Идем дальше по слайдам каждой из реализаций коллекций и переходим в код чтоб посмотреть как они описаны.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Проходим все необобщенные коллекции, после расмотрения обобщений рассматриваем обощенные коллекции.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27980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6494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Стоит рассказать про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(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 большое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Это одна из метрик, которой оценивают сложность алгоритмов или операций. Единицой измерения представляется не время, но количеством выполненых операций.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2359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Акцент на том что ячейки массива расположены в памяти последовательно. Отсюда следует сложность добавления элемента в массив.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Нарисуй как ячейки рассположены в памяти.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514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теперь, перед рассмотрением как риализован массив в коллекциях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нам необходимо уяснить что же такое колелкции.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6557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Пригаем в код и рассматриваем каждый интерфейс.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Раньше вам необходимо было при создании массива задать точное кол-во элементов, теперь это не нужно делать.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может динамически рассшыряться.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Коллекции</a:t>
            </a:r>
            <a:endParaRPr lang="ru-RU" sz="105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000" b="1" dirty="0"/>
              <a:t>Обобщения</a:t>
            </a:r>
            <a:r>
              <a:rPr lang="en-US" sz="4000" b="1" dirty="0"/>
              <a:t> (Generics)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563542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Обобщения – синтаксическая структура 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&lt;T&gt;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 которая позволяет указывать определенный тип, который будет использоваться в полях, возвращаемых значениях методов, коллекциях и т.д.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При использовании с коллекциями это означает что обобщенная коллекция может хранить значения только одного типа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Использование такого обобщения дает прирост производительности</a:t>
            </a:r>
            <a:endParaRPr lang="en-US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Обобщенные коллекции храняться в пространстве имен </a:t>
            </a:r>
            <a:r>
              <a:rPr lang="en-US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System.Collections.Generics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ru-RU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Детальнее использование обобщений в других ситуациях мы рассмотрим после рассмотрения коллекций</a:t>
            </a:r>
            <a:endParaRPr lang="en-US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07419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List&lt;T&gt;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7546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81274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333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Позволяет хранить вместе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однотипные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обьекты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443316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Повторяет функционал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ArrayList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однако является обобщенной коллекцией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памяти храниться как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массив</a:t>
            </a:r>
            <a:endParaRPr lang="ru-RU" sz="2000" b="1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3614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Связный список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316752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Связный список состоит из группы узлов, которые вместе образуют последовательность. Каждый узел содержит две вещи: фактические данные, которые в нем хранятся (это могут быть данные любого типа) и указатель (или ссылку) на следующий узел в последовательности. 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Существуют также двухсвязные списки, которые хранят ссылки на предыдущий и последующий узел</a:t>
            </a: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Сложность операции выборки О(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Сложность добавления/удаления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элемента О(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23529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</a:t>
            </a:r>
            <a:r>
              <a:rPr lang="ru-RU" sz="33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односвязного </a:t>
            </a: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списка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D949CA1-D35E-46C7-B852-E01738AFF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50" y="2045140"/>
            <a:ext cx="8697697" cy="401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двухсвязного списка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EF32507-8F1D-4053-814E-7A303B74D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56" y="2045140"/>
            <a:ext cx="8008086" cy="41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50602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LinkedList&lt;T&gt;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7546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81274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333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Каждый узел представляет объект класса LinkedListNode&lt;T&gt;. Класс имеет свойста, представляющие значение и ссылки на сосдние узлы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165523" y="4443316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Эфективен когда необходимо часто добавлять/удалять элементы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Представляет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двусвязный список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т.е. каждый узел хранит ссылку на предыдущий и последующий узел одновременно	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8111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Стек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573928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Базовая структура данных, которая позволяет добавлять или удалять элементы только в её начале.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Стек организован по принципу LIFO (Last In First Out, «последним пришёл — первым вышел») . Это значит, что последний элемент, который вы добавили в стек, первым выйдет из него.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В стеках можно выполнять три операции: добавление элемента (push), удаление элемента (pop) и отображение содержимого стека (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peek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).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Сложность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операции выборки О(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u-RU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Сложность добавления/удаления элемента О(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384826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с</a:t>
            </a:r>
            <a:r>
              <a:rPr lang="ru-RU" sz="33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тека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7DA8FF7-DE0E-4FA3-B4D2-8F9C259B0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791" y="2045140"/>
            <a:ext cx="53435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80157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Stack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620230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Лежит в основе механизмов вызовов методов и рекурсии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2508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Емкость автоматически увеличивается по мере необходимости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стек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99493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Stack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&lt;T&gt;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Повторяет функционал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Stack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однако является обобщенной коллекцией 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стек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1703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5436096" y="0"/>
            <a:ext cx="3708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436100" y="4583900"/>
            <a:ext cx="45600" cy="2274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17600" y="1562346"/>
            <a:ext cx="42795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/>
            <a:r>
              <a:rPr lang="ru-RU" sz="3000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Руслан Антошкин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-133673" y="2291700"/>
            <a:ext cx="4064651" cy="354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-RU" sz="18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914400" lvl="1" indent="-304800">
              <a:lnSpc>
                <a:spcPct val="115000"/>
              </a:lnSpc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Инструктор 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IT Education Academy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.NET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разработчик в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Ciklum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Zerto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sym typeface="Calibri"/>
              </a:rPr>
              <a:t>Работаю с</a:t>
            </a:r>
            <a:r>
              <a:rPr lang="en-US" sz="1800" dirty="0">
                <a:latin typeface="Roboto"/>
                <a:ea typeface="Roboto"/>
                <a:sym typeface="Calibri"/>
              </a:rPr>
              <a:t> </a:t>
            </a:r>
            <a:r>
              <a:rPr lang="ru-RU" sz="1800" dirty="0">
                <a:latin typeface="Roboto"/>
                <a:ea typeface="Roboto"/>
                <a:sym typeface="Calibri"/>
              </a:rPr>
              <a:t>виртуализацией, системами </a:t>
            </a:r>
            <a:r>
              <a:rPr lang="en-US" sz="1800" dirty="0">
                <a:latin typeface="Roboto"/>
                <a:ea typeface="Roboto"/>
                <a:sym typeface="Calibri"/>
              </a:rPr>
              <a:t>Disaster recovery.</a:t>
            </a: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cs typeface="Calibri"/>
                <a:sym typeface="Calibri"/>
              </a:rPr>
              <a:t>Занимался </a:t>
            </a:r>
            <a:r>
              <a:rPr lang="en-US" sz="1800" dirty="0">
                <a:latin typeface="Roboto"/>
                <a:ea typeface="Roboto"/>
                <a:cs typeface="Calibri"/>
                <a:sym typeface="Calibri"/>
              </a:rPr>
              <a:t>Desktop </a:t>
            </a:r>
            <a:r>
              <a:rPr lang="ru-RU" sz="1800" dirty="0">
                <a:latin typeface="Roboto"/>
                <a:ea typeface="Roboto"/>
                <a:cs typeface="Calibri"/>
                <a:sym typeface="Calibri"/>
              </a:rPr>
              <a:t>приложениями, </a:t>
            </a:r>
            <a:r>
              <a:rPr lang="en-US" sz="1800" dirty="0">
                <a:latin typeface="Roboto"/>
                <a:ea typeface="Roboto"/>
                <a:cs typeface="Calibri"/>
                <a:sym typeface="Calibri"/>
              </a:rPr>
              <a:t>T-SQL</a:t>
            </a:r>
            <a:br>
              <a:rPr lang="en-US" sz="1800" dirty="0">
                <a:latin typeface="Calibri"/>
                <a:ea typeface="Roboto"/>
                <a:cs typeface="Calibri"/>
                <a:sym typeface="Calibri"/>
              </a:rPr>
            </a:br>
            <a:endParaRPr sz="16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5940152" y="4513312"/>
            <a:ext cx="2991900" cy="17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КОНТАКТНЫЕ ДАННЫЕ</a:t>
            </a:r>
            <a:endParaRPr sz="17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ua.linkedin.com/in/ra-</a:t>
            </a:r>
            <a:r>
              <a:rPr lang="en-US" sz="15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antoshkin</a:t>
            </a:r>
            <a: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320"/>
              </a:spcBef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telegram: @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rusyaOne</a:t>
            </a:r>
            <a:endParaRPr lang="en-US" sz="1500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5436100" y="-600"/>
            <a:ext cx="45600" cy="4584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3714750" y="360550"/>
            <a:ext cx="1333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299613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CAD8A3E-FCC7-4D6C-AEB6-EA5F51050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292" y="354739"/>
            <a:ext cx="2577211" cy="342673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646272"/>
            <a:ext cx="8229600" cy="69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ru-RU" b="1" dirty="0"/>
              <a:t>Очередь</a:t>
            </a: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63">
            <a:extLst>
              <a:ext uri="{FF2B5EF4-FFF2-40B4-BE49-F238E27FC236}">
                <a16:creationId xmlns:a16="http://schemas.microsoft.com/office/drawing/2014/main" id="{CDCF9FC9-AC9A-452B-946F-FF618C6D489E}"/>
              </a:ext>
            </a:extLst>
          </p:cNvPr>
          <p:cNvSpPr txBox="1"/>
          <p:nvPr/>
        </p:nvSpPr>
        <p:spPr>
          <a:xfrm>
            <a:off x="547950" y="2388192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Очередь устроена по принципу FIFO (First In First Out, «первый пришёл — первый вышел»). Это значит, что удалить элемент можно только после того, как были убраны все ранее добавленные элементы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Очередь позволяет выполнять три основных операции: добавлять элементы в конец очереди (enqueue), удалять первый элемент (dequeue) и просматривать первый элемент (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peek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.</a:t>
            </a:r>
            <a:endParaRPr lang="ru-RU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Сложность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операции выборки О(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u-RU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Сложность добавления/удаления элемента О(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876149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очереди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90EF55D-81EC-4D58-8583-1A992517A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672" y="1793458"/>
            <a:ext cx="348615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02941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Queue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Емкость автоматически увеличивается по мере необходимости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очередь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92782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Queue &lt;T&gt;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Повторяет функционал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Queue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однако является обобщенной коллекцией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очередь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6101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Хеш-таблица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514024"/>
            <a:ext cx="8181300" cy="393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Структура данных, которая объеденяет в себе свойство масива к произвольному доступу и динамичность связного листа. 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Состоит из двух составляющих:</a:t>
            </a:r>
          </a:p>
          <a:p>
            <a:pPr marL="914400" lvl="8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Хеш функция которая возвращает положительное значение, называемое хеш кодом</a:t>
            </a:r>
          </a:p>
          <a:p>
            <a:pPr marL="914400" lvl="8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Массив в котором хранятся данные</a:t>
            </a: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Принпип работы: мы отдаем данные хеш-функции,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хеш-функция сохраняет данные в элементе массиве и возвращает нам хеш-код по которому можно обратиться к данному элементу.</a:t>
            </a: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Средняя сложность поиска, добавления и удаления элемента О(1)</a:t>
            </a:r>
          </a:p>
        </p:txBody>
      </p:sp>
    </p:spTree>
    <p:extLst>
      <p:ext uri="{BB962C8B-B14F-4D97-AF65-F5344CB8AC3E}">
        <p14:creationId xmlns:p14="http://schemas.microsoft.com/office/powerpoint/2010/main" val="415516829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хеш-таблицы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9693CD4-C151-47DB-B834-29DE924ED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05" y="1855569"/>
            <a:ext cx="6162789" cy="500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50540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Hashtable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7546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81274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333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Представляет коллекцию пар «ключ-значение», которые упорядочены по хэш-коду ключа.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443316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Каждый элемент является парой "ключ-значение", хранящейся в DictionaryEntry объекте. Ключ не может быть null, а значение может быть.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хеш-таблица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99017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Dictionary&lt;</a:t>
            </a:r>
            <a:r>
              <a:rPr lang="en-US" sz="41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TKey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TValue&gt;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7546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81274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333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Представляет коллекцию пар «ключ-значение», которые упорядочены по хэш-коду ключа.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443316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Повторяет по функционалу </a:t>
            </a:r>
            <a:r>
              <a:rPr lang="en-US" sz="20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Hashtable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однако является обобщенной коллекцией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хеш-таблица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23516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Множество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369767"/>
            <a:ext cx="8181300" cy="4186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Структура данных, представляющая собой не организованный набор уникальных элементов одного типа.</a:t>
            </a: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Множество хранит значения данных без определенного порядка, не повторяя их</a:t>
            </a: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1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Операции, которые можно выполнять с множествами:</a:t>
            </a:r>
          </a:p>
          <a:p>
            <a:pPr marL="822960" lvl="5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Добавление элемента</a:t>
            </a:r>
          </a:p>
          <a:p>
            <a:pPr marL="822960" lvl="5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Удаление элемента</a:t>
            </a:r>
          </a:p>
          <a:p>
            <a:pPr marL="822960" lvl="5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Пересечение</a:t>
            </a:r>
          </a:p>
          <a:p>
            <a:pPr marL="822960" lvl="5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Объеденение </a:t>
            </a:r>
          </a:p>
          <a:p>
            <a:pPr marL="822960" lvl="5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Разность</a:t>
            </a:r>
            <a:b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</a:br>
            <a:endParaRPr lang="ru-RU" sz="2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719068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</a:t>
            </a:r>
            <a:r>
              <a:rPr lang="ru-RU" sz="33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множества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17B6B1A-A94E-4104-B0F0-F1480730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093" y="1768823"/>
            <a:ext cx="5387223" cy="508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8704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120686" y="2676204"/>
            <a:ext cx="7489814" cy="48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tx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Вступление в коллекции и структуры данных</a:t>
            </a:r>
            <a:endParaRPr sz="1800" b="1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120686" y="3531937"/>
            <a:ext cx="7489814" cy="48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u-RU" sz="1800" b="1" dirty="0">
                <a:solidFill>
                  <a:schemeClr val="tx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Интерфейсы, которые реализуют коллекции</a:t>
            </a:r>
          </a:p>
        </p:txBody>
      </p:sp>
      <p:cxnSp>
        <p:nvCxnSpPr>
          <p:cNvPr id="196" name="Shape 196"/>
          <p:cNvCxnSpPr>
            <a:cxnSpLocks/>
          </p:cNvCxnSpPr>
          <p:nvPr/>
        </p:nvCxnSpPr>
        <p:spPr>
          <a:xfrm>
            <a:off x="1245314" y="4278965"/>
            <a:ext cx="697587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Shape 197"/>
          <p:cNvSpPr txBox="1"/>
          <p:nvPr/>
        </p:nvSpPr>
        <p:spPr>
          <a:xfrm>
            <a:off x="1120686" y="4318257"/>
            <a:ext cx="7489814" cy="48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u-RU" sz="1800" b="1" dirty="0">
                <a:solidFill>
                  <a:schemeClr val="tx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Рассматриваем структуру данных и сразу смотрим как она реализована в коллекциях C#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120686" y="5267224"/>
            <a:ext cx="7489814" cy="48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800" b="1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Создание пользовательской коллекции</a:t>
            </a:r>
          </a:p>
        </p:txBody>
      </p:sp>
      <p:cxnSp>
        <p:nvCxnSpPr>
          <p:cNvPr id="201" name="Shape 201"/>
          <p:cNvCxnSpPr>
            <a:cxnSpLocks/>
          </p:cNvCxnSpPr>
          <p:nvPr/>
        </p:nvCxnSpPr>
        <p:spPr>
          <a:xfrm>
            <a:off x="1245314" y="3388001"/>
            <a:ext cx="697587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>
            <a:cxnSpLocks/>
          </p:cNvCxnSpPr>
          <p:nvPr/>
        </p:nvCxnSpPr>
        <p:spPr>
          <a:xfrm>
            <a:off x="1245314" y="5129697"/>
            <a:ext cx="697587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08374" y="3472279"/>
            <a:ext cx="508138" cy="537172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600" b="1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08374" y="2610900"/>
            <a:ext cx="508138" cy="537172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600" b="1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08374" y="4337097"/>
            <a:ext cx="508138" cy="537172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600" b="1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08374" y="5202028"/>
            <a:ext cx="508138" cy="537172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600" b="1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План занятия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390347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HashSet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&lt;T&gt;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09413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722330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780468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01030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Представляет множество 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уникальных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элементов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411042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Операции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Add, Remove, Contains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происходят черезвычайно быстро (О(1))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385863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множество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222">
            <a:extLst>
              <a:ext uri="{FF2B5EF4-FFF2-40B4-BE49-F238E27FC236}">
                <a16:creationId xmlns:a16="http://schemas.microsoft.com/office/drawing/2014/main" id="{483584DD-F55D-4114-BD09-2E560A10F2B8}"/>
              </a:ext>
            </a:extLst>
          </p:cNvPr>
          <p:cNvSpPr/>
          <p:nvPr/>
        </p:nvSpPr>
        <p:spPr>
          <a:xfrm>
            <a:off x="524675" y="5747595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Shape 224">
            <a:extLst>
              <a:ext uri="{FF2B5EF4-FFF2-40B4-BE49-F238E27FC236}">
                <a16:creationId xmlns:a16="http://schemas.microsoft.com/office/drawing/2014/main" id="{CEA13046-7FB4-4B3D-B915-DBBF2F36E66D}"/>
              </a:ext>
            </a:extLst>
          </p:cNvPr>
          <p:cNvSpPr txBox="1"/>
          <p:nvPr/>
        </p:nvSpPr>
        <p:spPr>
          <a:xfrm>
            <a:off x="1165523" y="5426295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Позволяет проводить стандартные операции с множествами: Обьеденение, Разница, Пересечение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0107790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646042" y="1166182"/>
            <a:ext cx="8229600" cy="87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Примеры реализации в С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1CDA947-D3E4-474C-ADF2-62DDC8988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59817"/>
              </p:ext>
            </p:extLst>
          </p:nvPr>
        </p:nvGraphicFramePr>
        <p:xfrm>
          <a:off x="646042" y="2059396"/>
          <a:ext cx="7770594" cy="4434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85297">
                  <a:extLst>
                    <a:ext uri="{9D8B030D-6E8A-4147-A177-3AD203B41FA5}">
                      <a16:colId xmlns:a16="http://schemas.microsoft.com/office/drawing/2014/main" val="1409559610"/>
                    </a:ext>
                  </a:extLst>
                </a:gridCol>
                <a:gridCol w="3885297">
                  <a:extLst>
                    <a:ext uri="{9D8B030D-6E8A-4147-A177-3AD203B41FA5}">
                      <a16:colId xmlns:a16="http://schemas.microsoft.com/office/drawing/2014/main" val="1123597535"/>
                    </a:ext>
                  </a:extLst>
                </a:gridCol>
              </a:tblGrid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Структура данных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Реализация в С</a:t>
                      </a:r>
                      <a:r>
                        <a:rPr lang="en-US" dirty="0"/>
                        <a:t>#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217582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Массив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Array, 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, List&lt;T&gt;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773052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Связный список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LinkedList&lt;T&gt;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058471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Стек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Stack, Stack 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903870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Очередь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Queue, Queue 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612988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Хеш-таблица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Hashtable</a:t>
                      </a:r>
                      <a:r>
                        <a:rPr lang="en-US" dirty="0"/>
                        <a:t>, Dictionary &lt;</a:t>
                      </a:r>
                      <a:r>
                        <a:rPr lang="en-US" dirty="0" err="1"/>
                        <a:t>TKey</a:t>
                      </a:r>
                      <a:r>
                        <a:rPr lang="en-US" dirty="0"/>
                        <a:t>, TValue&gt;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91739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Множество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HashSet 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232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24584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Пользовательские коллекции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819152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941838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97852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Создание пользовательской кол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лекции позволяет переопределить существующие методы коллекции и добавить собственные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572412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 практике пригождается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очень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редко :)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создания пользовательской коллекции необходимо реализовать интерфесы </a:t>
            </a:r>
            <a:r>
              <a:rPr lang="en-US" sz="20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IEnumerable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20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IEnumerator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644677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3368805" y="3652227"/>
            <a:ext cx="23043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dirty="0"/>
              <a:t>Чтобы оценить </a:t>
            </a:r>
            <a:r>
              <a:rPr lang="ru-RU" b="1" dirty="0"/>
              <a:t>эфективность структуры данных </a:t>
            </a:r>
            <a:r>
              <a:rPr lang="ru-RU" dirty="0"/>
              <a:t>необходимо оценить сложность выполение в ней стандартных операций.</a:t>
            </a:r>
            <a:endParaRPr lang="ru-RU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6384385" y="3652227"/>
            <a:ext cx="23043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dirty="0"/>
              <a:t>Нотация </a:t>
            </a:r>
            <a:r>
              <a:rPr lang="ru-RU" b="1" dirty="0"/>
              <a:t>О большое </a:t>
            </a:r>
            <a:r>
              <a:rPr lang="ru-RU" dirty="0"/>
              <a:t>описывает сложность алгоритма (или определенных операций) с использованием алгебраических терминов. Метрикой для описания сложности выступает количество выполненых операций. </a:t>
            </a:r>
            <a:endParaRPr lang="ru-RU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419900" y="3652228"/>
            <a:ext cx="2304300" cy="26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b="1" dirty="0"/>
              <a:t>Структура данных — </a:t>
            </a:r>
            <a:r>
              <a:rPr lang="ru-RU" dirty="0"/>
              <a:t>это контейнер, который хранит данные в определенном макете. Этот «макет» позволяет структуре данных быть эффективной в некоторых операциях и неэффективной в других.</a:t>
            </a:r>
            <a:endParaRPr lang="ru-RU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547167" y="2724150"/>
            <a:ext cx="759763" cy="70485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4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3490392" y="2724150"/>
            <a:ext cx="759763" cy="704850"/>
          </a:xfrm>
          <a:prstGeom prst="rect">
            <a:avLst/>
          </a:prstGeom>
          <a:noFill/>
          <a:ln w="28575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519342" y="2724150"/>
            <a:ext cx="759763" cy="70485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Структуры данных и сложность алгоримта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016511" y="2733969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Массив</a:t>
            </a:r>
            <a:endParaRPr sz="1800" b="1" i="1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016511" y="3330621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Связный список</a:t>
            </a:r>
            <a:endParaRPr sz="1800" b="1" i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" name="Shape 196"/>
          <p:cNvCxnSpPr>
            <a:cxnSpLocks/>
          </p:cNvCxnSpPr>
          <p:nvPr/>
        </p:nvCxnSpPr>
        <p:spPr>
          <a:xfrm>
            <a:off x="1141140" y="3783257"/>
            <a:ext cx="7074173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Shape 197"/>
          <p:cNvSpPr txBox="1"/>
          <p:nvPr/>
        </p:nvSpPr>
        <p:spPr>
          <a:xfrm>
            <a:off x="1016511" y="3906685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Стек</a:t>
            </a:r>
            <a:endParaRPr sz="1800" b="1" i="1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016511" y="4482749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Очередь</a:t>
            </a:r>
            <a:endParaRPr sz="1800" b="1" i="1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016511" y="5058813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Хеш-таблица</a:t>
            </a:r>
            <a:endParaRPr sz="1800" b="1" i="1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1016511" y="5634877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Множество</a:t>
            </a:r>
            <a:endParaRPr sz="1800" b="1" i="1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" name="Shape 201"/>
          <p:cNvCxnSpPr>
            <a:cxnSpLocks/>
          </p:cNvCxnSpPr>
          <p:nvPr/>
        </p:nvCxnSpPr>
        <p:spPr>
          <a:xfrm>
            <a:off x="1141140" y="3181061"/>
            <a:ext cx="7074173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>
            <a:cxnSpLocks/>
          </p:cNvCxnSpPr>
          <p:nvPr/>
        </p:nvCxnSpPr>
        <p:spPr>
          <a:xfrm>
            <a:off x="1141140" y="4390341"/>
            <a:ext cx="7074173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Shape 203"/>
          <p:cNvCxnSpPr>
            <a:cxnSpLocks/>
          </p:cNvCxnSpPr>
          <p:nvPr/>
        </p:nvCxnSpPr>
        <p:spPr>
          <a:xfrm>
            <a:off x="1141140" y="4894965"/>
            <a:ext cx="7074173" cy="92599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Shape 204"/>
          <p:cNvCxnSpPr>
            <a:cxnSpLocks/>
          </p:cNvCxnSpPr>
          <p:nvPr/>
        </p:nvCxnSpPr>
        <p:spPr>
          <a:xfrm>
            <a:off x="1141140" y="5542469"/>
            <a:ext cx="7074173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08374" y="3273564"/>
            <a:ext cx="462587" cy="471818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08374" y="2676889"/>
            <a:ext cx="462587" cy="471818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08374" y="3849614"/>
            <a:ext cx="462587" cy="471818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08374" y="4425777"/>
            <a:ext cx="462587" cy="471818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508374" y="5001852"/>
            <a:ext cx="462587" cy="471818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508374" y="5577927"/>
            <a:ext cx="462587" cy="471818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6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430290" y="1092827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Основные типы сложых структур данных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358172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Массив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273888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Упорядоченый набор однотипных элементов, которые сохраняются в </a:t>
            </a:r>
            <a:r>
              <a:rPr lang="ru-RU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последовательно размещенных ячейках пямяти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имеют порядковый номер и общее имя. 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Есть возможность обращения к любому элементу массива по индексу. </a:t>
            </a:r>
            <a:endParaRPr lang="en-US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Сложность операции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выборки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О(1)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Сложность добавления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удаления (в средине массива) элемента О(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lang="en-US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34122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Коллекции	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348569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Коллекция – это класс, предназначенный для группировки связанных объектов, управления ими и обработки их в циклах.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Некоторые коллекции реализуют стандартные структуры данных которые могут пригодиться для решения различных специальных задач.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Основой для создания всех коллекций является реализация интерфейсов </a:t>
            </a:r>
            <a:r>
              <a:rPr lang="ru-RU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IEnumerator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 и </a:t>
            </a:r>
            <a:r>
              <a:rPr lang="ru-RU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IEnumerable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Коллекции находятся в пространстве имен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System.Collections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n-US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63530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7144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Интерфейсы реализуемые коллекциями 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912841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2" indent="-12700">
              <a:lnSpc>
                <a:spcPct val="200000"/>
              </a:lnSpc>
              <a:buSzPts val="2000"/>
              <a:buFont typeface="Noto Sans Symbols"/>
              <a:buChar char="▪"/>
            </a:pPr>
            <a:r>
              <a:rPr lang="ru-RU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 err="1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IEnumerator</a:t>
            </a:r>
            <a:r>
              <a:rPr lang="en-US" sz="1800" b="1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– </a:t>
            </a:r>
            <a:r>
              <a:rPr lang="ru-RU" sz="1800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поддерживает простой перебор по</a:t>
            </a:r>
            <a:r>
              <a:rPr lang="en-US" sz="1800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ru-RU" sz="1800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коллекции</a:t>
            </a:r>
            <a:endParaRPr sz="1800" i="0" u="none" strike="noStrike" cap="none" dirty="0"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lvl="0" indent="-12700">
              <a:lnSpc>
                <a:spcPct val="200000"/>
              </a:lnSpc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1" dirty="0" err="1">
                <a:latin typeface="Roboto"/>
                <a:ea typeface="Roboto"/>
                <a:cs typeface="Roboto"/>
                <a:sym typeface="Roboto"/>
              </a:rPr>
              <a:t>IEnumerable</a:t>
            </a:r>
            <a:r>
              <a:rPr lang="ru-RU" sz="1800" b="1" dirty="0"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предоставляет </a:t>
            </a:r>
            <a:r>
              <a:rPr lang="en-US" sz="1800" dirty="0" err="1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IEnumerator</a:t>
            </a:r>
            <a:r>
              <a:rPr lang="ru-RU" sz="1800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.</a:t>
            </a:r>
          </a:p>
          <a:p>
            <a:pPr lvl="0" indent="-12700">
              <a:lnSpc>
                <a:spcPct val="200000"/>
              </a:lnSpc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ru-RU" sz="1800" b="1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 </a:t>
            </a:r>
            <a:r>
              <a:rPr lang="en-US" sz="1800" b="1" i="0" u="none" strike="noStrike" cap="none" dirty="0" err="1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ICollection</a:t>
            </a:r>
            <a:r>
              <a:rPr lang="en-US" sz="1800" b="1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- </a:t>
            </a:r>
            <a:r>
              <a:rPr lang="ru-RU" sz="1800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о</a:t>
            </a:r>
            <a:r>
              <a:rPr lang="ru-RU" sz="1800" dirty="0">
                <a:latin typeface="Roboto"/>
                <a:ea typeface="Roboto"/>
              </a:rPr>
              <a:t>пределяет размер, </a:t>
            </a:r>
            <a:r>
              <a:rPr lang="en-US" sz="1800" dirty="0" err="1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IEnumerator</a:t>
            </a:r>
            <a:r>
              <a:rPr lang="ru-RU" sz="1800" dirty="0">
                <a:latin typeface="Roboto"/>
                <a:ea typeface="Roboto"/>
              </a:rPr>
              <a:t> и методы синхронизации для коллекций.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ArrayList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5721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Позволяет хранить вместе 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разнотыпные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обьекты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2508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Может динамически рассширяться при необходимости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памяти храниться как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массив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16045</TotalTime>
  <Words>1748</Words>
  <Application>Microsoft Office PowerPoint</Application>
  <PresentationFormat>On-screen Show (4:3)</PresentationFormat>
  <Paragraphs>312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Roboto</vt:lpstr>
      <vt:lpstr>Noto Sans Symbols</vt:lpstr>
      <vt:lpstr>Тема Office</vt:lpstr>
      <vt:lpstr>PowerPoint Presentation</vt:lpstr>
      <vt:lpstr>PowerPoint Presentation</vt:lpstr>
      <vt:lpstr>План занятия</vt:lpstr>
      <vt:lpstr>Структуры данных и сложность алгоримта</vt:lpstr>
      <vt:lpstr>Основные типы сложых структур данных</vt:lpstr>
      <vt:lpstr>Массив</vt:lpstr>
      <vt:lpstr>Коллекции </vt:lpstr>
      <vt:lpstr>Интерфейсы реализуемые коллекциями </vt:lpstr>
      <vt:lpstr>ArrayList</vt:lpstr>
      <vt:lpstr>Обобщения (Generics)</vt:lpstr>
      <vt:lpstr>List&lt;T&gt;</vt:lpstr>
      <vt:lpstr>Связный список</vt:lpstr>
      <vt:lpstr>Структура односвязного списка</vt:lpstr>
      <vt:lpstr>Структура двухсвязного списка</vt:lpstr>
      <vt:lpstr>LinkedList&lt;T&gt;</vt:lpstr>
      <vt:lpstr>Стек</vt:lpstr>
      <vt:lpstr>Структура стека</vt:lpstr>
      <vt:lpstr>Stack</vt:lpstr>
      <vt:lpstr>Stack &lt;T&gt;</vt:lpstr>
      <vt:lpstr>Очередь</vt:lpstr>
      <vt:lpstr>Структура очереди</vt:lpstr>
      <vt:lpstr>Queue</vt:lpstr>
      <vt:lpstr>Queue &lt;T&gt;</vt:lpstr>
      <vt:lpstr>Хеш-таблица</vt:lpstr>
      <vt:lpstr>Структура хеш-таблицы</vt:lpstr>
      <vt:lpstr>Hashtable</vt:lpstr>
      <vt:lpstr>Dictionary&lt;TKey, TValue&gt;</vt:lpstr>
      <vt:lpstr>Множество</vt:lpstr>
      <vt:lpstr>Структура множества</vt:lpstr>
      <vt:lpstr>HashSet&lt;T&gt;</vt:lpstr>
      <vt:lpstr>Примеры реализации в С#</vt:lpstr>
      <vt:lpstr>Пользовательские коллекции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108</cp:revision>
  <dcterms:modified xsi:type="dcterms:W3CDTF">2019-10-17T22:21:43Z</dcterms:modified>
</cp:coreProperties>
</file>