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6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Lato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bold.fntdata"/><Relationship Id="rId14" Type="http://schemas.openxmlformats.org/officeDocument/2006/relationships/slide" Target="slides/slide10.xml"/><Relationship Id="rId36" Type="http://schemas.openxmlformats.org/officeDocument/2006/relationships/font" Target="fonts/Raleway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46e958d6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46e958d6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46e958d6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46e958d6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asynchrone CPU-GPU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3755ed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3755ed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755ed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3755ed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755ed8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755ed8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3755ed8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3755ed8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46e958d6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46e958d6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8478cf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8478cf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59bf5b03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59bf5b03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8478cf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8478cf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32 threads consécutifs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6e958d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46e958d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9cffe5e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9cffe5e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9cffe5e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9cffe5e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9cffe5e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9cffe5e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9cffe5e3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9cffe5e3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Répercussion sur le modèle de programmation =&gt; il faut réduire l’utilisation des registres par threads 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9cffe5e3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9cffe5e3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b5e6c97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b5e6c97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b150be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b150be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mémoire privée : y est placé ce qui est éligible à </a:t>
            </a:r>
            <a:r>
              <a:rPr lang="fr"/>
              <a:t>être dans le registres mais pas de registres suffisants : tableaux locaux indexé par des valeurs qui ne peuvent être déterminé à la compilation. En réalité elle se trouve en mémoire globale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b150be1a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b150be1a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b150be1a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b150be1a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b150be1a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b150be1a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46e958d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46e958d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CPU est efficace pour les application contrôle intensive, GPU efficace pour les application data-intensive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b150be1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b150be1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y a deux types de concurrence en programmation Cuda  : concurrence au niveau kernel et concurrence au niveau Grid.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Ces opérations peuvent </a:t>
            </a:r>
            <a:r>
              <a:rPr lang="fr"/>
              <a:t>être des copies de données, des lancement de kernel, ou tout autre opération commandé par l’hôte mais exécutée par le device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b150be1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b150be1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46e958d6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46e958d6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 noeud de calcul hétérogène consiste en au moins deux CPU multicoeurs et au moins deux GPU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Une application s’exécutant sur GPU est forcément initiée par le cpu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46e958d6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46e958d6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46e958d6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46e958d6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46e958d6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46e958d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L’usage des deux API est mutuellement exclusif. Le reste de la présentation porte sur la runtime API.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46e958d6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46e958d6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compilo CUDA sépare le code device du code hôte (C standard). Ce dernier est compilé par le compilo 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compilo : nvcc. A l’édition des liens, la bibliothèque CUDA runtime esy ajouté pour les procédure kernel.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6e958d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46e958d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GPUs et Programmation CUDA 	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99101" y="4555800"/>
            <a:ext cx="36270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15/10/2024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04427" y="2987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Très largement inspiré de</a:t>
            </a:r>
            <a:r>
              <a:rPr lang="fr" sz="2000"/>
              <a:t> </a:t>
            </a:r>
            <a:r>
              <a:rPr lang="fr" sz="1500">
                <a:solidFill>
                  <a:srgbClr val="000000"/>
                </a:solidFill>
              </a:rPr>
              <a:t>Cheng, J., Grossman, M., &amp; McKercher, T. (2014). </a:t>
            </a:r>
            <a:r>
              <a:rPr i="1" lang="fr" sz="1500">
                <a:solidFill>
                  <a:srgbClr val="000000"/>
                </a:solidFill>
              </a:rPr>
              <a:t>Professional CUDA c programming</a:t>
            </a:r>
            <a:r>
              <a:rPr lang="fr" sz="1500">
                <a:solidFill>
                  <a:srgbClr val="000000"/>
                </a:solidFill>
              </a:rPr>
              <a:t>. John Wiley &amp; Sons.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800000" y="2719450"/>
            <a:ext cx="76881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Modèle de programmation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Vue globale du modèle de programmation 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modèle de programmation CUDA présente deux propriétés supplémentaires par rapport aux langages parallèles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Contrôle sur l’organisation des threads sur le GPU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Contrôle des accès à la hiérarchie mémoire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programmeur doit à la fois décrire le comportement du GPU et de l’h</a:t>
            </a:r>
            <a:r>
              <a:rPr lang="fr"/>
              <a:t>ôte CPU.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modèle de programmation est asynchrone.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Flot de traitement typique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Copie des données d’entrée de la mémoire hôte à la mémoire device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Invocation des kernels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Copies des résultats vers la mémoire hôte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primitives de gestion de la mémoire 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50" y="2067376"/>
            <a:ext cx="6237249" cy="14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</a:t>
            </a:r>
            <a:r>
              <a:rPr lang="fr"/>
              <a:t>Modèle</a:t>
            </a:r>
            <a:r>
              <a:rPr lang="fr"/>
              <a:t> de programmation : 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modèle de programmation offre deux abstractions au programmeur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Hiérarchie mémoire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Hiérarchie des threads : grille, block, thread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224" y="2872900"/>
            <a:ext cx="3632200" cy="19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 - Modèle de programmation : </a:t>
            </a:r>
            <a:r>
              <a:rPr lang="fr"/>
              <a:t>Hiérarchie</a:t>
            </a:r>
            <a:r>
              <a:rPr lang="fr"/>
              <a:t> des threads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threads lancés par le même kernel représentent un grid.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threads appartenant au même block coopèrent à travers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Block Local synchronization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Block </a:t>
            </a:r>
            <a:r>
              <a:rPr lang="fr"/>
              <a:t>local</a:t>
            </a:r>
            <a:r>
              <a:rPr lang="fr"/>
              <a:t> shared memory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threads de différents blocs ne peuvent pas coopérer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variables permettant d’identifier un thread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blockIdx (uint3)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threadIdx (unit3)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775" y="2023575"/>
            <a:ext cx="3087374" cy="28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7650" y="563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Programme exemple : addition de vecteurs 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49" y="-1287637"/>
            <a:ext cx="4837025" cy="73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800" y="1311325"/>
            <a:ext cx="4303425" cy="12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Généralités : </a:t>
            </a:r>
            <a:r>
              <a:rPr lang="fr"/>
              <a:t>parallélisme</a:t>
            </a:r>
            <a:r>
              <a:rPr lang="fr"/>
              <a:t> sur les données sous CUDA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existe deux approches de </a:t>
            </a:r>
            <a:r>
              <a:rPr lang="fr"/>
              <a:t>partitionnement</a:t>
            </a:r>
            <a:r>
              <a:rPr lang="fr"/>
              <a:t> de données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Partitionnement bloc : à chaque thread est assigné une portion de données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Partitionnement cyclique :  à chaque thread est assigné plusieurs portion de données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375" y="3037400"/>
            <a:ext cx="3374175" cy="14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ctrTitle"/>
          </p:nvPr>
        </p:nvSpPr>
        <p:spPr>
          <a:xfrm>
            <a:off x="800000" y="2719450"/>
            <a:ext cx="76881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Modèle d’exécution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d’un SM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524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Straming Multi-Processor : unité conçue pour supporter l’exécution de milliers de threads concurrents.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Lorsqu’un kernel grid est lancé, les threads blocks sont distribués parmi les SMs.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migration des blocks d’un SM vers l’autre n’est pas possible.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Au sein d’un thread, les instructions sont pipelinées.  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086" y="48450"/>
            <a:ext cx="31394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 de Warp 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524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CUDA utilise une architecture SIMT (Single Instruction Multiple Threads), pour gérer et ordonnancer des groupes de 32 threads appelés </a:t>
            </a:r>
            <a:r>
              <a:rPr i="1" lang="fr"/>
              <a:t>warp</a:t>
            </a:r>
            <a:r>
              <a:rPr lang="fr"/>
              <a:t>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Tous les threads d’un warp exécutent la même instruction (en démarrant au même instant).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Chaque thread a son propre compteur d’instruction et registre d’état.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SM partitionnent les blocks de threads qui leurs ont été assignée par groupes de 32 (warp). 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086" y="48450"/>
            <a:ext cx="31394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387675" y="4506625"/>
            <a:ext cx="54759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SFU : Special Function Unit,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LD/ST : Load/store Units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Généralités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Modèle de programmation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Modèle d’exécution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Modèle mémoire : Mémoire globale et mémoire partagée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romanUcPeriod"/>
            </a:pPr>
            <a:r>
              <a:rPr lang="fr"/>
              <a:t>Streams et concurrence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fr">
                <a:solidFill>
                  <a:srgbClr val="FF0000"/>
                </a:solidFill>
              </a:rPr>
              <a:t>MPS, MIG, </a:t>
            </a:r>
            <a:r>
              <a:rPr lang="fr">
                <a:solidFill>
                  <a:srgbClr val="FF0000"/>
                </a:solidFill>
              </a:rPr>
              <a:t>Multi-GPU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Scheduler de block threads 	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729450" y="2078875"/>
            <a:ext cx="76887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CUDA propose des primitives permettant de synchroniser l’exécution des threads appartenant au m</a:t>
            </a:r>
            <a:r>
              <a:rPr lang="fr"/>
              <a:t>ême bloc ;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nombre de warps actifs simultanément est limité par les ressources du SM.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L’overhead du switch de context entre deux warps est faible (comparé à un démarrage à froid), grâce au stockage d’état des warp sur le SM (</a:t>
            </a:r>
            <a:r>
              <a:rPr lang="fr"/>
              <a:t>grâce</a:t>
            </a:r>
            <a:r>
              <a:rPr lang="fr"/>
              <a:t> au registres d’état).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Exécution des warp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80750" y="2078875"/>
            <a:ext cx="80373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Point de vue utilisateur/logique : un kernel est une grille de blocs. Un bloc est un ensemble de threads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Point de vue matériel : un bloc est un ensemble de warps assigné à des SM.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Nombre de warp par bloc  = 「NB_threads_per_block / warpsize ㄱ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600" y="3177475"/>
            <a:ext cx="4468650" cy="15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Problème de la divergence de Warp 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problème provient du fait que les threads doivent tous exécuter les m</a:t>
            </a:r>
            <a:r>
              <a:rPr lang="fr"/>
              <a:t>êmes instructions.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Or, si le code d’un bloc contient un branchement conditionnel, (if (cond) {b1} else {b2}, le modèle d’exécution est le suivant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325" y="3067847"/>
            <a:ext cx="6278675" cy="20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 d’exécution d’un warp et allocation des ressources par warp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context d’exécution stocké sur le SM pour un warp est le suivant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Compteurs ordinaux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Registres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mémoire partagée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nombre de warps résidents en SM dépend de la quantité de registres et de mémoire par SM.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Scheduling des Warps 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États</a:t>
            </a:r>
            <a:r>
              <a:rPr lang="fr"/>
              <a:t> possibles pour un warp : élu, bloqué, éligible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warp est </a:t>
            </a:r>
            <a:r>
              <a:rPr lang="fr"/>
              <a:t>éligible</a:t>
            </a:r>
            <a:r>
              <a:rPr lang="fr"/>
              <a:t> si : 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Il existe 32 coeurs CUDA libres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Tous les arguments de l’instruction actuelle du warp sont pr</a:t>
            </a:r>
            <a:r>
              <a:rPr lang="fr"/>
              <a:t>êts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Principe de recouvrement de latence : </a:t>
            </a:r>
            <a:r>
              <a:rPr lang="fr"/>
              <a:t>Le fait d’assurer qu’à chaque cycle, au moins un warp est éligible permet de recouvrir les latences de chargement d’arguments des autres warps augmentant le throughput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fr"/>
              <a:t>Principe d’occupation : </a:t>
            </a:r>
            <a:r>
              <a:rPr lang="fr"/>
              <a:t>maximiser le nombre de warps éligible pour maintenir un taux élevé d’occupation des SM (warps actifs / nb maximum des warps).  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000" y="-113250"/>
            <a:ext cx="5502700" cy="14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ctrTitle"/>
          </p:nvPr>
        </p:nvSpPr>
        <p:spPr>
          <a:xfrm>
            <a:off x="800000" y="2719450"/>
            <a:ext cx="76881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Modèle mémoire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IV- Modèle mémoire 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729450" y="2078875"/>
            <a:ext cx="3975600" cy="29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Les registres sont privés à chacun des threads 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</a:t>
            </a:r>
            <a:r>
              <a:rPr lang="fr"/>
              <a:t>haque thread a accès à une mémoire locale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Chaque thread a accès à une mémoire partagée avec les autres threads du même block : (__shared__) équivalent à un cache.  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Tous les thread à accès à la mémoire globale. 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La mémoire constante : (___constant__) visible par tous les kernels. Les threads ne peuvent faire que des lectures sur cette mémoire  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La mémoire texture : mémoire read-only, supportant le filtrage hardware de nombres en virgule flottante, optimisé pour les motifs d’accès sur des matrices 2D. </a:t>
            </a:r>
            <a:endParaRPr/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/>
              <a:t>La mémoire globale : (__Device__) l’allocation dynamique se fait sur cet espace.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26" y="346125"/>
            <a:ext cx="4291875" cy="47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Epinglement de la mémoire 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674075" y="2065025"/>
            <a:ext cx="444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GPU ne peut pas accéder de manière s</a:t>
            </a:r>
            <a:r>
              <a:rPr lang="fr"/>
              <a:t>ûr à la mémoire hôte à cause du fait qu’il n’a pas de contrôle sur le mouvement des pages de la mémoire virtuelle =&gt; mécanisme de pinning des pages à copier.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Pour un transfert de données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Allouer un buffer page-locked sur la mémoire hôte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Copier le buffer vers la mémoire du GPU.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75" y="1251625"/>
            <a:ext cx="3978799" cy="193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Allocation zero–copy 	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mémoire zero-copy est allouée sur l’h</a:t>
            </a:r>
            <a:r>
              <a:rPr lang="fr"/>
              <a:t>ôte, et n’est pas copiée sur la mémoire du GPU bien qu’elle y soit accessible.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La mémoire hôte peut étendre la mémoire du GPU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Pas besoin d’expliciter les transferts de données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Inconvénients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Très lents : transferts via le bus PCIe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La synchronisation des accès doit être gérée par le programmeur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Unified Virtual Memory &amp; Unified Memory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Unified Virtual Memory : mémoire zero-copy accessible sur tous les GPUs du système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Unified Memory :  pool mémoire, où peuvent </a:t>
            </a:r>
            <a:r>
              <a:rPr lang="fr"/>
              <a:t>être alloués des buffers</a:t>
            </a:r>
            <a:r>
              <a:rPr lang="fr"/>
              <a:t> accessibles depuis l’h</a:t>
            </a:r>
            <a:r>
              <a:rPr lang="fr"/>
              <a:t>ôte et les GPUs.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Généralités : Architecture d’un GPU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L’architecture d’un GPU est une architecture many-cores.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Elle possède les types de parallélisme suivants : multi-threadé, MIMD, SIMD, instruction level.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terme utilisé par NVIDIA : SIMT (single instruction, multiple Thread)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Différence fondamentale entre CPU et GPU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Coeur CPU : logique de contrôle complexe, conçu pour optimiser l’exécution de programmes séquentiels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Coeur GPU : logique de contrôle simple, conçu pour  optimiser l’exécution de programmes données-parallèles. 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Streams et concurrence </a:t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1767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Définition d’un stream :</a:t>
            </a:r>
            <a:r>
              <a:rPr lang="fr"/>
              <a:t> encapsulation d’une séquence d’opérations CUDA asynchrones qui s’exécutent sur le device dans l’ordre où elles ont été appelées par l’h</a:t>
            </a:r>
            <a:r>
              <a:rPr lang="fr"/>
              <a:t>ôte. </a:t>
            </a:r>
            <a:r>
              <a:rPr lang="fr"/>
              <a:t>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opérations au sein d’un stream sont ordonnées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opérations appartenant à différents streams sont concurrentes (grid-level concurrency).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Intér</a:t>
            </a:r>
            <a:r>
              <a:rPr b="1" lang="fr"/>
              <a:t>êt : </a:t>
            </a:r>
            <a:r>
              <a:rPr lang="fr"/>
              <a:t>recouvrement des coûts des autres opérations (transferts de données).  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00" y="3256000"/>
            <a:ext cx="6056525" cy="18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729450" y="1367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Synchronization entre les streams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La </a:t>
            </a:r>
            <a:r>
              <a:rPr lang="fr"/>
              <a:t>séquentialité</a:t>
            </a:r>
            <a:r>
              <a:rPr lang="fr"/>
              <a:t> entre plusieurs streams peut </a:t>
            </a:r>
            <a:r>
              <a:rPr lang="fr"/>
              <a:t>être garantie en utilisant un flag à la création du stream =&gt; stream synchrone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Mécanismes de synchronisation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Implicit : une allocation d’une locked-page, un cudaMalloc, etc.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Explicit :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Synchronisation au niveau device : l’hôte est bloqué jusqu’à ce que toutes les tâches se terminent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Synchronization stream : l’hôte est bloqué jusqu’à ce que toutes les opérations du stream se terminent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Synchronization event : un stream2/l’hôte est bloqué jusqu’à ce qu’un </a:t>
            </a:r>
            <a:r>
              <a:rPr lang="fr"/>
              <a:t>événement</a:t>
            </a:r>
            <a:r>
              <a:rPr lang="fr"/>
              <a:t> soit déclenché (par stream1)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Généralités : </a:t>
            </a:r>
            <a:r>
              <a:rPr lang="fr"/>
              <a:t>Architecture d’un GPU  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42050" y="2078875"/>
            <a:ext cx="77760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 GPU est un co-processeur (accélérateur matériel) du CPU (hôte), relié à celui-ci par bus PCIe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Une application s’exécutant sur GPU est forcément initiée par le CPU (code hôte -&gt; code device).    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175" y="2571748"/>
            <a:ext cx="5453326" cy="15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 - Généralités : propriétés importantes GPU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Capacités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Nombre de coeurs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taille de la mémoire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Performances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Performance Pic de Calcul : nombre d’opération en simple/double précision par seconde (gflops/tfolps).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Bande-passante mémoire : quantité mémoire lue/écrite à partir de/en mémoire (GB/s, TB/s).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Généralités : CUDA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/>
              <a:t>Définition : </a:t>
            </a:r>
            <a:r>
              <a:rPr lang="fr"/>
              <a:t>CUDA est une plateforme générique de calcul parallèle et un modèle de programmation qui exploite l’architecture des GPU NVIDIA.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25" y="2806675"/>
            <a:ext cx="4353301" cy="181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Généralités : Pile logicielle CUDA 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CUDA Driver API : API de bas niveau relativement complexe à programmer, mais permet plus de </a:t>
            </a:r>
            <a:r>
              <a:rPr lang="fr"/>
              <a:t>contrôle</a:t>
            </a:r>
            <a:r>
              <a:rPr lang="fr"/>
              <a:t> sur le GPU.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CUDA Runtime API : sur-couche de la Driver API </a:t>
            </a:r>
            <a:r>
              <a:rPr lang="fr"/>
              <a:t>facilitant la programmation. </a:t>
            </a:r>
            <a:r>
              <a:rPr lang="fr"/>
              <a:t> 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775" y="2881424"/>
            <a:ext cx="2496275" cy="20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Généralités : structure d’un programme CUDA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099" y="2106237"/>
            <a:ext cx="4430025" cy="25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I- Généralités : Hello World 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175" y="2287900"/>
            <a:ext cx="3429875" cy="241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500" y="1727713"/>
            <a:ext cx="5515151" cy="19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