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63" r:id="rId4"/>
    <p:sldId id="258" r:id="rId5"/>
    <p:sldId id="266" r:id="rId6"/>
    <p:sldId id="260" r:id="rId7"/>
    <p:sldId id="262" r:id="rId8"/>
    <p:sldId id="261" r:id="rId9"/>
    <p:sldId id="259" r:id="rId10"/>
    <p:sldId id="267" r:id="rId11"/>
    <p:sldId id="264" r:id="rId12"/>
    <p:sldId id="268" r:id="rId13"/>
    <p:sldId id="269" r:id="rId14"/>
    <p:sldId id="270" r:id="rId15"/>
    <p:sldId id="265" r:id="rId1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692"/>
  </p:normalViewPr>
  <p:slideViewPr>
    <p:cSldViewPr snapToGrid="0">
      <p:cViewPr varScale="1">
        <p:scale>
          <a:sx n="144" d="100"/>
          <a:sy n="144" d="100"/>
        </p:scale>
        <p:origin x="216"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AEE9-5E74-57CF-D44C-8818ABB1929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74C67C63-430E-DCD4-C75A-020CC61EF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C1B2DC9F-AA0D-9A2E-38AD-05700FE84EAB}"/>
              </a:ext>
            </a:extLst>
          </p:cNvPr>
          <p:cNvSpPr>
            <a:spLocks noGrp="1"/>
          </p:cNvSpPr>
          <p:nvPr>
            <p:ph type="dt" sz="half" idx="10"/>
          </p:nvPr>
        </p:nvSpPr>
        <p:spPr/>
        <p:txBody>
          <a:bodyPr/>
          <a:lstStyle/>
          <a:p>
            <a:fld id="{079B6EF1-7E20-B14D-9040-EC92A2229991}" type="datetimeFigureOut">
              <a:rPr lang="en-DE" smtClean="0"/>
              <a:t>25.06.23</a:t>
            </a:fld>
            <a:endParaRPr lang="en-DE"/>
          </a:p>
        </p:txBody>
      </p:sp>
      <p:sp>
        <p:nvSpPr>
          <p:cNvPr id="5" name="Footer Placeholder 4">
            <a:extLst>
              <a:ext uri="{FF2B5EF4-FFF2-40B4-BE49-F238E27FC236}">
                <a16:creationId xmlns:a16="http://schemas.microsoft.com/office/drawing/2014/main" id="{8734C2B2-D58F-EA41-F081-D871784C55E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D20F72F-E2FA-88E2-0B4A-48559BF29A42}"/>
              </a:ext>
            </a:extLst>
          </p:cNvPr>
          <p:cNvSpPr>
            <a:spLocks noGrp="1"/>
          </p:cNvSpPr>
          <p:nvPr>
            <p:ph type="sldNum" sz="quarter" idx="12"/>
          </p:nvPr>
        </p:nvSpPr>
        <p:spPr/>
        <p:txBody>
          <a:bodyPr/>
          <a:lstStyle/>
          <a:p>
            <a:fld id="{BACB6CEE-D6CF-4C4A-AFE1-14160C34EAFD}" type="slidenum">
              <a:rPr lang="en-DE" smtClean="0"/>
              <a:t>‹#›</a:t>
            </a:fld>
            <a:endParaRPr lang="en-DE"/>
          </a:p>
        </p:txBody>
      </p:sp>
    </p:spTree>
    <p:extLst>
      <p:ext uri="{BB962C8B-B14F-4D97-AF65-F5344CB8AC3E}">
        <p14:creationId xmlns:p14="http://schemas.microsoft.com/office/powerpoint/2010/main" val="52817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06B1-A693-E23C-60C6-7F40FB095F3C}"/>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C6E95306-DD18-7E6B-ADAA-D682AF6AE0F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6D05BDF7-1420-A5CA-0854-BA7FB105EC66}"/>
              </a:ext>
            </a:extLst>
          </p:cNvPr>
          <p:cNvSpPr>
            <a:spLocks noGrp="1"/>
          </p:cNvSpPr>
          <p:nvPr>
            <p:ph type="dt" sz="half" idx="10"/>
          </p:nvPr>
        </p:nvSpPr>
        <p:spPr/>
        <p:txBody>
          <a:bodyPr/>
          <a:lstStyle/>
          <a:p>
            <a:fld id="{079B6EF1-7E20-B14D-9040-EC92A2229991}" type="datetimeFigureOut">
              <a:rPr lang="en-DE" smtClean="0"/>
              <a:t>25.06.23</a:t>
            </a:fld>
            <a:endParaRPr lang="en-DE"/>
          </a:p>
        </p:txBody>
      </p:sp>
      <p:sp>
        <p:nvSpPr>
          <p:cNvPr id="5" name="Footer Placeholder 4">
            <a:extLst>
              <a:ext uri="{FF2B5EF4-FFF2-40B4-BE49-F238E27FC236}">
                <a16:creationId xmlns:a16="http://schemas.microsoft.com/office/drawing/2014/main" id="{9480E3CE-AD3B-FF71-153F-CA72DB1F2CD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AC274C0-6BE4-DE8A-EF11-DB6AE17FC1FD}"/>
              </a:ext>
            </a:extLst>
          </p:cNvPr>
          <p:cNvSpPr>
            <a:spLocks noGrp="1"/>
          </p:cNvSpPr>
          <p:nvPr>
            <p:ph type="sldNum" sz="quarter" idx="12"/>
          </p:nvPr>
        </p:nvSpPr>
        <p:spPr/>
        <p:txBody>
          <a:bodyPr/>
          <a:lstStyle/>
          <a:p>
            <a:fld id="{BACB6CEE-D6CF-4C4A-AFE1-14160C34EAFD}" type="slidenum">
              <a:rPr lang="en-DE" smtClean="0"/>
              <a:t>‹#›</a:t>
            </a:fld>
            <a:endParaRPr lang="en-DE"/>
          </a:p>
        </p:txBody>
      </p:sp>
    </p:spTree>
    <p:extLst>
      <p:ext uri="{BB962C8B-B14F-4D97-AF65-F5344CB8AC3E}">
        <p14:creationId xmlns:p14="http://schemas.microsoft.com/office/powerpoint/2010/main" val="91060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436AE3-279A-4F4E-E62C-2DF92E72783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15C60B7D-1C1D-D869-999A-DE812062C21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F718EB0E-873B-A866-3CBF-2CB55428AE9B}"/>
              </a:ext>
            </a:extLst>
          </p:cNvPr>
          <p:cNvSpPr>
            <a:spLocks noGrp="1"/>
          </p:cNvSpPr>
          <p:nvPr>
            <p:ph type="dt" sz="half" idx="10"/>
          </p:nvPr>
        </p:nvSpPr>
        <p:spPr/>
        <p:txBody>
          <a:bodyPr/>
          <a:lstStyle/>
          <a:p>
            <a:fld id="{079B6EF1-7E20-B14D-9040-EC92A2229991}" type="datetimeFigureOut">
              <a:rPr lang="en-DE" smtClean="0"/>
              <a:t>25.06.23</a:t>
            </a:fld>
            <a:endParaRPr lang="en-DE"/>
          </a:p>
        </p:txBody>
      </p:sp>
      <p:sp>
        <p:nvSpPr>
          <p:cNvPr id="5" name="Footer Placeholder 4">
            <a:extLst>
              <a:ext uri="{FF2B5EF4-FFF2-40B4-BE49-F238E27FC236}">
                <a16:creationId xmlns:a16="http://schemas.microsoft.com/office/drawing/2014/main" id="{9BDC3F17-6F00-DE76-B978-21D83EA4BD2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B57F872-C58D-CC1A-F28A-BCA06B4E8503}"/>
              </a:ext>
            </a:extLst>
          </p:cNvPr>
          <p:cNvSpPr>
            <a:spLocks noGrp="1"/>
          </p:cNvSpPr>
          <p:nvPr>
            <p:ph type="sldNum" sz="quarter" idx="12"/>
          </p:nvPr>
        </p:nvSpPr>
        <p:spPr/>
        <p:txBody>
          <a:bodyPr/>
          <a:lstStyle/>
          <a:p>
            <a:fld id="{BACB6CEE-D6CF-4C4A-AFE1-14160C34EAFD}" type="slidenum">
              <a:rPr lang="en-DE" smtClean="0"/>
              <a:t>‹#›</a:t>
            </a:fld>
            <a:endParaRPr lang="en-DE"/>
          </a:p>
        </p:txBody>
      </p:sp>
    </p:spTree>
    <p:extLst>
      <p:ext uri="{BB962C8B-B14F-4D97-AF65-F5344CB8AC3E}">
        <p14:creationId xmlns:p14="http://schemas.microsoft.com/office/powerpoint/2010/main" val="1831147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84F4-E91C-BAEE-1425-9A411B979383}"/>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ABF67C2F-0DA6-7122-5AAE-C7045CD38EA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9727317-F5DB-6D05-3FF4-43FEB4D44A00}"/>
              </a:ext>
            </a:extLst>
          </p:cNvPr>
          <p:cNvSpPr>
            <a:spLocks noGrp="1"/>
          </p:cNvSpPr>
          <p:nvPr>
            <p:ph type="dt" sz="half" idx="10"/>
          </p:nvPr>
        </p:nvSpPr>
        <p:spPr/>
        <p:txBody>
          <a:bodyPr/>
          <a:lstStyle/>
          <a:p>
            <a:fld id="{079B6EF1-7E20-B14D-9040-EC92A2229991}" type="datetimeFigureOut">
              <a:rPr lang="en-DE" smtClean="0"/>
              <a:t>25.06.23</a:t>
            </a:fld>
            <a:endParaRPr lang="en-DE"/>
          </a:p>
        </p:txBody>
      </p:sp>
      <p:sp>
        <p:nvSpPr>
          <p:cNvPr id="5" name="Footer Placeholder 4">
            <a:extLst>
              <a:ext uri="{FF2B5EF4-FFF2-40B4-BE49-F238E27FC236}">
                <a16:creationId xmlns:a16="http://schemas.microsoft.com/office/drawing/2014/main" id="{E7C8D8D3-0A90-16AD-3521-3DA1F1BF425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30E0F97-0DDE-9A7F-49C7-2C3C52633373}"/>
              </a:ext>
            </a:extLst>
          </p:cNvPr>
          <p:cNvSpPr>
            <a:spLocks noGrp="1"/>
          </p:cNvSpPr>
          <p:nvPr>
            <p:ph type="sldNum" sz="quarter" idx="12"/>
          </p:nvPr>
        </p:nvSpPr>
        <p:spPr/>
        <p:txBody>
          <a:bodyPr/>
          <a:lstStyle/>
          <a:p>
            <a:fld id="{BACB6CEE-D6CF-4C4A-AFE1-14160C34EAFD}" type="slidenum">
              <a:rPr lang="en-DE" smtClean="0"/>
              <a:t>‹#›</a:t>
            </a:fld>
            <a:endParaRPr lang="en-DE"/>
          </a:p>
        </p:txBody>
      </p:sp>
    </p:spTree>
    <p:extLst>
      <p:ext uri="{BB962C8B-B14F-4D97-AF65-F5344CB8AC3E}">
        <p14:creationId xmlns:p14="http://schemas.microsoft.com/office/powerpoint/2010/main" val="130225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29B4-F7BC-5307-6D9F-6F5007D615B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5AEF247D-1ACA-CC62-7661-F6ACA3B5B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C5E5403-525B-F556-57DA-3EEF3B04AD78}"/>
              </a:ext>
            </a:extLst>
          </p:cNvPr>
          <p:cNvSpPr>
            <a:spLocks noGrp="1"/>
          </p:cNvSpPr>
          <p:nvPr>
            <p:ph type="dt" sz="half" idx="10"/>
          </p:nvPr>
        </p:nvSpPr>
        <p:spPr/>
        <p:txBody>
          <a:bodyPr/>
          <a:lstStyle/>
          <a:p>
            <a:fld id="{079B6EF1-7E20-B14D-9040-EC92A2229991}" type="datetimeFigureOut">
              <a:rPr lang="en-DE" smtClean="0"/>
              <a:t>25.06.23</a:t>
            </a:fld>
            <a:endParaRPr lang="en-DE"/>
          </a:p>
        </p:txBody>
      </p:sp>
      <p:sp>
        <p:nvSpPr>
          <p:cNvPr id="5" name="Footer Placeholder 4">
            <a:extLst>
              <a:ext uri="{FF2B5EF4-FFF2-40B4-BE49-F238E27FC236}">
                <a16:creationId xmlns:a16="http://schemas.microsoft.com/office/drawing/2014/main" id="{D0BDA616-B524-532A-9D56-768608A9575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0C34B89-47BD-28C9-44D7-4ABAFF47DF41}"/>
              </a:ext>
            </a:extLst>
          </p:cNvPr>
          <p:cNvSpPr>
            <a:spLocks noGrp="1"/>
          </p:cNvSpPr>
          <p:nvPr>
            <p:ph type="sldNum" sz="quarter" idx="12"/>
          </p:nvPr>
        </p:nvSpPr>
        <p:spPr/>
        <p:txBody>
          <a:bodyPr/>
          <a:lstStyle/>
          <a:p>
            <a:fld id="{BACB6CEE-D6CF-4C4A-AFE1-14160C34EAFD}" type="slidenum">
              <a:rPr lang="en-DE" smtClean="0"/>
              <a:t>‹#›</a:t>
            </a:fld>
            <a:endParaRPr lang="en-DE"/>
          </a:p>
        </p:txBody>
      </p:sp>
    </p:spTree>
    <p:extLst>
      <p:ext uri="{BB962C8B-B14F-4D97-AF65-F5344CB8AC3E}">
        <p14:creationId xmlns:p14="http://schemas.microsoft.com/office/powerpoint/2010/main" val="12498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D793-C877-1E2B-FE6D-923272776529}"/>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398D7270-EC15-A37F-DEBF-4ACA2D91DD9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41A99A64-7242-41B0-BD33-3BBBFB9265C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46EF4B7A-DC1B-A59C-7DA9-E2ECB90A91C2}"/>
              </a:ext>
            </a:extLst>
          </p:cNvPr>
          <p:cNvSpPr>
            <a:spLocks noGrp="1"/>
          </p:cNvSpPr>
          <p:nvPr>
            <p:ph type="dt" sz="half" idx="10"/>
          </p:nvPr>
        </p:nvSpPr>
        <p:spPr/>
        <p:txBody>
          <a:bodyPr/>
          <a:lstStyle/>
          <a:p>
            <a:fld id="{079B6EF1-7E20-B14D-9040-EC92A2229991}" type="datetimeFigureOut">
              <a:rPr lang="en-DE" smtClean="0"/>
              <a:t>25.06.23</a:t>
            </a:fld>
            <a:endParaRPr lang="en-DE"/>
          </a:p>
        </p:txBody>
      </p:sp>
      <p:sp>
        <p:nvSpPr>
          <p:cNvPr id="6" name="Footer Placeholder 5">
            <a:extLst>
              <a:ext uri="{FF2B5EF4-FFF2-40B4-BE49-F238E27FC236}">
                <a16:creationId xmlns:a16="http://schemas.microsoft.com/office/drawing/2014/main" id="{828D65D4-BDD2-FBC4-21C4-4711D1EAD114}"/>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7FD6171F-D9F4-2661-C5FC-82E995897AF1}"/>
              </a:ext>
            </a:extLst>
          </p:cNvPr>
          <p:cNvSpPr>
            <a:spLocks noGrp="1"/>
          </p:cNvSpPr>
          <p:nvPr>
            <p:ph type="sldNum" sz="quarter" idx="12"/>
          </p:nvPr>
        </p:nvSpPr>
        <p:spPr/>
        <p:txBody>
          <a:bodyPr/>
          <a:lstStyle/>
          <a:p>
            <a:fld id="{BACB6CEE-D6CF-4C4A-AFE1-14160C34EAFD}" type="slidenum">
              <a:rPr lang="en-DE" smtClean="0"/>
              <a:t>‹#›</a:t>
            </a:fld>
            <a:endParaRPr lang="en-DE"/>
          </a:p>
        </p:txBody>
      </p:sp>
    </p:spTree>
    <p:extLst>
      <p:ext uri="{BB962C8B-B14F-4D97-AF65-F5344CB8AC3E}">
        <p14:creationId xmlns:p14="http://schemas.microsoft.com/office/powerpoint/2010/main" val="1102319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3054-E190-D4E7-0599-00F114CEF886}"/>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E9738B4C-BFA9-901A-4C52-3FD96B1654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F23B275-809D-D34B-3585-F728D6CCC59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F7F451CA-AD11-E07F-0624-4904D1DA5A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2ACA714-7BE9-1109-A6C6-BB8A8079737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08C7AFF3-1D12-1865-D161-7637333CA323}"/>
              </a:ext>
            </a:extLst>
          </p:cNvPr>
          <p:cNvSpPr>
            <a:spLocks noGrp="1"/>
          </p:cNvSpPr>
          <p:nvPr>
            <p:ph type="dt" sz="half" idx="10"/>
          </p:nvPr>
        </p:nvSpPr>
        <p:spPr/>
        <p:txBody>
          <a:bodyPr/>
          <a:lstStyle/>
          <a:p>
            <a:fld id="{079B6EF1-7E20-B14D-9040-EC92A2229991}" type="datetimeFigureOut">
              <a:rPr lang="en-DE" smtClean="0"/>
              <a:t>25.06.23</a:t>
            </a:fld>
            <a:endParaRPr lang="en-DE"/>
          </a:p>
        </p:txBody>
      </p:sp>
      <p:sp>
        <p:nvSpPr>
          <p:cNvPr id="8" name="Footer Placeholder 7">
            <a:extLst>
              <a:ext uri="{FF2B5EF4-FFF2-40B4-BE49-F238E27FC236}">
                <a16:creationId xmlns:a16="http://schemas.microsoft.com/office/drawing/2014/main" id="{9B330A51-1FB1-F147-6DD5-680EAD7341FA}"/>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0B8B563C-24A9-7463-F9F3-978952BE5CFA}"/>
              </a:ext>
            </a:extLst>
          </p:cNvPr>
          <p:cNvSpPr>
            <a:spLocks noGrp="1"/>
          </p:cNvSpPr>
          <p:nvPr>
            <p:ph type="sldNum" sz="quarter" idx="12"/>
          </p:nvPr>
        </p:nvSpPr>
        <p:spPr/>
        <p:txBody>
          <a:bodyPr/>
          <a:lstStyle/>
          <a:p>
            <a:fld id="{BACB6CEE-D6CF-4C4A-AFE1-14160C34EAFD}" type="slidenum">
              <a:rPr lang="en-DE" smtClean="0"/>
              <a:t>‹#›</a:t>
            </a:fld>
            <a:endParaRPr lang="en-DE"/>
          </a:p>
        </p:txBody>
      </p:sp>
    </p:spTree>
    <p:extLst>
      <p:ext uri="{BB962C8B-B14F-4D97-AF65-F5344CB8AC3E}">
        <p14:creationId xmlns:p14="http://schemas.microsoft.com/office/powerpoint/2010/main" val="154588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3639-3C07-6998-C750-7A138EB6AD11}"/>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DCA62696-1544-7427-366A-9497C6D49C1A}"/>
              </a:ext>
            </a:extLst>
          </p:cNvPr>
          <p:cNvSpPr>
            <a:spLocks noGrp="1"/>
          </p:cNvSpPr>
          <p:nvPr>
            <p:ph type="dt" sz="half" idx="10"/>
          </p:nvPr>
        </p:nvSpPr>
        <p:spPr/>
        <p:txBody>
          <a:bodyPr/>
          <a:lstStyle/>
          <a:p>
            <a:fld id="{079B6EF1-7E20-B14D-9040-EC92A2229991}" type="datetimeFigureOut">
              <a:rPr lang="en-DE" smtClean="0"/>
              <a:t>25.06.23</a:t>
            </a:fld>
            <a:endParaRPr lang="en-DE"/>
          </a:p>
        </p:txBody>
      </p:sp>
      <p:sp>
        <p:nvSpPr>
          <p:cNvPr id="4" name="Footer Placeholder 3">
            <a:extLst>
              <a:ext uri="{FF2B5EF4-FFF2-40B4-BE49-F238E27FC236}">
                <a16:creationId xmlns:a16="http://schemas.microsoft.com/office/drawing/2014/main" id="{D65B050A-C732-5EB4-8CB4-F82833AED35F}"/>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5A3BDAC4-1B67-C142-A80D-BBE288A24AE5}"/>
              </a:ext>
            </a:extLst>
          </p:cNvPr>
          <p:cNvSpPr>
            <a:spLocks noGrp="1"/>
          </p:cNvSpPr>
          <p:nvPr>
            <p:ph type="sldNum" sz="quarter" idx="12"/>
          </p:nvPr>
        </p:nvSpPr>
        <p:spPr/>
        <p:txBody>
          <a:bodyPr/>
          <a:lstStyle/>
          <a:p>
            <a:fld id="{BACB6CEE-D6CF-4C4A-AFE1-14160C34EAFD}" type="slidenum">
              <a:rPr lang="en-DE" smtClean="0"/>
              <a:t>‹#›</a:t>
            </a:fld>
            <a:endParaRPr lang="en-DE"/>
          </a:p>
        </p:txBody>
      </p:sp>
    </p:spTree>
    <p:extLst>
      <p:ext uri="{BB962C8B-B14F-4D97-AF65-F5344CB8AC3E}">
        <p14:creationId xmlns:p14="http://schemas.microsoft.com/office/powerpoint/2010/main" val="99640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4914DD-8A39-A7CA-CA63-F2BD5EC858FD}"/>
              </a:ext>
            </a:extLst>
          </p:cNvPr>
          <p:cNvSpPr>
            <a:spLocks noGrp="1"/>
          </p:cNvSpPr>
          <p:nvPr>
            <p:ph type="dt" sz="half" idx="10"/>
          </p:nvPr>
        </p:nvSpPr>
        <p:spPr/>
        <p:txBody>
          <a:bodyPr/>
          <a:lstStyle/>
          <a:p>
            <a:fld id="{079B6EF1-7E20-B14D-9040-EC92A2229991}" type="datetimeFigureOut">
              <a:rPr lang="en-DE" smtClean="0"/>
              <a:t>25.06.23</a:t>
            </a:fld>
            <a:endParaRPr lang="en-DE"/>
          </a:p>
        </p:txBody>
      </p:sp>
      <p:sp>
        <p:nvSpPr>
          <p:cNvPr id="3" name="Footer Placeholder 2">
            <a:extLst>
              <a:ext uri="{FF2B5EF4-FFF2-40B4-BE49-F238E27FC236}">
                <a16:creationId xmlns:a16="http://schemas.microsoft.com/office/drawing/2014/main" id="{964CEE19-6C93-D91E-26AD-24512C23705A}"/>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69028B7F-870C-76F5-AA91-8287B84E2BD9}"/>
              </a:ext>
            </a:extLst>
          </p:cNvPr>
          <p:cNvSpPr>
            <a:spLocks noGrp="1"/>
          </p:cNvSpPr>
          <p:nvPr>
            <p:ph type="sldNum" sz="quarter" idx="12"/>
          </p:nvPr>
        </p:nvSpPr>
        <p:spPr/>
        <p:txBody>
          <a:bodyPr/>
          <a:lstStyle/>
          <a:p>
            <a:fld id="{BACB6CEE-D6CF-4C4A-AFE1-14160C34EAFD}" type="slidenum">
              <a:rPr lang="en-DE" smtClean="0"/>
              <a:t>‹#›</a:t>
            </a:fld>
            <a:endParaRPr lang="en-DE"/>
          </a:p>
        </p:txBody>
      </p:sp>
    </p:spTree>
    <p:extLst>
      <p:ext uri="{BB962C8B-B14F-4D97-AF65-F5344CB8AC3E}">
        <p14:creationId xmlns:p14="http://schemas.microsoft.com/office/powerpoint/2010/main" val="3387356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8D95-F3ED-BD0A-178D-F8CA2171E1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5A77E1FF-562A-3048-8481-DC1B6718C8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3A7A435F-CBE0-4828-150A-FBA69CF7F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C63C8D-86D7-2FEC-5D6E-55243351614F}"/>
              </a:ext>
            </a:extLst>
          </p:cNvPr>
          <p:cNvSpPr>
            <a:spLocks noGrp="1"/>
          </p:cNvSpPr>
          <p:nvPr>
            <p:ph type="dt" sz="half" idx="10"/>
          </p:nvPr>
        </p:nvSpPr>
        <p:spPr/>
        <p:txBody>
          <a:bodyPr/>
          <a:lstStyle/>
          <a:p>
            <a:fld id="{079B6EF1-7E20-B14D-9040-EC92A2229991}" type="datetimeFigureOut">
              <a:rPr lang="en-DE" smtClean="0"/>
              <a:t>25.06.23</a:t>
            </a:fld>
            <a:endParaRPr lang="en-DE"/>
          </a:p>
        </p:txBody>
      </p:sp>
      <p:sp>
        <p:nvSpPr>
          <p:cNvPr id="6" name="Footer Placeholder 5">
            <a:extLst>
              <a:ext uri="{FF2B5EF4-FFF2-40B4-BE49-F238E27FC236}">
                <a16:creationId xmlns:a16="http://schemas.microsoft.com/office/drawing/2014/main" id="{6763668F-CCD8-4F20-7B01-F7B0277BC0F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E54A4211-E9DC-4D9C-BF73-0614F86AAA5B}"/>
              </a:ext>
            </a:extLst>
          </p:cNvPr>
          <p:cNvSpPr>
            <a:spLocks noGrp="1"/>
          </p:cNvSpPr>
          <p:nvPr>
            <p:ph type="sldNum" sz="quarter" idx="12"/>
          </p:nvPr>
        </p:nvSpPr>
        <p:spPr/>
        <p:txBody>
          <a:bodyPr/>
          <a:lstStyle/>
          <a:p>
            <a:fld id="{BACB6CEE-D6CF-4C4A-AFE1-14160C34EAFD}" type="slidenum">
              <a:rPr lang="en-DE" smtClean="0"/>
              <a:t>‹#›</a:t>
            </a:fld>
            <a:endParaRPr lang="en-DE"/>
          </a:p>
        </p:txBody>
      </p:sp>
    </p:spTree>
    <p:extLst>
      <p:ext uri="{BB962C8B-B14F-4D97-AF65-F5344CB8AC3E}">
        <p14:creationId xmlns:p14="http://schemas.microsoft.com/office/powerpoint/2010/main" val="2993210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5E9E3-BF2D-B23A-3DBA-AD1B3F4E58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37FE2CFC-3E78-514A-AE1C-FF10C39BD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F7156A35-5608-5E6F-1861-13BDAAC3B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A841C8-5627-6F8E-AC25-4921BFC3F5E9}"/>
              </a:ext>
            </a:extLst>
          </p:cNvPr>
          <p:cNvSpPr>
            <a:spLocks noGrp="1"/>
          </p:cNvSpPr>
          <p:nvPr>
            <p:ph type="dt" sz="half" idx="10"/>
          </p:nvPr>
        </p:nvSpPr>
        <p:spPr/>
        <p:txBody>
          <a:bodyPr/>
          <a:lstStyle/>
          <a:p>
            <a:fld id="{079B6EF1-7E20-B14D-9040-EC92A2229991}" type="datetimeFigureOut">
              <a:rPr lang="en-DE" smtClean="0"/>
              <a:t>25.06.23</a:t>
            </a:fld>
            <a:endParaRPr lang="en-DE"/>
          </a:p>
        </p:txBody>
      </p:sp>
      <p:sp>
        <p:nvSpPr>
          <p:cNvPr id="6" name="Footer Placeholder 5">
            <a:extLst>
              <a:ext uri="{FF2B5EF4-FFF2-40B4-BE49-F238E27FC236}">
                <a16:creationId xmlns:a16="http://schemas.microsoft.com/office/drawing/2014/main" id="{FB9182F0-51A4-F7B2-BDDB-868FFA68B6B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5534409-C05E-422E-FA6B-2B49C6BAC767}"/>
              </a:ext>
            </a:extLst>
          </p:cNvPr>
          <p:cNvSpPr>
            <a:spLocks noGrp="1"/>
          </p:cNvSpPr>
          <p:nvPr>
            <p:ph type="sldNum" sz="quarter" idx="12"/>
          </p:nvPr>
        </p:nvSpPr>
        <p:spPr/>
        <p:txBody>
          <a:bodyPr/>
          <a:lstStyle/>
          <a:p>
            <a:fld id="{BACB6CEE-D6CF-4C4A-AFE1-14160C34EAFD}" type="slidenum">
              <a:rPr lang="en-DE" smtClean="0"/>
              <a:t>‹#›</a:t>
            </a:fld>
            <a:endParaRPr lang="en-DE"/>
          </a:p>
        </p:txBody>
      </p:sp>
    </p:spTree>
    <p:extLst>
      <p:ext uri="{BB962C8B-B14F-4D97-AF65-F5344CB8AC3E}">
        <p14:creationId xmlns:p14="http://schemas.microsoft.com/office/powerpoint/2010/main" val="203189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AC640A-8293-EE08-FDD2-269088DD85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3964AE5F-63F2-5130-EDD7-736B94A2A8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DC6E3000-67BA-FEC8-18E0-24A43AEE81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B6EF1-7E20-B14D-9040-EC92A2229991}" type="datetimeFigureOut">
              <a:rPr lang="en-DE" smtClean="0"/>
              <a:t>25.06.23</a:t>
            </a:fld>
            <a:endParaRPr lang="en-DE"/>
          </a:p>
        </p:txBody>
      </p:sp>
      <p:sp>
        <p:nvSpPr>
          <p:cNvPr id="5" name="Footer Placeholder 4">
            <a:extLst>
              <a:ext uri="{FF2B5EF4-FFF2-40B4-BE49-F238E27FC236}">
                <a16:creationId xmlns:a16="http://schemas.microsoft.com/office/drawing/2014/main" id="{4B6050E2-FA58-EB8A-17EF-50885BBF43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68832FDC-8BF6-B256-D738-47678738D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B6CEE-D6CF-4C4A-AFE1-14160C34EAFD}" type="slidenum">
              <a:rPr lang="en-DE" smtClean="0"/>
              <a:t>‹#›</a:t>
            </a:fld>
            <a:endParaRPr lang="en-DE"/>
          </a:p>
        </p:txBody>
      </p:sp>
    </p:spTree>
    <p:extLst>
      <p:ext uri="{BB962C8B-B14F-4D97-AF65-F5344CB8AC3E}">
        <p14:creationId xmlns:p14="http://schemas.microsoft.com/office/powerpoint/2010/main" val="3331707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mazon.com/dp/0321601912?tag=contindelive-2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33AF-DA73-09B1-690F-0BD3B6F361EF}"/>
              </a:ext>
            </a:extLst>
          </p:cNvPr>
          <p:cNvSpPr>
            <a:spLocks noGrp="1"/>
          </p:cNvSpPr>
          <p:nvPr>
            <p:ph type="ctrTitle"/>
          </p:nvPr>
        </p:nvSpPr>
        <p:spPr/>
        <p:txBody>
          <a:bodyPr>
            <a:normAutofit fontScale="90000"/>
          </a:bodyPr>
          <a:lstStyle/>
          <a:p>
            <a:r>
              <a:rPr lang="en-GB" b="0" i="0" u="none" strike="noStrike" dirty="0">
                <a:solidFill>
                  <a:srgbClr val="0B0B0B"/>
                </a:solidFill>
                <a:effectLst/>
                <a:latin typeface="var(--chakra-fonts-heading)"/>
              </a:rPr>
              <a:t>Fundamentals and Benefits of CI/CD</a:t>
            </a:r>
            <a:br>
              <a:rPr lang="en-GB" b="0" i="0" u="none" strike="noStrike" dirty="0">
                <a:solidFill>
                  <a:srgbClr val="0B0B0B"/>
                </a:solidFill>
                <a:effectLst/>
                <a:latin typeface="var(--chakra-fonts-heading)"/>
              </a:rPr>
            </a:br>
            <a:endParaRPr lang="en-DE" dirty="0"/>
          </a:p>
        </p:txBody>
      </p:sp>
      <p:sp>
        <p:nvSpPr>
          <p:cNvPr id="3" name="Subtitle 2">
            <a:extLst>
              <a:ext uri="{FF2B5EF4-FFF2-40B4-BE49-F238E27FC236}">
                <a16:creationId xmlns:a16="http://schemas.microsoft.com/office/drawing/2014/main" id="{2213396B-9362-DC0C-B7B4-F988B573F902}"/>
              </a:ext>
            </a:extLst>
          </p:cNvPr>
          <p:cNvSpPr>
            <a:spLocks noGrp="1"/>
          </p:cNvSpPr>
          <p:nvPr>
            <p:ph type="subTitle" idx="1"/>
          </p:nvPr>
        </p:nvSpPr>
        <p:spPr/>
        <p:txBody>
          <a:bodyPr/>
          <a:lstStyle/>
          <a:p>
            <a:r>
              <a:rPr lang="en-GB" b="0" i="0" u="none" strike="noStrike" dirty="0">
                <a:solidFill>
                  <a:srgbClr val="0B0B0B"/>
                </a:solidFill>
                <a:effectLst/>
                <a:latin typeface="var(--chakra-fonts-heading)"/>
              </a:rPr>
              <a:t>Achieve, Build, and Deploy Automation for Cloud-Based Software Products</a:t>
            </a:r>
            <a:endParaRPr lang="en-DE" dirty="0"/>
          </a:p>
        </p:txBody>
      </p:sp>
    </p:spTree>
    <p:extLst>
      <p:ext uri="{BB962C8B-B14F-4D97-AF65-F5344CB8AC3E}">
        <p14:creationId xmlns:p14="http://schemas.microsoft.com/office/powerpoint/2010/main" val="3176774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C5C8-D561-AFFD-3E31-FB241D24B196}"/>
              </a:ext>
            </a:extLst>
          </p:cNvPr>
          <p:cNvSpPr>
            <a:spLocks noGrp="1"/>
          </p:cNvSpPr>
          <p:nvPr>
            <p:ph type="title"/>
          </p:nvPr>
        </p:nvSpPr>
        <p:spPr/>
        <p:txBody>
          <a:bodyPr/>
          <a:lstStyle/>
          <a:p>
            <a:r>
              <a:rPr lang="en-DE" dirty="0"/>
              <a:t>Best Practices for CI/CD.</a:t>
            </a:r>
          </a:p>
        </p:txBody>
      </p:sp>
      <p:sp>
        <p:nvSpPr>
          <p:cNvPr id="3" name="Content Placeholder 2">
            <a:extLst>
              <a:ext uri="{FF2B5EF4-FFF2-40B4-BE49-F238E27FC236}">
                <a16:creationId xmlns:a16="http://schemas.microsoft.com/office/drawing/2014/main" id="{851F6A8A-FAC1-5391-06AC-DF09D142A0A1}"/>
              </a:ext>
            </a:extLst>
          </p:cNvPr>
          <p:cNvSpPr>
            <a:spLocks noGrp="1"/>
          </p:cNvSpPr>
          <p:nvPr>
            <p:ph idx="1"/>
          </p:nvPr>
        </p:nvSpPr>
        <p:spPr>
          <a:xfrm>
            <a:off x="838200" y="1690688"/>
            <a:ext cx="10515600" cy="4351338"/>
          </a:xfrm>
        </p:spPr>
        <p:txBody>
          <a:bodyPr>
            <a:noAutofit/>
          </a:bodyPr>
          <a:lstStyle/>
          <a:p>
            <a:pPr marL="0" indent="0" algn="l">
              <a:buNone/>
            </a:pPr>
            <a:r>
              <a:rPr lang="en-GB" sz="1800" b="1" i="0" u="none" strike="noStrike" dirty="0">
                <a:solidFill>
                  <a:srgbClr val="0B0B0B"/>
                </a:solidFill>
                <a:effectLst/>
              </a:rPr>
              <a:t>Fail Fast</a:t>
            </a:r>
          </a:p>
          <a:p>
            <a:pPr algn="l"/>
            <a:r>
              <a:rPr lang="en-GB" sz="1800" b="0" i="0" u="none" strike="noStrike" dirty="0">
                <a:solidFill>
                  <a:srgbClr val="0B0B0B"/>
                </a:solidFill>
                <a:effectLst/>
              </a:rPr>
              <a:t>Set up your CI/CD pipeline to find and reveal failures as fast as possible. The faster you can bring your code failures to light, the faster you can fix them.</a:t>
            </a:r>
          </a:p>
          <a:p>
            <a:pPr marL="0" indent="0" algn="l">
              <a:buNone/>
            </a:pPr>
            <a:r>
              <a:rPr lang="en-GB" sz="1800" b="1" i="0" u="none" strike="noStrike" dirty="0">
                <a:solidFill>
                  <a:srgbClr val="0B0B0B"/>
                </a:solidFill>
                <a:effectLst/>
              </a:rPr>
              <a:t>Measure Quality</a:t>
            </a:r>
          </a:p>
          <a:p>
            <a:pPr algn="l"/>
            <a:r>
              <a:rPr lang="en-GB" sz="1800" b="0" i="0" u="none" strike="noStrike" dirty="0">
                <a:solidFill>
                  <a:srgbClr val="0B0B0B"/>
                </a:solidFill>
                <a:effectLst/>
              </a:rPr>
              <a:t>Measure your code quality so that you can see the positive effects of your improvement work (or the negative effects of technical debt).</a:t>
            </a:r>
          </a:p>
          <a:p>
            <a:pPr marL="0" indent="0" algn="l">
              <a:buNone/>
            </a:pPr>
            <a:r>
              <a:rPr lang="en-GB" sz="1800" b="1" i="0" u="none" strike="noStrike" dirty="0">
                <a:solidFill>
                  <a:srgbClr val="0B0B0B"/>
                </a:solidFill>
                <a:effectLst/>
              </a:rPr>
              <a:t>Only Road to Production</a:t>
            </a:r>
          </a:p>
          <a:p>
            <a:pPr algn="l"/>
            <a:r>
              <a:rPr lang="en-GB" sz="1800" b="0" i="0" u="none" strike="noStrike" dirty="0">
                <a:solidFill>
                  <a:srgbClr val="0B0B0B"/>
                </a:solidFill>
                <a:effectLst/>
              </a:rPr>
              <a:t>Once CI/CD is deploying to production on your behalf, it must be the only way to deploy. Any other person or process that meddles with production after CI/CD is running will inevitably cause CI/CD to become inconsistent and fail.</a:t>
            </a:r>
          </a:p>
          <a:p>
            <a:pPr marL="0" indent="0" algn="l">
              <a:buNone/>
            </a:pPr>
            <a:r>
              <a:rPr lang="en-GB" sz="1800" b="1" i="0" u="none" strike="noStrike" dirty="0">
                <a:solidFill>
                  <a:srgbClr val="0B0B0B"/>
                </a:solidFill>
                <a:effectLst/>
              </a:rPr>
              <a:t>Maximum Automation</a:t>
            </a:r>
          </a:p>
          <a:p>
            <a:pPr algn="l"/>
            <a:r>
              <a:rPr lang="en-GB" sz="1800" b="0" i="0" u="none" strike="noStrike" dirty="0">
                <a:solidFill>
                  <a:srgbClr val="0B0B0B"/>
                </a:solidFill>
                <a:effectLst/>
              </a:rPr>
              <a:t>If it can be automated, automate it. This will only improve your process!</a:t>
            </a:r>
          </a:p>
          <a:p>
            <a:pPr marL="0" indent="0" algn="l">
              <a:buNone/>
            </a:pPr>
            <a:r>
              <a:rPr lang="en-GB" sz="1800" b="1" i="0" u="none" strike="noStrike" dirty="0">
                <a:solidFill>
                  <a:srgbClr val="0B0B0B"/>
                </a:solidFill>
                <a:effectLst/>
              </a:rPr>
              <a:t>Config in Code</a:t>
            </a:r>
          </a:p>
          <a:p>
            <a:pPr algn="l"/>
            <a:r>
              <a:rPr lang="en-GB" sz="1800" b="0" i="0" u="none" strike="noStrike" dirty="0">
                <a:solidFill>
                  <a:srgbClr val="0B0B0B"/>
                </a:solidFill>
                <a:effectLst/>
              </a:rPr>
              <a:t>All configuration code must be in code and versioned alongside your production code. This includes the CI/CD configuration files!</a:t>
            </a:r>
          </a:p>
          <a:p>
            <a:endParaRPr lang="en-DE" sz="1800" dirty="0"/>
          </a:p>
        </p:txBody>
      </p:sp>
    </p:spTree>
    <p:extLst>
      <p:ext uri="{BB962C8B-B14F-4D97-AF65-F5344CB8AC3E}">
        <p14:creationId xmlns:p14="http://schemas.microsoft.com/office/powerpoint/2010/main" val="2240531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A2A6-97B0-F4F5-067B-7A515B56C941}"/>
              </a:ext>
            </a:extLst>
          </p:cNvPr>
          <p:cNvSpPr>
            <a:spLocks noGrp="1"/>
          </p:cNvSpPr>
          <p:nvPr>
            <p:ph type="title"/>
          </p:nvPr>
        </p:nvSpPr>
        <p:spPr/>
        <p:txBody>
          <a:bodyPr/>
          <a:lstStyle/>
          <a:p>
            <a:r>
              <a:rPr lang="en-DE" dirty="0"/>
              <a:t>Backup</a:t>
            </a:r>
          </a:p>
        </p:txBody>
      </p:sp>
      <p:sp>
        <p:nvSpPr>
          <p:cNvPr id="3" name="Content Placeholder 2">
            <a:extLst>
              <a:ext uri="{FF2B5EF4-FFF2-40B4-BE49-F238E27FC236}">
                <a16:creationId xmlns:a16="http://schemas.microsoft.com/office/drawing/2014/main" id="{5A14B6B2-1DE4-388E-B7F2-1B13C42EA919}"/>
              </a:ext>
            </a:extLst>
          </p:cNvPr>
          <p:cNvSpPr>
            <a:spLocks noGrp="1"/>
          </p:cNvSpPr>
          <p:nvPr>
            <p:ph idx="1"/>
          </p:nvPr>
        </p:nvSpPr>
        <p:spPr/>
        <p:txBody>
          <a:bodyPr/>
          <a:lstStyle/>
          <a:p>
            <a:endParaRPr lang="en-DE" dirty="0"/>
          </a:p>
        </p:txBody>
      </p:sp>
    </p:spTree>
    <p:extLst>
      <p:ext uri="{BB962C8B-B14F-4D97-AF65-F5344CB8AC3E}">
        <p14:creationId xmlns:p14="http://schemas.microsoft.com/office/powerpoint/2010/main" val="3903273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83C5-5DE9-AAA9-89D9-56208B697489}"/>
              </a:ext>
            </a:extLst>
          </p:cNvPr>
          <p:cNvSpPr>
            <a:spLocks noGrp="1"/>
          </p:cNvSpPr>
          <p:nvPr>
            <p:ph type="title"/>
          </p:nvPr>
        </p:nvSpPr>
        <p:spPr/>
        <p:txBody>
          <a:bodyPr/>
          <a:lstStyle/>
          <a:p>
            <a:r>
              <a:rPr lang="en-DE" dirty="0"/>
              <a:t>Deployment Strategies.</a:t>
            </a:r>
          </a:p>
        </p:txBody>
      </p:sp>
      <p:graphicFrame>
        <p:nvGraphicFramePr>
          <p:cNvPr id="4" name="Content Placeholder 3">
            <a:extLst>
              <a:ext uri="{FF2B5EF4-FFF2-40B4-BE49-F238E27FC236}">
                <a16:creationId xmlns:a16="http://schemas.microsoft.com/office/drawing/2014/main" id="{FCD73780-D477-C1D5-511F-6E0BBBC5C032}"/>
              </a:ext>
            </a:extLst>
          </p:cNvPr>
          <p:cNvGraphicFramePr>
            <a:graphicFrameLocks noGrp="1"/>
          </p:cNvGraphicFramePr>
          <p:nvPr>
            <p:ph idx="1"/>
          </p:nvPr>
        </p:nvGraphicFramePr>
        <p:xfrm>
          <a:off x="1091961" y="1825625"/>
          <a:ext cx="10008078" cy="4351338"/>
        </p:xfrm>
        <a:graphic>
          <a:graphicData uri="http://schemas.openxmlformats.org/drawingml/2006/table">
            <a:tbl>
              <a:tblPr/>
              <a:tblGrid>
                <a:gridCol w="5004039">
                  <a:extLst>
                    <a:ext uri="{9D8B030D-6E8A-4147-A177-3AD203B41FA5}">
                      <a16:colId xmlns:a16="http://schemas.microsoft.com/office/drawing/2014/main" val="933057885"/>
                    </a:ext>
                  </a:extLst>
                </a:gridCol>
                <a:gridCol w="5004039">
                  <a:extLst>
                    <a:ext uri="{9D8B030D-6E8A-4147-A177-3AD203B41FA5}">
                      <a16:colId xmlns:a16="http://schemas.microsoft.com/office/drawing/2014/main" val="1161100043"/>
                    </a:ext>
                  </a:extLst>
                </a:gridCol>
              </a:tblGrid>
              <a:tr h="348107">
                <a:tc>
                  <a:txBody>
                    <a:bodyPr/>
                    <a:lstStyle/>
                    <a:p>
                      <a:pPr algn="l"/>
                      <a:r>
                        <a:rPr lang="en-GB" sz="1700" b="1">
                          <a:effectLst/>
                          <a:latin typeface="var(--chakra-fonts-heading)"/>
                        </a:rPr>
                        <a:t>Deployment Strategy</a:t>
                      </a:r>
                    </a:p>
                  </a:txBody>
                  <a:tcPr marL="87027" marR="87027" marT="43513" marB="43513" anchor="ctr">
                    <a:lnL w="12700" cap="flat" cmpd="sng" algn="ctr">
                      <a:solidFill>
                        <a:srgbClr val="40BB0C"/>
                      </a:solidFill>
                      <a:prstDash val="solid"/>
                      <a:round/>
                      <a:headEnd type="none" w="med" len="med"/>
                      <a:tailEnd type="none" w="med" len="med"/>
                    </a:lnL>
                    <a:lnR w="12700" cap="flat" cmpd="sng" algn="ctr">
                      <a:solidFill>
                        <a:srgbClr val="00690B"/>
                      </a:solidFill>
                      <a:prstDash val="solid"/>
                      <a:round/>
                      <a:headEnd type="none" w="med" len="med"/>
                      <a:tailEnd type="none" w="med" len="med"/>
                    </a:lnR>
                    <a:lnT w="12700" cap="flat" cmpd="sng" algn="ctr">
                      <a:solidFill>
                        <a:srgbClr val="40BB0C"/>
                      </a:solidFill>
                      <a:prstDash val="solid"/>
                      <a:round/>
                      <a:headEnd type="none" w="med" len="med"/>
                      <a:tailEnd type="none" w="med" len="med"/>
                    </a:lnT>
                    <a:lnB w="12700" cap="flat" cmpd="sng" algn="ctr">
                      <a:solidFill>
                        <a:srgbClr val="408A09"/>
                      </a:solidFill>
                      <a:prstDash val="solid"/>
                      <a:round/>
                      <a:headEnd type="none" w="med" len="med"/>
                      <a:tailEnd type="none" w="med" len="med"/>
                    </a:lnB>
                  </a:tcPr>
                </a:tc>
                <a:tc>
                  <a:txBody>
                    <a:bodyPr/>
                    <a:lstStyle/>
                    <a:p>
                      <a:pPr algn="l"/>
                      <a:r>
                        <a:rPr lang="en-GB" sz="1700" b="1">
                          <a:effectLst/>
                          <a:latin typeface="var(--chakra-fonts-heading)"/>
                        </a:rPr>
                        <a:t>Description</a:t>
                      </a:r>
                    </a:p>
                  </a:txBody>
                  <a:tcPr marL="87027" marR="87027" marT="43513" marB="43513" anchor="ctr">
                    <a:lnL w="12700" cap="flat" cmpd="sng" algn="ctr">
                      <a:solidFill>
                        <a:srgbClr val="00690B"/>
                      </a:solidFill>
                      <a:prstDash val="solid"/>
                      <a:round/>
                      <a:headEnd type="none" w="med" len="med"/>
                      <a:tailEnd type="none" w="med" len="med"/>
                    </a:lnL>
                    <a:lnR w="12700" cap="flat" cmpd="sng" algn="ctr">
                      <a:solidFill>
                        <a:srgbClr val="00690B"/>
                      </a:solidFill>
                      <a:prstDash val="solid"/>
                      <a:round/>
                      <a:headEnd type="none" w="med" len="med"/>
                      <a:tailEnd type="none" w="med" len="med"/>
                    </a:lnR>
                    <a:lnT w="12700" cap="flat" cmpd="sng" algn="ctr">
                      <a:solidFill>
                        <a:srgbClr val="00690B"/>
                      </a:solidFill>
                      <a:prstDash val="solid"/>
                      <a:round/>
                      <a:headEnd type="none" w="med" len="med"/>
                      <a:tailEnd type="none" w="med" len="med"/>
                    </a:lnT>
                    <a:lnB w="12700" cap="flat" cmpd="sng" algn="ctr">
                      <a:solidFill>
                        <a:srgbClr val="40DE02"/>
                      </a:solidFill>
                      <a:prstDash val="solid"/>
                      <a:round/>
                      <a:headEnd type="none" w="med" len="med"/>
                      <a:tailEnd type="none" w="med" len="med"/>
                    </a:lnB>
                  </a:tcPr>
                </a:tc>
                <a:extLst>
                  <a:ext uri="{0D108BD9-81ED-4DB2-BD59-A6C34878D82A}">
                    <a16:rowId xmlns:a16="http://schemas.microsoft.com/office/drawing/2014/main" val="1807260361"/>
                  </a:ext>
                </a:extLst>
              </a:tr>
              <a:tr h="348107">
                <a:tc>
                  <a:txBody>
                    <a:bodyPr/>
                    <a:lstStyle/>
                    <a:p>
                      <a:pPr algn="l"/>
                      <a:r>
                        <a:rPr lang="en-GB" sz="1700">
                          <a:effectLst/>
                        </a:rPr>
                        <a:t>Big-Bang</a:t>
                      </a:r>
                    </a:p>
                  </a:txBody>
                  <a:tcPr marL="87027" marR="87027" marT="43513" marB="43513" anchor="ctr">
                    <a:lnL w="12700" cap="flat" cmpd="sng" algn="ctr">
                      <a:solidFill>
                        <a:srgbClr val="408A09"/>
                      </a:solidFill>
                      <a:prstDash val="solid"/>
                      <a:round/>
                      <a:headEnd type="none" w="med" len="med"/>
                      <a:tailEnd type="none" w="med" len="med"/>
                    </a:lnL>
                    <a:lnR w="12700" cap="flat" cmpd="sng" algn="ctr">
                      <a:solidFill>
                        <a:srgbClr val="40DE02"/>
                      </a:solidFill>
                      <a:prstDash val="solid"/>
                      <a:round/>
                      <a:headEnd type="none" w="med" len="med"/>
                      <a:tailEnd type="none" w="med" len="med"/>
                    </a:lnR>
                    <a:lnT w="12700" cap="flat" cmpd="sng" algn="ctr">
                      <a:solidFill>
                        <a:srgbClr val="408A09"/>
                      </a:solidFill>
                      <a:prstDash val="solid"/>
                      <a:round/>
                      <a:headEnd type="none" w="med" len="med"/>
                      <a:tailEnd type="none" w="med" len="med"/>
                    </a:lnT>
                    <a:lnB w="12700" cap="flat" cmpd="sng" algn="ctr">
                      <a:solidFill>
                        <a:srgbClr val="009100"/>
                      </a:solidFill>
                      <a:prstDash val="solid"/>
                      <a:round/>
                      <a:headEnd type="none" w="med" len="med"/>
                      <a:tailEnd type="none" w="med" len="med"/>
                    </a:lnB>
                  </a:tcPr>
                </a:tc>
                <a:tc>
                  <a:txBody>
                    <a:bodyPr/>
                    <a:lstStyle/>
                    <a:p>
                      <a:pPr algn="l"/>
                      <a:r>
                        <a:rPr lang="en-GB" sz="1700">
                          <a:effectLst/>
                        </a:rPr>
                        <a:t>Replace A with B all at once.</a:t>
                      </a:r>
                    </a:p>
                  </a:txBody>
                  <a:tcPr marL="87027" marR="87027" marT="43513" marB="43513" anchor="ctr">
                    <a:lnL w="12700" cap="flat" cmpd="sng" algn="ctr">
                      <a:solidFill>
                        <a:srgbClr val="40DE02"/>
                      </a:solidFill>
                      <a:prstDash val="solid"/>
                      <a:round/>
                      <a:headEnd type="none" w="med" len="med"/>
                      <a:tailEnd type="none" w="med" len="med"/>
                    </a:lnL>
                    <a:lnR w="12700" cap="flat" cmpd="sng" algn="ctr">
                      <a:solidFill>
                        <a:srgbClr val="40DE02"/>
                      </a:solidFill>
                      <a:prstDash val="solid"/>
                      <a:round/>
                      <a:headEnd type="none" w="med" len="med"/>
                      <a:tailEnd type="none" w="med" len="med"/>
                    </a:lnR>
                    <a:lnT w="12700" cap="flat" cmpd="sng" algn="ctr">
                      <a:solidFill>
                        <a:srgbClr val="40DE02"/>
                      </a:solidFill>
                      <a:prstDash val="solid"/>
                      <a:round/>
                      <a:headEnd type="none" w="med" len="med"/>
                      <a:tailEnd type="none" w="med" len="med"/>
                    </a:lnT>
                    <a:lnB w="12700" cap="flat" cmpd="sng" algn="ctr">
                      <a:solidFill>
                        <a:srgbClr val="80F67F"/>
                      </a:solidFill>
                      <a:prstDash val="solid"/>
                      <a:round/>
                      <a:headEnd type="none" w="med" len="med"/>
                      <a:tailEnd type="none" w="med" len="med"/>
                    </a:lnB>
                  </a:tcPr>
                </a:tc>
                <a:extLst>
                  <a:ext uri="{0D108BD9-81ED-4DB2-BD59-A6C34878D82A}">
                    <a16:rowId xmlns:a16="http://schemas.microsoft.com/office/drawing/2014/main" val="925671756"/>
                  </a:ext>
                </a:extLst>
              </a:tr>
              <a:tr h="1131348">
                <a:tc>
                  <a:txBody>
                    <a:bodyPr/>
                    <a:lstStyle/>
                    <a:p>
                      <a:pPr algn="l"/>
                      <a:r>
                        <a:rPr lang="en-GB" sz="1700">
                          <a:effectLst/>
                        </a:rPr>
                        <a:t>Blue Green</a:t>
                      </a:r>
                    </a:p>
                  </a:txBody>
                  <a:tcPr marL="87027" marR="87027" marT="43513" marB="43513" anchor="ctr">
                    <a:lnL w="12700" cap="flat" cmpd="sng" algn="ctr">
                      <a:solidFill>
                        <a:srgbClr val="009100"/>
                      </a:solidFill>
                      <a:prstDash val="solid"/>
                      <a:round/>
                      <a:headEnd type="none" w="med" len="med"/>
                      <a:tailEnd type="none" w="med" len="med"/>
                    </a:lnL>
                    <a:lnR w="12700" cap="flat" cmpd="sng" algn="ctr">
                      <a:solidFill>
                        <a:srgbClr val="80F67F"/>
                      </a:solidFill>
                      <a:prstDash val="solid"/>
                      <a:round/>
                      <a:headEnd type="none" w="med" len="med"/>
                      <a:tailEnd type="none" w="med" len="med"/>
                    </a:lnR>
                    <a:lnT w="12700" cap="flat" cmpd="sng" algn="ctr">
                      <a:solidFill>
                        <a:srgbClr val="009100"/>
                      </a:solidFill>
                      <a:prstDash val="solid"/>
                      <a:round/>
                      <a:headEnd type="none" w="med" len="med"/>
                      <a:tailEnd type="none" w="med" len="med"/>
                    </a:lnT>
                    <a:lnB w="12700" cap="flat" cmpd="sng" algn="ctr">
                      <a:solidFill>
                        <a:srgbClr val="00080A"/>
                      </a:solidFill>
                      <a:prstDash val="solid"/>
                      <a:round/>
                      <a:headEnd type="none" w="med" len="med"/>
                      <a:tailEnd type="none" w="med" len="med"/>
                    </a:lnB>
                  </a:tcPr>
                </a:tc>
                <a:tc>
                  <a:txBody>
                    <a:bodyPr/>
                    <a:lstStyle/>
                    <a:p>
                      <a:pPr algn="l"/>
                      <a:r>
                        <a:rPr lang="en-GB" sz="1700">
                          <a:effectLst/>
                        </a:rPr>
                        <a:t>Two versions of production: Blue or previous version and Green or new version. Traffic can still be routed to blue while testing green. Switching to the new version is done by simply shifting traffic from blue to green.</a:t>
                      </a:r>
                    </a:p>
                  </a:txBody>
                  <a:tcPr marL="87027" marR="87027" marT="43513" marB="43513" anchor="ctr">
                    <a:lnL w="12700" cap="flat" cmpd="sng" algn="ctr">
                      <a:solidFill>
                        <a:srgbClr val="80F67F"/>
                      </a:solidFill>
                      <a:prstDash val="solid"/>
                      <a:round/>
                      <a:headEnd type="none" w="med" len="med"/>
                      <a:tailEnd type="none" w="med" len="med"/>
                    </a:lnL>
                    <a:lnR w="12700" cap="flat" cmpd="sng" algn="ctr">
                      <a:solidFill>
                        <a:srgbClr val="80F67F"/>
                      </a:solidFill>
                      <a:prstDash val="solid"/>
                      <a:round/>
                      <a:headEnd type="none" w="med" len="med"/>
                      <a:tailEnd type="none" w="med" len="med"/>
                    </a:lnR>
                    <a:lnT w="12700" cap="flat" cmpd="sng" algn="ctr">
                      <a:solidFill>
                        <a:srgbClr val="80F67F"/>
                      </a:solidFill>
                      <a:prstDash val="solid"/>
                      <a:round/>
                      <a:headEnd type="none" w="med" len="med"/>
                      <a:tailEnd type="none" w="med" len="med"/>
                    </a:lnT>
                    <a:lnB w="12700" cap="flat" cmpd="sng" algn="ctr">
                      <a:solidFill>
                        <a:srgbClr val="40D17F"/>
                      </a:solidFill>
                      <a:prstDash val="solid"/>
                      <a:round/>
                      <a:headEnd type="none" w="med" len="med"/>
                      <a:tailEnd type="none" w="med" len="med"/>
                    </a:lnB>
                  </a:tcPr>
                </a:tc>
                <a:extLst>
                  <a:ext uri="{0D108BD9-81ED-4DB2-BD59-A6C34878D82A}">
                    <a16:rowId xmlns:a16="http://schemas.microsoft.com/office/drawing/2014/main" val="4208504110"/>
                  </a:ext>
                </a:extLst>
              </a:tr>
              <a:tr h="1131348">
                <a:tc>
                  <a:txBody>
                    <a:bodyPr/>
                    <a:lstStyle/>
                    <a:p>
                      <a:pPr algn="l"/>
                      <a:r>
                        <a:rPr lang="en-GB" sz="1700">
                          <a:effectLst/>
                        </a:rPr>
                        <a:t>Canary</a:t>
                      </a:r>
                    </a:p>
                  </a:txBody>
                  <a:tcPr marL="87027" marR="87027" marT="43513" marB="43513" anchor="ctr">
                    <a:lnL w="12700" cap="flat" cmpd="sng" algn="ctr">
                      <a:solidFill>
                        <a:srgbClr val="00080A"/>
                      </a:solidFill>
                      <a:prstDash val="solid"/>
                      <a:round/>
                      <a:headEnd type="none" w="med" len="med"/>
                      <a:tailEnd type="none" w="med" len="med"/>
                    </a:lnL>
                    <a:lnR w="12700" cap="flat" cmpd="sng" algn="ctr">
                      <a:solidFill>
                        <a:srgbClr val="40D17F"/>
                      </a:solidFill>
                      <a:prstDash val="solid"/>
                      <a:round/>
                      <a:headEnd type="none" w="med" len="med"/>
                      <a:tailEnd type="none" w="med" len="med"/>
                    </a:lnR>
                    <a:lnT w="12700" cap="flat" cmpd="sng" algn="ctr">
                      <a:solidFill>
                        <a:srgbClr val="00080A"/>
                      </a:solidFill>
                      <a:prstDash val="solid"/>
                      <a:round/>
                      <a:headEnd type="none" w="med" len="med"/>
                      <a:tailEnd type="none" w="med" len="med"/>
                    </a:lnT>
                    <a:lnB w="12700" cap="flat" cmpd="sng" algn="ctr">
                      <a:solidFill>
                        <a:srgbClr val="004C7F"/>
                      </a:solidFill>
                      <a:prstDash val="solid"/>
                      <a:round/>
                      <a:headEnd type="none" w="med" len="med"/>
                      <a:tailEnd type="none" w="med" len="med"/>
                    </a:lnB>
                  </a:tcPr>
                </a:tc>
                <a:tc>
                  <a:txBody>
                    <a:bodyPr/>
                    <a:lstStyle/>
                    <a:p>
                      <a:pPr algn="l"/>
                      <a:r>
                        <a:rPr lang="en-GB" sz="1700">
                          <a:effectLst/>
                        </a:rPr>
                        <a:t>Aka Rolling Update, After deploying the new version, start routing traffic to new version little by little until all traffic is hitting the new production. Both versions coexist for a period of time.</a:t>
                      </a:r>
                    </a:p>
                  </a:txBody>
                  <a:tcPr marL="87027" marR="87027" marT="43513" marB="43513" anchor="ctr">
                    <a:lnL w="12700" cap="flat" cmpd="sng" algn="ctr">
                      <a:solidFill>
                        <a:srgbClr val="40D17F"/>
                      </a:solidFill>
                      <a:prstDash val="solid"/>
                      <a:round/>
                      <a:headEnd type="none" w="med" len="med"/>
                      <a:tailEnd type="none" w="med" len="med"/>
                    </a:lnL>
                    <a:lnR w="12700" cap="flat" cmpd="sng" algn="ctr">
                      <a:solidFill>
                        <a:srgbClr val="40D17F"/>
                      </a:solidFill>
                      <a:prstDash val="solid"/>
                      <a:round/>
                      <a:headEnd type="none" w="med" len="med"/>
                      <a:tailEnd type="none" w="med" len="med"/>
                    </a:lnR>
                    <a:lnT w="12700" cap="flat" cmpd="sng" algn="ctr">
                      <a:solidFill>
                        <a:srgbClr val="40D17F"/>
                      </a:solidFill>
                      <a:prstDash val="solid"/>
                      <a:round/>
                      <a:headEnd type="none" w="med" len="med"/>
                      <a:tailEnd type="none" w="med" len="med"/>
                    </a:lnT>
                    <a:lnB w="12700" cap="flat" cmpd="sng" algn="ctr">
                      <a:solidFill>
                        <a:srgbClr val="00527F"/>
                      </a:solidFill>
                      <a:prstDash val="solid"/>
                      <a:round/>
                      <a:headEnd type="none" w="med" len="med"/>
                      <a:tailEnd type="none" w="med" len="med"/>
                    </a:lnB>
                  </a:tcPr>
                </a:tc>
                <a:extLst>
                  <a:ext uri="{0D108BD9-81ED-4DB2-BD59-A6C34878D82A}">
                    <a16:rowId xmlns:a16="http://schemas.microsoft.com/office/drawing/2014/main" val="1138771654"/>
                  </a:ext>
                </a:extLst>
              </a:tr>
              <a:tr h="1392428">
                <a:tc>
                  <a:txBody>
                    <a:bodyPr/>
                    <a:lstStyle/>
                    <a:p>
                      <a:pPr algn="l"/>
                      <a:r>
                        <a:rPr lang="en-GB" sz="1700">
                          <a:effectLst/>
                        </a:rPr>
                        <a:t>A/B Testing</a:t>
                      </a:r>
                    </a:p>
                  </a:txBody>
                  <a:tcPr marL="87027" marR="87027" marT="43513" marB="43513" anchor="ctr">
                    <a:lnL w="12700" cap="flat" cmpd="sng" algn="ctr">
                      <a:solidFill>
                        <a:srgbClr val="004C7F"/>
                      </a:solidFill>
                      <a:prstDash val="solid"/>
                      <a:round/>
                      <a:headEnd type="none" w="med" len="med"/>
                      <a:tailEnd type="none" w="med" len="med"/>
                    </a:lnL>
                    <a:lnR w="12700" cap="flat" cmpd="sng" algn="ctr">
                      <a:solidFill>
                        <a:srgbClr val="00527F"/>
                      </a:solidFill>
                      <a:prstDash val="solid"/>
                      <a:round/>
                      <a:headEnd type="none" w="med" len="med"/>
                      <a:tailEnd type="none" w="med" len="med"/>
                    </a:lnR>
                    <a:lnT w="12700" cap="flat" cmpd="sng" algn="ctr">
                      <a:solidFill>
                        <a:srgbClr val="004C7F"/>
                      </a:solidFill>
                      <a:prstDash val="solid"/>
                      <a:round/>
                      <a:headEnd type="none" w="med" len="med"/>
                      <a:tailEnd type="none" w="med" len="med"/>
                    </a:lnT>
                    <a:lnB w="12700" cap="flat" cmpd="sng" algn="ctr">
                      <a:solidFill>
                        <a:srgbClr val="004C7F"/>
                      </a:solidFill>
                      <a:prstDash val="solid"/>
                      <a:round/>
                      <a:headEnd type="none" w="med" len="med"/>
                      <a:tailEnd type="none" w="med" len="med"/>
                    </a:lnB>
                  </a:tcPr>
                </a:tc>
                <a:tc>
                  <a:txBody>
                    <a:bodyPr/>
                    <a:lstStyle/>
                    <a:p>
                      <a:pPr algn="l"/>
                      <a:r>
                        <a:rPr lang="en-GB" sz="1700" dirty="0">
                          <a:effectLst/>
                        </a:rPr>
                        <a:t>Similar to Canary, but instead of routing traffic to new version to accomplish a full deployment, you are testing your new version with a subset of users for feedback. You might end up routing all traffic to the new version, but that's always the goal.</a:t>
                      </a:r>
                    </a:p>
                  </a:txBody>
                  <a:tcPr marL="87027" marR="87027" marT="43513" marB="43513" anchor="ctr">
                    <a:lnL w="12700" cap="flat" cmpd="sng" algn="ctr">
                      <a:solidFill>
                        <a:srgbClr val="00527F"/>
                      </a:solidFill>
                      <a:prstDash val="solid"/>
                      <a:round/>
                      <a:headEnd type="none" w="med" len="med"/>
                      <a:tailEnd type="none" w="med" len="med"/>
                    </a:lnL>
                    <a:lnR w="12700" cap="flat" cmpd="sng" algn="ctr">
                      <a:solidFill>
                        <a:srgbClr val="00527F"/>
                      </a:solidFill>
                      <a:prstDash val="solid"/>
                      <a:round/>
                      <a:headEnd type="none" w="med" len="med"/>
                      <a:tailEnd type="none" w="med" len="med"/>
                    </a:lnR>
                    <a:lnT w="12700" cap="flat" cmpd="sng" algn="ctr">
                      <a:solidFill>
                        <a:srgbClr val="00527F"/>
                      </a:solidFill>
                      <a:prstDash val="solid"/>
                      <a:round/>
                      <a:headEnd type="none" w="med" len="med"/>
                      <a:tailEnd type="none" w="med" len="med"/>
                    </a:lnT>
                    <a:lnB w="12700" cap="flat" cmpd="sng" algn="ctr">
                      <a:solidFill>
                        <a:srgbClr val="00527F"/>
                      </a:solidFill>
                      <a:prstDash val="solid"/>
                      <a:round/>
                      <a:headEnd type="none" w="med" len="med"/>
                      <a:tailEnd type="none" w="med" len="med"/>
                    </a:lnB>
                  </a:tcPr>
                </a:tc>
                <a:extLst>
                  <a:ext uri="{0D108BD9-81ED-4DB2-BD59-A6C34878D82A}">
                    <a16:rowId xmlns:a16="http://schemas.microsoft.com/office/drawing/2014/main" val="1273975368"/>
                  </a:ext>
                </a:extLst>
              </a:tr>
            </a:tbl>
          </a:graphicData>
        </a:graphic>
      </p:graphicFrame>
    </p:spTree>
    <p:extLst>
      <p:ext uri="{BB962C8B-B14F-4D97-AF65-F5344CB8AC3E}">
        <p14:creationId xmlns:p14="http://schemas.microsoft.com/office/powerpoint/2010/main" val="134376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9DEC-3967-3F3C-042D-F0E82472DDF3}"/>
              </a:ext>
            </a:extLst>
          </p:cNvPr>
          <p:cNvSpPr>
            <a:spLocks noGrp="1"/>
          </p:cNvSpPr>
          <p:nvPr>
            <p:ph type="title"/>
          </p:nvPr>
        </p:nvSpPr>
        <p:spPr/>
        <p:txBody>
          <a:bodyPr/>
          <a:lstStyle/>
          <a:p>
            <a:r>
              <a:rPr lang="en-DE" dirty="0"/>
              <a:t>Blue-Green Deployment.</a:t>
            </a:r>
          </a:p>
        </p:txBody>
      </p:sp>
      <p:graphicFrame>
        <p:nvGraphicFramePr>
          <p:cNvPr id="4" name="Content Placeholder 3">
            <a:extLst>
              <a:ext uri="{FF2B5EF4-FFF2-40B4-BE49-F238E27FC236}">
                <a16:creationId xmlns:a16="http://schemas.microsoft.com/office/drawing/2014/main" id="{1E856141-A2D0-03BD-EE62-EF74980FD829}"/>
              </a:ext>
            </a:extLst>
          </p:cNvPr>
          <p:cNvGraphicFramePr>
            <a:graphicFrameLocks noGrp="1"/>
          </p:cNvGraphicFramePr>
          <p:nvPr>
            <p:ph idx="1"/>
            <p:extLst>
              <p:ext uri="{D42A27DB-BD31-4B8C-83A1-F6EECF244321}">
                <p14:modId xmlns:p14="http://schemas.microsoft.com/office/powerpoint/2010/main" val="1921342804"/>
              </p:ext>
            </p:extLst>
          </p:nvPr>
        </p:nvGraphicFramePr>
        <p:xfrm>
          <a:off x="474216" y="1639641"/>
          <a:ext cx="10515600" cy="1463040"/>
        </p:xfrm>
        <a:graphic>
          <a:graphicData uri="http://schemas.openxmlformats.org/drawingml/2006/table">
            <a:tbl>
              <a:tblPr/>
              <a:tblGrid>
                <a:gridCol w="5257800">
                  <a:extLst>
                    <a:ext uri="{9D8B030D-6E8A-4147-A177-3AD203B41FA5}">
                      <a16:colId xmlns:a16="http://schemas.microsoft.com/office/drawing/2014/main" val="3664829406"/>
                    </a:ext>
                  </a:extLst>
                </a:gridCol>
                <a:gridCol w="5257800">
                  <a:extLst>
                    <a:ext uri="{9D8B030D-6E8A-4147-A177-3AD203B41FA5}">
                      <a16:colId xmlns:a16="http://schemas.microsoft.com/office/drawing/2014/main" val="1832024029"/>
                    </a:ext>
                  </a:extLst>
                </a:gridCol>
              </a:tblGrid>
              <a:tr h="0">
                <a:tc>
                  <a:txBody>
                    <a:bodyPr/>
                    <a:lstStyle/>
                    <a:p>
                      <a:pPr algn="l"/>
                      <a:r>
                        <a:rPr lang="en-GB" b="1" dirty="0">
                          <a:effectLst/>
                          <a:latin typeface="var(--chakra-fonts-heading)"/>
                        </a:rPr>
                        <a:t>Router Option</a:t>
                      </a:r>
                    </a:p>
                  </a:txBody>
                  <a:tcPr anchor="ctr">
                    <a:lnL w="12700" cap="flat" cmpd="sng" algn="ctr">
                      <a:solidFill>
                        <a:srgbClr val="807273"/>
                      </a:solidFill>
                      <a:prstDash val="solid"/>
                      <a:round/>
                      <a:headEnd type="none" w="med" len="med"/>
                      <a:tailEnd type="none" w="med" len="med"/>
                    </a:lnL>
                    <a:lnR w="12700" cap="flat" cmpd="sng" algn="ctr">
                      <a:solidFill>
                        <a:srgbClr val="807273"/>
                      </a:solidFill>
                      <a:prstDash val="solid"/>
                      <a:round/>
                      <a:headEnd type="none" w="med" len="med"/>
                      <a:tailEnd type="none" w="med" len="med"/>
                    </a:lnR>
                    <a:lnT w="12700" cap="flat" cmpd="sng" algn="ctr">
                      <a:solidFill>
                        <a:srgbClr val="807273"/>
                      </a:solidFill>
                      <a:prstDash val="solid"/>
                      <a:round/>
                      <a:headEnd type="none" w="med" len="med"/>
                      <a:tailEnd type="none" w="med" len="med"/>
                    </a:lnT>
                    <a:lnB w="12700" cap="flat" cmpd="sng" algn="ctr">
                      <a:solidFill>
                        <a:srgbClr val="407E73"/>
                      </a:solidFill>
                      <a:prstDash val="solid"/>
                      <a:round/>
                      <a:headEnd type="none" w="med" len="med"/>
                      <a:tailEnd type="none" w="med" len="med"/>
                    </a:lnB>
                  </a:tcPr>
                </a:tc>
                <a:tc>
                  <a:txBody>
                    <a:bodyPr/>
                    <a:lstStyle/>
                    <a:p>
                      <a:pPr algn="l"/>
                      <a:r>
                        <a:rPr lang="en-GB" b="1">
                          <a:effectLst/>
                          <a:latin typeface="var(--chakra-fonts-heading)"/>
                        </a:rPr>
                        <a:t>Description</a:t>
                      </a:r>
                    </a:p>
                  </a:txBody>
                  <a:tcPr anchor="ctr">
                    <a:lnL w="12700" cap="flat" cmpd="sng" algn="ctr">
                      <a:solidFill>
                        <a:srgbClr val="807273"/>
                      </a:solidFill>
                      <a:prstDash val="solid"/>
                      <a:round/>
                      <a:headEnd type="none" w="med" len="med"/>
                      <a:tailEnd type="none" w="med" len="med"/>
                    </a:lnL>
                    <a:lnR w="12700" cap="flat" cmpd="sng" algn="ctr">
                      <a:solidFill>
                        <a:srgbClr val="807273"/>
                      </a:solidFill>
                      <a:prstDash val="solid"/>
                      <a:round/>
                      <a:headEnd type="none" w="med" len="med"/>
                      <a:tailEnd type="none" w="med" len="med"/>
                    </a:lnR>
                    <a:lnT w="12700" cap="flat" cmpd="sng" algn="ctr">
                      <a:solidFill>
                        <a:srgbClr val="807273"/>
                      </a:solidFill>
                      <a:prstDash val="solid"/>
                      <a:round/>
                      <a:headEnd type="none" w="med" len="med"/>
                      <a:tailEnd type="none" w="med" len="med"/>
                    </a:lnT>
                    <a:lnB w="12700" cap="flat" cmpd="sng" algn="ctr">
                      <a:solidFill>
                        <a:srgbClr val="002574"/>
                      </a:solidFill>
                      <a:prstDash val="solid"/>
                      <a:round/>
                      <a:headEnd type="none" w="med" len="med"/>
                      <a:tailEnd type="none" w="med" len="med"/>
                    </a:lnB>
                  </a:tcPr>
                </a:tc>
                <a:extLst>
                  <a:ext uri="{0D108BD9-81ED-4DB2-BD59-A6C34878D82A}">
                    <a16:rowId xmlns:a16="http://schemas.microsoft.com/office/drawing/2014/main" val="203715746"/>
                  </a:ext>
                </a:extLst>
              </a:tr>
              <a:tr h="0">
                <a:tc>
                  <a:txBody>
                    <a:bodyPr/>
                    <a:lstStyle/>
                    <a:p>
                      <a:pPr algn="l"/>
                      <a:r>
                        <a:rPr lang="en-GB">
                          <a:effectLst/>
                        </a:rPr>
                        <a:t>Load Balancer</a:t>
                      </a:r>
                    </a:p>
                  </a:txBody>
                  <a:tcPr anchor="ctr">
                    <a:lnL w="12700" cap="flat" cmpd="sng" algn="ctr">
                      <a:solidFill>
                        <a:srgbClr val="407E73"/>
                      </a:solidFill>
                      <a:prstDash val="solid"/>
                      <a:round/>
                      <a:headEnd type="none" w="med" len="med"/>
                      <a:tailEnd type="none" w="med" len="med"/>
                    </a:lnL>
                    <a:lnR w="12700" cap="flat" cmpd="sng" algn="ctr">
                      <a:solidFill>
                        <a:srgbClr val="002574"/>
                      </a:solidFill>
                      <a:prstDash val="solid"/>
                      <a:round/>
                      <a:headEnd type="none" w="med" len="med"/>
                      <a:tailEnd type="none" w="med" len="med"/>
                    </a:lnR>
                    <a:lnT w="12700" cap="flat" cmpd="sng" algn="ctr">
                      <a:solidFill>
                        <a:srgbClr val="407E73"/>
                      </a:solidFill>
                      <a:prstDash val="solid"/>
                      <a:round/>
                      <a:headEnd type="none" w="med" len="med"/>
                      <a:tailEnd type="none" w="med" len="med"/>
                    </a:lnT>
                    <a:lnB w="12700" cap="flat" cmpd="sng" algn="ctr">
                      <a:solidFill>
                        <a:srgbClr val="803C74"/>
                      </a:solidFill>
                      <a:prstDash val="solid"/>
                      <a:round/>
                      <a:headEnd type="none" w="med" len="med"/>
                      <a:tailEnd type="none" w="med" len="med"/>
                    </a:lnB>
                  </a:tcPr>
                </a:tc>
                <a:tc>
                  <a:txBody>
                    <a:bodyPr/>
                    <a:lstStyle/>
                    <a:p>
                      <a:pPr algn="l"/>
                      <a:r>
                        <a:rPr lang="en-GB">
                          <a:effectLst/>
                        </a:rPr>
                        <a:t>Instant switch for FE or BE, ideal router in most cases</a:t>
                      </a:r>
                    </a:p>
                  </a:txBody>
                  <a:tcPr anchor="ctr">
                    <a:lnL w="12700" cap="flat" cmpd="sng" algn="ctr">
                      <a:solidFill>
                        <a:srgbClr val="002574"/>
                      </a:solidFill>
                      <a:prstDash val="solid"/>
                      <a:round/>
                      <a:headEnd type="none" w="med" len="med"/>
                      <a:tailEnd type="none" w="med" len="med"/>
                    </a:lnL>
                    <a:lnR w="12700" cap="flat" cmpd="sng" algn="ctr">
                      <a:solidFill>
                        <a:srgbClr val="002574"/>
                      </a:solidFill>
                      <a:prstDash val="solid"/>
                      <a:round/>
                      <a:headEnd type="none" w="med" len="med"/>
                      <a:tailEnd type="none" w="med" len="med"/>
                    </a:lnR>
                    <a:lnT w="12700" cap="flat" cmpd="sng" algn="ctr">
                      <a:solidFill>
                        <a:srgbClr val="002574"/>
                      </a:solidFill>
                      <a:prstDash val="solid"/>
                      <a:round/>
                      <a:headEnd type="none" w="med" len="med"/>
                      <a:tailEnd type="none" w="med" len="med"/>
                    </a:lnT>
                    <a:lnB w="12700" cap="flat" cmpd="sng" algn="ctr">
                      <a:solidFill>
                        <a:srgbClr val="C05D74"/>
                      </a:solidFill>
                      <a:prstDash val="solid"/>
                      <a:round/>
                      <a:headEnd type="none" w="med" len="med"/>
                      <a:tailEnd type="none" w="med" len="med"/>
                    </a:lnB>
                  </a:tcPr>
                </a:tc>
                <a:extLst>
                  <a:ext uri="{0D108BD9-81ED-4DB2-BD59-A6C34878D82A}">
                    <a16:rowId xmlns:a16="http://schemas.microsoft.com/office/drawing/2014/main" val="1711341094"/>
                  </a:ext>
                </a:extLst>
              </a:tr>
              <a:tr h="0">
                <a:tc>
                  <a:txBody>
                    <a:bodyPr/>
                    <a:lstStyle/>
                    <a:p>
                      <a:pPr algn="l"/>
                      <a:r>
                        <a:rPr lang="en-GB">
                          <a:effectLst/>
                        </a:rPr>
                        <a:t>CDN</a:t>
                      </a:r>
                    </a:p>
                  </a:txBody>
                  <a:tcPr anchor="ctr">
                    <a:lnL w="12700" cap="flat" cmpd="sng" algn="ctr">
                      <a:solidFill>
                        <a:srgbClr val="803C74"/>
                      </a:solidFill>
                      <a:prstDash val="solid"/>
                      <a:round/>
                      <a:headEnd type="none" w="med" len="med"/>
                      <a:tailEnd type="none" w="med" len="med"/>
                    </a:lnL>
                    <a:lnR w="12700" cap="flat" cmpd="sng" algn="ctr">
                      <a:solidFill>
                        <a:srgbClr val="C05D74"/>
                      </a:solidFill>
                      <a:prstDash val="solid"/>
                      <a:round/>
                      <a:headEnd type="none" w="med" len="med"/>
                      <a:tailEnd type="none" w="med" len="med"/>
                    </a:lnR>
                    <a:lnT w="12700" cap="flat" cmpd="sng" algn="ctr">
                      <a:solidFill>
                        <a:srgbClr val="803C74"/>
                      </a:solidFill>
                      <a:prstDash val="solid"/>
                      <a:round/>
                      <a:headEnd type="none" w="med" len="med"/>
                      <a:tailEnd type="none" w="med" len="med"/>
                    </a:lnT>
                    <a:lnB w="12700" cap="flat" cmpd="sng" algn="ctr">
                      <a:solidFill>
                        <a:srgbClr val="C02E73"/>
                      </a:solidFill>
                      <a:prstDash val="solid"/>
                      <a:round/>
                      <a:headEnd type="none" w="med" len="med"/>
                      <a:tailEnd type="none" w="med" len="med"/>
                    </a:lnB>
                  </a:tcPr>
                </a:tc>
                <a:tc>
                  <a:txBody>
                    <a:bodyPr/>
                    <a:lstStyle/>
                    <a:p>
                      <a:pPr algn="l"/>
                      <a:r>
                        <a:rPr lang="en-GB">
                          <a:effectLst/>
                        </a:rPr>
                        <a:t>Instant switch for front-end web apps.</a:t>
                      </a:r>
                    </a:p>
                  </a:txBody>
                  <a:tcPr anchor="ctr">
                    <a:lnL w="12700" cap="flat" cmpd="sng" algn="ctr">
                      <a:solidFill>
                        <a:srgbClr val="C05D74"/>
                      </a:solidFill>
                      <a:prstDash val="solid"/>
                      <a:round/>
                      <a:headEnd type="none" w="med" len="med"/>
                      <a:tailEnd type="none" w="med" len="med"/>
                    </a:lnL>
                    <a:lnR w="12700" cap="flat" cmpd="sng" algn="ctr">
                      <a:solidFill>
                        <a:srgbClr val="C05D74"/>
                      </a:solidFill>
                      <a:prstDash val="solid"/>
                      <a:round/>
                      <a:headEnd type="none" w="med" len="med"/>
                      <a:tailEnd type="none" w="med" len="med"/>
                    </a:lnR>
                    <a:lnT w="12700" cap="flat" cmpd="sng" algn="ctr">
                      <a:solidFill>
                        <a:srgbClr val="C05D74"/>
                      </a:solidFill>
                      <a:prstDash val="solid"/>
                      <a:round/>
                      <a:headEnd type="none" w="med" len="med"/>
                      <a:tailEnd type="none" w="med" len="med"/>
                    </a:lnT>
                    <a:lnB w="12700" cap="flat" cmpd="sng" algn="ctr">
                      <a:solidFill>
                        <a:srgbClr val="000273"/>
                      </a:solidFill>
                      <a:prstDash val="solid"/>
                      <a:round/>
                      <a:headEnd type="none" w="med" len="med"/>
                      <a:tailEnd type="none" w="med" len="med"/>
                    </a:lnB>
                  </a:tcPr>
                </a:tc>
                <a:extLst>
                  <a:ext uri="{0D108BD9-81ED-4DB2-BD59-A6C34878D82A}">
                    <a16:rowId xmlns:a16="http://schemas.microsoft.com/office/drawing/2014/main" val="3285298148"/>
                  </a:ext>
                </a:extLst>
              </a:tr>
              <a:tr h="0">
                <a:tc>
                  <a:txBody>
                    <a:bodyPr/>
                    <a:lstStyle/>
                    <a:p>
                      <a:pPr algn="l"/>
                      <a:r>
                        <a:rPr lang="en-GB">
                          <a:effectLst/>
                        </a:rPr>
                        <a:t>DNS</a:t>
                      </a:r>
                    </a:p>
                  </a:txBody>
                  <a:tcPr anchor="ctr">
                    <a:lnL w="12700" cap="flat" cmpd="sng" algn="ctr">
                      <a:solidFill>
                        <a:srgbClr val="C02E73"/>
                      </a:solidFill>
                      <a:prstDash val="solid"/>
                      <a:round/>
                      <a:headEnd type="none" w="med" len="med"/>
                      <a:tailEnd type="none" w="med" len="med"/>
                    </a:lnL>
                    <a:lnR w="12700" cap="flat" cmpd="sng" algn="ctr">
                      <a:solidFill>
                        <a:srgbClr val="000273"/>
                      </a:solidFill>
                      <a:prstDash val="solid"/>
                      <a:round/>
                      <a:headEnd type="none" w="med" len="med"/>
                      <a:tailEnd type="none" w="med" len="med"/>
                    </a:lnR>
                    <a:lnT w="12700" cap="flat" cmpd="sng" algn="ctr">
                      <a:solidFill>
                        <a:srgbClr val="C02E73"/>
                      </a:solidFill>
                      <a:prstDash val="solid"/>
                      <a:round/>
                      <a:headEnd type="none" w="med" len="med"/>
                      <a:tailEnd type="none" w="med" len="med"/>
                    </a:lnT>
                    <a:lnB w="12700" cap="flat" cmpd="sng" algn="ctr">
                      <a:solidFill>
                        <a:srgbClr val="C02E73"/>
                      </a:solidFill>
                      <a:prstDash val="solid"/>
                      <a:round/>
                      <a:headEnd type="none" w="med" len="med"/>
                      <a:tailEnd type="none" w="med" len="med"/>
                    </a:lnB>
                  </a:tcPr>
                </a:tc>
                <a:tc>
                  <a:txBody>
                    <a:bodyPr/>
                    <a:lstStyle/>
                    <a:p>
                      <a:pPr algn="l"/>
                      <a:r>
                        <a:rPr lang="en-GB" dirty="0">
                          <a:effectLst/>
                        </a:rPr>
                        <a:t>A bit slow because of DNS propagation.</a:t>
                      </a:r>
                    </a:p>
                  </a:txBody>
                  <a:tcPr anchor="ctr">
                    <a:lnL w="12700" cap="flat" cmpd="sng" algn="ctr">
                      <a:solidFill>
                        <a:srgbClr val="000273"/>
                      </a:solidFill>
                      <a:prstDash val="solid"/>
                      <a:round/>
                      <a:headEnd type="none" w="med" len="med"/>
                      <a:tailEnd type="none" w="med" len="med"/>
                    </a:lnL>
                    <a:lnR w="12700" cap="flat" cmpd="sng" algn="ctr">
                      <a:solidFill>
                        <a:srgbClr val="000273"/>
                      </a:solidFill>
                      <a:prstDash val="solid"/>
                      <a:round/>
                      <a:headEnd type="none" w="med" len="med"/>
                      <a:tailEnd type="none" w="med" len="med"/>
                    </a:lnR>
                    <a:lnT w="12700" cap="flat" cmpd="sng" algn="ctr">
                      <a:solidFill>
                        <a:srgbClr val="000273"/>
                      </a:solidFill>
                      <a:prstDash val="solid"/>
                      <a:round/>
                      <a:headEnd type="none" w="med" len="med"/>
                      <a:tailEnd type="none" w="med" len="med"/>
                    </a:lnT>
                    <a:lnB w="12700" cap="flat" cmpd="sng" algn="ctr">
                      <a:solidFill>
                        <a:srgbClr val="000273"/>
                      </a:solidFill>
                      <a:prstDash val="solid"/>
                      <a:round/>
                      <a:headEnd type="none" w="med" len="med"/>
                      <a:tailEnd type="none" w="med" len="med"/>
                    </a:lnB>
                  </a:tcPr>
                </a:tc>
                <a:extLst>
                  <a:ext uri="{0D108BD9-81ED-4DB2-BD59-A6C34878D82A}">
                    <a16:rowId xmlns:a16="http://schemas.microsoft.com/office/drawing/2014/main" val="397993539"/>
                  </a:ext>
                </a:extLst>
              </a:tr>
            </a:tbl>
          </a:graphicData>
        </a:graphic>
      </p:graphicFrame>
      <p:graphicFrame>
        <p:nvGraphicFramePr>
          <p:cNvPr id="5" name="Table 4">
            <a:extLst>
              <a:ext uri="{FF2B5EF4-FFF2-40B4-BE49-F238E27FC236}">
                <a16:creationId xmlns:a16="http://schemas.microsoft.com/office/drawing/2014/main" id="{2213DD71-46E0-C79F-D348-91B1FB65650D}"/>
              </a:ext>
            </a:extLst>
          </p:cNvPr>
          <p:cNvGraphicFramePr>
            <a:graphicFrameLocks noGrp="1"/>
          </p:cNvGraphicFramePr>
          <p:nvPr>
            <p:extLst>
              <p:ext uri="{D42A27DB-BD31-4B8C-83A1-F6EECF244321}">
                <p14:modId xmlns:p14="http://schemas.microsoft.com/office/powerpoint/2010/main" val="1170978348"/>
              </p:ext>
            </p:extLst>
          </p:nvPr>
        </p:nvGraphicFramePr>
        <p:xfrm>
          <a:off x="474215" y="3182832"/>
          <a:ext cx="10515600" cy="4442268"/>
        </p:xfrm>
        <a:graphic>
          <a:graphicData uri="http://schemas.openxmlformats.org/drawingml/2006/table">
            <a:tbl>
              <a:tblPr/>
              <a:tblGrid>
                <a:gridCol w="5257800">
                  <a:extLst>
                    <a:ext uri="{9D8B030D-6E8A-4147-A177-3AD203B41FA5}">
                      <a16:colId xmlns:a16="http://schemas.microsoft.com/office/drawing/2014/main" val="1378935515"/>
                    </a:ext>
                  </a:extLst>
                </a:gridCol>
                <a:gridCol w="5257800">
                  <a:extLst>
                    <a:ext uri="{9D8B030D-6E8A-4147-A177-3AD203B41FA5}">
                      <a16:colId xmlns:a16="http://schemas.microsoft.com/office/drawing/2014/main" val="4022480032"/>
                    </a:ext>
                  </a:extLst>
                </a:gridCol>
              </a:tblGrid>
              <a:tr h="316461">
                <a:tc>
                  <a:txBody>
                    <a:bodyPr/>
                    <a:lstStyle/>
                    <a:p>
                      <a:pPr algn="l"/>
                      <a:r>
                        <a:rPr lang="en-GB" sz="1600" b="1" dirty="0">
                          <a:effectLst/>
                          <a:latin typeface="var(--chakra-fonts-heading)"/>
                        </a:rPr>
                        <a:t>Step</a:t>
                      </a:r>
                    </a:p>
                  </a:txBody>
                  <a:tcPr marL="79115" marR="79115" marT="39558" marB="39558" anchor="ctr">
                    <a:lnL w="12700" cap="flat" cmpd="sng" algn="ctr">
                      <a:solidFill>
                        <a:srgbClr val="402A73"/>
                      </a:solidFill>
                      <a:prstDash val="solid"/>
                      <a:round/>
                      <a:headEnd type="none" w="med" len="med"/>
                      <a:tailEnd type="none" w="med" len="med"/>
                    </a:lnL>
                    <a:lnR w="12700" cap="flat" cmpd="sng" algn="ctr">
                      <a:solidFill>
                        <a:srgbClr val="402A73"/>
                      </a:solidFill>
                      <a:prstDash val="solid"/>
                      <a:round/>
                      <a:headEnd type="none" w="med" len="med"/>
                      <a:tailEnd type="none" w="med" len="med"/>
                    </a:lnR>
                    <a:lnT w="12700" cap="flat" cmpd="sng" algn="ctr">
                      <a:solidFill>
                        <a:srgbClr val="402A73"/>
                      </a:solidFill>
                      <a:prstDash val="solid"/>
                      <a:round/>
                      <a:headEnd type="none" w="med" len="med"/>
                      <a:tailEnd type="none" w="med" len="med"/>
                    </a:lnT>
                    <a:lnB w="12700" cap="flat" cmpd="sng" algn="ctr">
                      <a:solidFill>
                        <a:srgbClr val="803673"/>
                      </a:solidFill>
                      <a:prstDash val="solid"/>
                      <a:round/>
                      <a:headEnd type="none" w="med" len="med"/>
                      <a:tailEnd type="none" w="med" len="med"/>
                    </a:lnB>
                  </a:tcPr>
                </a:tc>
                <a:tc>
                  <a:txBody>
                    <a:bodyPr/>
                    <a:lstStyle/>
                    <a:p>
                      <a:pPr algn="l"/>
                      <a:r>
                        <a:rPr lang="en-GB" sz="1600" b="1">
                          <a:effectLst/>
                          <a:latin typeface="var(--chakra-fonts-heading)"/>
                        </a:rPr>
                        <a:t>Description</a:t>
                      </a:r>
                    </a:p>
                  </a:txBody>
                  <a:tcPr marL="79115" marR="79115" marT="39558" marB="39558" anchor="ctr">
                    <a:lnL w="12700" cap="flat" cmpd="sng" algn="ctr">
                      <a:solidFill>
                        <a:srgbClr val="402A73"/>
                      </a:solidFill>
                      <a:prstDash val="solid"/>
                      <a:round/>
                      <a:headEnd type="none" w="med" len="med"/>
                      <a:tailEnd type="none" w="med" len="med"/>
                    </a:lnL>
                    <a:lnR w="12700" cap="flat" cmpd="sng" algn="ctr">
                      <a:solidFill>
                        <a:srgbClr val="402A73"/>
                      </a:solidFill>
                      <a:prstDash val="solid"/>
                      <a:round/>
                      <a:headEnd type="none" w="med" len="med"/>
                      <a:tailEnd type="none" w="med" len="med"/>
                    </a:lnR>
                    <a:lnT w="12700" cap="flat" cmpd="sng" algn="ctr">
                      <a:solidFill>
                        <a:srgbClr val="402A73"/>
                      </a:solidFill>
                      <a:prstDash val="solid"/>
                      <a:round/>
                      <a:headEnd type="none" w="med" len="med"/>
                      <a:tailEnd type="none" w="med" len="med"/>
                    </a:lnT>
                    <a:lnB w="12700" cap="flat" cmpd="sng" algn="ctr">
                      <a:solidFill>
                        <a:srgbClr val="C07173"/>
                      </a:solidFill>
                      <a:prstDash val="solid"/>
                      <a:round/>
                      <a:headEnd type="none" w="med" len="med"/>
                      <a:tailEnd type="none" w="med" len="med"/>
                    </a:lnB>
                  </a:tcPr>
                </a:tc>
                <a:extLst>
                  <a:ext uri="{0D108BD9-81ED-4DB2-BD59-A6C34878D82A}">
                    <a16:rowId xmlns:a16="http://schemas.microsoft.com/office/drawing/2014/main" val="2034737104"/>
                  </a:ext>
                </a:extLst>
              </a:tr>
              <a:tr h="316461">
                <a:tc>
                  <a:txBody>
                    <a:bodyPr/>
                    <a:lstStyle/>
                    <a:p>
                      <a:pPr algn="l"/>
                      <a:r>
                        <a:rPr lang="en-GB" sz="1600">
                          <a:effectLst/>
                        </a:rPr>
                        <a:t>Integrate Code in a Build</a:t>
                      </a:r>
                    </a:p>
                  </a:txBody>
                  <a:tcPr marL="79115" marR="79115" marT="39558" marB="39558" anchor="ctr">
                    <a:lnL w="12700" cap="flat" cmpd="sng" algn="ctr">
                      <a:solidFill>
                        <a:srgbClr val="803673"/>
                      </a:solidFill>
                      <a:prstDash val="solid"/>
                      <a:round/>
                      <a:headEnd type="none" w="med" len="med"/>
                      <a:tailEnd type="none" w="med" len="med"/>
                    </a:lnL>
                    <a:lnR w="12700" cap="flat" cmpd="sng" algn="ctr">
                      <a:solidFill>
                        <a:srgbClr val="C07173"/>
                      </a:solidFill>
                      <a:prstDash val="solid"/>
                      <a:round/>
                      <a:headEnd type="none" w="med" len="med"/>
                      <a:tailEnd type="none" w="med" len="med"/>
                    </a:lnR>
                    <a:lnT w="12700" cap="flat" cmpd="sng" algn="ctr">
                      <a:solidFill>
                        <a:srgbClr val="803673"/>
                      </a:solidFill>
                      <a:prstDash val="solid"/>
                      <a:round/>
                      <a:headEnd type="none" w="med" len="med"/>
                      <a:tailEnd type="none" w="med" len="med"/>
                    </a:lnT>
                    <a:lnB w="12700" cap="flat" cmpd="sng" algn="ctr">
                      <a:solidFill>
                        <a:srgbClr val="803074"/>
                      </a:solidFill>
                      <a:prstDash val="solid"/>
                      <a:round/>
                      <a:headEnd type="none" w="med" len="med"/>
                      <a:tailEnd type="none" w="med" len="med"/>
                    </a:lnB>
                  </a:tcPr>
                </a:tc>
                <a:tc>
                  <a:txBody>
                    <a:bodyPr/>
                    <a:lstStyle/>
                    <a:p>
                      <a:pPr algn="l"/>
                      <a:r>
                        <a:rPr lang="en-GB" sz="1600">
                          <a:effectLst/>
                        </a:rPr>
                        <a:t>Compile and create artifact</a:t>
                      </a:r>
                    </a:p>
                  </a:txBody>
                  <a:tcPr marL="79115" marR="79115" marT="39558" marB="39558" anchor="ctr">
                    <a:lnL w="12700" cap="flat" cmpd="sng" algn="ctr">
                      <a:solidFill>
                        <a:srgbClr val="C07173"/>
                      </a:solidFill>
                      <a:prstDash val="solid"/>
                      <a:round/>
                      <a:headEnd type="none" w="med" len="med"/>
                      <a:tailEnd type="none" w="med" len="med"/>
                    </a:lnL>
                    <a:lnR w="12700" cap="flat" cmpd="sng" algn="ctr">
                      <a:solidFill>
                        <a:srgbClr val="C07173"/>
                      </a:solidFill>
                      <a:prstDash val="solid"/>
                      <a:round/>
                      <a:headEnd type="none" w="med" len="med"/>
                      <a:tailEnd type="none" w="med" len="med"/>
                    </a:lnR>
                    <a:lnT w="12700" cap="flat" cmpd="sng" algn="ctr">
                      <a:solidFill>
                        <a:srgbClr val="C07173"/>
                      </a:solidFill>
                      <a:prstDash val="solid"/>
                      <a:round/>
                      <a:headEnd type="none" w="med" len="med"/>
                      <a:tailEnd type="none" w="med" len="med"/>
                    </a:lnT>
                    <a:lnB w="12700" cap="flat" cmpd="sng" algn="ctr">
                      <a:solidFill>
                        <a:srgbClr val="40DC72"/>
                      </a:solidFill>
                      <a:prstDash val="solid"/>
                      <a:round/>
                      <a:headEnd type="none" w="med" len="med"/>
                      <a:tailEnd type="none" w="med" len="med"/>
                    </a:lnB>
                  </a:tcPr>
                </a:tc>
                <a:extLst>
                  <a:ext uri="{0D108BD9-81ED-4DB2-BD59-A6C34878D82A}">
                    <a16:rowId xmlns:a16="http://schemas.microsoft.com/office/drawing/2014/main" val="2775457646"/>
                  </a:ext>
                </a:extLst>
              </a:tr>
              <a:tr h="316461">
                <a:tc>
                  <a:txBody>
                    <a:bodyPr/>
                    <a:lstStyle/>
                    <a:p>
                      <a:pPr algn="l"/>
                      <a:r>
                        <a:rPr lang="en-GB" sz="1600">
                          <a:effectLst/>
                        </a:rPr>
                        <a:t>Run Tests</a:t>
                      </a:r>
                    </a:p>
                  </a:txBody>
                  <a:tcPr marL="79115" marR="79115" marT="39558" marB="39558" anchor="ctr">
                    <a:lnL w="12700" cap="flat" cmpd="sng" algn="ctr">
                      <a:solidFill>
                        <a:srgbClr val="803074"/>
                      </a:solidFill>
                      <a:prstDash val="solid"/>
                      <a:round/>
                      <a:headEnd type="none" w="med" len="med"/>
                      <a:tailEnd type="none" w="med" len="med"/>
                    </a:lnL>
                    <a:lnR w="12700" cap="flat" cmpd="sng" algn="ctr">
                      <a:solidFill>
                        <a:srgbClr val="40DC72"/>
                      </a:solidFill>
                      <a:prstDash val="solid"/>
                      <a:round/>
                      <a:headEnd type="none" w="med" len="med"/>
                      <a:tailEnd type="none" w="med" len="med"/>
                    </a:lnR>
                    <a:lnT w="12700" cap="flat" cmpd="sng" algn="ctr">
                      <a:solidFill>
                        <a:srgbClr val="803074"/>
                      </a:solidFill>
                      <a:prstDash val="solid"/>
                      <a:round/>
                      <a:headEnd type="none" w="med" len="med"/>
                      <a:tailEnd type="none" w="med" len="med"/>
                    </a:lnT>
                    <a:lnB w="12700" cap="flat" cmpd="sng" algn="ctr">
                      <a:solidFill>
                        <a:srgbClr val="40C872"/>
                      </a:solidFill>
                      <a:prstDash val="solid"/>
                      <a:round/>
                      <a:headEnd type="none" w="med" len="med"/>
                      <a:tailEnd type="none" w="med" len="med"/>
                    </a:lnB>
                  </a:tcPr>
                </a:tc>
                <a:tc>
                  <a:txBody>
                    <a:bodyPr/>
                    <a:lstStyle/>
                    <a:p>
                      <a:pPr algn="l"/>
                      <a:r>
                        <a:rPr lang="en-GB" sz="1600">
                          <a:effectLst/>
                        </a:rPr>
                        <a:t>Run unit and/or integration tests</a:t>
                      </a:r>
                    </a:p>
                  </a:txBody>
                  <a:tcPr marL="79115" marR="79115" marT="39558" marB="39558" anchor="ctr">
                    <a:lnL w="12700" cap="flat" cmpd="sng" algn="ctr">
                      <a:solidFill>
                        <a:srgbClr val="40DC72"/>
                      </a:solidFill>
                      <a:prstDash val="solid"/>
                      <a:round/>
                      <a:headEnd type="none" w="med" len="med"/>
                      <a:tailEnd type="none" w="med" len="med"/>
                    </a:lnL>
                    <a:lnR w="12700" cap="flat" cmpd="sng" algn="ctr">
                      <a:solidFill>
                        <a:srgbClr val="40DC72"/>
                      </a:solidFill>
                      <a:prstDash val="solid"/>
                      <a:round/>
                      <a:headEnd type="none" w="med" len="med"/>
                      <a:tailEnd type="none" w="med" len="med"/>
                    </a:lnR>
                    <a:lnT w="12700" cap="flat" cmpd="sng" algn="ctr">
                      <a:solidFill>
                        <a:srgbClr val="40DC72"/>
                      </a:solidFill>
                      <a:prstDash val="solid"/>
                      <a:round/>
                      <a:headEnd type="none" w="med" len="med"/>
                      <a:tailEnd type="none" w="med" len="med"/>
                    </a:lnT>
                    <a:lnB w="12700" cap="flat" cmpd="sng" algn="ctr">
                      <a:solidFill>
                        <a:srgbClr val="00DE72"/>
                      </a:solidFill>
                      <a:prstDash val="solid"/>
                      <a:round/>
                      <a:headEnd type="none" w="med" len="med"/>
                      <a:tailEnd type="none" w="med" len="med"/>
                    </a:lnB>
                  </a:tcPr>
                </a:tc>
                <a:extLst>
                  <a:ext uri="{0D108BD9-81ED-4DB2-BD59-A6C34878D82A}">
                    <a16:rowId xmlns:a16="http://schemas.microsoft.com/office/drawing/2014/main" val="1597893237"/>
                  </a:ext>
                </a:extLst>
              </a:tr>
              <a:tr h="316461">
                <a:tc>
                  <a:txBody>
                    <a:bodyPr/>
                    <a:lstStyle/>
                    <a:p>
                      <a:pPr algn="l"/>
                      <a:r>
                        <a:rPr lang="en-GB" sz="1600">
                          <a:effectLst/>
                        </a:rPr>
                        <a:t>Ensure Infrastructure is Present</a:t>
                      </a:r>
                    </a:p>
                  </a:txBody>
                  <a:tcPr marL="79115" marR="79115" marT="39558" marB="39558" anchor="ctr">
                    <a:lnL w="12700" cap="flat" cmpd="sng" algn="ctr">
                      <a:solidFill>
                        <a:srgbClr val="40C872"/>
                      </a:solidFill>
                      <a:prstDash val="solid"/>
                      <a:round/>
                      <a:headEnd type="none" w="med" len="med"/>
                      <a:tailEnd type="none" w="med" len="med"/>
                    </a:lnL>
                    <a:lnR w="12700" cap="flat" cmpd="sng" algn="ctr">
                      <a:solidFill>
                        <a:srgbClr val="00DE72"/>
                      </a:solidFill>
                      <a:prstDash val="solid"/>
                      <a:round/>
                      <a:headEnd type="none" w="med" len="med"/>
                      <a:tailEnd type="none" w="med" len="med"/>
                    </a:lnR>
                    <a:lnT w="12700" cap="flat" cmpd="sng" algn="ctr">
                      <a:solidFill>
                        <a:srgbClr val="40C872"/>
                      </a:solidFill>
                      <a:prstDash val="solid"/>
                      <a:round/>
                      <a:headEnd type="none" w="med" len="med"/>
                      <a:tailEnd type="none" w="med" len="med"/>
                    </a:lnT>
                    <a:lnB w="12700" cap="flat" cmpd="sng" algn="ctr">
                      <a:solidFill>
                        <a:srgbClr val="00C672"/>
                      </a:solidFill>
                      <a:prstDash val="solid"/>
                      <a:round/>
                      <a:headEnd type="none" w="med" len="med"/>
                      <a:tailEnd type="none" w="med" len="med"/>
                    </a:lnB>
                  </a:tcPr>
                </a:tc>
                <a:tc>
                  <a:txBody>
                    <a:bodyPr/>
                    <a:lstStyle/>
                    <a:p>
                      <a:pPr algn="l"/>
                      <a:r>
                        <a:rPr lang="en-GB" sz="1600">
                          <a:effectLst/>
                        </a:rPr>
                        <a:t>Create green infrastructure</a:t>
                      </a:r>
                    </a:p>
                  </a:txBody>
                  <a:tcPr marL="79115" marR="79115" marT="39558" marB="39558" anchor="ctr">
                    <a:lnL w="12700" cap="flat" cmpd="sng" algn="ctr">
                      <a:solidFill>
                        <a:srgbClr val="00DE72"/>
                      </a:solidFill>
                      <a:prstDash val="solid"/>
                      <a:round/>
                      <a:headEnd type="none" w="med" len="med"/>
                      <a:tailEnd type="none" w="med" len="med"/>
                    </a:lnL>
                    <a:lnR w="12700" cap="flat" cmpd="sng" algn="ctr">
                      <a:solidFill>
                        <a:srgbClr val="00DE72"/>
                      </a:solidFill>
                      <a:prstDash val="solid"/>
                      <a:round/>
                      <a:headEnd type="none" w="med" len="med"/>
                      <a:tailEnd type="none" w="med" len="med"/>
                    </a:lnR>
                    <a:lnT w="12700" cap="flat" cmpd="sng" algn="ctr">
                      <a:solidFill>
                        <a:srgbClr val="00DE72"/>
                      </a:solidFill>
                      <a:prstDash val="solid"/>
                      <a:round/>
                      <a:headEnd type="none" w="med" len="med"/>
                      <a:tailEnd type="none" w="med" len="med"/>
                    </a:lnT>
                    <a:lnB w="12700" cap="flat" cmpd="sng" algn="ctr">
                      <a:solidFill>
                        <a:srgbClr val="40EA72"/>
                      </a:solidFill>
                      <a:prstDash val="solid"/>
                      <a:round/>
                      <a:headEnd type="none" w="med" len="med"/>
                      <a:tailEnd type="none" w="med" len="med"/>
                    </a:lnB>
                  </a:tcPr>
                </a:tc>
                <a:extLst>
                  <a:ext uri="{0D108BD9-81ED-4DB2-BD59-A6C34878D82A}">
                    <a16:rowId xmlns:a16="http://schemas.microsoft.com/office/drawing/2014/main" val="3700460887"/>
                  </a:ext>
                </a:extLst>
              </a:tr>
              <a:tr h="316461">
                <a:tc>
                  <a:txBody>
                    <a:bodyPr/>
                    <a:lstStyle/>
                    <a:p>
                      <a:pPr algn="l"/>
                      <a:r>
                        <a:rPr lang="en-GB" sz="1600">
                          <a:effectLst/>
                        </a:rPr>
                        <a:t>Provision the Environment</a:t>
                      </a:r>
                    </a:p>
                  </a:txBody>
                  <a:tcPr marL="79115" marR="79115" marT="39558" marB="39558" anchor="ctr">
                    <a:lnL w="12700" cap="flat" cmpd="sng" algn="ctr">
                      <a:solidFill>
                        <a:srgbClr val="00C672"/>
                      </a:solidFill>
                      <a:prstDash val="solid"/>
                      <a:round/>
                      <a:headEnd type="none" w="med" len="med"/>
                      <a:tailEnd type="none" w="med" len="med"/>
                    </a:lnL>
                    <a:lnR w="12700" cap="flat" cmpd="sng" algn="ctr">
                      <a:solidFill>
                        <a:srgbClr val="40EA72"/>
                      </a:solidFill>
                      <a:prstDash val="solid"/>
                      <a:round/>
                      <a:headEnd type="none" w="med" len="med"/>
                      <a:tailEnd type="none" w="med" len="med"/>
                    </a:lnR>
                    <a:lnT w="12700" cap="flat" cmpd="sng" algn="ctr">
                      <a:solidFill>
                        <a:srgbClr val="00C672"/>
                      </a:solidFill>
                      <a:prstDash val="solid"/>
                      <a:round/>
                      <a:headEnd type="none" w="med" len="med"/>
                      <a:tailEnd type="none" w="med" len="med"/>
                    </a:lnT>
                    <a:lnB w="12700" cap="flat" cmpd="sng" algn="ctr">
                      <a:solidFill>
                        <a:srgbClr val="40E172"/>
                      </a:solidFill>
                      <a:prstDash val="solid"/>
                      <a:round/>
                      <a:headEnd type="none" w="med" len="med"/>
                      <a:tailEnd type="none" w="med" len="med"/>
                    </a:lnB>
                  </a:tcPr>
                </a:tc>
                <a:tc>
                  <a:txBody>
                    <a:bodyPr/>
                    <a:lstStyle/>
                    <a:p>
                      <a:pPr algn="l"/>
                      <a:r>
                        <a:rPr lang="en-GB" sz="1600">
                          <a:effectLst/>
                        </a:rPr>
                        <a:t>Configure green instance, migrate DB, etc</a:t>
                      </a:r>
                    </a:p>
                  </a:txBody>
                  <a:tcPr marL="79115" marR="79115" marT="39558" marB="39558" anchor="ctr">
                    <a:lnL w="12700" cap="flat" cmpd="sng" algn="ctr">
                      <a:solidFill>
                        <a:srgbClr val="40EA72"/>
                      </a:solidFill>
                      <a:prstDash val="solid"/>
                      <a:round/>
                      <a:headEnd type="none" w="med" len="med"/>
                      <a:tailEnd type="none" w="med" len="med"/>
                    </a:lnL>
                    <a:lnR w="12700" cap="flat" cmpd="sng" algn="ctr">
                      <a:solidFill>
                        <a:srgbClr val="40EA72"/>
                      </a:solidFill>
                      <a:prstDash val="solid"/>
                      <a:round/>
                      <a:headEnd type="none" w="med" len="med"/>
                      <a:tailEnd type="none" w="med" len="med"/>
                    </a:lnR>
                    <a:lnT w="12700" cap="flat" cmpd="sng" algn="ctr">
                      <a:solidFill>
                        <a:srgbClr val="40EA72"/>
                      </a:solidFill>
                      <a:prstDash val="solid"/>
                      <a:round/>
                      <a:headEnd type="none" w="med" len="med"/>
                      <a:tailEnd type="none" w="med" len="med"/>
                    </a:lnT>
                    <a:lnB w="12700" cap="flat" cmpd="sng" algn="ctr">
                      <a:solidFill>
                        <a:srgbClr val="80C372"/>
                      </a:solidFill>
                      <a:prstDash val="solid"/>
                      <a:round/>
                      <a:headEnd type="none" w="med" len="med"/>
                      <a:tailEnd type="none" w="med" len="med"/>
                    </a:lnB>
                  </a:tcPr>
                </a:tc>
                <a:extLst>
                  <a:ext uri="{0D108BD9-81ED-4DB2-BD59-A6C34878D82A}">
                    <a16:rowId xmlns:a16="http://schemas.microsoft.com/office/drawing/2014/main" val="802267317"/>
                  </a:ext>
                </a:extLst>
              </a:tr>
              <a:tr h="316461">
                <a:tc>
                  <a:txBody>
                    <a:bodyPr/>
                    <a:lstStyle/>
                    <a:p>
                      <a:pPr algn="l"/>
                      <a:r>
                        <a:rPr lang="en-GB" sz="1600">
                          <a:effectLst/>
                        </a:rPr>
                        <a:t>Deploy Artifact</a:t>
                      </a:r>
                    </a:p>
                  </a:txBody>
                  <a:tcPr marL="79115" marR="79115" marT="39558" marB="39558" anchor="ctr">
                    <a:lnL w="12700" cap="flat" cmpd="sng" algn="ctr">
                      <a:solidFill>
                        <a:srgbClr val="40E172"/>
                      </a:solidFill>
                      <a:prstDash val="solid"/>
                      <a:round/>
                      <a:headEnd type="none" w="med" len="med"/>
                      <a:tailEnd type="none" w="med" len="med"/>
                    </a:lnL>
                    <a:lnR w="12700" cap="flat" cmpd="sng" algn="ctr">
                      <a:solidFill>
                        <a:srgbClr val="80C372"/>
                      </a:solidFill>
                      <a:prstDash val="solid"/>
                      <a:round/>
                      <a:headEnd type="none" w="med" len="med"/>
                      <a:tailEnd type="none" w="med" len="med"/>
                    </a:lnR>
                    <a:lnT w="12700" cap="flat" cmpd="sng" algn="ctr">
                      <a:solidFill>
                        <a:srgbClr val="40E172"/>
                      </a:solidFill>
                      <a:prstDash val="solid"/>
                      <a:round/>
                      <a:headEnd type="none" w="med" len="med"/>
                      <a:tailEnd type="none" w="med" len="med"/>
                    </a:lnT>
                    <a:lnB w="12700" cap="flat" cmpd="sng" algn="ctr">
                      <a:solidFill>
                        <a:srgbClr val="80DE73"/>
                      </a:solidFill>
                      <a:prstDash val="solid"/>
                      <a:round/>
                      <a:headEnd type="none" w="med" len="med"/>
                      <a:tailEnd type="none" w="med" len="med"/>
                    </a:lnB>
                  </a:tcPr>
                </a:tc>
                <a:tc>
                  <a:txBody>
                    <a:bodyPr/>
                    <a:lstStyle/>
                    <a:p>
                      <a:pPr algn="l"/>
                      <a:r>
                        <a:rPr lang="en-GB" sz="1600">
                          <a:effectLst/>
                        </a:rPr>
                        <a:t>Copy artifact files to instance</a:t>
                      </a:r>
                    </a:p>
                  </a:txBody>
                  <a:tcPr marL="79115" marR="79115" marT="39558" marB="39558" anchor="ctr">
                    <a:lnL w="12700" cap="flat" cmpd="sng" algn="ctr">
                      <a:solidFill>
                        <a:srgbClr val="80C372"/>
                      </a:solidFill>
                      <a:prstDash val="solid"/>
                      <a:round/>
                      <a:headEnd type="none" w="med" len="med"/>
                      <a:tailEnd type="none" w="med" len="med"/>
                    </a:lnL>
                    <a:lnR w="12700" cap="flat" cmpd="sng" algn="ctr">
                      <a:solidFill>
                        <a:srgbClr val="80C372"/>
                      </a:solidFill>
                      <a:prstDash val="solid"/>
                      <a:round/>
                      <a:headEnd type="none" w="med" len="med"/>
                      <a:tailEnd type="none" w="med" len="med"/>
                    </a:lnR>
                    <a:lnT w="12700" cap="flat" cmpd="sng" algn="ctr">
                      <a:solidFill>
                        <a:srgbClr val="80C372"/>
                      </a:solidFill>
                      <a:prstDash val="solid"/>
                      <a:round/>
                      <a:headEnd type="none" w="med" len="med"/>
                      <a:tailEnd type="none" w="med" len="med"/>
                    </a:lnT>
                    <a:lnB w="12700" cap="flat" cmpd="sng" algn="ctr">
                      <a:solidFill>
                        <a:srgbClr val="C08372"/>
                      </a:solidFill>
                      <a:prstDash val="solid"/>
                      <a:round/>
                      <a:headEnd type="none" w="med" len="med"/>
                      <a:tailEnd type="none" w="med" len="med"/>
                    </a:lnB>
                  </a:tcPr>
                </a:tc>
                <a:extLst>
                  <a:ext uri="{0D108BD9-81ED-4DB2-BD59-A6C34878D82A}">
                    <a16:rowId xmlns:a16="http://schemas.microsoft.com/office/drawing/2014/main" val="1951139651"/>
                  </a:ext>
                </a:extLst>
              </a:tr>
              <a:tr h="316461">
                <a:tc>
                  <a:txBody>
                    <a:bodyPr/>
                    <a:lstStyle/>
                    <a:p>
                      <a:pPr algn="l"/>
                      <a:r>
                        <a:rPr lang="en-GB" sz="1600">
                          <a:effectLst/>
                        </a:rPr>
                        <a:t>Run Smoke Tests</a:t>
                      </a:r>
                    </a:p>
                  </a:txBody>
                  <a:tcPr marL="79115" marR="79115" marT="39558" marB="39558" anchor="ctr">
                    <a:lnL w="12700" cap="flat" cmpd="sng" algn="ctr">
                      <a:solidFill>
                        <a:srgbClr val="80DE73"/>
                      </a:solidFill>
                      <a:prstDash val="solid"/>
                      <a:round/>
                      <a:headEnd type="none" w="med" len="med"/>
                      <a:tailEnd type="none" w="med" len="med"/>
                    </a:lnL>
                    <a:lnR w="12700" cap="flat" cmpd="sng" algn="ctr">
                      <a:solidFill>
                        <a:srgbClr val="C08372"/>
                      </a:solidFill>
                      <a:prstDash val="solid"/>
                      <a:round/>
                      <a:headEnd type="none" w="med" len="med"/>
                      <a:tailEnd type="none" w="med" len="med"/>
                    </a:lnR>
                    <a:lnT w="12700" cap="flat" cmpd="sng" algn="ctr">
                      <a:solidFill>
                        <a:srgbClr val="80DE73"/>
                      </a:solidFill>
                      <a:prstDash val="solid"/>
                      <a:round/>
                      <a:headEnd type="none" w="med" len="med"/>
                      <a:tailEnd type="none" w="med" len="med"/>
                    </a:lnT>
                    <a:lnB w="12700" cap="flat" cmpd="sng" algn="ctr">
                      <a:solidFill>
                        <a:srgbClr val="00B172"/>
                      </a:solidFill>
                      <a:prstDash val="solid"/>
                      <a:round/>
                      <a:headEnd type="none" w="med" len="med"/>
                      <a:tailEnd type="none" w="med" len="med"/>
                    </a:lnB>
                  </a:tcPr>
                </a:tc>
                <a:tc>
                  <a:txBody>
                    <a:bodyPr/>
                    <a:lstStyle/>
                    <a:p>
                      <a:pPr algn="l"/>
                      <a:r>
                        <a:rPr lang="en-GB" sz="1600">
                          <a:effectLst/>
                        </a:rPr>
                        <a:t>Run a few tests that don't impact the prod server</a:t>
                      </a:r>
                    </a:p>
                  </a:txBody>
                  <a:tcPr marL="79115" marR="79115" marT="39558" marB="39558" anchor="ctr">
                    <a:lnL w="12700" cap="flat" cmpd="sng" algn="ctr">
                      <a:solidFill>
                        <a:srgbClr val="C08372"/>
                      </a:solidFill>
                      <a:prstDash val="solid"/>
                      <a:round/>
                      <a:headEnd type="none" w="med" len="med"/>
                      <a:tailEnd type="none" w="med" len="med"/>
                    </a:lnL>
                    <a:lnR w="12700" cap="flat" cmpd="sng" algn="ctr">
                      <a:solidFill>
                        <a:srgbClr val="C08372"/>
                      </a:solidFill>
                      <a:prstDash val="solid"/>
                      <a:round/>
                      <a:headEnd type="none" w="med" len="med"/>
                      <a:tailEnd type="none" w="med" len="med"/>
                    </a:lnR>
                    <a:lnT w="12700" cap="flat" cmpd="sng" algn="ctr">
                      <a:solidFill>
                        <a:srgbClr val="C08372"/>
                      </a:solidFill>
                      <a:prstDash val="solid"/>
                      <a:round/>
                      <a:headEnd type="none" w="med" len="med"/>
                      <a:tailEnd type="none" w="med" len="med"/>
                    </a:lnT>
                    <a:lnB w="12700" cap="flat" cmpd="sng" algn="ctr">
                      <a:solidFill>
                        <a:srgbClr val="409472"/>
                      </a:solidFill>
                      <a:prstDash val="solid"/>
                      <a:round/>
                      <a:headEnd type="none" w="med" len="med"/>
                      <a:tailEnd type="none" w="med" len="med"/>
                    </a:lnB>
                  </a:tcPr>
                </a:tc>
                <a:extLst>
                  <a:ext uri="{0D108BD9-81ED-4DB2-BD59-A6C34878D82A}">
                    <a16:rowId xmlns:a16="http://schemas.microsoft.com/office/drawing/2014/main" val="525809687"/>
                  </a:ext>
                </a:extLst>
              </a:tr>
              <a:tr h="316461">
                <a:tc>
                  <a:txBody>
                    <a:bodyPr/>
                    <a:lstStyle/>
                    <a:p>
                      <a:pPr algn="l"/>
                      <a:r>
                        <a:rPr lang="en-GB" sz="1600">
                          <a:effectLst/>
                        </a:rPr>
                        <a:t>Perform Rollback if Failure</a:t>
                      </a:r>
                    </a:p>
                  </a:txBody>
                  <a:tcPr marL="79115" marR="79115" marT="39558" marB="39558" anchor="ctr">
                    <a:lnL w="12700" cap="flat" cmpd="sng" algn="ctr">
                      <a:solidFill>
                        <a:srgbClr val="00B172"/>
                      </a:solidFill>
                      <a:prstDash val="solid"/>
                      <a:round/>
                      <a:headEnd type="none" w="med" len="med"/>
                      <a:tailEnd type="none" w="med" len="med"/>
                    </a:lnL>
                    <a:lnR w="12700" cap="flat" cmpd="sng" algn="ctr">
                      <a:solidFill>
                        <a:srgbClr val="409472"/>
                      </a:solidFill>
                      <a:prstDash val="solid"/>
                      <a:round/>
                      <a:headEnd type="none" w="med" len="med"/>
                      <a:tailEnd type="none" w="med" len="med"/>
                    </a:lnR>
                    <a:lnT w="12700" cap="flat" cmpd="sng" algn="ctr">
                      <a:solidFill>
                        <a:srgbClr val="00B172"/>
                      </a:solidFill>
                      <a:prstDash val="solid"/>
                      <a:round/>
                      <a:headEnd type="none" w="med" len="med"/>
                      <a:tailEnd type="none" w="med" len="med"/>
                    </a:lnT>
                    <a:lnB w="12700" cap="flat" cmpd="sng" algn="ctr">
                      <a:solidFill>
                        <a:srgbClr val="40BE72"/>
                      </a:solidFill>
                      <a:prstDash val="solid"/>
                      <a:round/>
                      <a:headEnd type="none" w="med" len="med"/>
                      <a:tailEnd type="none" w="med" len="med"/>
                    </a:lnB>
                  </a:tcPr>
                </a:tc>
                <a:tc>
                  <a:txBody>
                    <a:bodyPr/>
                    <a:lstStyle/>
                    <a:p>
                      <a:pPr algn="l"/>
                      <a:r>
                        <a:rPr lang="en-GB" sz="1600">
                          <a:effectLst/>
                        </a:rPr>
                        <a:t>Rollback here is more of a cleanup of green</a:t>
                      </a:r>
                    </a:p>
                  </a:txBody>
                  <a:tcPr marL="79115" marR="79115" marT="39558" marB="39558" anchor="ctr">
                    <a:lnL w="12700" cap="flat" cmpd="sng" algn="ctr">
                      <a:solidFill>
                        <a:srgbClr val="409472"/>
                      </a:solidFill>
                      <a:prstDash val="solid"/>
                      <a:round/>
                      <a:headEnd type="none" w="med" len="med"/>
                      <a:tailEnd type="none" w="med" len="med"/>
                    </a:lnL>
                    <a:lnR w="12700" cap="flat" cmpd="sng" algn="ctr">
                      <a:solidFill>
                        <a:srgbClr val="409472"/>
                      </a:solidFill>
                      <a:prstDash val="solid"/>
                      <a:round/>
                      <a:headEnd type="none" w="med" len="med"/>
                      <a:tailEnd type="none" w="med" len="med"/>
                    </a:lnR>
                    <a:lnT w="12700" cap="flat" cmpd="sng" algn="ctr">
                      <a:solidFill>
                        <a:srgbClr val="409472"/>
                      </a:solidFill>
                      <a:prstDash val="solid"/>
                      <a:round/>
                      <a:headEnd type="none" w="med" len="med"/>
                      <a:tailEnd type="none" w="med" len="med"/>
                    </a:lnT>
                    <a:lnB w="12700" cap="flat" cmpd="sng" algn="ctr">
                      <a:solidFill>
                        <a:srgbClr val="00B772"/>
                      </a:solidFill>
                      <a:prstDash val="solid"/>
                      <a:round/>
                      <a:headEnd type="none" w="med" len="med"/>
                      <a:tailEnd type="none" w="med" len="med"/>
                    </a:lnB>
                  </a:tcPr>
                </a:tc>
                <a:extLst>
                  <a:ext uri="{0D108BD9-81ED-4DB2-BD59-A6C34878D82A}">
                    <a16:rowId xmlns:a16="http://schemas.microsoft.com/office/drawing/2014/main" val="1548717194"/>
                  </a:ext>
                </a:extLst>
              </a:tr>
              <a:tr h="316461">
                <a:tc>
                  <a:txBody>
                    <a:bodyPr/>
                    <a:lstStyle/>
                    <a:p>
                      <a:pPr algn="l"/>
                      <a:r>
                        <a:rPr lang="en-GB" sz="1600">
                          <a:effectLst/>
                        </a:rPr>
                        <a:t>Switch Router</a:t>
                      </a:r>
                    </a:p>
                  </a:txBody>
                  <a:tcPr marL="79115" marR="79115" marT="39558" marB="39558" anchor="ctr">
                    <a:lnL w="12700" cap="flat" cmpd="sng" algn="ctr">
                      <a:solidFill>
                        <a:srgbClr val="40BE72"/>
                      </a:solidFill>
                      <a:prstDash val="solid"/>
                      <a:round/>
                      <a:headEnd type="none" w="med" len="med"/>
                      <a:tailEnd type="none" w="med" len="med"/>
                    </a:lnL>
                    <a:lnR w="12700" cap="flat" cmpd="sng" algn="ctr">
                      <a:solidFill>
                        <a:srgbClr val="00B772"/>
                      </a:solidFill>
                      <a:prstDash val="solid"/>
                      <a:round/>
                      <a:headEnd type="none" w="med" len="med"/>
                      <a:tailEnd type="none" w="med" len="med"/>
                    </a:lnR>
                    <a:lnT w="12700" cap="flat" cmpd="sng" algn="ctr">
                      <a:solidFill>
                        <a:srgbClr val="40BE72"/>
                      </a:solidFill>
                      <a:prstDash val="solid"/>
                      <a:round/>
                      <a:headEnd type="none" w="med" len="med"/>
                      <a:tailEnd type="none" w="med" len="med"/>
                    </a:lnT>
                    <a:lnB w="12700" cap="flat" cmpd="sng" algn="ctr">
                      <a:solidFill>
                        <a:srgbClr val="009C72"/>
                      </a:solidFill>
                      <a:prstDash val="solid"/>
                      <a:round/>
                      <a:headEnd type="none" w="med" len="med"/>
                      <a:tailEnd type="none" w="med" len="med"/>
                    </a:lnB>
                  </a:tcPr>
                </a:tc>
                <a:tc>
                  <a:txBody>
                    <a:bodyPr/>
                    <a:lstStyle/>
                    <a:p>
                      <a:pPr algn="l"/>
                      <a:r>
                        <a:rPr lang="en-GB" sz="1600">
                          <a:effectLst/>
                        </a:rPr>
                        <a:t>Redirect traffic to new version</a:t>
                      </a:r>
                    </a:p>
                  </a:txBody>
                  <a:tcPr marL="79115" marR="79115" marT="39558" marB="39558" anchor="ctr">
                    <a:lnL w="12700" cap="flat" cmpd="sng" algn="ctr">
                      <a:solidFill>
                        <a:srgbClr val="00B772"/>
                      </a:solidFill>
                      <a:prstDash val="solid"/>
                      <a:round/>
                      <a:headEnd type="none" w="med" len="med"/>
                      <a:tailEnd type="none" w="med" len="med"/>
                    </a:lnL>
                    <a:lnR w="12700" cap="flat" cmpd="sng" algn="ctr">
                      <a:solidFill>
                        <a:srgbClr val="00B772"/>
                      </a:solidFill>
                      <a:prstDash val="solid"/>
                      <a:round/>
                      <a:headEnd type="none" w="med" len="med"/>
                      <a:tailEnd type="none" w="med" len="med"/>
                    </a:lnR>
                    <a:lnT w="12700" cap="flat" cmpd="sng" algn="ctr">
                      <a:solidFill>
                        <a:srgbClr val="00B772"/>
                      </a:solidFill>
                      <a:prstDash val="solid"/>
                      <a:round/>
                      <a:headEnd type="none" w="med" len="med"/>
                      <a:tailEnd type="none" w="med" len="med"/>
                    </a:lnT>
                    <a:lnB w="12700" cap="flat" cmpd="sng" algn="ctr">
                      <a:solidFill>
                        <a:srgbClr val="009472"/>
                      </a:solidFill>
                      <a:prstDash val="solid"/>
                      <a:round/>
                      <a:headEnd type="none" w="med" len="med"/>
                      <a:tailEnd type="none" w="med" len="med"/>
                    </a:lnB>
                  </a:tcPr>
                </a:tc>
                <a:extLst>
                  <a:ext uri="{0D108BD9-81ED-4DB2-BD59-A6C34878D82A}">
                    <a16:rowId xmlns:a16="http://schemas.microsoft.com/office/drawing/2014/main" val="3683133414"/>
                  </a:ext>
                </a:extLst>
              </a:tr>
              <a:tr h="316461">
                <a:tc>
                  <a:txBody>
                    <a:bodyPr/>
                    <a:lstStyle/>
                    <a:p>
                      <a:pPr algn="l"/>
                      <a:r>
                        <a:rPr lang="en-GB" sz="1600">
                          <a:effectLst/>
                        </a:rPr>
                        <a:t>Run Sanity Test</a:t>
                      </a:r>
                    </a:p>
                  </a:txBody>
                  <a:tcPr marL="79115" marR="79115" marT="39558" marB="39558" anchor="ctr">
                    <a:lnL w="12700" cap="flat" cmpd="sng" algn="ctr">
                      <a:solidFill>
                        <a:srgbClr val="009C72"/>
                      </a:solidFill>
                      <a:prstDash val="solid"/>
                      <a:round/>
                      <a:headEnd type="none" w="med" len="med"/>
                      <a:tailEnd type="none" w="med" len="med"/>
                    </a:lnL>
                    <a:lnR w="12700" cap="flat" cmpd="sng" algn="ctr">
                      <a:solidFill>
                        <a:srgbClr val="009472"/>
                      </a:solidFill>
                      <a:prstDash val="solid"/>
                      <a:round/>
                      <a:headEnd type="none" w="med" len="med"/>
                      <a:tailEnd type="none" w="med" len="med"/>
                    </a:lnR>
                    <a:lnT w="12700" cap="flat" cmpd="sng" algn="ctr">
                      <a:solidFill>
                        <a:srgbClr val="009C72"/>
                      </a:solidFill>
                      <a:prstDash val="solid"/>
                      <a:round/>
                      <a:headEnd type="none" w="med" len="med"/>
                      <a:tailEnd type="none" w="med" len="med"/>
                    </a:lnT>
                    <a:lnB w="12700" cap="flat" cmpd="sng" algn="ctr">
                      <a:solidFill>
                        <a:srgbClr val="80D872"/>
                      </a:solidFill>
                      <a:prstDash val="solid"/>
                      <a:round/>
                      <a:headEnd type="none" w="med" len="med"/>
                      <a:tailEnd type="none" w="med" len="med"/>
                    </a:lnB>
                  </a:tcPr>
                </a:tc>
                <a:tc>
                  <a:txBody>
                    <a:bodyPr/>
                    <a:lstStyle/>
                    <a:p>
                      <a:pPr algn="l"/>
                      <a:r>
                        <a:rPr lang="en-GB" sz="1600">
                          <a:effectLst/>
                        </a:rPr>
                        <a:t>Run a few tests that don't impact the prod server</a:t>
                      </a:r>
                    </a:p>
                  </a:txBody>
                  <a:tcPr marL="79115" marR="79115" marT="39558" marB="39558" anchor="ctr">
                    <a:lnL w="12700" cap="flat" cmpd="sng" algn="ctr">
                      <a:solidFill>
                        <a:srgbClr val="009472"/>
                      </a:solidFill>
                      <a:prstDash val="solid"/>
                      <a:round/>
                      <a:headEnd type="none" w="med" len="med"/>
                      <a:tailEnd type="none" w="med" len="med"/>
                    </a:lnL>
                    <a:lnR w="12700" cap="flat" cmpd="sng" algn="ctr">
                      <a:solidFill>
                        <a:srgbClr val="009472"/>
                      </a:solidFill>
                      <a:prstDash val="solid"/>
                      <a:round/>
                      <a:headEnd type="none" w="med" len="med"/>
                      <a:tailEnd type="none" w="med" len="med"/>
                    </a:lnR>
                    <a:lnT w="12700" cap="flat" cmpd="sng" algn="ctr">
                      <a:solidFill>
                        <a:srgbClr val="009472"/>
                      </a:solidFill>
                      <a:prstDash val="solid"/>
                      <a:round/>
                      <a:headEnd type="none" w="med" len="med"/>
                      <a:tailEnd type="none" w="med" len="med"/>
                    </a:lnT>
                    <a:lnB w="12700" cap="flat" cmpd="sng" algn="ctr">
                      <a:solidFill>
                        <a:srgbClr val="402873"/>
                      </a:solidFill>
                      <a:prstDash val="solid"/>
                      <a:round/>
                      <a:headEnd type="none" w="med" len="med"/>
                      <a:tailEnd type="none" w="med" len="med"/>
                    </a:lnB>
                  </a:tcPr>
                </a:tc>
                <a:extLst>
                  <a:ext uri="{0D108BD9-81ED-4DB2-BD59-A6C34878D82A}">
                    <a16:rowId xmlns:a16="http://schemas.microsoft.com/office/drawing/2014/main" val="2449975236"/>
                  </a:ext>
                </a:extLst>
              </a:tr>
              <a:tr h="553807">
                <a:tc>
                  <a:txBody>
                    <a:bodyPr/>
                    <a:lstStyle/>
                    <a:p>
                      <a:pPr algn="l"/>
                      <a:r>
                        <a:rPr lang="en-GB" sz="1600">
                          <a:effectLst/>
                        </a:rPr>
                        <a:t>Perform Rollback If Failure</a:t>
                      </a:r>
                    </a:p>
                  </a:txBody>
                  <a:tcPr marL="79115" marR="79115" marT="39558" marB="39558" anchor="ctr">
                    <a:lnL w="12700" cap="flat" cmpd="sng" algn="ctr">
                      <a:solidFill>
                        <a:srgbClr val="80D872"/>
                      </a:solidFill>
                      <a:prstDash val="solid"/>
                      <a:round/>
                      <a:headEnd type="none" w="med" len="med"/>
                      <a:tailEnd type="none" w="med" len="med"/>
                    </a:lnL>
                    <a:lnR w="12700" cap="flat" cmpd="sng" algn="ctr">
                      <a:solidFill>
                        <a:srgbClr val="402873"/>
                      </a:solidFill>
                      <a:prstDash val="solid"/>
                      <a:round/>
                      <a:headEnd type="none" w="med" len="med"/>
                      <a:tailEnd type="none" w="med" len="med"/>
                    </a:lnR>
                    <a:lnT w="12700" cap="flat" cmpd="sng" algn="ctr">
                      <a:solidFill>
                        <a:srgbClr val="80D872"/>
                      </a:solidFill>
                      <a:prstDash val="solid"/>
                      <a:round/>
                      <a:headEnd type="none" w="med" len="med"/>
                      <a:tailEnd type="none" w="med" len="med"/>
                    </a:lnT>
                    <a:lnB w="12700" cap="flat" cmpd="sng" algn="ctr">
                      <a:solidFill>
                        <a:srgbClr val="006A72"/>
                      </a:solidFill>
                      <a:prstDash val="solid"/>
                      <a:round/>
                      <a:headEnd type="none" w="med" len="med"/>
                      <a:tailEnd type="none" w="med" len="med"/>
                    </a:lnB>
                  </a:tcPr>
                </a:tc>
                <a:tc>
                  <a:txBody>
                    <a:bodyPr/>
                    <a:lstStyle/>
                    <a:p>
                      <a:pPr algn="l"/>
                      <a:r>
                        <a:rPr lang="en-GB" sz="1600">
                          <a:effectLst/>
                        </a:rPr>
                        <a:t>Rollback here is switching the router back to blue and cleaning up green</a:t>
                      </a:r>
                    </a:p>
                  </a:txBody>
                  <a:tcPr marL="79115" marR="79115" marT="39558" marB="39558" anchor="ctr">
                    <a:lnL w="12700" cap="flat" cmpd="sng" algn="ctr">
                      <a:solidFill>
                        <a:srgbClr val="402873"/>
                      </a:solidFill>
                      <a:prstDash val="solid"/>
                      <a:round/>
                      <a:headEnd type="none" w="med" len="med"/>
                      <a:tailEnd type="none" w="med" len="med"/>
                    </a:lnL>
                    <a:lnR w="12700" cap="flat" cmpd="sng" algn="ctr">
                      <a:solidFill>
                        <a:srgbClr val="402873"/>
                      </a:solidFill>
                      <a:prstDash val="solid"/>
                      <a:round/>
                      <a:headEnd type="none" w="med" len="med"/>
                      <a:tailEnd type="none" w="med" len="med"/>
                    </a:lnR>
                    <a:lnT w="12700" cap="flat" cmpd="sng" algn="ctr">
                      <a:solidFill>
                        <a:srgbClr val="402873"/>
                      </a:solidFill>
                      <a:prstDash val="solid"/>
                      <a:round/>
                      <a:headEnd type="none" w="med" len="med"/>
                      <a:tailEnd type="none" w="med" len="med"/>
                    </a:lnT>
                    <a:lnB w="12700" cap="flat" cmpd="sng" algn="ctr">
                      <a:solidFill>
                        <a:srgbClr val="004372"/>
                      </a:solidFill>
                      <a:prstDash val="solid"/>
                      <a:round/>
                      <a:headEnd type="none" w="med" len="med"/>
                      <a:tailEnd type="none" w="med" len="med"/>
                    </a:lnB>
                  </a:tcPr>
                </a:tc>
                <a:extLst>
                  <a:ext uri="{0D108BD9-81ED-4DB2-BD59-A6C34878D82A}">
                    <a16:rowId xmlns:a16="http://schemas.microsoft.com/office/drawing/2014/main" val="968176653"/>
                  </a:ext>
                </a:extLst>
              </a:tr>
              <a:tr h="316461">
                <a:tc>
                  <a:txBody>
                    <a:bodyPr/>
                    <a:lstStyle/>
                    <a:p>
                      <a:pPr algn="l"/>
                      <a:r>
                        <a:rPr lang="en-GB" sz="1600">
                          <a:effectLst/>
                        </a:rPr>
                        <a:t>Destroy Old Release Environment?</a:t>
                      </a:r>
                    </a:p>
                  </a:txBody>
                  <a:tcPr marL="79115" marR="79115" marT="39558" marB="39558" anchor="ctr">
                    <a:lnL w="12700" cap="flat" cmpd="sng" algn="ctr">
                      <a:solidFill>
                        <a:srgbClr val="006A72"/>
                      </a:solidFill>
                      <a:prstDash val="solid"/>
                      <a:round/>
                      <a:headEnd type="none" w="med" len="med"/>
                      <a:tailEnd type="none" w="med" len="med"/>
                    </a:lnL>
                    <a:lnR w="12700" cap="flat" cmpd="sng" algn="ctr">
                      <a:solidFill>
                        <a:srgbClr val="004372"/>
                      </a:solidFill>
                      <a:prstDash val="solid"/>
                      <a:round/>
                      <a:headEnd type="none" w="med" len="med"/>
                      <a:tailEnd type="none" w="med" len="med"/>
                    </a:lnR>
                    <a:lnT w="12700" cap="flat" cmpd="sng" algn="ctr">
                      <a:solidFill>
                        <a:srgbClr val="006A72"/>
                      </a:solidFill>
                      <a:prstDash val="solid"/>
                      <a:round/>
                      <a:headEnd type="none" w="med" len="med"/>
                      <a:tailEnd type="none" w="med" len="med"/>
                    </a:lnT>
                    <a:lnB w="12700" cap="flat" cmpd="sng" algn="ctr">
                      <a:solidFill>
                        <a:srgbClr val="C07472"/>
                      </a:solidFill>
                      <a:prstDash val="solid"/>
                      <a:round/>
                      <a:headEnd type="none" w="med" len="med"/>
                      <a:tailEnd type="none" w="med" len="med"/>
                    </a:lnB>
                  </a:tcPr>
                </a:tc>
                <a:tc>
                  <a:txBody>
                    <a:bodyPr/>
                    <a:lstStyle/>
                    <a:p>
                      <a:pPr algn="l"/>
                      <a:r>
                        <a:rPr lang="en-GB" sz="1600">
                          <a:effectLst/>
                        </a:rPr>
                        <a:t>Clean up blue env </a:t>
                      </a:r>
                      <a:r>
                        <a:rPr lang="en-GB" sz="1600" i="1">
                          <a:effectLst/>
                        </a:rPr>
                        <a:t>(optional)</a:t>
                      </a:r>
                      <a:endParaRPr lang="en-GB" sz="1600">
                        <a:effectLst/>
                      </a:endParaRPr>
                    </a:p>
                  </a:txBody>
                  <a:tcPr marL="79115" marR="79115" marT="39558" marB="39558" anchor="ctr">
                    <a:lnL w="12700" cap="flat" cmpd="sng" algn="ctr">
                      <a:solidFill>
                        <a:srgbClr val="004372"/>
                      </a:solidFill>
                      <a:prstDash val="solid"/>
                      <a:round/>
                      <a:headEnd type="none" w="med" len="med"/>
                      <a:tailEnd type="none" w="med" len="med"/>
                    </a:lnL>
                    <a:lnR w="12700" cap="flat" cmpd="sng" algn="ctr">
                      <a:solidFill>
                        <a:srgbClr val="004372"/>
                      </a:solidFill>
                      <a:prstDash val="solid"/>
                      <a:round/>
                      <a:headEnd type="none" w="med" len="med"/>
                      <a:tailEnd type="none" w="med" len="med"/>
                    </a:lnR>
                    <a:lnT w="12700" cap="flat" cmpd="sng" algn="ctr">
                      <a:solidFill>
                        <a:srgbClr val="004372"/>
                      </a:solidFill>
                      <a:prstDash val="solid"/>
                      <a:round/>
                      <a:headEnd type="none" w="med" len="med"/>
                      <a:tailEnd type="none" w="med" len="med"/>
                    </a:lnT>
                    <a:lnB w="12700" cap="flat" cmpd="sng" algn="ctr">
                      <a:solidFill>
                        <a:srgbClr val="005572"/>
                      </a:solidFill>
                      <a:prstDash val="solid"/>
                      <a:round/>
                      <a:headEnd type="none" w="med" len="med"/>
                      <a:tailEnd type="none" w="med" len="med"/>
                    </a:lnB>
                  </a:tcPr>
                </a:tc>
                <a:extLst>
                  <a:ext uri="{0D108BD9-81ED-4DB2-BD59-A6C34878D82A}">
                    <a16:rowId xmlns:a16="http://schemas.microsoft.com/office/drawing/2014/main" val="1248131275"/>
                  </a:ext>
                </a:extLst>
              </a:tr>
              <a:tr h="316461">
                <a:tc>
                  <a:txBody>
                    <a:bodyPr/>
                    <a:lstStyle/>
                    <a:p>
                      <a:pPr algn="l"/>
                      <a:r>
                        <a:rPr lang="en-GB" sz="1600">
                          <a:effectLst/>
                        </a:rPr>
                        <a:t>Notify The Team (Successful)</a:t>
                      </a:r>
                    </a:p>
                  </a:txBody>
                  <a:tcPr marL="79115" marR="79115" marT="39558" marB="39558" anchor="ctr">
                    <a:lnL w="12700" cap="flat" cmpd="sng" algn="ctr">
                      <a:solidFill>
                        <a:srgbClr val="C07472"/>
                      </a:solidFill>
                      <a:prstDash val="solid"/>
                      <a:round/>
                      <a:headEnd type="none" w="med" len="med"/>
                      <a:tailEnd type="none" w="med" len="med"/>
                    </a:lnL>
                    <a:lnR w="12700" cap="flat" cmpd="sng" algn="ctr">
                      <a:solidFill>
                        <a:srgbClr val="005572"/>
                      </a:solidFill>
                      <a:prstDash val="solid"/>
                      <a:round/>
                      <a:headEnd type="none" w="med" len="med"/>
                      <a:tailEnd type="none" w="med" len="med"/>
                    </a:lnR>
                    <a:lnT w="12700" cap="flat" cmpd="sng" algn="ctr">
                      <a:solidFill>
                        <a:srgbClr val="C07472"/>
                      </a:solidFill>
                      <a:prstDash val="solid"/>
                      <a:round/>
                      <a:headEnd type="none" w="med" len="med"/>
                      <a:tailEnd type="none" w="med" len="med"/>
                    </a:lnT>
                    <a:lnB w="12700" cap="flat" cmpd="sng" algn="ctr">
                      <a:solidFill>
                        <a:srgbClr val="C07472"/>
                      </a:solidFill>
                      <a:prstDash val="solid"/>
                      <a:round/>
                      <a:headEnd type="none" w="med" len="med"/>
                      <a:tailEnd type="none" w="med" len="med"/>
                    </a:lnB>
                  </a:tcPr>
                </a:tc>
                <a:tc>
                  <a:txBody>
                    <a:bodyPr/>
                    <a:lstStyle/>
                    <a:p>
                      <a:pPr algn="l"/>
                      <a:r>
                        <a:rPr lang="en-GB" sz="1600" dirty="0">
                          <a:effectLst/>
                        </a:rPr>
                        <a:t>Celebrate!</a:t>
                      </a:r>
                    </a:p>
                  </a:txBody>
                  <a:tcPr marL="79115" marR="79115" marT="39558" marB="39558" anchor="ctr">
                    <a:lnL w="12700" cap="flat" cmpd="sng" algn="ctr">
                      <a:solidFill>
                        <a:srgbClr val="005572"/>
                      </a:solidFill>
                      <a:prstDash val="solid"/>
                      <a:round/>
                      <a:headEnd type="none" w="med" len="med"/>
                      <a:tailEnd type="none" w="med" len="med"/>
                    </a:lnL>
                    <a:lnR w="12700" cap="flat" cmpd="sng" algn="ctr">
                      <a:solidFill>
                        <a:srgbClr val="005572"/>
                      </a:solidFill>
                      <a:prstDash val="solid"/>
                      <a:round/>
                      <a:headEnd type="none" w="med" len="med"/>
                      <a:tailEnd type="none" w="med" len="med"/>
                    </a:lnR>
                    <a:lnT w="12700" cap="flat" cmpd="sng" algn="ctr">
                      <a:solidFill>
                        <a:srgbClr val="005572"/>
                      </a:solidFill>
                      <a:prstDash val="solid"/>
                      <a:round/>
                      <a:headEnd type="none" w="med" len="med"/>
                      <a:tailEnd type="none" w="med" len="med"/>
                    </a:lnT>
                    <a:lnB w="12700" cap="flat" cmpd="sng" algn="ctr">
                      <a:solidFill>
                        <a:srgbClr val="005572"/>
                      </a:solidFill>
                      <a:prstDash val="solid"/>
                      <a:round/>
                      <a:headEnd type="none" w="med" len="med"/>
                      <a:tailEnd type="none" w="med" len="med"/>
                    </a:lnB>
                  </a:tcPr>
                </a:tc>
                <a:extLst>
                  <a:ext uri="{0D108BD9-81ED-4DB2-BD59-A6C34878D82A}">
                    <a16:rowId xmlns:a16="http://schemas.microsoft.com/office/drawing/2014/main" val="2375798219"/>
                  </a:ext>
                </a:extLst>
              </a:tr>
            </a:tbl>
          </a:graphicData>
        </a:graphic>
      </p:graphicFrame>
    </p:spTree>
    <p:extLst>
      <p:ext uri="{BB962C8B-B14F-4D97-AF65-F5344CB8AC3E}">
        <p14:creationId xmlns:p14="http://schemas.microsoft.com/office/powerpoint/2010/main" val="550416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3C1B-5CDA-B788-B2DA-C89BE8CA372E}"/>
              </a:ext>
            </a:extLst>
          </p:cNvPr>
          <p:cNvSpPr>
            <a:spLocks noGrp="1"/>
          </p:cNvSpPr>
          <p:nvPr>
            <p:ph type="title"/>
          </p:nvPr>
        </p:nvSpPr>
        <p:spPr/>
        <p:txBody>
          <a:bodyPr/>
          <a:lstStyle/>
          <a:p>
            <a:r>
              <a:rPr lang="en-DE" dirty="0"/>
              <a:t>Build Stages of CI/CD</a:t>
            </a:r>
          </a:p>
        </p:txBody>
      </p:sp>
      <p:graphicFrame>
        <p:nvGraphicFramePr>
          <p:cNvPr id="4" name="Content Placeholder 3">
            <a:extLst>
              <a:ext uri="{FF2B5EF4-FFF2-40B4-BE49-F238E27FC236}">
                <a16:creationId xmlns:a16="http://schemas.microsoft.com/office/drawing/2014/main" id="{0AF04BE6-7775-BCE2-7816-ACE5101D4219}"/>
              </a:ext>
            </a:extLst>
          </p:cNvPr>
          <p:cNvGraphicFramePr>
            <a:graphicFrameLocks noGrp="1"/>
          </p:cNvGraphicFramePr>
          <p:nvPr>
            <p:ph idx="1"/>
            <p:extLst>
              <p:ext uri="{D42A27DB-BD31-4B8C-83A1-F6EECF244321}">
                <p14:modId xmlns:p14="http://schemas.microsoft.com/office/powerpoint/2010/main" val="2953230598"/>
              </p:ext>
            </p:extLst>
          </p:nvPr>
        </p:nvGraphicFramePr>
        <p:xfrm>
          <a:off x="1113204" y="1763481"/>
          <a:ext cx="8935784" cy="4351338"/>
        </p:xfrm>
        <a:graphic>
          <a:graphicData uri="http://schemas.openxmlformats.org/drawingml/2006/table">
            <a:tbl>
              <a:tblPr/>
              <a:tblGrid>
                <a:gridCol w="4467892">
                  <a:extLst>
                    <a:ext uri="{9D8B030D-6E8A-4147-A177-3AD203B41FA5}">
                      <a16:colId xmlns:a16="http://schemas.microsoft.com/office/drawing/2014/main" val="3344452794"/>
                    </a:ext>
                  </a:extLst>
                </a:gridCol>
                <a:gridCol w="4467892">
                  <a:extLst>
                    <a:ext uri="{9D8B030D-6E8A-4147-A177-3AD203B41FA5}">
                      <a16:colId xmlns:a16="http://schemas.microsoft.com/office/drawing/2014/main" val="1779052005"/>
                    </a:ext>
                  </a:extLst>
                </a:gridCol>
              </a:tblGrid>
              <a:tr h="310810">
                <a:tc>
                  <a:txBody>
                    <a:bodyPr/>
                    <a:lstStyle/>
                    <a:p>
                      <a:pPr algn="l"/>
                      <a:r>
                        <a:rPr lang="en-GB" sz="1500" b="1">
                          <a:effectLst/>
                          <a:latin typeface="var(--chakra-fonts-heading)"/>
                        </a:rPr>
                        <a:t>Stage</a:t>
                      </a:r>
                    </a:p>
                  </a:txBody>
                  <a:tcPr marL="77702" marR="77702" marT="38851" marB="38851" anchor="ctr">
                    <a:lnL w="12700" cap="flat" cmpd="sng" algn="ctr">
                      <a:solidFill>
                        <a:srgbClr val="803015"/>
                      </a:solidFill>
                      <a:prstDash val="solid"/>
                      <a:round/>
                      <a:headEnd type="none" w="med" len="med"/>
                      <a:tailEnd type="none" w="med" len="med"/>
                    </a:lnL>
                    <a:lnR w="12700" cap="flat" cmpd="sng" algn="ctr">
                      <a:solidFill>
                        <a:srgbClr val="003335"/>
                      </a:solidFill>
                      <a:prstDash val="solid"/>
                      <a:round/>
                      <a:headEnd type="none" w="med" len="med"/>
                      <a:tailEnd type="none" w="med" len="med"/>
                    </a:lnR>
                    <a:lnT w="12700" cap="flat" cmpd="sng" algn="ctr">
                      <a:solidFill>
                        <a:srgbClr val="803015"/>
                      </a:solidFill>
                      <a:prstDash val="solid"/>
                      <a:round/>
                      <a:headEnd type="none" w="med" len="med"/>
                      <a:tailEnd type="none" w="med" len="med"/>
                    </a:lnT>
                    <a:lnB w="12700" cap="flat" cmpd="sng" algn="ctr">
                      <a:solidFill>
                        <a:srgbClr val="C0BA14"/>
                      </a:solidFill>
                      <a:prstDash val="solid"/>
                      <a:round/>
                      <a:headEnd type="none" w="med" len="med"/>
                      <a:tailEnd type="none" w="med" len="med"/>
                    </a:lnB>
                  </a:tcPr>
                </a:tc>
                <a:tc>
                  <a:txBody>
                    <a:bodyPr/>
                    <a:lstStyle/>
                    <a:p>
                      <a:pPr algn="l"/>
                      <a:r>
                        <a:rPr lang="en-GB" sz="1500" b="1">
                          <a:effectLst/>
                          <a:latin typeface="var(--chakra-fonts-heading)"/>
                        </a:rPr>
                        <a:t>Description</a:t>
                      </a:r>
                    </a:p>
                  </a:txBody>
                  <a:tcPr marL="77702" marR="77702" marT="38851" marB="38851" anchor="ctr">
                    <a:lnL w="12700" cap="flat" cmpd="sng" algn="ctr">
                      <a:solidFill>
                        <a:srgbClr val="003335"/>
                      </a:solidFill>
                      <a:prstDash val="solid"/>
                      <a:round/>
                      <a:headEnd type="none" w="med" len="med"/>
                      <a:tailEnd type="none" w="med" len="med"/>
                    </a:lnL>
                    <a:lnR w="12700" cap="flat" cmpd="sng" algn="ctr">
                      <a:solidFill>
                        <a:srgbClr val="003335"/>
                      </a:solidFill>
                      <a:prstDash val="solid"/>
                      <a:round/>
                      <a:headEnd type="none" w="med" len="med"/>
                      <a:tailEnd type="none" w="med" len="med"/>
                    </a:lnR>
                    <a:lnT w="12700" cap="flat" cmpd="sng" algn="ctr">
                      <a:solidFill>
                        <a:srgbClr val="003335"/>
                      </a:solidFill>
                      <a:prstDash val="solid"/>
                      <a:round/>
                      <a:headEnd type="none" w="med" len="med"/>
                      <a:tailEnd type="none" w="med" len="med"/>
                    </a:lnT>
                    <a:lnB w="12700" cap="flat" cmpd="sng" algn="ctr">
                      <a:solidFill>
                        <a:srgbClr val="00AC1E"/>
                      </a:solidFill>
                      <a:prstDash val="solid"/>
                      <a:round/>
                      <a:headEnd type="none" w="med" len="med"/>
                      <a:tailEnd type="none" w="med" len="med"/>
                    </a:lnB>
                  </a:tcPr>
                </a:tc>
                <a:extLst>
                  <a:ext uri="{0D108BD9-81ED-4DB2-BD59-A6C34878D82A}">
                    <a16:rowId xmlns:a16="http://schemas.microsoft.com/office/drawing/2014/main" val="3371954178"/>
                  </a:ext>
                </a:extLst>
              </a:tr>
              <a:tr h="777025">
                <a:tc>
                  <a:txBody>
                    <a:bodyPr/>
                    <a:lstStyle/>
                    <a:p>
                      <a:pPr algn="l"/>
                      <a:r>
                        <a:rPr lang="en-GB" sz="1500">
                          <a:effectLst/>
                        </a:rPr>
                        <a:t>Build</a:t>
                      </a:r>
                    </a:p>
                  </a:txBody>
                  <a:tcPr marL="77702" marR="77702" marT="38851" marB="38851" anchor="ctr">
                    <a:lnL w="12700" cap="flat" cmpd="sng" algn="ctr">
                      <a:solidFill>
                        <a:srgbClr val="C0BA14"/>
                      </a:solidFill>
                      <a:prstDash val="solid"/>
                      <a:round/>
                      <a:headEnd type="none" w="med" len="med"/>
                      <a:tailEnd type="none" w="med" len="med"/>
                    </a:lnL>
                    <a:lnR w="12700" cap="flat" cmpd="sng" algn="ctr">
                      <a:solidFill>
                        <a:srgbClr val="00AC1E"/>
                      </a:solidFill>
                      <a:prstDash val="solid"/>
                      <a:round/>
                      <a:headEnd type="none" w="med" len="med"/>
                      <a:tailEnd type="none" w="med" len="med"/>
                    </a:lnR>
                    <a:lnT w="12700" cap="flat" cmpd="sng" algn="ctr">
                      <a:solidFill>
                        <a:srgbClr val="C0BA14"/>
                      </a:solidFill>
                      <a:prstDash val="solid"/>
                      <a:round/>
                      <a:headEnd type="none" w="med" len="med"/>
                      <a:tailEnd type="none" w="med" len="med"/>
                    </a:lnT>
                    <a:lnB w="12700" cap="flat" cmpd="sng" algn="ctr">
                      <a:solidFill>
                        <a:srgbClr val="40E713"/>
                      </a:solidFill>
                      <a:prstDash val="solid"/>
                      <a:round/>
                      <a:headEnd type="none" w="med" len="med"/>
                      <a:tailEnd type="none" w="med" len="med"/>
                    </a:lnB>
                  </a:tcPr>
                </a:tc>
                <a:tc>
                  <a:txBody>
                    <a:bodyPr/>
                    <a:lstStyle/>
                    <a:p>
                      <a:pPr algn="l"/>
                      <a:r>
                        <a:rPr lang="en-GB" sz="1500">
                          <a:effectLst/>
                        </a:rPr>
                        <a:t>Everything that has to do with making code executable in production (e.g. Compile). The goal is to produce an artifact.</a:t>
                      </a:r>
                    </a:p>
                  </a:txBody>
                  <a:tcPr marL="77702" marR="77702" marT="38851" marB="38851" anchor="ctr">
                    <a:lnL w="12700" cap="flat" cmpd="sng" algn="ctr">
                      <a:solidFill>
                        <a:srgbClr val="00AC1E"/>
                      </a:solidFill>
                      <a:prstDash val="solid"/>
                      <a:round/>
                      <a:headEnd type="none" w="med" len="med"/>
                      <a:tailEnd type="none" w="med" len="med"/>
                    </a:lnL>
                    <a:lnR w="12700" cap="flat" cmpd="sng" algn="ctr">
                      <a:solidFill>
                        <a:srgbClr val="00AC1E"/>
                      </a:solidFill>
                      <a:prstDash val="solid"/>
                      <a:round/>
                      <a:headEnd type="none" w="med" len="med"/>
                      <a:tailEnd type="none" w="med" len="med"/>
                    </a:lnR>
                    <a:lnT w="12700" cap="flat" cmpd="sng" algn="ctr">
                      <a:solidFill>
                        <a:srgbClr val="00AC1E"/>
                      </a:solidFill>
                      <a:prstDash val="solid"/>
                      <a:round/>
                      <a:headEnd type="none" w="med" len="med"/>
                      <a:tailEnd type="none" w="med" len="med"/>
                    </a:lnT>
                    <a:lnB w="12700" cap="flat" cmpd="sng" algn="ctr">
                      <a:solidFill>
                        <a:srgbClr val="40E713"/>
                      </a:solidFill>
                      <a:prstDash val="solid"/>
                      <a:round/>
                      <a:headEnd type="none" w="med" len="med"/>
                      <a:tailEnd type="none" w="med" len="med"/>
                    </a:lnB>
                  </a:tcPr>
                </a:tc>
                <a:extLst>
                  <a:ext uri="{0D108BD9-81ED-4DB2-BD59-A6C34878D82A}">
                    <a16:rowId xmlns:a16="http://schemas.microsoft.com/office/drawing/2014/main" val="3004312752"/>
                  </a:ext>
                </a:extLst>
              </a:tr>
              <a:tr h="310810">
                <a:tc>
                  <a:txBody>
                    <a:bodyPr/>
                    <a:lstStyle/>
                    <a:p>
                      <a:pPr algn="l"/>
                      <a:r>
                        <a:rPr lang="en-GB" sz="1500">
                          <a:effectLst/>
                        </a:rPr>
                        <a:t>Test</a:t>
                      </a:r>
                    </a:p>
                  </a:txBody>
                  <a:tcPr marL="77702" marR="77702" marT="38851" marB="38851" anchor="ctr">
                    <a:lnL w="12700" cap="flat" cmpd="sng" algn="ctr">
                      <a:solidFill>
                        <a:srgbClr val="40E713"/>
                      </a:solidFill>
                      <a:prstDash val="solid"/>
                      <a:round/>
                      <a:headEnd type="none" w="med" len="med"/>
                      <a:tailEnd type="none" w="med" len="med"/>
                    </a:lnL>
                    <a:lnR w="12700" cap="flat" cmpd="sng" algn="ctr">
                      <a:solidFill>
                        <a:srgbClr val="40E713"/>
                      </a:solidFill>
                      <a:prstDash val="solid"/>
                      <a:round/>
                      <a:headEnd type="none" w="med" len="med"/>
                      <a:tailEnd type="none" w="med" len="med"/>
                    </a:lnR>
                    <a:lnT w="12700" cap="flat" cmpd="sng" algn="ctr">
                      <a:solidFill>
                        <a:srgbClr val="40E713"/>
                      </a:solidFill>
                      <a:prstDash val="solid"/>
                      <a:round/>
                      <a:headEnd type="none" w="med" len="med"/>
                      <a:tailEnd type="none" w="med" len="med"/>
                    </a:lnT>
                    <a:lnB w="12700" cap="flat" cmpd="sng" algn="ctr">
                      <a:solidFill>
                        <a:srgbClr val="406110"/>
                      </a:solidFill>
                      <a:prstDash val="solid"/>
                      <a:round/>
                      <a:headEnd type="none" w="med" len="med"/>
                      <a:tailEnd type="none" w="med" len="med"/>
                    </a:lnB>
                  </a:tcPr>
                </a:tc>
                <a:tc>
                  <a:txBody>
                    <a:bodyPr/>
                    <a:lstStyle/>
                    <a:p>
                      <a:pPr algn="l"/>
                      <a:r>
                        <a:rPr lang="en-GB" sz="1500">
                          <a:effectLst/>
                        </a:rPr>
                        <a:t>All automated tests that verify at the code level.</a:t>
                      </a:r>
                    </a:p>
                  </a:txBody>
                  <a:tcPr marL="77702" marR="77702" marT="38851" marB="38851" anchor="ctr">
                    <a:lnL w="12700" cap="flat" cmpd="sng" algn="ctr">
                      <a:solidFill>
                        <a:srgbClr val="40E713"/>
                      </a:solidFill>
                      <a:prstDash val="solid"/>
                      <a:round/>
                      <a:headEnd type="none" w="med" len="med"/>
                      <a:tailEnd type="none" w="med" len="med"/>
                    </a:lnL>
                    <a:lnR w="12700" cap="flat" cmpd="sng" algn="ctr">
                      <a:solidFill>
                        <a:srgbClr val="40E713"/>
                      </a:solidFill>
                      <a:prstDash val="solid"/>
                      <a:round/>
                      <a:headEnd type="none" w="med" len="med"/>
                      <a:tailEnd type="none" w="med" len="med"/>
                    </a:lnR>
                    <a:lnT w="12700" cap="flat" cmpd="sng" algn="ctr">
                      <a:solidFill>
                        <a:srgbClr val="40E713"/>
                      </a:solidFill>
                      <a:prstDash val="solid"/>
                      <a:round/>
                      <a:headEnd type="none" w="med" len="med"/>
                      <a:tailEnd type="none" w="med" len="med"/>
                    </a:lnT>
                    <a:lnB w="12700" cap="flat" cmpd="sng" algn="ctr">
                      <a:solidFill>
                        <a:srgbClr val="C05310"/>
                      </a:solidFill>
                      <a:prstDash val="solid"/>
                      <a:round/>
                      <a:headEnd type="none" w="med" len="med"/>
                      <a:tailEnd type="none" w="med" len="med"/>
                    </a:lnB>
                  </a:tcPr>
                </a:tc>
                <a:extLst>
                  <a:ext uri="{0D108BD9-81ED-4DB2-BD59-A6C34878D82A}">
                    <a16:rowId xmlns:a16="http://schemas.microsoft.com/office/drawing/2014/main" val="1247266887"/>
                  </a:ext>
                </a:extLst>
              </a:tr>
              <a:tr h="543917">
                <a:tc>
                  <a:txBody>
                    <a:bodyPr/>
                    <a:lstStyle/>
                    <a:p>
                      <a:pPr algn="l"/>
                      <a:r>
                        <a:rPr lang="en-GB" sz="1500">
                          <a:effectLst/>
                        </a:rPr>
                        <a:t>Analyze</a:t>
                      </a:r>
                    </a:p>
                  </a:txBody>
                  <a:tcPr marL="77702" marR="77702" marT="38851" marB="38851" anchor="ctr">
                    <a:lnL w="12700" cap="flat" cmpd="sng" algn="ctr">
                      <a:solidFill>
                        <a:srgbClr val="406110"/>
                      </a:solidFill>
                      <a:prstDash val="solid"/>
                      <a:round/>
                      <a:headEnd type="none" w="med" len="med"/>
                      <a:tailEnd type="none" w="med" len="med"/>
                    </a:lnL>
                    <a:lnR w="12700" cap="flat" cmpd="sng" algn="ctr">
                      <a:solidFill>
                        <a:srgbClr val="C05310"/>
                      </a:solidFill>
                      <a:prstDash val="solid"/>
                      <a:round/>
                      <a:headEnd type="none" w="med" len="med"/>
                      <a:tailEnd type="none" w="med" len="med"/>
                    </a:lnR>
                    <a:lnT w="12700" cap="flat" cmpd="sng" algn="ctr">
                      <a:solidFill>
                        <a:srgbClr val="406110"/>
                      </a:solidFill>
                      <a:prstDash val="solid"/>
                      <a:round/>
                      <a:headEnd type="none" w="med" len="med"/>
                      <a:tailEnd type="none" w="med" len="med"/>
                    </a:lnT>
                    <a:lnB w="12700" cap="flat" cmpd="sng" algn="ctr">
                      <a:solidFill>
                        <a:srgbClr val="005F10"/>
                      </a:solidFill>
                      <a:prstDash val="solid"/>
                      <a:round/>
                      <a:headEnd type="none" w="med" len="med"/>
                      <a:tailEnd type="none" w="med" len="med"/>
                    </a:lnB>
                  </a:tcPr>
                </a:tc>
                <a:tc>
                  <a:txBody>
                    <a:bodyPr/>
                    <a:lstStyle/>
                    <a:p>
                      <a:pPr algn="l"/>
                      <a:r>
                        <a:rPr lang="en-GB" sz="1500">
                          <a:effectLst/>
                        </a:rPr>
                        <a:t>Any static analysis on the code or checking of dependencies.</a:t>
                      </a:r>
                    </a:p>
                  </a:txBody>
                  <a:tcPr marL="77702" marR="77702" marT="38851" marB="38851" anchor="ctr">
                    <a:lnL w="12700" cap="flat" cmpd="sng" algn="ctr">
                      <a:solidFill>
                        <a:srgbClr val="C05310"/>
                      </a:solidFill>
                      <a:prstDash val="solid"/>
                      <a:round/>
                      <a:headEnd type="none" w="med" len="med"/>
                      <a:tailEnd type="none" w="med" len="med"/>
                    </a:lnL>
                    <a:lnR w="12700" cap="flat" cmpd="sng" algn="ctr">
                      <a:solidFill>
                        <a:srgbClr val="C05310"/>
                      </a:solidFill>
                      <a:prstDash val="solid"/>
                      <a:round/>
                      <a:headEnd type="none" w="med" len="med"/>
                      <a:tailEnd type="none" w="med" len="med"/>
                    </a:lnR>
                    <a:lnT w="12700" cap="flat" cmpd="sng" algn="ctr">
                      <a:solidFill>
                        <a:srgbClr val="C05310"/>
                      </a:solidFill>
                      <a:prstDash val="solid"/>
                      <a:round/>
                      <a:headEnd type="none" w="med" len="med"/>
                      <a:tailEnd type="none" w="med" len="med"/>
                    </a:lnT>
                    <a:lnB w="12700" cap="flat" cmpd="sng" algn="ctr">
                      <a:solidFill>
                        <a:srgbClr val="402E11"/>
                      </a:solidFill>
                      <a:prstDash val="solid"/>
                      <a:round/>
                      <a:headEnd type="none" w="med" len="med"/>
                      <a:tailEnd type="none" w="med" len="med"/>
                    </a:lnB>
                  </a:tcPr>
                </a:tc>
                <a:extLst>
                  <a:ext uri="{0D108BD9-81ED-4DB2-BD59-A6C34878D82A}">
                    <a16:rowId xmlns:a16="http://schemas.microsoft.com/office/drawing/2014/main" val="2740615472"/>
                  </a:ext>
                </a:extLst>
              </a:tr>
              <a:tr h="543917">
                <a:tc>
                  <a:txBody>
                    <a:bodyPr/>
                    <a:lstStyle/>
                    <a:p>
                      <a:pPr algn="l"/>
                      <a:r>
                        <a:rPr lang="en-GB" sz="1500">
                          <a:effectLst/>
                        </a:rPr>
                        <a:t>Deploy</a:t>
                      </a:r>
                    </a:p>
                  </a:txBody>
                  <a:tcPr marL="77702" marR="77702" marT="38851" marB="38851" anchor="ctr">
                    <a:lnL w="12700" cap="flat" cmpd="sng" algn="ctr">
                      <a:solidFill>
                        <a:srgbClr val="005F10"/>
                      </a:solidFill>
                      <a:prstDash val="solid"/>
                      <a:round/>
                      <a:headEnd type="none" w="med" len="med"/>
                      <a:tailEnd type="none" w="med" len="med"/>
                    </a:lnL>
                    <a:lnR w="12700" cap="flat" cmpd="sng" algn="ctr">
                      <a:solidFill>
                        <a:srgbClr val="402E11"/>
                      </a:solidFill>
                      <a:prstDash val="solid"/>
                      <a:round/>
                      <a:headEnd type="none" w="med" len="med"/>
                      <a:tailEnd type="none" w="med" len="med"/>
                    </a:lnR>
                    <a:lnT w="12700" cap="flat" cmpd="sng" algn="ctr">
                      <a:solidFill>
                        <a:srgbClr val="005F10"/>
                      </a:solidFill>
                      <a:prstDash val="solid"/>
                      <a:round/>
                      <a:headEnd type="none" w="med" len="med"/>
                      <a:tailEnd type="none" w="med" len="med"/>
                    </a:lnT>
                    <a:lnB w="12700" cap="flat" cmpd="sng" algn="ctr">
                      <a:solidFill>
                        <a:srgbClr val="C0D913"/>
                      </a:solidFill>
                      <a:prstDash val="solid"/>
                      <a:round/>
                      <a:headEnd type="none" w="med" len="med"/>
                      <a:tailEnd type="none" w="med" len="med"/>
                    </a:lnB>
                  </a:tcPr>
                </a:tc>
                <a:tc>
                  <a:txBody>
                    <a:bodyPr/>
                    <a:lstStyle/>
                    <a:p>
                      <a:pPr algn="l"/>
                      <a:r>
                        <a:rPr lang="en-GB" sz="1500">
                          <a:effectLst/>
                        </a:rPr>
                        <a:t>Anything to do with creating server instances or copying pre-built application files to an instance.</a:t>
                      </a:r>
                    </a:p>
                  </a:txBody>
                  <a:tcPr marL="77702" marR="77702" marT="38851" marB="38851" anchor="ctr">
                    <a:lnL w="12700" cap="flat" cmpd="sng" algn="ctr">
                      <a:solidFill>
                        <a:srgbClr val="402E11"/>
                      </a:solidFill>
                      <a:prstDash val="solid"/>
                      <a:round/>
                      <a:headEnd type="none" w="med" len="med"/>
                      <a:tailEnd type="none" w="med" len="med"/>
                    </a:lnL>
                    <a:lnR w="12700" cap="flat" cmpd="sng" algn="ctr">
                      <a:solidFill>
                        <a:srgbClr val="402E11"/>
                      </a:solidFill>
                      <a:prstDash val="solid"/>
                      <a:round/>
                      <a:headEnd type="none" w="med" len="med"/>
                      <a:tailEnd type="none" w="med" len="med"/>
                    </a:lnR>
                    <a:lnT w="12700" cap="flat" cmpd="sng" algn="ctr">
                      <a:solidFill>
                        <a:srgbClr val="402E11"/>
                      </a:solidFill>
                      <a:prstDash val="solid"/>
                      <a:round/>
                      <a:headEnd type="none" w="med" len="med"/>
                      <a:tailEnd type="none" w="med" len="med"/>
                    </a:lnT>
                    <a:lnB w="12700" cap="flat" cmpd="sng" algn="ctr">
                      <a:solidFill>
                        <a:srgbClr val="804D11"/>
                      </a:solidFill>
                      <a:prstDash val="solid"/>
                      <a:round/>
                      <a:headEnd type="none" w="med" len="med"/>
                      <a:tailEnd type="none" w="med" len="med"/>
                    </a:lnB>
                  </a:tcPr>
                </a:tc>
                <a:extLst>
                  <a:ext uri="{0D108BD9-81ED-4DB2-BD59-A6C34878D82A}">
                    <a16:rowId xmlns:a16="http://schemas.microsoft.com/office/drawing/2014/main" val="3404257425"/>
                  </a:ext>
                </a:extLst>
              </a:tr>
              <a:tr h="777025">
                <a:tc>
                  <a:txBody>
                    <a:bodyPr/>
                    <a:lstStyle/>
                    <a:p>
                      <a:pPr algn="l"/>
                      <a:r>
                        <a:rPr lang="en-GB" sz="1500">
                          <a:effectLst/>
                        </a:rPr>
                        <a:t>Verify</a:t>
                      </a:r>
                    </a:p>
                  </a:txBody>
                  <a:tcPr marL="77702" marR="77702" marT="38851" marB="38851" anchor="ctr">
                    <a:lnL w="12700" cap="flat" cmpd="sng" algn="ctr">
                      <a:solidFill>
                        <a:srgbClr val="C0D913"/>
                      </a:solidFill>
                      <a:prstDash val="solid"/>
                      <a:round/>
                      <a:headEnd type="none" w="med" len="med"/>
                      <a:tailEnd type="none" w="med" len="med"/>
                    </a:lnL>
                    <a:lnR w="12700" cap="flat" cmpd="sng" algn="ctr">
                      <a:solidFill>
                        <a:srgbClr val="804D11"/>
                      </a:solidFill>
                      <a:prstDash val="solid"/>
                      <a:round/>
                      <a:headEnd type="none" w="med" len="med"/>
                      <a:tailEnd type="none" w="med" len="med"/>
                    </a:lnR>
                    <a:lnT w="12700" cap="flat" cmpd="sng" algn="ctr">
                      <a:solidFill>
                        <a:srgbClr val="C0D913"/>
                      </a:solidFill>
                      <a:prstDash val="solid"/>
                      <a:round/>
                      <a:headEnd type="none" w="med" len="med"/>
                      <a:tailEnd type="none" w="med" len="med"/>
                    </a:lnT>
                    <a:lnB w="12700" cap="flat" cmpd="sng" algn="ctr">
                      <a:solidFill>
                        <a:srgbClr val="409910"/>
                      </a:solidFill>
                      <a:prstDash val="solid"/>
                      <a:round/>
                      <a:headEnd type="none" w="med" len="med"/>
                      <a:tailEnd type="none" w="med" len="med"/>
                    </a:lnB>
                  </a:tcPr>
                </a:tc>
                <a:tc>
                  <a:txBody>
                    <a:bodyPr/>
                    <a:lstStyle/>
                    <a:p>
                      <a:pPr algn="l"/>
                      <a:r>
                        <a:rPr lang="en-GB" sz="1500">
                          <a:effectLst/>
                        </a:rPr>
                        <a:t>Any tests that can be run against a running instance of the application, often against a pre-production instance.</a:t>
                      </a:r>
                    </a:p>
                  </a:txBody>
                  <a:tcPr marL="77702" marR="77702" marT="38851" marB="38851" anchor="ctr">
                    <a:lnL w="12700" cap="flat" cmpd="sng" algn="ctr">
                      <a:solidFill>
                        <a:srgbClr val="804D11"/>
                      </a:solidFill>
                      <a:prstDash val="solid"/>
                      <a:round/>
                      <a:headEnd type="none" w="med" len="med"/>
                      <a:tailEnd type="none" w="med" len="med"/>
                    </a:lnL>
                    <a:lnR w="12700" cap="flat" cmpd="sng" algn="ctr">
                      <a:solidFill>
                        <a:srgbClr val="804D11"/>
                      </a:solidFill>
                      <a:prstDash val="solid"/>
                      <a:round/>
                      <a:headEnd type="none" w="med" len="med"/>
                      <a:tailEnd type="none" w="med" len="med"/>
                    </a:lnR>
                    <a:lnT w="12700" cap="flat" cmpd="sng" algn="ctr">
                      <a:solidFill>
                        <a:srgbClr val="804D11"/>
                      </a:solidFill>
                      <a:prstDash val="solid"/>
                      <a:round/>
                      <a:headEnd type="none" w="med" len="med"/>
                      <a:tailEnd type="none" w="med" len="med"/>
                    </a:lnT>
                    <a:lnB w="12700" cap="flat" cmpd="sng" algn="ctr">
                      <a:solidFill>
                        <a:srgbClr val="800411"/>
                      </a:solidFill>
                      <a:prstDash val="solid"/>
                      <a:round/>
                      <a:headEnd type="none" w="med" len="med"/>
                      <a:tailEnd type="none" w="med" len="med"/>
                    </a:lnB>
                  </a:tcPr>
                </a:tc>
                <a:extLst>
                  <a:ext uri="{0D108BD9-81ED-4DB2-BD59-A6C34878D82A}">
                    <a16:rowId xmlns:a16="http://schemas.microsoft.com/office/drawing/2014/main" val="3954671887"/>
                  </a:ext>
                </a:extLst>
              </a:tr>
              <a:tr h="543917">
                <a:tc>
                  <a:txBody>
                    <a:bodyPr/>
                    <a:lstStyle/>
                    <a:p>
                      <a:pPr algn="l"/>
                      <a:r>
                        <a:rPr lang="en-GB" sz="1500">
                          <a:effectLst/>
                        </a:rPr>
                        <a:t>Promote</a:t>
                      </a:r>
                    </a:p>
                  </a:txBody>
                  <a:tcPr marL="77702" marR="77702" marT="38851" marB="38851" anchor="ctr">
                    <a:lnL w="12700" cap="flat" cmpd="sng" algn="ctr">
                      <a:solidFill>
                        <a:srgbClr val="409910"/>
                      </a:solidFill>
                      <a:prstDash val="solid"/>
                      <a:round/>
                      <a:headEnd type="none" w="med" len="med"/>
                      <a:tailEnd type="none" w="med" len="med"/>
                    </a:lnL>
                    <a:lnR w="12700" cap="flat" cmpd="sng" algn="ctr">
                      <a:solidFill>
                        <a:srgbClr val="800411"/>
                      </a:solidFill>
                      <a:prstDash val="solid"/>
                      <a:round/>
                      <a:headEnd type="none" w="med" len="med"/>
                      <a:tailEnd type="none" w="med" len="med"/>
                    </a:lnR>
                    <a:lnT w="12700" cap="flat" cmpd="sng" algn="ctr">
                      <a:solidFill>
                        <a:srgbClr val="409910"/>
                      </a:solidFill>
                      <a:prstDash val="solid"/>
                      <a:round/>
                      <a:headEnd type="none" w="med" len="med"/>
                      <a:tailEnd type="none" w="med" len="med"/>
                    </a:lnT>
                    <a:lnB w="12700" cap="flat" cmpd="sng" algn="ctr">
                      <a:solidFill>
                        <a:srgbClr val="808C0E"/>
                      </a:solidFill>
                      <a:prstDash val="solid"/>
                      <a:round/>
                      <a:headEnd type="none" w="med" len="med"/>
                      <a:tailEnd type="none" w="med" len="med"/>
                    </a:lnB>
                  </a:tcPr>
                </a:tc>
                <a:tc>
                  <a:txBody>
                    <a:bodyPr/>
                    <a:lstStyle/>
                    <a:p>
                      <a:pPr algn="l"/>
                      <a:r>
                        <a:rPr lang="en-GB" sz="1500">
                          <a:effectLst/>
                        </a:rPr>
                        <a:t>Replacing the current production environment with the new version which was just built and deployed.</a:t>
                      </a:r>
                    </a:p>
                  </a:txBody>
                  <a:tcPr marL="77702" marR="77702" marT="38851" marB="38851" anchor="ctr">
                    <a:lnL w="12700" cap="flat" cmpd="sng" algn="ctr">
                      <a:solidFill>
                        <a:srgbClr val="800411"/>
                      </a:solidFill>
                      <a:prstDash val="solid"/>
                      <a:round/>
                      <a:headEnd type="none" w="med" len="med"/>
                      <a:tailEnd type="none" w="med" len="med"/>
                    </a:lnL>
                    <a:lnR w="12700" cap="flat" cmpd="sng" algn="ctr">
                      <a:solidFill>
                        <a:srgbClr val="800411"/>
                      </a:solidFill>
                      <a:prstDash val="solid"/>
                      <a:round/>
                      <a:headEnd type="none" w="med" len="med"/>
                      <a:tailEnd type="none" w="med" len="med"/>
                    </a:lnR>
                    <a:lnT w="12700" cap="flat" cmpd="sng" algn="ctr">
                      <a:solidFill>
                        <a:srgbClr val="800411"/>
                      </a:solidFill>
                      <a:prstDash val="solid"/>
                      <a:round/>
                      <a:headEnd type="none" w="med" len="med"/>
                      <a:tailEnd type="none" w="med" len="med"/>
                    </a:lnT>
                    <a:lnB w="12700" cap="flat" cmpd="sng" algn="ctr">
                      <a:solidFill>
                        <a:srgbClr val="40900E"/>
                      </a:solidFill>
                      <a:prstDash val="solid"/>
                      <a:round/>
                      <a:headEnd type="none" w="med" len="med"/>
                      <a:tailEnd type="none" w="med" len="med"/>
                    </a:lnB>
                  </a:tcPr>
                </a:tc>
                <a:extLst>
                  <a:ext uri="{0D108BD9-81ED-4DB2-BD59-A6C34878D82A}">
                    <a16:rowId xmlns:a16="http://schemas.microsoft.com/office/drawing/2014/main" val="2535798560"/>
                  </a:ext>
                </a:extLst>
              </a:tr>
              <a:tr h="543917">
                <a:tc>
                  <a:txBody>
                    <a:bodyPr/>
                    <a:lstStyle/>
                    <a:p>
                      <a:pPr algn="l"/>
                      <a:r>
                        <a:rPr lang="en-GB" sz="1500">
                          <a:effectLst/>
                        </a:rPr>
                        <a:t>Revert</a:t>
                      </a:r>
                    </a:p>
                  </a:txBody>
                  <a:tcPr marL="77702" marR="77702" marT="38851" marB="38851" anchor="ctr">
                    <a:lnL w="12700" cap="flat" cmpd="sng" algn="ctr">
                      <a:solidFill>
                        <a:srgbClr val="808C0E"/>
                      </a:solidFill>
                      <a:prstDash val="solid"/>
                      <a:round/>
                      <a:headEnd type="none" w="med" len="med"/>
                      <a:tailEnd type="none" w="med" len="med"/>
                    </a:lnL>
                    <a:lnR w="12700" cap="flat" cmpd="sng" algn="ctr">
                      <a:solidFill>
                        <a:srgbClr val="40900E"/>
                      </a:solidFill>
                      <a:prstDash val="solid"/>
                      <a:round/>
                      <a:headEnd type="none" w="med" len="med"/>
                      <a:tailEnd type="none" w="med" len="med"/>
                    </a:lnR>
                    <a:lnT w="12700" cap="flat" cmpd="sng" algn="ctr">
                      <a:solidFill>
                        <a:srgbClr val="808C0E"/>
                      </a:solidFill>
                      <a:prstDash val="solid"/>
                      <a:round/>
                      <a:headEnd type="none" w="med" len="med"/>
                      <a:tailEnd type="none" w="med" len="med"/>
                    </a:lnT>
                    <a:lnB w="12700" cap="flat" cmpd="sng" algn="ctr">
                      <a:solidFill>
                        <a:srgbClr val="808C0E"/>
                      </a:solidFill>
                      <a:prstDash val="solid"/>
                      <a:round/>
                      <a:headEnd type="none" w="med" len="med"/>
                      <a:tailEnd type="none" w="med" len="med"/>
                    </a:lnB>
                  </a:tcPr>
                </a:tc>
                <a:tc>
                  <a:txBody>
                    <a:bodyPr/>
                    <a:lstStyle/>
                    <a:p>
                      <a:pPr algn="l"/>
                      <a:r>
                        <a:rPr lang="en-GB" sz="1500" dirty="0">
                          <a:effectLst/>
                        </a:rPr>
                        <a:t>Rolling back or undoing changes in case any verification fails after deployment.</a:t>
                      </a:r>
                    </a:p>
                  </a:txBody>
                  <a:tcPr marL="77702" marR="77702" marT="38851" marB="38851" anchor="ctr">
                    <a:lnL w="12700" cap="flat" cmpd="sng" algn="ctr">
                      <a:solidFill>
                        <a:srgbClr val="40900E"/>
                      </a:solidFill>
                      <a:prstDash val="solid"/>
                      <a:round/>
                      <a:headEnd type="none" w="med" len="med"/>
                      <a:tailEnd type="none" w="med" len="med"/>
                    </a:lnL>
                    <a:lnR w="12700" cap="flat" cmpd="sng" algn="ctr">
                      <a:solidFill>
                        <a:srgbClr val="40900E"/>
                      </a:solidFill>
                      <a:prstDash val="solid"/>
                      <a:round/>
                      <a:headEnd type="none" w="med" len="med"/>
                      <a:tailEnd type="none" w="med" len="med"/>
                    </a:lnR>
                    <a:lnT w="12700" cap="flat" cmpd="sng" algn="ctr">
                      <a:solidFill>
                        <a:srgbClr val="40900E"/>
                      </a:solidFill>
                      <a:prstDash val="solid"/>
                      <a:round/>
                      <a:headEnd type="none" w="med" len="med"/>
                      <a:tailEnd type="none" w="med" len="med"/>
                    </a:lnT>
                    <a:lnB w="12700" cap="flat" cmpd="sng" algn="ctr">
                      <a:solidFill>
                        <a:srgbClr val="40900E"/>
                      </a:solidFill>
                      <a:prstDash val="solid"/>
                      <a:round/>
                      <a:headEnd type="none" w="med" len="med"/>
                      <a:tailEnd type="none" w="med" len="med"/>
                    </a:lnB>
                  </a:tcPr>
                </a:tc>
                <a:extLst>
                  <a:ext uri="{0D108BD9-81ED-4DB2-BD59-A6C34878D82A}">
                    <a16:rowId xmlns:a16="http://schemas.microsoft.com/office/drawing/2014/main" val="2774073040"/>
                  </a:ext>
                </a:extLst>
              </a:tr>
            </a:tbl>
          </a:graphicData>
        </a:graphic>
      </p:graphicFrame>
    </p:spTree>
    <p:extLst>
      <p:ext uri="{BB962C8B-B14F-4D97-AF65-F5344CB8AC3E}">
        <p14:creationId xmlns:p14="http://schemas.microsoft.com/office/powerpoint/2010/main" val="3009972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223B-F792-693F-04D0-FDFFD8E11230}"/>
              </a:ext>
            </a:extLst>
          </p:cNvPr>
          <p:cNvSpPr>
            <a:spLocks noGrp="1"/>
          </p:cNvSpPr>
          <p:nvPr>
            <p:ph type="title"/>
          </p:nvPr>
        </p:nvSpPr>
        <p:spPr/>
        <p:txBody>
          <a:bodyPr/>
          <a:lstStyle/>
          <a:p>
            <a:r>
              <a:rPr lang="en-GB" b="0" i="0" u="none" strike="noStrike" dirty="0">
                <a:solidFill>
                  <a:srgbClr val="0B0B0B"/>
                </a:solidFill>
                <a:effectLst/>
                <a:latin typeface="var(--chakra-fonts-heading)"/>
              </a:rPr>
              <a:t>Key Terms</a:t>
            </a:r>
            <a:br>
              <a:rPr lang="en-GB" b="0" i="0" u="none" strike="noStrike" dirty="0">
                <a:solidFill>
                  <a:srgbClr val="0B0B0B"/>
                </a:solidFill>
                <a:effectLst/>
                <a:latin typeface="var(--chakra-fonts-heading)"/>
              </a:rPr>
            </a:br>
            <a:endParaRPr lang="en-DE" dirty="0"/>
          </a:p>
        </p:txBody>
      </p:sp>
      <p:sp>
        <p:nvSpPr>
          <p:cNvPr id="3" name="Content Placeholder 2">
            <a:extLst>
              <a:ext uri="{FF2B5EF4-FFF2-40B4-BE49-F238E27FC236}">
                <a16:creationId xmlns:a16="http://schemas.microsoft.com/office/drawing/2014/main" id="{E1C366A0-4A04-C508-9D1E-8FE19A9407F5}"/>
              </a:ext>
            </a:extLst>
          </p:cNvPr>
          <p:cNvSpPr>
            <a:spLocks noGrp="1"/>
          </p:cNvSpPr>
          <p:nvPr>
            <p:ph idx="1"/>
          </p:nvPr>
        </p:nvSpPr>
        <p:spPr/>
        <p:txBody>
          <a:bodyPr>
            <a:noAutofit/>
          </a:bodyPr>
          <a:lstStyle/>
          <a:p>
            <a:pPr algn="l">
              <a:buFont typeface="Arial" panose="020B0604020202020204" pitchFamily="34" charset="0"/>
              <a:buChar char="•"/>
            </a:pPr>
            <a:r>
              <a:rPr lang="en-GB" sz="1800" b="1" i="0" u="none" strike="noStrike" dirty="0">
                <a:solidFill>
                  <a:srgbClr val="0B0B0B"/>
                </a:solidFill>
                <a:effectLst/>
              </a:rPr>
              <a:t>Pipeline</a:t>
            </a:r>
            <a:r>
              <a:rPr lang="en-GB" sz="1800" b="0" i="0" u="none" strike="noStrike" dirty="0">
                <a:solidFill>
                  <a:srgbClr val="0B0B0B"/>
                </a:solidFill>
                <a:effectLst/>
              </a:rPr>
              <a:t>: A set of data processing elements connected in series, where the output of one element is the input of the next one.</a:t>
            </a:r>
          </a:p>
          <a:p>
            <a:pPr algn="l">
              <a:buFont typeface="Arial" panose="020B0604020202020204" pitchFamily="34" charset="0"/>
              <a:buChar char="•"/>
            </a:pPr>
            <a:r>
              <a:rPr lang="en-GB" sz="1800" b="1" i="0" u="none" strike="noStrike" dirty="0">
                <a:solidFill>
                  <a:srgbClr val="0B0B0B"/>
                </a:solidFill>
                <a:effectLst/>
              </a:rPr>
              <a:t>Continuous Integration</a:t>
            </a:r>
            <a:r>
              <a:rPr lang="en-GB" sz="1800" b="0" i="0" u="none" strike="noStrike" dirty="0">
                <a:solidFill>
                  <a:srgbClr val="0B0B0B"/>
                </a:solidFill>
                <a:effectLst/>
              </a:rPr>
              <a:t>: The practice of merging all developers' working copies to a shared mainline several times a day.</a:t>
            </a:r>
          </a:p>
          <a:p>
            <a:pPr algn="l">
              <a:buFont typeface="Arial" panose="020B0604020202020204" pitchFamily="34" charset="0"/>
              <a:buChar char="•"/>
            </a:pPr>
            <a:r>
              <a:rPr lang="en-GB" sz="1800" b="1" i="0" u="none" strike="noStrike" dirty="0">
                <a:solidFill>
                  <a:srgbClr val="0B0B0B"/>
                </a:solidFill>
                <a:effectLst/>
              </a:rPr>
              <a:t>Continuous Delivery</a:t>
            </a:r>
            <a:r>
              <a:rPr lang="en-GB" sz="1800" b="0" i="0" u="none" strike="noStrike" dirty="0">
                <a:solidFill>
                  <a:srgbClr val="0B0B0B"/>
                </a:solidFill>
                <a:effectLst/>
              </a:rPr>
              <a:t>: An engineering practice in which teams produce and release value in short cycles.</a:t>
            </a:r>
          </a:p>
          <a:p>
            <a:pPr algn="l">
              <a:buFont typeface="Arial" panose="020B0604020202020204" pitchFamily="34" charset="0"/>
              <a:buChar char="•"/>
            </a:pPr>
            <a:r>
              <a:rPr lang="en-GB" sz="1800" b="1" i="0" u="none" strike="noStrike" dirty="0">
                <a:solidFill>
                  <a:srgbClr val="0B0B0B"/>
                </a:solidFill>
                <a:effectLst/>
              </a:rPr>
              <a:t>Continuous Deployment</a:t>
            </a:r>
            <a:r>
              <a:rPr lang="en-GB" sz="1800" b="0" i="0" u="none" strike="noStrike" dirty="0">
                <a:solidFill>
                  <a:srgbClr val="0B0B0B"/>
                </a:solidFill>
                <a:effectLst/>
              </a:rPr>
              <a:t>: A software engineering approach in which the value is delivered frequently through automated deployments.</a:t>
            </a:r>
          </a:p>
          <a:p>
            <a:pPr algn="l">
              <a:buFont typeface="Arial" panose="020B0604020202020204" pitchFamily="34" charset="0"/>
              <a:buChar char="•"/>
            </a:pPr>
            <a:r>
              <a:rPr lang="en-GB" sz="1800" b="1" i="0" u="none" strike="noStrike" dirty="0">
                <a:solidFill>
                  <a:srgbClr val="0B0B0B"/>
                </a:solidFill>
                <a:effectLst/>
              </a:rPr>
              <a:t>Infrastructure as Code</a:t>
            </a:r>
            <a:r>
              <a:rPr lang="en-GB" sz="1800" b="0" i="0" u="none" strike="noStrike" dirty="0">
                <a:solidFill>
                  <a:srgbClr val="0B0B0B"/>
                </a:solidFill>
                <a:effectLst/>
              </a:rPr>
              <a:t>: The management of infrastructure using code.</a:t>
            </a:r>
          </a:p>
          <a:p>
            <a:pPr algn="l">
              <a:buFont typeface="Arial" panose="020B0604020202020204" pitchFamily="34" charset="0"/>
              <a:buChar char="•"/>
            </a:pPr>
            <a:r>
              <a:rPr lang="en-GB" sz="1800" b="1" i="0" u="none" strike="noStrike" dirty="0">
                <a:solidFill>
                  <a:srgbClr val="0B0B0B"/>
                </a:solidFill>
                <a:effectLst/>
              </a:rPr>
              <a:t>Provisioning</a:t>
            </a:r>
            <a:r>
              <a:rPr lang="en-GB" sz="1800" b="0" i="0" u="none" strike="noStrike" dirty="0">
                <a:solidFill>
                  <a:srgbClr val="0B0B0B"/>
                </a:solidFill>
                <a:effectLst/>
              </a:rPr>
              <a:t>: The process of setting up IT infrastructure.</a:t>
            </a:r>
          </a:p>
          <a:p>
            <a:pPr algn="l">
              <a:buFont typeface="Arial" panose="020B0604020202020204" pitchFamily="34" charset="0"/>
              <a:buChar char="•"/>
            </a:pPr>
            <a:r>
              <a:rPr lang="en-GB" sz="1800" b="1" i="0" u="none" strike="noStrike" dirty="0">
                <a:solidFill>
                  <a:srgbClr val="0B0B0B"/>
                </a:solidFill>
                <a:effectLst/>
              </a:rPr>
              <a:t>Artifact</a:t>
            </a:r>
            <a:r>
              <a:rPr lang="en-GB" sz="1800" b="0" i="0" u="none" strike="noStrike" dirty="0">
                <a:solidFill>
                  <a:srgbClr val="0B0B0B"/>
                </a:solidFill>
                <a:effectLst/>
              </a:rPr>
              <a:t>: A product of some process applied to the code repository.</a:t>
            </a:r>
          </a:p>
          <a:p>
            <a:pPr algn="l">
              <a:buFont typeface="Arial" panose="020B0604020202020204" pitchFamily="34" charset="0"/>
              <a:buChar char="•"/>
            </a:pPr>
            <a:r>
              <a:rPr lang="en-GB" sz="1800" b="1" i="0" u="none" strike="noStrike" dirty="0">
                <a:solidFill>
                  <a:srgbClr val="0B0B0B"/>
                </a:solidFill>
                <a:effectLst/>
              </a:rPr>
              <a:t>DevOps</a:t>
            </a:r>
            <a:r>
              <a:rPr lang="en-GB" sz="1800" b="0" i="0" u="none" strike="noStrike" dirty="0">
                <a:solidFill>
                  <a:srgbClr val="0B0B0B"/>
                </a:solidFill>
                <a:effectLst/>
              </a:rPr>
              <a:t>: A set of practices that works to automate and integrate the processes between software development and IT teams.</a:t>
            </a:r>
          </a:p>
          <a:p>
            <a:pPr algn="l">
              <a:buFont typeface="Arial" panose="020B0604020202020204" pitchFamily="34" charset="0"/>
              <a:buChar char="•"/>
            </a:pPr>
            <a:r>
              <a:rPr lang="en-GB" sz="1800" b="1" i="0" u="none" strike="noStrike" dirty="0">
                <a:solidFill>
                  <a:srgbClr val="0B0B0B"/>
                </a:solidFill>
                <a:effectLst/>
              </a:rPr>
              <a:t>Testing</a:t>
            </a:r>
            <a:r>
              <a:rPr lang="en-GB" sz="1800" b="0" i="0" u="none" strike="noStrike" dirty="0">
                <a:solidFill>
                  <a:srgbClr val="0B0B0B"/>
                </a:solidFill>
                <a:effectLst/>
              </a:rPr>
              <a:t>: A practice that seeks to ensure the quality of the software.</a:t>
            </a:r>
          </a:p>
          <a:p>
            <a:endParaRPr lang="en-DE" sz="1800" dirty="0"/>
          </a:p>
        </p:txBody>
      </p:sp>
    </p:spTree>
    <p:extLst>
      <p:ext uri="{BB962C8B-B14F-4D97-AF65-F5344CB8AC3E}">
        <p14:creationId xmlns:p14="http://schemas.microsoft.com/office/powerpoint/2010/main" val="25056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10D1-B53E-EC55-0934-034062EEDEDC}"/>
              </a:ext>
            </a:extLst>
          </p:cNvPr>
          <p:cNvSpPr>
            <a:spLocks noGrp="1"/>
          </p:cNvSpPr>
          <p:nvPr>
            <p:ph type="title"/>
          </p:nvPr>
        </p:nvSpPr>
        <p:spPr/>
        <p:txBody>
          <a:bodyPr/>
          <a:lstStyle/>
          <a:p>
            <a:r>
              <a:rPr lang="en-DE" dirty="0"/>
              <a:t>What is Continuous Delivery?</a:t>
            </a:r>
          </a:p>
        </p:txBody>
      </p:sp>
      <p:sp>
        <p:nvSpPr>
          <p:cNvPr id="3" name="Content Placeholder 2">
            <a:extLst>
              <a:ext uri="{FF2B5EF4-FFF2-40B4-BE49-F238E27FC236}">
                <a16:creationId xmlns:a16="http://schemas.microsoft.com/office/drawing/2014/main" id="{4B9CB41E-8812-92B4-0724-57DF9F3D786B}"/>
              </a:ext>
            </a:extLst>
          </p:cNvPr>
          <p:cNvSpPr>
            <a:spLocks noGrp="1"/>
          </p:cNvSpPr>
          <p:nvPr>
            <p:ph idx="1"/>
          </p:nvPr>
        </p:nvSpPr>
        <p:spPr/>
        <p:txBody>
          <a:bodyPr>
            <a:normAutofit/>
          </a:bodyPr>
          <a:lstStyle/>
          <a:p>
            <a:pPr marL="0" indent="0">
              <a:buNone/>
            </a:pPr>
            <a:r>
              <a:rPr lang="en-GB" sz="1600" b="0" i="0" u="none" strike="noStrike" dirty="0">
                <a:solidFill>
                  <a:srgbClr val="0B0B0B"/>
                </a:solidFill>
                <a:effectLst/>
              </a:rPr>
              <a:t>Continuous</a:t>
            </a:r>
            <a:r>
              <a:rPr lang="en-GB" sz="1600" dirty="0"/>
              <a:t> Delivery is a</a:t>
            </a:r>
            <a:r>
              <a:rPr lang="en-GB" sz="1600" dirty="0">
                <a:effectLst/>
              </a:rPr>
              <a:t>n engineering practice in which teams produce and release value in short cycles.</a:t>
            </a:r>
            <a:br>
              <a:rPr lang="en-GB" sz="1600" dirty="0">
                <a:effectLst/>
              </a:rPr>
            </a:br>
            <a:endParaRPr lang="en-GB" sz="1600" dirty="0">
              <a:effectLst/>
            </a:endParaRPr>
          </a:p>
          <a:p>
            <a:pPr marL="0" indent="0" algn="l">
              <a:buNone/>
            </a:pPr>
            <a:r>
              <a:rPr lang="en-DE" sz="1600" dirty="0"/>
              <a:t>Continuous Integration + Continuous Deployment  = Continuous Delivery </a:t>
            </a:r>
            <a:endParaRPr lang="en-GB" sz="1600" b="0" i="0" u="none" strike="noStrike" dirty="0">
              <a:solidFill>
                <a:srgbClr val="0B0B0B"/>
              </a:solidFill>
              <a:effectLst/>
            </a:endParaRPr>
          </a:p>
          <a:p>
            <a:endParaRPr lang="en-DE" sz="1600" dirty="0"/>
          </a:p>
        </p:txBody>
      </p:sp>
    </p:spTree>
    <p:extLst>
      <p:ext uri="{BB962C8B-B14F-4D97-AF65-F5344CB8AC3E}">
        <p14:creationId xmlns:p14="http://schemas.microsoft.com/office/powerpoint/2010/main" val="303255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637B-790A-184D-6B6C-8420A513BC55}"/>
              </a:ext>
            </a:extLst>
          </p:cNvPr>
          <p:cNvSpPr>
            <a:spLocks noGrp="1"/>
          </p:cNvSpPr>
          <p:nvPr>
            <p:ph type="title"/>
          </p:nvPr>
        </p:nvSpPr>
        <p:spPr/>
        <p:txBody>
          <a:bodyPr/>
          <a:lstStyle/>
          <a:p>
            <a:r>
              <a:rPr lang="en-DE" dirty="0"/>
              <a:t>CI + CD  = C. Delivery </a:t>
            </a:r>
          </a:p>
        </p:txBody>
      </p:sp>
      <p:sp>
        <p:nvSpPr>
          <p:cNvPr id="3" name="Content Placeholder 2">
            <a:extLst>
              <a:ext uri="{FF2B5EF4-FFF2-40B4-BE49-F238E27FC236}">
                <a16:creationId xmlns:a16="http://schemas.microsoft.com/office/drawing/2014/main" id="{D737834C-C97D-05DA-3FB9-AA91B025327F}"/>
              </a:ext>
            </a:extLst>
          </p:cNvPr>
          <p:cNvSpPr>
            <a:spLocks noGrp="1"/>
          </p:cNvSpPr>
          <p:nvPr>
            <p:ph idx="1"/>
          </p:nvPr>
        </p:nvSpPr>
        <p:spPr/>
        <p:txBody>
          <a:bodyPr>
            <a:noAutofit/>
          </a:bodyPr>
          <a:lstStyle/>
          <a:p>
            <a:pPr algn="l"/>
            <a:r>
              <a:rPr lang="en-GB" sz="1800" b="0" i="0" u="none" strike="noStrike" dirty="0">
                <a:solidFill>
                  <a:srgbClr val="0B0B0B"/>
                </a:solidFill>
                <a:effectLst/>
              </a:rPr>
              <a:t>Continuous Integration</a:t>
            </a:r>
          </a:p>
          <a:p>
            <a:pPr lvl="1"/>
            <a:r>
              <a:rPr lang="en-GB" sz="1400" b="0" i="1" u="none" strike="noStrike" dirty="0">
                <a:solidFill>
                  <a:srgbClr val="0B0B0B"/>
                </a:solidFill>
                <a:effectLst/>
              </a:rPr>
              <a:t>The practice of merging all developers' working copies to a shared mainline several times a day. It's the process of "</a:t>
            </a:r>
            <a:r>
              <a:rPr lang="en-GB" sz="1400" b="1" i="1" u="none" strike="noStrike" dirty="0">
                <a:solidFill>
                  <a:srgbClr val="0B0B0B"/>
                </a:solidFill>
                <a:effectLst/>
              </a:rPr>
              <a:t>Making</a:t>
            </a:r>
            <a:r>
              <a:rPr lang="en-GB" sz="1400" b="0" i="1" u="none" strike="noStrike" dirty="0">
                <a:solidFill>
                  <a:srgbClr val="0B0B0B"/>
                </a:solidFill>
                <a:effectLst/>
              </a:rPr>
              <a:t>". Everything related to the code fits here, and it all culminates in the ultimate goal of CI: a high quality, deployable artifact! Some common CI-related phases might include:</a:t>
            </a:r>
            <a:endParaRPr lang="en-GB" sz="1400" b="0" i="0" u="none" strike="noStrike" dirty="0">
              <a:solidFill>
                <a:srgbClr val="0B0B0B"/>
              </a:solidFill>
              <a:effectLst/>
            </a:endParaRPr>
          </a:p>
          <a:p>
            <a:pPr lvl="1"/>
            <a:r>
              <a:rPr lang="en-GB" sz="1400" b="0" i="0" u="none" strike="noStrike" dirty="0">
                <a:solidFill>
                  <a:srgbClr val="0B0B0B"/>
                </a:solidFill>
                <a:effectLst/>
              </a:rPr>
              <a:t>Compile</a:t>
            </a:r>
          </a:p>
          <a:p>
            <a:pPr lvl="1"/>
            <a:r>
              <a:rPr lang="en-GB" sz="1400" b="0" i="0" u="none" strike="noStrike" dirty="0">
                <a:solidFill>
                  <a:srgbClr val="0B0B0B"/>
                </a:solidFill>
                <a:effectLst/>
              </a:rPr>
              <a:t>Unit Test</a:t>
            </a:r>
          </a:p>
          <a:p>
            <a:pPr lvl="1"/>
            <a:r>
              <a:rPr lang="en-GB" sz="1400" b="0" i="0" u="none" strike="noStrike" dirty="0">
                <a:solidFill>
                  <a:srgbClr val="0B0B0B"/>
                </a:solidFill>
                <a:effectLst/>
              </a:rPr>
              <a:t>Static Analysis</a:t>
            </a:r>
          </a:p>
          <a:p>
            <a:pPr lvl="1"/>
            <a:r>
              <a:rPr lang="en-GB" sz="1400" b="0" i="0" u="none" strike="noStrike" dirty="0">
                <a:solidFill>
                  <a:srgbClr val="0B0B0B"/>
                </a:solidFill>
                <a:effectLst/>
              </a:rPr>
              <a:t>Dependency vulnerability testing</a:t>
            </a:r>
          </a:p>
          <a:p>
            <a:pPr lvl="1"/>
            <a:r>
              <a:rPr lang="en-GB" sz="1400" b="0" i="0" u="none" strike="noStrike" dirty="0">
                <a:solidFill>
                  <a:srgbClr val="0B0B0B"/>
                </a:solidFill>
                <a:effectLst/>
              </a:rPr>
              <a:t>Store artifact</a:t>
            </a:r>
          </a:p>
          <a:p>
            <a:pPr algn="l"/>
            <a:r>
              <a:rPr lang="en-GB" sz="1800" b="0" i="0" u="none" strike="noStrike" dirty="0">
                <a:solidFill>
                  <a:srgbClr val="0B0B0B"/>
                </a:solidFill>
                <a:effectLst/>
              </a:rPr>
              <a:t>Continuous Deployment</a:t>
            </a:r>
          </a:p>
          <a:p>
            <a:pPr lvl="1"/>
            <a:r>
              <a:rPr lang="en-GB" sz="1400" b="0" i="1" u="none" strike="noStrike" dirty="0">
                <a:solidFill>
                  <a:srgbClr val="0B0B0B"/>
                </a:solidFill>
                <a:effectLst/>
              </a:rPr>
              <a:t>A software engineering approach in which the value is delivered frequently through automated deployments. Everything related to deploying the artifact fits here. It's the process of "</a:t>
            </a:r>
            <a:r>
              <a:rPr lang="en-GB" sz="1400" b="1" i="1" u="none" strike="noStrike" dirty="0">
                <a:solidFill>
                  <a:srgbClr val="0B0B0B"/>
                </a:solidFill>
                <a:effectLst/>
              </a:rPr>
              <a:t>Moving</a:t>
            </a:r>
            <a:r>
              <a:rPr lang="en-GB" sz="1400" b="0" i="1" u="none" strike="noStrike" dirty="0">
                <a:solidFill>
                  <a:srgbClr val="0B0B0B"/>
                </a:solidFill>
                <a:effectLst/>
              </a:rPr>
              <a:t>" the artifact from the shelf to the spotlight. Some common CD-related phases might include:</a:t>
            </a:r>
            <a:endParaRPr lang="en-GB" sz="1400" b="0" i="0" u="none" strike="noStrike" dirty="0">
              <a:solidFill>
                <a:srgbClr val="0B0B0B"/>
              </a:solidFill>
              <a:effectLst/>
            </a:endParaRPr>
          </a:p>
          <a:p>
            <a:pPr lvl="1"/>
            <a:r>
              <a:rPr lang="en-GB" sz="1400" b="0" i="0" u="none" strike="noStrike" dirty="0">
                <a:solidFill>
                  <a:srgbClr val="0B0B0B"/>
                </a:solidFill>
                <a:effectLst/>
              </a:rPr>
              <a:t>Creating infrastructure</a:t>
            </a:r>
          </a:p>
          <a:p>
            <a:pPr lvl="1"/>
            <a:r>
              <a:rPr lang="en-GB" sz="1400" b="0" i="0" u="none" strike="noStrike" dirty="0">
                <a:solidFill>
                  <a:srgbClr val="0B0B0B"/>
                </a:solidFill>
                <a:effectLst/>
              </a:rPr>
              <a:t>Provisioning servers</a:t>
            </a:r>
          </a:p>
          <a:p>
            <a:pPr lvl="1"/>
            <a:r>
              <a:rPr lang="en-GB" sz="1400" b="0" i="0" u="none" strike="noStrike" dirty="0">
                <a:solidFill>
                  <a:srgbClr val="0B0B0B"/>
                </a:solidFill>
                <a:effectLst/>
              </a:rPr>
              <a:t>Copying files</a:t>
            </a:r>
          </a:p>
          <a:p>
            <a:pPr lvl="1"/>
            <a:r>
              <a:rPr lang="en-GB" sz="1400" b="0" i="0" u="none" strike="noStrike" dirty="0">
                <a:solidFill>
                  <a:srgbClr val="0B0B0B"/>
                </a:solidFill>
                <a:effectLst/>
              </a:rPr>
              <a:t>Promoting to production</a:t>
            </a:r>
          </a:p>
          <a:p>
            <a:pPr lvl="1"/>
            <a:r>
              <a:rPr lang="en-GB" sz="1400" b="0" i="0" u="none" strike="noStrike" dirty="0">
                <a:solidFill>
                  <a:srgbClr val="0B0B0B"/>
                </a:solidFill>
                <a:effectLst/>
              </a:rPr>
              <a:t>Smoke Testing (aka Verify)</a:t>
            </a:r>
          </a:p>
          <a:p>
            <a:pPr lvl="1"/>
            <a:r>
              <a:rPr lang="en-GB" sz="1400" b="0" i="0" u="none" strike="noStrike" dirty="0">
                <a:solidFill>
                  <a:srgbClr val="0B0B0B"/>
                </a:solidFill>
                <a:effectLst/>
              </a:rPr>
              <a:t>Rollbacks</a:t>
            </a:r>
          </a:p>
          <a:p>
            <a:endParaRPr lang="en-DE" sz="1800" dirty="0"/>
          </a:p>
        </p:txBody>
      </p:sp>
    </p:spTree>
    <p:extLst>
      <p:ext uri="{BB962C8B-B14F-4D97-AF65-F5344CB8AC3E}">
        <p14:creationId xmlns:p14="http://schemas.microsoft.com/office/powerpoint/2010/main" val="377913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8DB2-6277-4B7C-E02E-CD11326FA7A1}"/>
              </a:ext>
            </a:extLst>
          </p:cNvPr>
          <p:cNvSpPr>
            <a:spLocks noGrp="1"/>
          </p:cNvSpPr>
          <p:nvPr>
            <p:ph type="title"/>
          </p:nvPr>
        </p:nvSpPr>
        <p:spPr/>
        <p:txBody>
          <a:bodyPr/>
          <a:lstStyle/>
          <a:p>
            <a:r>
              <a:rPr lang="en-DE" dirty="0"/>
              <a:t>Why Continuous Delivery? </a:t>
            </a:r>
          </a:p>
        </p:txBody>
      </p:sp>
      <p:sp>
        <p:nvSpPr>
          <p:cNvPr id="3" name="Content Placeholder 2">
            <a:extLst>
              <a:ext uri="{FF2B5EF4-FFF2-40B4-BE49-F238E27FC236}">
                <a16:creationId xmlns:a16="http://schemas.microsoft.com/office/drawing/2014/main" id="{76E6D716-24BD-AC9E-871C-7F5817FC7130}"/>
              </a:ext>
            </a:extLst>
          </p:cNvPr>
          <p:cNvSpPr>
            <a:spLocks noGrp="1"/>
          </p:cNvSpPr>
          <p:nvPr>
            <p:ph idx="1"/>
          </p:nvPr>
        </p:nvSpPr>
        <p:spPr/>
        <p:txBody>
          <a:bodyPr>
            <a:normAutofit/>
          </a:bodyPr>
          <a:lstStyle/>
          <a:p>
            <a:pPr marL="0" indent="0" algn="l">
              <a:buNone/>
            </a:pPr>
            <a:r>
              <a:rPr lang="en-GB" sz="1800" b="0" i="0" u="none" strike="noStrike" dirty="0">
                <a:solidFill>
                  <a:srgbClr val="0B0B0B"/>
                </a:solidFill>
                <a:effectLst/>
              </a:rPr>
              <a:t>The following problems can be fixed with CI/CD:</a:t>
            </a:r>
          </a:p>
          <a:p>
            <a:pPr algn="l">
              <a:buFont typeface="Arial" panose="020B0604020202020204" pitchFamily="34" charset="0"/>
              <a:buChar char="•"/>
            </a:pPr>
            <a:endParaRPr lang="en-GB" sz="1800" dirty="0">
              <a:solidFill>
                <a:srgbClr val="0B0B0B"/>
              </a:solidFill>
            </a:endParaRPr>
          </a:p>
          <a:p>
            <a:pPr algn="l">
              <a:buFont typeface="Arial" panose="020B0604020202020204" pitchFamily="34" charset="0"/>
              <a:buChar char="•"/>
            </a:pPr>
            <a:r>
              <a:rPr lang="en-GB" sz="1800" b="0" i="0" u="none" strike="noStrike" dirty="0">
                <a:solidFill>
                  <a:srgbClr val="0B0B0B"/>
                </a:solidFill>
                <a:effectLst/>
              </a:rPr>
              <a:t>Investing </a:t>
            </a:r>
            <a:r>
              <a:rPr lang="en-GB" sz="1800" b="1" i="0" u="none" strike="noStrike" dirty="0">
                <a:solidFill>
                  <a:srgbClr val="0B0B0B"/>
                </a:solidFill>
                <a:effectLst/>
              </a:rPr>
              <a:t>more time</a:t>
            </a:r>
            <a:r>
              <a:rPr lang="en-GB" sz="1800" b="0" i="0" u="none" strike="noStrike" dirty="0">
                <a:solidFill>
                  <a:srgbClr val="0B0B0B"/>
                </a:solidFill>
                <a:effectLst/>
              </a:rPr>
              <a:t> in a release cycle than delivering value</a:t>
            </a:r>
          </a:p>
          <a:p>
            <a:pPr algn="l">
              <a:buFont typeface="Arial" panose="020B0604020202020204" pitchFamily="34" charset="0"/>
              <a:buChar char="•"/>
            </a:pPr>
            <a:r>
              <a:rPr lang="en-GB" sz="1800" b="0" i="0" u="none" strike="noStrike" dirty="0">
                <a:solidFill>
                  <a:srgbClr val="0B0B0B"/>
                </a:solidFill>
                <a:effectLst/>
              </a:rPr>
              <a:t>Going through integration hell every time we finish a feature</a:t>
            </a:r>
          </a:p>
          <a:p>
            <a:pPr algn="l">
              <a:buFont typeface="Arial" panose="020B0604020202020204" pitchFamily="34" charset="0"/>
              <a:buChar char="•"/>
            </a:pPr>
            <a:r>
              <a:rPr lang="en-GB" sz="1800" b="1" i="0" u="none" strike="noStrike" dirty="0">
                <a:solidFill>
                  <a:srgbClr val="0B0B0B"/>
                </a:solidFill>
                <a:effectLst/>
              </a:rPr>
              <a:t>Code gets lost</a:t>
            </a:r>
            <a:r>
              <a:rPr lang="en-GB" sz="1800" b="0" i="0" u="none" strike="noStrike" dirty="0">
                <a:solidFill>
                  <a:srgbClr val="0B0B0B"/>
                </a:solidFill>
                <a:effectLst/>
              </a:rPr>
              <a:t> because of botched merges</a:t>
            </a:r>
          </a:p>
          <a:p>
            <a:pPr algn="l">
              <a:buFont typeface="Arial" panose="020B0604020202020204" pitchFamily="34" charset="0"/>
              <a:buChar char="•"/>
            </a:pPr>
            <a:r>
              <a:rPr lang="en-GB" sz="1800" b="0" i="0" u="none" strike="noStrike" dirty="0">
                <a:solidFill>
                  <a:srgbClr val="0B0B0B"/>
                </a:solidFill>
                <a:effectLst/>
              </a:rPr>
              <a:t>Unit test suite hasn't been green in ages</a:t>
            </a:r>
          </a:p>
          <a:p>
            <a:pPr algn="l">
              <a:buFont typeface="Arial" panose="020B0604020202020204" pitchFamily="34" charset="0"/>
              <a:buChar char="•"/>
            </a:pPr>
            <a:r>
              <a:rPr lang="en-GB" sz="1800" b="0" i="0" u="none" strike="noStrike" dirty="0">
                <a:solidFill>
                  <a:srgbClr val="0B0B0B"/>
                </a:solidFill>
                <a:effectLst/>
              </a:rPr>
              <a:t>Deployments contribute to </a:t>
            </a:r>
            <a:r>
              <a:rPr lang="en-GB" sz="1800" b="1" i="0" u="none" strike="noStrike" dirty="0">
                <a:solidFill>
                  <a:srgbClr val="0B0B0B"/>
                </a:solidFill>
                <a:effectLst/>
              </a:rPr>
              <a:t>schedule slip</a:t>
            </a:r>
            <a:endParaRPr lang="en-GB" sz="1800" b="0" i="0" u="none" strike="noStrike" dirty="0">
              <a:solidFill>
                <a:srgbClr val="0B0B0B"/>
              </a:solidFill>
              <a:effectLst/>
            </a:endParaRPr>
          </a:p>
          <a:p>
            <a:pPr algn="l">
              <a:buFont typeface="Arial" panose="020B0604020202020204" pitchFamily="34" charset="0"/>
              <a:buChar char="•"/>
            </a:pPr>
            <a:r>
              <a:rPr lang="en-GB" sz="1800" b="0" i="0" u="none" strike="noStrike" dirty="0">
                <a:solidFill>
                  <a:srgbClr val="0B0B0B"/>
                </a:solidFill>
                <a:effectLst/>
              </a:rPr>
              <a:t>Friction between ops and development departments</a:t>
            </a:r>
          </a:p>
          <a:p>
            <a:pPr algn="l">
              <a:buFont typeface="Arial" panose="020B0604020202020204" pitchFamily="34" charset="0"/>
              <a:buChar char="•"/>
            </a:pPr>
            <a:r>
              <a:rPr lang="en-GB" sz="1800" b="1" i="0" u="none" strike="noStrike" dirty="0">
                <a:solidFill>
                  <a:srgbClr val="0B0B0B"/>
                </a:solidFill>
                <a:effectLst/>
              </a:rPr>
              <a:t>Only one engineer</a:t>
            </a:r>
            <a:r>
              <a:rPr lang="en-GB" sz="1800" b="0" i="0" u="none" strike="noStrike" dirty="0">
                <a:solidFill>
                  <a:srgbClr val="0B0B0B"/>
                </a:solidFill>
                <a:effectLst/>
              </a:rPr>
              <a:t> can deploy a system</a:t>
            </a:r>
          </a:p>
          <a:p>
            <a:pPr algn="l">
              <a:buFont typeface="Arial" panose="020B0604020202020204" pitchFamily="34" charset="0"/>
              <a:buChar char="•"/>
            </a:pPr>
            <a:r>
              <a:rPr lang="en-GB" sz="1800" b="1" i="1" u="none" strike="noStrike" dirty="0">
                <a:solidFill>
                  <a:srgbClr val="0B0B0B"/>
                </a:solidFill>
                <a:effectLst/>
              </a:rPr>
              <a:t>Deployments are not cause for celebration</a:t>
            </a:r>
            <a:endParaRPr lang="en-GB" sz="1800" b="0" i="0" u="none" strike="noStrike" dirty="0">
              <a:solidFill>
                <a:srgbClr val="0B0B0B"/>
              </a:solidFill>
              <a:effectLst/>
            </a:endParaRPr>
          </a:p>
          <a:p>
            <a:pPr marL="0" indent="0">
              <a:buNone/>
            </a:pPr>
            <a:endParaRPr lang="en-DE" sz="1800" dirty="0"/>
          </a:p>
        </p:txBody>
      </p:sp>
    </p:spTree>
    <p:extLst>
      <p:ext uri="{BB962C8B-B14F-4D97-AF65-F5344CB8AC3E}">
        <p14:creationId xmlns:p14="http://schemas.microsoft.com/office/powerpoint/2010/main" val="42651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17C5-4B13-8FA9-50C4-28C91AAD3B4F}"/>
              </a:ext>
            </a:extLst>
          </p:cNvPr>
          <p:cNvSpPr>
            <a:spLocks noGrp="1"/>
          </p:cNvSpPr>
          <p:nvPr>
            <p:ph type="title"/>
          </p:nvPr>
        </p:nvSpPr>
        <p:spPr/>
        <p:txBody>
          <a:bodyPr/>
          <a:lstStyle/>
          <a:p>
            <a:r>
              <a:rPr lang="en-DE" dirty="0"/>
              <a:t>What Business value brings CI/CD?</a:t>
            </a:r>
          </a:p>
        </p:txBody>
      </p:sp>
      <p:graphicFrame>
        <p:nvGraphicFramePr>
          <p:cNvPr id="4" name="Content Placeholder 3">
            <a:extLst>
              <a:ext uri="{FF2B5EF4-FFF2-40B4-BE49-F238E27FC236}">
                <a16:creationId xmlns:a16="http://schemas.microsoft.com/office/drawing/2014/main" id="{DD35B09D-0BFF-2750-08FA-FF3006ECCB61}"/>
              </a:ext>
            </a:extLst>
          </p:cNvPr>
          <p:cNvGraphicFramePr>
            <a:graphicFrameLocks noGrp="1"/>
          </p:cNvGraphicFramePr>
          <p:nvPr>
            <p:ph idx="1"/>
            <p:extLst>
              <p:ext uri="{D42A27DB-BD31-4B8C-83A1-F6EECF244321}">
                <p14:modId xmlns:p14="http://schemas.microsoft.com/office/powerpoint/2010/main" val="3525843386"/>
              </p:ext>
            </p:extLst>
          </p:nvPr>
        </p:nvGraphicFramePr>
        <p:xfrm>
          <a:off x="988199" y="1449646"/>
          <a:ext cx="9274386" cy="4871738"/>
        </p:xfrm>
        <a:graphic>
          <a:graphicData uri="http://schemas.openxmlformats.org/drawingml/2006/table">
            <a:tbl>
              <a:tblPr/>
              <a:tblGrid>
                <a:gridCol w="3091462">
                  <a:extLst>
                    <a:ext uri="{9D8B030D-6E8A-4147-A177-3AD203B41FA5}">
                      <a16:colId xmlns:a16="http://schemas.microsoft.com/office/drawing/2014/main" val="331545697"/>
                    </a:ext>
                  </a:extLst>
                </a:gridCol>
                <a:gridCol w="1557659">
                  <a:extLst>
                    <a:ext uri="{9D8B030D-6E8A-4147-A177-3AD203B41FA5}">
                      <a16:colId xmlns:a16="http://schemas.microsoft.com/office/drawing/2014/main" val="2697022647"/>
                    </a:ext>
                  </a:extLst>
                </a:gridCol>
                <a:gridCol w="4625265">
                  <a:extLst>
                    <a:ext uri="{9D8B030D-6E8A-4147-A177-3AD203B41FA5}">
                      <a16:colId xmlns:a16="http://schemas.microsoft.com/office/drawing/2014/main" val="3769869013"/>
                    </a:ext>
                  </a:extLst>
                </a:gridCol>
              </a:tblGrid>
              <a:tr h="483482">
                <a:tc>
                  <a:txBody>
                    <a:bodyPr/>
                    <a:lstStyle/>
                    <a:p>
                      <a:pPr algn="l"/>
                      <a:r>
                        <a:rPr lang="en-GB" sz="1400" dirty="0">
                          <a:effectLst/>
                        </a:rPr>
                        <a:t>CI/CD Benefit</a:t>
                      </a:r>
                    </a:p>
                  </a:txBody>
                  <a:tcPr marL="69069" marR="69069" marT="34534" marB="34534" anchor="ctr">
                    <a:lnL w="12700" cap="flat" cmpd="sng" algn="ctr">
                      <a:solidFill>
                        <a:srgbClr val="40BE7D"/>
                      </a:solidFill>
                      <a:prstDash val="solid"/>
                      <a:round/>
                      <a:headEnd type="none" w="med" len="med"/>
                      <a:tailEnd type="none" w="med" len="med"/>
                    </a:lnL>
                    <a:lnR w="12700" cap="flat" cmpd="sng" algn="ctr">
                      <a:solidFill>
                        <a:srgbClr val="40217D"/>
                      </a:solidFill>
                      <a:prstDash val="solid"/>
                      <a:round/>
                      <a:headEnd type="none" w="med" len="med"/>
                      <a:tailEnd type="none" w="med" len="med"/>
                    </a:lnR>
                    <a:lnT w="12700" cap="flat" cmpd="sng" algn="ctr">
                      <a:solidFill>
                        <a:srgbClr val="40BE7D"/>
                      </a:solidFill>
                      <a:prstDash val="solid"/>
                      <a:round/>
                      <a:headEnd type="none" w="med" len="med"/>
                      <a:tailEnd type="none" w="med" len="med"/>
                    </a:lnT>
                    <a:lnB w="12700" cap="flat" cmpd="sng" algn="ctr">
                      <a:solidFill>
                        <a:srgbClr val="40AE7B"/>
                      </a:solidFill>
                      <a:prstDash val="solid"/>
                      <a:round/>
                      <a:headEnd type="none" w="med" len="med"/>
                      <a:tailEnd type="none" w="med" len="med"/>
                    </a:lnB>
                  </a:tcPr>
                </a:tc>
                <a:tc>
                  <a:txBody>
                    <a:bodyPr/>
                    <a:lstStyle/>
                    <a:p>
                      <a:pPr algn="l"/>
                      <a:r>
                        <a:rPr lang="en-GB" sz="1400" dirty="0">
                          <a:effectLst/>
                        </a:rPr>
                        <a:t>Value</a:t>
                      </a:r>
                    </a:p>
                  </a:txBody>
                  <a:tcPr marL="69069" marR="69069" marT="34534" marB="34534" anchor="ctr">
                    <a:lnL w="12700" cap="flat" cmpd="sng" algn="ctr">
                      <a:solidFill>
                        <a:srgbClr val="40217D"/>
                      </a:solidFill>
                      <a:prstDash val="solid"/>
                      <a:round/>
                      <a:headEnd type="none" w="med" len="med"/>
                      <a:tailEnd type="none" w="med" len="med"/>
                    </a:lnL>
                    <a:lnR w="12700" cap="flat" cmpd="sng" algn="ctr">
                      <a:solidFill>
                        <a:srgbClr val="80B97B"/>
                      </a:solidFill>
                      <a:prstDash val="solid"/>
                      <a:round/>
                      <a:headEnd type="none" w="med" len="med"/>
                      <a:tailEnd type="none" w="med" len="med"/>
                    </a:lnR>
                    <a:lnT w="12700" cap="flat" cmpd="sng" algn="ctr">
                      <a:solidFill>
                        <a:srgbClr val="40217D"/>
                      </a:solidFill>
                      <a:prstDash val="solid"/>
                      <a:round/>
                      <a:headEnd type="none" w="med" len="med"/>
                      <a:tailEnd type="none" w="med" len="med"/>
                    </a:lnT>
                    <a:lnB w="12700" cap="flat" cmpd="sng" algn="ctr">
                      <a:solidFill>
                        <a:srgbClr val="C0AB7B"/>
                      </a:solidFill>
                      <a:prstDash val="solid"/>
                      <a:round/>
                      <a:headEnd type="none" w="med" len="med"/>
                      <a:tailEnd type="none" w="med" len="med"/>
                    </a:lnB>
                  </a:tcPr>
                </a:tc>
                <a:tc>
                  <a:txBody>
                    <a:bodyPr/>
                    <a:lstStyle/>
                    <a:p>
                      <a:pPr algn="l"/>
                      <a:r>
                        <a:rPr lang="en-GB" sz="1400" dirty="0">
                          <a:effectLst/>
                        </a:rPr>
                        <a:t>Translation</a:t>
                      </a:r>
                    </a:p>
                  </a:txBody>
                  <a:tcPr marL="69069" marR="69069" marT="34534" marB="34534" anchor="ctr">
                    <a:lnL w="12700" cap="flat" cmpd="sng" algn="ctr">
                      <a:solidFill>
                        <a:srgbClr val="80B97B"/>
                      </a:solidFill>
                      <a:prstDash val="solid"/>
                      <a:round/>
                      <a:headEnd type="none" w="med" len="med"/>
                      <a:tailEnd type="none" w="med" len="med"/>
                    </a:lnL>
                    <a:lnR w="12700" cap="flat" cmpd="sng" algn="ctr">
                      <a:solidFill>
                        <a:srgbClr val="80B97B"/>
                      </a:solidFill>
                      <a:prstDash val="solid"/>
                      <a:round/>
                      <a:headEnd type="none" w="med" len="med"/>
                      <a:tailEnd type="none" w="med" len="med"/>
                    </a:lnR>
                    <a:lnT w="12700" cap="flat" cmpd="sng" algn="ctr">
                      <a:solidFill>
                        <a:srgbClr val="80B97B"/>
                      </a:solidFill>
                      <a:prstDash val="solid"/>
                      <a:round/>
                      <a:headEnd type="none" w="med" len="med"/>
                      <a:tailEnd type="none" w="med" len="med"/>
                    </a:lnT>
                    <a:lnB w="12700" cap="flat" cmpd="sng" algn="ctr">
                      <a:solidFill>
                        <a:srgbClr val="00B67D"/>
                      </a:solidFill>
                      <a:prstDash val="solid"/>
                      <a:round/>
                      <a:headEnd type="none" w="med" len="med"/>
                      <a:tailEnd type="none" w="med" len="med"/>
                    </a:lnB>
                  </a:tcPr>
                </a:tc>
                <a:extLst>
                  <a:ext uri="{0D108BD9-81ED-4DB2-BD59-A6C34878D82A}">
                    <a16:rowId xmlns:a16="http://schemas.microsoft.com/office/drawing/2014/main" val="2231777627"/>
                  </a:ext>
                </a:extLst>
              </a:tr>
              <a:tr h="483482">
                <a:tc>
                  <a:txBody>
                    <a:bodyPr/>
                    <a:lstStyle/>
                    <a:p>
                      <a:pPr algn="l"/>
                      <a:r>
                        <a:rPr lang="en-GB" sz="1400" dirty="0">
                          <a:effectLst/>
                        </a:rPr>
                        <a:t>Catch Compile Errors After Merge</a:t>
                      </a:r>
                    </a:p>
                  </a:txBody>
                  <a:tcPr marL="69069" marR="69069" marT="34534" marB="34534" anchor="ctr">
                    <a:lnL w="12700" cap="flat" cmpd="sng" algn="ctr">
                      <a:solidFill>
                        <a:srgbClr val="40BE7D"/>
                      </a:solidFill>
                      <a:prstDash val="solid"/>
                      <a:round/>
                      <a:headEnd type="none" w="med" len="med"/>
                      <a:tailEnd type="none" w="med" len="med"/>
                    </a:lnL>
                    <a:lnR w="12700" cap="flat" cmpd="sng" algn="ctr">
                      <a:solidFill>
                        <a:srgbClr val="40217D"/>
                      </a:solidFill>
                      <a:prstDash val="solid"/>
                      <a:round/>
                      <a:headEnd type="none" w="med" len="med"/>
                      <a:tailEnd type="none" w="med" len="med"/>
                    </a:lnR>
                    <a:lnT w="12700" cap="flat" cmpd="sng" algn="ctr">
                      <a:solidFill>
                        <a:srgbClr val="40AE7B"/>
                      </a:solidFill>
                      <a:prstDash val="solid"/>
                      <a:round/>
                      <a:headEnd type="none" w="med" len="med"/>
                      <a:tailEnd type="none" w="med" len="med"/>
                    </a:lnT>
                    <a:lnB w="12700" cap="flat" cmpd="sng" algn="ctr">
                      <a:solidFill>
                        <a:srgbClr val="40AE7B"/>
                      </a:solidFill>
                      <a:prstDash val="solid"/>
                      <a:round/>
                      <a:headEnd type="none" w="med" len="med"/>
                      <a:tailEnd type="none" w="med" len="med"/>
                    </a:lnB>
                  </a:tcPr>
                </a:tc>
                <a:tc>
                  <a:txBody>
                    <a:bodyPr/>
                    <a:lstStyle/>
                    <a:p>
                      <a:pPr algn="l"/>
                      <a:r>
                        <a:rPr lang="en-GB" sz="1400">
                          <a:effectLst/>
                        </a:rPr>
                        <a:t>Reduce Cost</a:t>
                      </a:r>
                    </a:p>
                  </a:txBody>
                  <a:tcPr marL="69069" marR="69069" marT="34534" marB="34534" anchor="ctr">
                    <a:lnL w="12700" cap="flat" cmpd="sng" algn="ctr">
                      <a:solidFill>
                        <a:srgbClr val="40217D"/>
                      </a:solidFill>
                      <a:prstDash val="solid"/>
                      <a:round/>
                      <a:headEnd type="none" w="med" len="med"/>
                      <a:tailEnd type="none" w="med" len="med"/>
                    </a:lnL>
                    <a:lnR w="12700" cap="flat" cmpd="sng" algn="ctr">
                      <a:solidFill>
                        <a:srgbClr val="80B97B"/>
                      </a:solidFill>
                      <a:prstDash val="solid"/>
                      <a:round/>
                      <a:headEnd type="none" w="med" len="med"/>
                      <a:tailEnd type="none" w="med" len="med"/>
                    </a:lnR>
                    <a:lnT w="12700" cap="flat" cmpd="sng" algn="ctr">
                      <a:solidFill>
                        <a:srgbClr val="C0AB7B"/>
                      </a:solidFill>
                      <a:prstDash val="solid"/>
                      <a:round/>
                      <a:headEnd type="none" w="med" len="med"/>
                      <a:tailEnd type="none" w="med" len="med"/>
                    </a:lnT>
                    <a:lnB w="12700" cap="flat" cmpd="sng" algn="ctr">
                      <a:solidFill>
                        <a:srgbClr val="C0AB7B"/>
                      </a:solidFill>
                      <a:prstDash val="solid"/>
                      <a:round/>
                      <a:headEnd type="none" w="med" len="med"/>
                      <a:tailEnd type="none" w="med" len="med"/>
                    </a:lnB>
                  </a:tcPr>
                </a:tc>
                <a:tc>
                  <a:txBody>
                    <a:bodyPr/>
                    <a:lstStyle/>
                    <a:p>
                      <a:pPr algn="l"/>
                      <a:r>
                        <a:rPr lang="en-GB" sz="1400" dirty="0">
                          <a:effectLst/>
                        </a:rPr>
                        <a:t>Less developer time on issues from new developer code</a:t>
                      </a:r>
                    </a:p>
                  </a:txBody>
                  <a:tcPr marL="69069" marR="69069" marT="34534" marB="34534" anchor="ctr">
                    <a:lnL w="12700" cap="flat" cmpd="sng" algn="ctr">
                      <a:solidFill>
                        <a:srgbClr val="80B97B"/>
                      </a:solidFill>
                      <a:prstDash val="solid"/>
                      <a:round/>
                      <a:headEnd type="none" w="med" len="med"/>
                      <a:tailEnd type="none" w="med" len="med"/>
                    </a:lnL>
                    <a:lnR w="12700" cap="flat" cmpd="sng" algn="ctr">
                      <a:solidFill>
                        <a:srgbClr val="80B97B"/>
                      </a:solidFill>
                      <a:prstDash val="solid"/>
                      <a:round/>
                      <a:headEnd type="none" w="med" len="med"/>
                      <a:tailEnd type="none" w="med" len="med"/>
                    </a:lnR>
                    <a:lnT w="12700" cap="flat" cmpd="sng" algn="ctr">
                      <a:solidFill>
                        <a:srgbClr val="00B67D"/>
                      </a:solidFill>
                      <a:prstDash val="solid"/>
                      <a:round/>
                      <a:headEnd type="none" w="med" len="med"/>
                      <a:tailEnd type="none" w="med" len="med"/>
                    </a:lnT>
                    <a:lnB w="12700" cap="flat" cmpd="sng" algn="ctr">
                      <a:solidFill>
                        <a:srgbClr val="00B67D"/>
                      </a:solidFill>
                      <a:prstDash val="solid"/>
                      <a:round/>
                      <a:headEnd type="none" w="med" len="med"/>
                      <a:tailEnd type="none" w="med" len="med"/>
                    </a:lnB>
                  </a:tcPr>
                </a:tc>
                <a:extLst>
                  <a:ext uri="{0D108BD9-81ED-4DB2-BD59-A6C34878D82A}">
                    <a16:rowId xmlns:a16="http://schemas.microsoft.com/office/drawing/2014/main" val="3317269142"/>
                  </a:ext>
                </a:extLst>
              </a:tr>
              <a:tr h="483482">
                <a:tc>
                  <a:txBody>
                    <a:bodyPr/>
                    <a:lstStyle/>
                    <a:p>
                      <a:pPr algn="l"/>
                      <a:r>
                        <a:rPr lang="en-GB" sz="1400" dirty="0">
                          <a:effectLst/>
                        </a:rPr>
                        <a:t>Catch Unit Test Failures</a:t>
                      </a:r>
                    </a:p>
                  </a:txBody>
                  <a:tcPr marL="69069" marR="69069" marT="34534" marB="34534" anchor="ctr">
                    <a:lnL w="12700" cap="flat" cmpd="sng" algn="ctr">
                      <a:solidFill>
                        <a:srgbClr val="40AE7B"/>
                      </a:solidFill>
                      <a:prstDash val="solid"/>
                      <a:round/>
                      <a:headEnd type="none" w="med" len="med"/>
                      <a:tailEnd type="none" w="med" len="med"/>
                    </a:lnL>
                    <a:lnR w="12700" cap="flat" cmpd="sng" algn="ctr">
                      <a:solidFill>
                        <a:srgbClr val="C0AB7B"/>
                      </a:solidFill>
                      <a:prstDash val="solid"/>
                      <a:round/>
                      <a:headEnd type="none" w="med" len="med"/>
                      <a:tailEnd type="none" w="med" len="med"/>
                    </a:lnR>
                    <a:lnT w="12700" cap="flat" cmpd="sng" algn="ctr">
                      <a:solidFill>
                        <a:srgbClr val="40AE7B"/>
                      </a:solidFill>
                      <a:prstDash val="solid"/>
                      <a:round/>
                      <a:headEnd type="none" w="med" len="med"/>
                      <a:tailEnd type="none" w="med" len="med"/>
                    </a:lnT>
                    <a:lnB w="12700" cap="flat" cmpd="sng" algn="ctr">
                      <a:solidFill>
                        <a:srgbClr val="C02379"/>
                      </a:solidFill>
                      <a:prstDash val="solid"/>
                      <a:round/>
                      <a:headEnd type="none" w="med" len="med"/>
                      <a:tailEnd type="none" w="med" len="med"/>
                    </a:lnB>
                  </a:tcPr>
                </a:tc>
                <a:tc>
                  <a:txBody>
                    <a:bodyPr/>
                    <a:lstStyle/>
                    <a:p>
                      <a:pPr algn="l"/>
                      <a:r>
                        <a:rPr lang="en-GB" sz="1400">
                          <a:effectLst/>
                        </a:rPr>
                        <a:t>Avoid Cost</a:t>
                      </a:r>
                    </a:p>
                  </a:txBody>
                  <a:tcPr marL="69069" marR="69069" marT="34534" marB="34534" anchor="ctr">
                    <a:lnL w="12700" cap="flat" cmpd="sng" algn="ctr">
                      <a:solidFill>
                        <a:srgbClr val="C0AB7B"/>
                      </a:solidFill>
                      <a:prstDash val="solid"/>
                      <a:round/>
                      <a:headEnd type="none" w="med" len="med"/>
                      <a:tailEnd type="none" w="med" len="med"/>
                    </a:lnL>
                    <a:lnR w="12700" cap="flat" cmpd="sng" algn="ctr">
                      <a:solidFill>
                        <a:srgbClr val="00B67D"/>
                      </a:solidFill>
                      <a:prstDash val="solid"/>
                      <a:round/>
                      <a:headEnd type="none" w="med" len="med"/>
                      <a:tailEnd type="none" w="med" len="med"/>
                    </a:lnR>
                    <a:lnT w="12700" cap="flat" cmpd="sng" algn="ctr">
                      <a:solidFill>
                        <a:srgbClr val="C0AB7B"/>
                      </a:solidFill>
                      <a:prstDash val="solid"/>
                      <a:round/>
                      <a:headEnd type="none" w="med" len="med"/>
                      <a:tailEnd type="none" w="med" len="med"/>
                    </a:lnT>
                    <a:lnB w="12700" cap="flat" cmpd="sng" algn="ctr">
                      <a:solidFill>
                        <a:srgbClr val="000F79"/>
                      </a:solidFill>
                      <a:prstDash val="solid"/>
                      <a:round/>
                      <a:headEnd type="none" w="med" len="med"/>
                      <a:tailEnd type="none" w="med" len="med"/>
                    </a:lnB>
                  </a:tcPr>
                </a:tc>
                <a:tc>
                  <a:txBody>
                    <a:bodyPr/>
                    <a:lstStyle/>
                    <a:p>
                      <a:pPr algn="l"/>
                      <a:r>
                        <a:rPr lang="en-GB" sz="1400">
                          <a:effectLst/>
                        </a:rPr>
                        <a:t>Less bugs in production and less time in testing</a:t>
                      </a:r>
                    </a:p>
                  </a:txBody>
                  <a:tcPr marL="69069" marR="69069" marT="34534" marB="34534" anchor="ctr">
                    <a:lnL w="12700" cap="flat" cmpd="sng" algn="ctr">
                      <a:solidFill>
                        <a:srgbClr val="00B67D"/>
                      </a:solidFill>
                      <a:prstDash val="solid"/>
                      <a:round/>
                      <a:headEnd type="none" w="med" len="med"/>
                      <a:tailEnd type="none" w="med" len="med"/>
                    </a:lnL>
                    <a:lnR w="12700" cap="flat" cmpd="sng" algn="ctr">
                      <a:solidFill>
                        <a:srgbClr val="00B67D"/>
                      </a:solidFill>
                      <a:prstDash val="solid"/>
                      <a:round/>
                      <a:headEnd type="none" w="med" len="med"/>
                      <a:tailEnd type="none" w="med" len="med"/>
                    </a:lnR>
                    <a:lnT w="12700" cap="flat" cmpd="sng" algn="ctr">
                      <a:solidFill>
                        <a:srgbClr val="00B67D"/>
                      </a:solidFill>
                      <a:prstDash val="solid"/>
                      <a:round/>
                      <a:headEnd type="none" w="med" len="med"/>
                      <a:tailEnd type="none" w="med" len="med"/>
                    </a:lnT>
                    <a:lnB w="12700" cap="flat" cmpd="sng" algn="ctr">
                      <a:solidFill>
                        <a:srgbClr val="807579"/>
                      </a:solidFill>
                      <a:prstDash val="solid"/>
                      <a:round/>
                      <a:headEnd type="none" w="med" len="med"/>
                      <a:tailEnd type="none" w="med" len="med"/>
                    </a:lnB>
                  </a:tcPr>
                </a:tc>
                <a:extLst>
                  <a:ext uri="{0D108BD9-81ED-4DB2-BD59-A6C34878D82A}">
                    <a16:rowId xmlns:a16="http://schemas.microsoft.com/office/drawing/2014/main" val="593919720"/>
                  </a:ext>
                </a:extLst>
              </a:tr>
              <a:tr h="483482">
                <a:tc>
                  <a:txBody>
                    <a:bodyPr/>
                    <a:lstStyle/>
                    <a:p>
                      <a:pPr algn="l"/>
                      <a:r>
                        <a:rPr lang="en-GB" sz="1400">
                          <a:effectLst/>
                        </a:rPr>
                        <a:t>Detect Security Vulnerabilities</a:t>
                      </a:r>
                    </a:p>
                  </a:txBody>
                  <a:tcPr marL="69069" marR="69069" marT="34534" marB="34534" anchor="ctr">
                    <a:lnL w="12700" cap="flat" cmpd="sng" algn="ctr">
                      <a:solidFill>
                        <a:srgbClr val="C02379"/>
                      </a:solidFill>
                      <a:prstDash val="solid"/>
                      <a:round/>
                      <a:headEnd type="none" w="med" len="med"/>
                      <a:tailEnd type="none" w="med" len="med"/>
                    </a:lnL>
                    <a:lnR w="12700" cap="flat" cmpd="sng" algn="ctr">
                      <a:solidFill>
                        <a:srgbClr val="000F79"/>
                      </a:solidFill>
                      <a:prstDash val="solid"/>
                      <a:round/>
                      <a:headEnd type="none" w="med" len="med"/>
                      <a:tailEnd type="none" w="med" len="med"/>
                    </a:lnR>
                    <a:lnT w="12700" cap="flat" cmpd="sng" algn="ctr">
                      <a:solidFill>
                        <a:srgbClr val="C02379"/>
                      </a:solidFill>
                      <a:prstDash val="solid"/>
                      <a:round/>
                      <a:headEnd type="none" w="med" len="med"/>
                      <a:tailEnd type="none" w="med" len="med"/>
                    </a:lnT>
                    <a:lnB w="12700" cap="flat" cmpd="sng" algn="ctr">
                      <a:solidFill>
                        <a:srgbClr val="00B279"/>
                      </a:solidFill>
                      <a:prstDash val="solid"/>
                      <a:round/>
                      <a:headEnd type="none" w="med" len="med"/>
                      <a:tailEnd type="none" w="med" len="med"/>
                    </a:lnB>
                  </a:tcPr>
                </a:tc>
                <a:tc>
                  <a:txBody>
                    <a:bodyPr/>
                    <a:lstStyle/>
                    <a:p>
                      <a:pPr algn="l"/>
                      <a:r>
                        <a:rPr lang="en-GB" sz="1400">
                          <a:effectLst/>
                        </a:rPr>
                        <a:t>Avoid Cost</a:t>
                      </a:r>
                    </a:p>
                  </a:txBody>
                  <a:tcPr marL="69069" marR="69069" marT="34534" marB="34534" anchor="ctr">
                    <a:lnL w="12700" cap="flat" cmpd="sng" algn="ctr">
                      <a:solidFill>
                        <a:srgbClr val="000F79"/>
                      </a:solidFill>
                      <a:prstDash val="solid"/>
                      <a:round/>
                      <a:headEnd type="none" w="med" len="med"/>
                      <a:tailEnd type="none" w="med" len="med"/>
                    </a:lnL>
                    <a:lnR w="12700" cap="flat" cmpd="sng" algn="ctr">
                      <a:solidFill>
                        <a:srgbClr val="807579"/>
                      </a:solidFill>
                      <a:prstDash val="solid"/>
                      <a:round/>
                      <a:headEnd type="none" w="med" len="med"/>
                      <a:tailEnd type="none" w="med" len="med"/>
                    </a:lnR>
                    <a:lnT w="12700" cap="flat" cmpd="sng" algn="ctr">
                      <a:solidFill>
                        <a:srgbClr val="000F79"/>
                      </a:solidFill>
                      <a:prstDash val="solid"/>
                      <a:round/>
                      <a:headEnd type="none" w="med" len="med"/>
                      <a:tailEnd type="none" w="med" len="med"/>
                    </a:lnT>
                    <a:lnB w="12700" cap="flat" cmpd="sng" algn="ctr">
                      <a:solidFill>
                        <a:srgbClr val="006A7A"/>
                      </a:solidFill>
                      <a:prstDash val="solid"/>
                      <a:round/>
                      <a:headEnd type="none" w="med" len="med"/>
                      <a:tailEnd type="none" w="med" len="med"/>
                    </a:lnB>
                  </a:tcPr>
                </a:tc>
                <a:tc>
                  <a:txBody>
                    <a:bodyPr/>
                    <a:lstStyle/>
                    <a:p>
                      <a:pPr algn="l"/>
                      <a:r>
                        <a:rPr lang="en-GB" sz="1400">
                          <a:effectLst/>
                        </a:rPr>
                        <a:t>Prevent embarrassing or costly security holes</a:t>
                      </a:r>
                    </a:p>
                  </a:txBody>
                  <a:tcPr marL="69069" marR="69069" marT="34534" marB="34534" anchor="ctr">
                    <a:lnL w="12700" cap="flat" cmpd="sng" algn="ctr">
                      <a:solidFill>
                        <a:srgbClr val="807579"/>
                      </a:solidFill>
                      <a:prstDash val="solid"/>
                      <a:round/>
                      <a:headEnd type="none" w="med" len="med"/>
                      <a:tailEnd type="none" w="med" len="med"/>
                    </a:lnL>
                    <a:lnR w="12700" cap="flat" cmpd="sng" algn="ctr">
                      <a:solidFill>
                        <a:srgbClr val="807579"/>
                      </a:solidFill>
                      <a:prstDash val="solid"/>
                      <a:round/>
                      <a:headEnd type="none" w="med" len="med"/>
                      <a:tailEnd type="none" w="med" len="med"/>
                    </a:lnR>
                    <a:lnT w="12700" cap="flat" cmpd="sng" algn="ctr">
                      <a:solidFill>
                        <a:srgbClr val="807579"/>
                      </a:solidFill>
                      <a:prstDash val="solid"/>
                      <a:round/>
                      <a:headEnd type="none" w="med" len="med"/>
                      <a:tailEnd type="none" w="med" len="med"/>
                    </a:lnT>
                    <a:lnB w="12700" cap="flat" cmpd="sng" algn="ctr">
                      <a:solidFill>
                        <a:srgbClr val="40477A"/>
                      </a:solidFill>
                      <a:prstDash val="solid"/>
                      <a:round/>
                      <a:headEnd type="none" w="med" len="med"/>
                      <a:tailEnd type="none" w="med" len="med"/>
                    </a:lnB>
                  </a:tcPr>
                </a:tc>
                <a:extLst>
                  <a:ext uri="{0D108BD9-81ED-4DB2-BD59-A6C34878D82A}">
                    <a16:rowId xmlns:a16="http://schemas.microsoft.com/office/drawing/2014/main" val="2962550543"/>
                  </a:ext>
                </a:extLst>
              </a:tr>
              <a:tr h="483482">
                <a:tc>
                  <a:txBody>
                    <a:bodyPr/>
                    <a:lstStyle/>
                    <a:p>
                      <a:pPr algn="l"/>
                      <a:r>
                        <a:rPr lang="en-GB" sz="1400">
                          <a:effectLst/>
                        </a:rPr>
                        <a:t>Automate Infrastructure Creation</a:t>
                      </a:r>
                    </a:p>
                  </a:txBody>
                  <a:tcPr marL="69069" marR="69069" marT="34534" marB="34534" anchor="ctr">
                    <a:lnL w="12700" cap="flat" cmpd="sng" algn="ctr">
                      <a:solidFill>
                        <a:srgbClr val="00B279"/>
                      </a:solidFill>
                      <a:prstDash val="solid"/>
                      <a:round/>
                      <a:headEnd type="none" w="med" len="med"/>
                      <a:tailEnd type="none" w="med" len="med"/>
                    </a:lnL>
                    <a:lnR w="12700" cap="flat" cmpd="sng" algn="ctr">
                      <a:solidFill>
                        <a:srgbClr val="006A7A"/>
                      </a:solidFill>
                      <a:prstDash val="solid"/>
                      <a:round/>
                      <a:headEnd type="none" w="med" len="med"/>
                      <a:tailEnd type="none" w="med" len="med"/>
                    </a:lnR>
                    <a:lnT w="12700" cap="flat" cmpd="sng" algn="ctr">
                      <a:solidFill>
                        <a:srgbClr val="00B279"/>
                      </a:solidFill>
                      <a:prstDash val="solid"/>
                      <a:round/>
                      <a:headEnd type="none" w="med" len="med"/>
                      <a:tailEnd type="none" w="med" len="med"/>
                    </a:lnT>
                    <a:lnB w="12700" cap="flat" cmpd="sng" algn="ctr">
                      <a:solidFill>
                        <a:srgbClr val="40B57A"/>
                      </a:solidFill>
                      <a:prstDash val="solid"/>
                      <a:round/>
                      <a:headEnd type="none" w="med" len="med"/>
                      <a:tailEnd type="none" w="med" len="med"/>
                    </a:lnB>
                  </a:tcPr>
                </a:tc>
                <a:tc>
                  <a:txBody>
                    <a:bodyPr/>
                    <a:lstStyle/>
                    <a:p>
                      <a:pPr algn="l"/>
                      <a:r>
                        <a:rPr lang="en-GB" sz="1400">
                          <a:effectLst/>
                        </a:rPr>
                        <a:t>Avoid Cost</a:t>
                      </a:r>
                    </a:p>
                  </a:txBody>
                  <a:tcPr marL="69069" marR="69069" marT="34534" marB="34534" anchor="ctr">
                    <a:lnL w="12700" cap="flat" cmpd="sng" algn="ctr">
                      <a:solidFill>
                        <a:srgbClr val="006A7A"/>
                      </a:solidFill>
                      <a:prstDash val="solid"/>
                      <a:round/>
                      <a:headEnd type="none" w="med" len="med"/>
                      <a:tailEnd type="none" w="med" len="med"/>
                    </a:lnL>
                    <a:lnR w="12700" cap="flat" cmpd="sng" algn="ctr">
                      <a:solidFill>
                        <a:srgbClr val="40477A"/>
                      </a:solidFill>
                      <a:prstDash val="solid"/>
                      <a:round/>
                      <a:headEnd type="none" w="med" len="med"/>
                      <a:tailEnd type="none" w="med" len="med"/>
                    </a:lnR>
                    <a:lnT w="12700" cap="flat" cmpd="sng" algn="ctr">
                      <a:solidFill>
                        <a:srgbClr val="006A7A"/>
                      </a:solidFill>
                      <a:prstDash val="solid"/>
                      <a:round/>
                      <a:headEnd type="none" w="med" len="med"/>
                      <a:tailEnd type="none" w="med" len="med"/>
                    </a:lnT>
                    <a:lnB w="12700" cap="flat" cmpd="sng" algn="ctr">
                      <a:solidFill>
                        <a:srgbClr val="40A97A"/>
                      </a:solidFill>
                      <a:prstDash val="solid"/>
                      <a:round/>
                      <a:headEnd type="none" w="med" len="med"/>
                      <a:tailEnd type="none" w="med" len="med"/>
                    </a:lnB>
                  </a:tcPr>
                </a:tc>
                <a:tc>
                  <a:txBody>
                    <a:bodyPr/>
                    <a:lstStyle/>
                    <a:p>
                      <a:pPr algn="l"/>
                      <a:r>
                        <a:rPr lang="en-GB" sz="1400">
                          <a:effectLst/>
                        </a:rPr>
                        <a:t>Less human error, Faster deployments</a:t>
                      </a:r>
                    </a:p>
                  </a:txBody>
                  <a:tcPr marL="69069" marR="69069" marT="34534" marB="34534" anchor="ctr">
                    <a:lnL w="12700" cap="flat" cmpd="sng" algn="ctr">
                      <a:solidFill>
                        <a:srgbClr val="40477A"/>
                      </a:solidFill>
                      <a:prstDash val="solid"/>
                      <a:round/>
                      <a:headEnd type="none" w="med" len="med"/>
                      <a:tailEnd type="none" w="med" len="med"/>
                    </a:lnL>
                    <a:lnR w="12700" cap="flat" cmpd="sng" algn="ctr">
                      <a:solidFill>
                        <a:srgbClr val="40477A"/>
                      </a:solidFill>
                      <a:prstDash val="solid"/>
                      <a:round/>
                      <a:headEnd type="none" w="med" len="med"/>
                      <a:tailEnd type="none" w="med" len="med"/>
                    </a:lnR>
                    <a:lnT w="12700" cap="flat" cmpd="sng" algn="ctr">
                      <a:solidFill>
                        <a:srgbClr val="40477A"/>
                      </a:solidFill>
                      <a:prstDash val="solid"/>
                      <a:round/>
                      <a:headEnd type="none" w="med" len="med"/>
                      <a:tailEnd type="none" w="med" len="med"/>
                    </a:lnT>
                    <a:lnB w="12700" cap="flat" cmpd="sng" algn="ctr">
                      <a:solidFill>
                        <a:srgbClr val="40CB7A"/>
                      </a:solidFill>
                      <a:prstDash val="solid"/>
                      <a:round/>
                      <a:headEnd type="none" w="med" len="med"/>
                      <a:tailEnd type="none" w="med" len="med"/>
                    </a:lnB>
                  </a:tcPr>
                </a:tc>
                <a:extLst>
                  <a:ext uri="{0D108BD9-81ED-4DB2-BD59-A6C34878D82A}">
                    <a16:rowId xmlns:a16="http://schemas.microsoft.com/office/drawing/2014/main" val="143625813"/>
                  </a:ext>
                </a:extLst>
              </a:tr>
              <a:tr h="483482">
                <a:tc>
                  <a:txBody>
                    <a:bodyPr/>
                    <a:lstStyle/>
                    <a:p>
                      <a:pPr algn="l"/>
                      <a:r>
                        <a:rPr lang="en-GB" sz="1400">
                          <a:effectLst/>
                        </a:rPr>
                        <a:t>Automate Infrastructure Cleanup</a:t>
                      </a:r>
                    </a:p>
                  </a:txBody>
                  <a:tcPr marL="69069" marR="69069" marT="34534" marB="34534" anchor="ctr">
                    <a:lnL w="12700" cap="flat" cmpd="sng" algn="ctr">
                      <a:solidFill>
                        <a:srgbClr val="40B57A"/>
                      </a:solidFill>
                      <a:prstDash val="solid"/>
                      <a:round/>
                      <a:headEnd type="none" w="med" len="med"/>
                      <a:tailEnd type="none" w="med" len="med"/>
                    </a:lnL>
                    <a:lnR w="12700" cap="flat" cmpd="sng" algn="ctr">
                      <a:solidFill>
                        <a:srgbClr val="40A97A"/>
                      </a:solidFill>
                      <a:prstDash val="solid"/>
                      <a:round/>
                      <a:headEnd type="none" w="med" len="med"/>
                      <a:tailEnd type="none" w="med" len="med"/>
                    </a:lnR>
                    <a:lnT w="12700" cap="flat" cmpd="sng" algn="ctr">
                      <a:solidFill>
                        <a:srgbClr val="40B57A"/>
                      </a:solidFill>
                      <a:prstDash val="solid"/>
                      <a:round/>
                      <a:headEnd type="none" w="med" len="med"/>
                      <a:tailEnd type="none" w="med" len="med"/>
                    </a:lnT>
                    <a:lnB w="12700" cap="flat" cmpd="sng" algn="ctr">
                      <a:solidFill>
                        <a:srgbClr val="80957B"/>
                      </a:solidFill>
                      <a:prstDash val="solid"/>
                      <a:round/>
                      <a:headEnd type="none" w="med" len="med"/>
                      <a:tailEnd type="none" w="med" len="med"/>
                    </a:lnB>
                  </a:tcPr>
                </a:tc>
                <a:tc>
                  <a:txBody>
                    <a:bodyPr/>
                    <a:lstStyle/>
                    <a:p>
                      <a:pPr algn="l"/>
                      <a:r>
                        <a:rPr lang="en-GB" sz="1400" dirty="0">
                          <a:effectLst/>
                        </a:rPr>
                        <a:t>Reduce Cost</a:t>
                      </a:r>
                    </a:p>
                  </a:txBody>
                  <a:tcPr marL="69069" marR="69069" marT="34534" marB="34534" anchor="ctr">
                    <a:lnL w="12700" cap="flat" cmpd="sng" algn="ctr">
                      <a:solidFill>
                        <a:srgbClr val="40A97A"/>
                      </a:solidFill>
                      <a:prstDash val="solid"/>
                      <a:round/>
                      <a:headEnd type="none" w="med" len="med"/>
                      <a:tailEnd type="none" w="med" len="med"/>
                    </a:lnL>
                    <a:lnR w="12700" cap="flat" cmpd="sng" algn="ctr">
                      <a:solidFill>
                        <a:srgbClr val="40CB7A"/>
                      </a:solidFill>
                      <a:prstDash val="solid"/>
                      <a:round/>
                      <a:headEnd type="none" w="med" len="med"/>
                      <a:tailEnd type="none" w="med" len="med"/>
                    </a:lnR>
                    <a:lnT w="12700" cap="flat" cmpd="sng" algn="ctr">
                      <a:solidFill>
                        <a:srgbClr val="40A97A"/>
                      </a:solidFill>
                      <a:prstDash val="solid"/>
                      <a:round/>
                      <a:headEnd type="none" w="med" len="med"/>
                      <a:tailEnd type="none" w="med" len="med"/>
                    </a:lnT>
                    <a:lnB w="12700" cap="flat" cmpd="sng" algn="ctr">
                      <a:solidFill>
                        <a:srgbClr val="807E7B"/>
                      </a:solidFill>
                      <a:prstDash val="solid"/>
                      <a:round/>
                      <a:headEnd type="none" w="med" len="med"/>
                      <a:tailEnd type="none" w="med" len="med"/>
                    </a:lnB>
                  </a:tcPr>
                </a:tc>
                <a:tc>
                  <a:txBody>
                    <a:bodyPr/>
                    <a:lstStyle/>
                    <a:p>
                      <a:pPr algn="l"/>
                      <a:r>
                        <a:rPr lang="en-GB" sz="1400">
                          <a:effectLst/>
                        </a:rPr>
                        <a:t>Less infrastructure costs from unused resources</a:t>
                      </a:r>
                    </a:p>
                  </a:txBody>
                  <a:tcPr marL="69069" marR="69069" marT="34534" marB="34534" anchor="ctr">
                    <a:lnL w="12700" cap="flat" cmpd="sng" algn="ctr">
                      <a:solidFill>
                        <a:srgbClr val="40CB7A"/>
                      </a:solidFill>
                      <a:prstDash val="solid"/>
                      <a:round/>
                      <a:headEnd type="none" w="med" len="med"/>
                      <a:tailEnd type="none" w="med" len="med"/>
                    </a:lnL>
                    <a:lnR w="12700" cap="flat" cmpd="sng" algn="ctr">
                      <a:solidFill>
                        <a:srgbClr val="40CB7A"/>
                      </a:solidFill>
                      <a:prstDash val="solid"/>
                      <a:round/>
                      <a:headEnd type="none" w="med" len="med"/>
                      <a:tailEnd type="none" w="med" len="med"/>
                    </a:lnR>
                    <a:lnT w="12700" cap="flat" cmpd="sng" algn="ctr">
                      <a:solidFill>
                        <a:srgbClr val="40CB7A"/>
                      </a:solidFill>
                      <a:prstDash val="solid"/>
                      <a:round/>
                      <a:headEnd type="none" w="med" len="med"/>
                      <a:tailEnd type="none" w="med" len="med"/>
                    </a:lnT>
                    <a:lnB w="12700" cap="flat" cmpd="sng" algn="ctr">
                      <a:solidFill>
                        <a:srgbClr val="409C7A"/>
                      </a:solidFill>
                      <a:prstDash val="solid"/>
                      <a:round/>
                      <a:headEnd type="none" w="med" len="med"/>
                      <a:tailEnd type="none" w="med" len="med"/>
                    </a:lnB>
                  </a:tcPr>
                </a:tc>
                <a:extLst>
                  <a:ext uri="{0D108BD9-81ED-4DB2-BD59-A6C34878D82A}">
                    <a16:rowId xmlns:a16="http://schemas.microsoft.com/office/drawing/2014/main" val="4289758384"/>
                  </a:ext>
                </a:extLst>
              </a:tr>
              <a:tr h="483482">
                <a:tc>
                  <a:txBody>
                    <a:bodyPr/>
                    <a:lstStyle/>
                    <a:p>
                      <a:pPr algn="l"/>
                      <a:r>
                        <a:rPr lang="en-GB" sz="1400">
                          <a:effectLst/>
                        </a:rPr>
                        <a:t>Faster and More Frequent Production Deployments</a:t>
                      </a:r>
                    </a:p>
                  </a:txBody>
                  <a:tcPr marL="69069" marR="69069" marT="34534" marB="34534" anchor="ctr">
                    <a:lnL w="12700" cap="flat" cmpd="sng" algn="ctr">
                      <a:solidFill>
                        <a:srgbClr val="80957B"/>
                      </a:solidFill>
                      <a:prstDash val="solid"/>
                      <a:round/>
                      <a:headEnd type="none" w="med" len="med"/>
                      <a:tailEnd type="none" w="med" len="med"/>
                    </a:lnL>
                    <a:lnR w="12700" cap="flat" cmpd="sng" algn="ctr">
                      <a:solidFill>
                        <a:srgbClr val="807E7B"/>
                      </a:solidFill>
                      <a:prstDash val="solid"/>
                      <a:round/>
                      <a:headEnd type="none" w="med" len="med"/>
                      <a:tailEnd type="none" w="med" len="med"/>
                    </a:lnR>
                    <a:lnT w="12700" cap="flat" cmpd="sng" algn="ctr">
                      <a:solidFill>
                        <a:srgbClr val="80957B"/>
                      </a:solidFill>
                      <a:prstDash val="solid"/>
                      <a:round/>
                      <a:headEnd type="none" w="med" len="med"/>
                      <a:tailEnd type="none" w="med" len="med"/>
                    </a:lnT>
                    <a:lnB w="12700" cap="flat" cmpd="sng" algn="ctr">
                      <a:solidFill>
                        <a:srgbClr val="00757A"/>
                      </a:solidFill>
                      <a:prstDash val="solid"/>
                      <a:round/>
                      <a:headEnd type="none" w="med" len="med"/>
                      <a:tailEnd type="none" w="med" len="med"/>
                    </a:lnB>
                  </a:tcPr>
                </a:tc>
                <a:tc>
                  <a:txBody>
                    <a:bodyPr/>
                    <a:lstStyle/>
                    <a:p>
                      <a:pPr algn="l"/>
                      <a:r>
                        <a:rPr lang="en-GB" sz="1400">
                          <a:effectLst/>
                        </a:rPr>
                        <a:t>Increase Revenue</a:t>
                      </a:r>
                    </a:p>
                  </a:txBody>
                  <a:tcPr marL="69069" marR="69069" marT="34534" marB="34534" anchor="ctr">
                    <a:lnL w="12700" cap="flat" cmpd="sng" algn="ctr">
                      <a:solidFill>
                        <a:srgbClr val="807E7B"/>
                      </a:solidFill>
                      <a:prstDash val="solid"/>
                      <a:round/>
                      <a:headEnd type="none" w="med" len="med"/>
                      <a:tailEnd type="none" w="med" len="med"/>
                    </a:lnL>
                    <a:lnR w="12700" cap="flat" cmpd="sng" algn="ctr">
                      <a:solidFill>
                        <a:srgbClr val="409C7A"/>
                      </a:solidFill>
                      <a:prstDash val="solid"/>
                      <a:round/>
                      <a:headEnd type="none" w="med" len="med"/>
                      <a:tailEnd type="none" w="med" len="med"/>
                    </a:lnR>
                    <a:lnT w="12700" cap="flat" cmpd="sng" algn="ctr">
                      <a:solidFill>
                        <a:srgbClr val="807E7B"/>
                      </a:solidFill>
                      <a:prstDash val="solid"/>
                      <a:round/>
                      <a:headEnd type="none" w="med" len="med"/>
                      <a:tailEnd type="none" w="med" len="med"/>
                    </a:lnT>
                    <a:lnB w="12700" cap="flat" cmpd="sng" algn="ctr">
                      <a:solidFill>
                        <a:srgbClr val="40487A"/>
                      </a:solidFill>
                      <a:prstDash val="solid"/>
                      <a:round/>
                      <a:headEnd type="none" w="med" len="med"/>
                      <a:tailEnd type="none" w="med" len="med"/>
                    </a:lnB>
                  </a:tcPr>
                </a:tc>
                <a:tc>
                  <a:txBody>
                    <a:bodyPr/>
                    <a:lstStyle/>
                    <a:p>
                      <a:pPr algn="l"/>
                      <a:r>
                        <a:rPr lang="en-GB" sz="1400">
                          <a:effectLst/>
                        </a:rPr>
                        <a:t>New value-generating features released more quickly</a:t>
                      </a:r>
                    </a:p>
                  </a:txBody>
                  <a:tcPr marL="69069" marR="69069" marT="34534" marB="34534" anchor="ctr">
                    <a:lnL w="12700" cap="flat" cmpd="sng" algn="ctr">
                      <a:solidFill>
                        <a:srgbClr val="409C7A"/>
                      </a:solidFill>
                      <a:prstDash val="solid"/>
                      <a:round/>
                      <a:headEnd type="none" w="med" len="med"/>
                      <a:tailEnd type="none" w="med" len="med"/>
                    </a:lnL>
                    <a:lnR w="12700" cap="flat" cmpd="sng" algn="ctr">
                      <a:solidFill>
                        <a:srgbClr val="409C7A"/>
                      </a:solidFill>
                      <a:prstDash val="solid"/>
                      <a:round/>
                      <a:headEnd type="none" w="med" len="med"/>
                      <a:tailEnd type="none" w="med" len="med"/>
                    </a:lnR>
                    <a:lnT w="12700" cap="flat" cmpd="sng" algn="ctr">
                      <a:solidFill>
                        <a:srgbClr val="409C7A"/>
                      </a:solidFill>
                      <a:prstDash val="solid"/>
                      <a:round/>
                      <a:headEnd type="none" w="med" len="med"/>
                      <a:tailEnd type="none" w="med" len="med"/>
                    </a:lnT>
                    <a:lnB w="12700" cap="flat" cmpd="sng" algn="ctr">
                      <a:solidFill>
                        <a:srgbClr val="80D67A"/>
                      </a:solidFill>
                      <a:prstDash val="solid"/>
                      <a:round/>
                      <a:headEnd type="none" w="med" len="med"/>
                      <a:tailEnd type="none" w="med" len="med"/>
                    </a:lnB>
                  </a:tcPr>
                </a:tc>
                <a:extLst>
                  <a:ext uri="{0D108BD9-81ED-4DB2-BD59-A6C34878D82A}">
                    <a16:rowId xmlns:a16="http://schemas.microsoft.com/office/drawing/2014/main" val="1954210990"/>
                  </a:ext>
                </a:extLst>
              </a:tr>
              <a:tr h="483482">
                <a:tc>
                  <a:txBody>
                    <a:bodyPr/>
                    <a:lstStyle/>
                    <a:p>
                      <a:pPr algn="l"/>
                      <a:r>
                        <a:rPr lang="en-GB" sz="1400">
                          <a:effectLst/>
                        </a:rPr>
                        <a:t>Deploy to Production Without Manual Checks</a:t>
                      </a:r>
                    </a:p>
                  </a:txBody>
                  <a:tcPr marL="69069" marR="69069" marT="34534" marB="34534" anchor="ctr">
                    <a:lnL w="12700" cap="flat" cmpd="sng" algn="ctr">
                      <a:solidFill>
                        <a:srgbClr val="00757A"/>
                      </a:solidFill>
                      <a:prstDash val="solid"/>
                      <a:round/>
                      <a:headEnd type="none" w="med" len="med"/>
                      <a:tailEnd type="none" w="med" len="med"/>
                    </a:lnL>
                    <a:lnR w="12700" cap="flat" cmpd="sng" algn="ctr">
                      <a:solidFill>
                        <a:srgbClr val="40487A"/>
                      </a:solidFill>
                      <a:prstDash val="solid"/>
                      <a:round/>
                      <a:headEnd type="none" w="med" len="med"/>
                      <a:tailEnd type="none" w="med" len="med"/>
                    </a:lnR>
                    <a:lnT w="12700" cap="flat" cmpd="sng" algn="ctr">
                      <a:solidFill>
                        <a:srgbClr val="00757A"/>
                      </a:solidFill>
                      <a:prstDash val="solid"/>
                      <a:round/>
                      <a:headEnd type="none" w="med" len="med"/>
                      <a:tailEnd type="none" w="med" len="med"/>
                    </a:lnT>
                    <a:lnB w="12700" cap="flat" cmpd="sng" algn="ctr">
                      <a:solidFill>
                        <a:srgbClr val="005A79"/>
                      </a:solidFill>
                      <a:prstDash val="solid"/>
                      <a:round/>
                      <a:headEnd type="none" w="med" len="med"/>
                      <a:tailEnd type="none" w="med" len="med"/>
                    </a:lnB>
                  </a:tcPr>
                </a:tc>
                <a:tc>
                  <a:txBody>
                    <a:bodyPr/>
                    <a:lstStyle/>
                    <a:p>
                      <a:pPr algn="l"/>
                      <a:r>
                        <a:rPr lang="en-GB" sz="1400">
                          <a:effectLst/>
                        </a:rPr>
                        <a:t>Increase Revenue</a:t>
                      </a:r>
                    </a:p>
                  </a:txBody>
                  <a:tcPr marL="69069" marR="69069" marT="34534" marB="34534" anchor="ctr">
                    <a:lnL w="12700" cap="flat" cmpd="sng" algn="ctr">
                      <a:solidFill>
                        <a:srgbClr val="40487A"/>
                      </a:solidFill>
                      <a:prstDash val="solid"/>
                      <a:round/>
                      <a:headEnd type="none" w="med" len="med"/>
                      <a:tailEnd type="none" w="med" len="med"/>
                    </a:lnL>
                    <a:lnR w="12700" cap="flat" cmpd="sng" algn="ctr">
                      <a:solidFill>
                        <a:srgbClr val="80D67A"/>
                      </a:solidFill>
                      <a:prstDash val="solid"/>
                      <a:round/>
                      <a:headEnd type="none" w="med" len="med"/>
                      <a:tailEnd type="none" w="med" len="med"/>
                    </a:lnR>
                    <a:lnT w="12700" cap="flat" cmpd="sng" algn="ctr">
                      <a:solidFill>
                        <a:srgbClr val="40487A"/>
                      </a:solidFill>
                      <a:prstDash val="solid"/>
                      <a:round/>
                      <a:headEnd type="none" w="med" len="med"/>
                      <a:tailEnd type="none" w="med" len="med"/>
                    </a:lnT>
                    <a:lnB w="12700" cap="flat" cmpd="sng" algn="ctr">
                      <a:solidFill>
                        <a:srgbClr val="400D79"/>
                      </a:solidFill>
                      <a:prstDash val="solid"/>
                      <a:round/>
                      <a:headEnd type="none" w="med" len="med"/>
                      <a:tailEnd type="none" w="med" len="med"/>
                    </a:lnB>
                  </a:tcPr>
                </a:tc>
                <a:tc>
                  <a:txBody>
                    <a:bodyPr/>
                    <a:lstStyle/>
                    <a:p>
                      <a:pPr algn="l"/>
                      <a:r>
                        <a:rPr lang="en-GB" sz="1400" dirty="0">
                          <a:effectLst/>
                        </a:rPr>
                        <a:t>Less time to market</a:t>
                      </a:r>
                    </a:p>
                  </a:txBody>
                  <a:tcPr marL="69069" marR="69069" marT="34534" marB="34534" anchor="ctr">
                    <a:lnL w="12700" cap="flat" cmpd="sng" algn="ctr">
                      <a:solidFill>
                        <a:srgbClr val="80D67A"/>
                      </a:solidFill>
                      <a:prstDash val="solid"/>
                      <a:round/>
                      <a:headEnd type="none" w="med" len="med"/>
                      <a:tailEnd type="none" w="med" len="med"/>
                    </a:lnL>
                    <a:lnR w="12700" cap="flat" cmpd="sng" algn="ctr">
                      <a:solidFill>
                        <a:srgbClr val="80D67A"/>
                      </a:solidFill>
                      <a:prstDash val="solid"/>
                      <a:round/>
                      <a:headEnd type="none" w="med" len="med"/>
                      <a:tailEnd type="none" w="med" len="med"/>
                    </a:lnR>
                    <a:lnT w="12700" cap="flat" cmpd="sng" algn="ctr">
                      <a:solidFill>
                        <a:srgbClr val="80D67A"/>
                      </a:solidFill>
                      <a:prstDash val="solid"/>
                      <a:round/>
                      <a:headEnd type="none" w="med" len="med"/>
                      <a:tailEnd type="none" w="med" len="med"/>
                    </a:lnT>
                    <a:lnB w="12700" cap="flat" cmpd="sng" algn="ctr">
                      <a:solidFill>
                        <a:srgbClr val="002F79"/>
                      </a:solidFill>
                      <a:prstDash val="solid"/>
                      <a:round/>
                      <a:headEnd type="none" w="med" len="med"/>
                      <a:tailEnd type="none" w="med" len="med"/>
                    </a:lnB>
                  </a:tcPr>
                </a:tc>
                <a:extLst>
                  <a:ext uri="{0D108BD9-81ED-4DB2-BD59-A6C34878D82A}">
                    <a16:rowId xmlns:a16="http://schemas.microsoft.com/office/drawing/2014/main" val="4198854558"/>
                  </a:ext>
                </a:extLst>
              </a:tr>
              <a:tr h="483482">
                <a:tc>
                  <a:txBody>
                    <a:bodyPr/>
                    <a:lstStyle/>
                    <a:p>
                      <a:pPr algn="l"/>
                      <a:r>
                        <a:rPr lang="en-GB" sz="1400">
                          <a:effectLst/>
                        </a:rPr>
                        <a:t>Automated Smoke Tests</a:t>
                      </a:r>
                    </a:p>
                  </a:txBody>
                  <a:tcPr marL="69069" marR="69069" marT="34534" marB="34534" anchor="ctr">
                    <a:lnL w="12700" cap="flat" cmpd="sng" algn="ctr">
                      <a:solidFill>
                        <a:srgbClr val="005A79"/>
                      </a:solidFill>
                      <a:prstDash val="solid"/>
                      <a:round/>
                      <a:headEnd type="none" w="med" len="med"/>
                      <a:tailEnd type="none" w="med" len="med"/>
                    </a:lnL>
                    <a:lnR w="12700" cap="flat" cmpd="sng" algn="ctr">
                      <a:solidFill>
                        <a:srgbClr val="400D79"/>
                      </a:solidFill>
                      <a:prstDash val="solid"/>
                      <a:round/>
                      <a:headEnd type="none" w="med" len="med"/>
                      <a:tailEnd type="none" w="med" len="med"/>
                    </a:lnR>
                    <a:lnT w="12700" cap="flat" cmpd="sng" algn="ctr">
                      <a:solidFill>
                        <a:srgbClr val="005A79"/>
                      </a:solidFill>
                      <a:prstDash val="solid"/>
                      <a:round/>
                      <a:headEnd type="none" w="med" len="med"/>
                      <a:tailEnd type="none" w="med" len="med"/>
                    </a:lnT>
                    <a:lnB w="12700" cap="flat" cmpd="sng" algn="ctr">
                      <a:solidFill>
                        <a:srgbClr val="409C78"/>
                      </a:solidFill>
                      <a:prstDash val="solid"/>
                      <a:round/>
                      <a:headEnd type="none" w="med" len="med"/>
                      <a:tailEnd type="none" w="med" len="med"/>
                    </a:lnB>
                  </a:tcPr>
                </a:tc>
                <a:tc>
                  <a:txBody>
                    <a:bodyPr/>
                    <a:lstStyle/>
                    <a:p>
                      <a:pPr algn="l"/>
                      <a:r>
                        <a:rPr lang="en-GB" sz="1400">
                          <a:effectLst/>
                        </a:rPr>
                        <a:t>Protect Revenue</a:t>
                      </a:r>
                    </a:p>
                  </a:txBody>
                  <a:tcPr marL="69069" marR="69069" marT="34534" marB="34534" anchor="ctr">
                    <a:lnL w="12700" cap="flat" cmpd="sng" algn="ctr">
                      <a:solidFill>
                        <a:srgbClr val="400D79"/>
                      </a:solidFill>
                      <a:prstDash val="solid"/>
                      <a:round/>
                      <a:headEnd type="none" w="med" len="med"/>
                      <a:tailEnd type="none" w="med" len="med"/>
                    </a:lnL>
                    <a:lnR w="12700" cap="flat" cmpd="sng" algn="ctr">
                      <a:solidFill>
                        <a:srgbClr val="002F79"/>
                      </a:solidFill>
                      <a:prstDash val="solid"/>
                      <a:round/>
                      <a:headEnd type="none" w="med" len="med"/>
                      <a:tailEnd type="none" w="med" len="med"/>
                    </a:lnR>
                    <a:lnT w="12700" cap="flat" cmpd="sng" algn="ctr">
                      <a:solidFill>
                        <a:srgbClr val="400D79"/>
                      </a:solidFill>
                      <a:prstDash val="solid"/>
                      <a:round/>
                      <a:headEnd type="none" w="med" len="med"/>
                      <a:tailEnd type="none" w="med" len="med"/>
                    </a:lnT>
                    <a:lnB w="12700" cap="flat" cmpd="sng" algn="ctr">
                      <a:solidFill>
                        <a:srgbClr val="C0A778"/>
                      </a:solidFill>
                      <a:prstDash val="solid"/>
                      <a:round/>
                      <a:headEnd type="none" w="med" len="med"/>
                      <a:tailEnd type="none" w="med" len="med"/>
                    </a:lnB>
                  </a:tcPr>
                </a:tc>
                <a:tc>
                  <a:txBody>
                    <a:bodyPr/>
                    <a:lstStyle/>
                    <a:p>
                      <a:pPr algn="l"/>
                      <a:r>
                        <a:rPr lang="en-GB" sz="1400" dirty="0">
                          <a:effectLst/>
                        </a:rPr>
                        <a:t>Reduced downtime from a deploy-related crash or major bug</a:t>
                      </a:r>
                    </a:p>
                  </a:txBody>
                  <a:tcPr marL="69069" marR="69069" marT="34534" marB="34534" anchor="ctr">
                    <a:lnL w="12700" cap="flat" cmpd="sng" algn="ctr">
                      <a:solidFill>
                        <a:srgbClr val="002F79"/>
                      </a:solidFill>
                      <a:prstDash val="solid"/>
                      <a:round/>
                      <a:headEnd type="none" w="med" len="med"/>
                      <a:tailEnd type="none" w="med" len="med"/>
                    </a:lnL>
                    <a:lnR w="12700" cap="flat" cmpd="sng" algn="ctr">
                      <a:solidFill>
                        <a:srgbClr val="002F79"/>
                      </a:solidFill>
                      <a:prstDash val="solid"/>
                      <a:round/>
                      <a:headEnd type="none" w="med" len="med"/>
                      <a:tailEnd type="none" w="med" len="med"/>
                    </a:lnR>
                    <a:lnT w="12700" cap="flat" cmpd="sng" algn="ctr">
                      <a:solidFill>
                        <a:srgbClr val="002F79"/>
                      </a:solidFill>
                      <a:prstDash val="solid"/>
                      <a:round/>
                      <a:headEnd type="none" w="med" len="med"/>
                      <a:tailEnd type="none" w="med" len="med"/>
                    </a:lnT>
                    <a:lnB w="12700" cap="flat" cmpd="sng" algn="ctr">
                      <a:solidFill>
                        <a:srgbClr val="802B79"/>
                      </a:solidFill>
                      <a:prstDash val="solid"/>
                      <a:round/>
                      <a:headEnd type="none" w="med" len="med"/>
                      <a:tailEnd type="none" w="med" len="med"/>
                    </a:lnB>
                  </a:tcPr>
                </a:tc>
                <a:extLst>
                  <a:ext uri="{0D108BD9-81ED-4DB2-BD59-A6C34878D82A}">
                    <a16:rowId xmlns:a16="http://schemas.microsoft.com/office/drawing/2014/main" val="3829283608"/>
                  </a:ext>
                </a:extLst>
              </a:tr>
              <a:tr h="483482">
                <a:tc>
                  <a:txBody>
                    <a:bodyPr/>
                    <a:lstStyle/>
                    <a:p>
                      <a:pPr algn="l"/>
                      <a:r>
                        <a:rPr lang="en-GB" sz="1400">
                          <a:effectLst/>
                        </a:rPr>
                        <a:t>Automated Rollback Triggered by Job Failure</a:t>
                      </a:r>
                    </a:p>
                  </a:txBody>
                  <a:tcPr marL="69069" marR="69069" marT="34534" marB="34534" anchor="ctr">
                    <a:lnL w="12700" cap="flat" cmpd="sng" algn="ctr">
                      <a:solidFill>
                        <a:srgbClr val="409C78"/>
                      </a:solidFill>
                      <a:prstDash val="solid"/>
                      <a:round/>
                      <a:headEnd type="none" w="med" len="med"/>
                      <a:tailEnd type="none" w="med" len="med"/>
                    </a:lnL>
                    <a:lnR w="12700" cap="flat" cmpd="sng" algn="ctr">
                      <a:solidFill>
                        <a:srgbClr val="C0A778"/>
                      </a:solidFill>
                      <a:prstDash val="solid"/>
                      <a:round/>
                      <a:headEnd type="none" w="med" len="med"/>
                      <a:tailEnd type="none" w="med" len="med"/>
                    </a:lnR>
                    <a:lnT w="12700" cap="flat" cmpd="sng" algn="ctr">
                      <a:solidFill>
                        <a:srgbClr val="409C78"/>
                      </a:solidFill>
                      <a:prstDash val="solid"/>
                      <a:round/>
                      <a:headEnd type="none" w="med" len="med"/>
                      <a:tailEnd type="none" w="med" len="med"/>
                    </a:lnT>
                    <a:lnB w="12700" cap="flat" cmpd="sng" algn="ctr">
                      <a:solidFill>
                        <a:srgbClr val="409C78"/>
                      </a:solidFill>
                      <a:prstDash val="solid"/>
                      <a:round/>
                      <a:headEnd type="none" w="med" len="med"/>
                      <a:tailEnd type="none" w="med" len="med"/>
                    </a:lnB>
                  </a:tcPr>
                </a:tc>
                <a:tc>
                  <a:txBody>
                    <a:bodyPr/>
                    <a:lstStyle/>
                    <a:p>
                      <a:pPr algn="l"/>
                      <a:r>
                        <a:rPr lang="en-GB" sz="1400">
                          <a:effectLst/>
                        </a:rPr>
                        <a:t>Protect Revenue</a:t>
                      </a:r>
                    </a:p>
                  </a:txBody>
                  <a:tcPr marL="69069" marR="69069" marT="34534" marB="34534" anchor="ctr">
                    <a:lnL w="12700" cap="flat" cmpd="sng" algn="ctr">
                      <a:solidFill>
                        <a:srgbClr val="C0A778"/>
                      </a:solidFill>
                      <a:prstDash val="solid"/>
                      <a:round/>
                      <a:headEnd type="none" w="med" len="med"/>
                      <a:tailEnd type="none" w="med" len="med"/>
                    </a:lnL>
                    <a:lnR w="12700" cap="flat" cmpd="sng" algn="ctr">
                      <a:solidFill>
                        <a:srgbClr val="802B79"/>
                      </a:solidFill>
                      <a:prstDash val="solid"/>
                      <a:round/>
                      <a:headEnd type="none" w="med" len="med"/>
                      <a:tailEnd type="none" w="med" len="med"/>
                    </a:lnR>
                    <a:lnT w="12700" cap="flat" cmpd="sng" algn="ctr">
                      <a:solidFill>
                        <a:srgbClr val="C0A778"/>
                      </a:solidFill>
                      <a:prstDash val="solid"/>
                      <a:round/>
                      <a:headEnd type="none" w="med" len="med"/>
                      <a:tailEnd type="none" w="med" len="med"/>
                    </a:lnT>
                    <a:lnB w="12700" cap="flat" cmpd="sng" algn="ctr">
                      <a:solidFill>
                        <a:srgbClr val="C0A778"/>
                      </a:solidFill>
                      <a:prstDash val="solid"/>
                      <a:round/>
                      <a:headEnd type="none" w="med" len="med"/>
                      <a:tailEnd type="none" w="med" len="med"/>
                    </a:lnB>
                  </a:tcPr>
                </a:tc>
                <a:tc>
                  <a:txBody>
                    <a:bodyPr/>
                    <a:lstStyle/>
                    <a:p>
                      <a:pPr algn="l"/>
                      <a:r>
                        <a:rPr lang="en-GB" sz="1400" dirty="0">
                          <a:effectLst/>
                        </a:rPr>
                        <a:t>Quick undo to return production to working state</a:t>
                      </a:r>
                    </a:p>
                  </a:txBody>
                  <a:tcPr marL="69069" marR="69069" marT="34534" marB="34534" anchor="ctr">
                    <a:lnL w="12700" cap="flat" cmpd="sng" algn="ctr">
                      <a:solidFill>
                        <a:srgbClr val="802B79"/>
                      </a:solidFill>
                      <a:prstDash val="solid"/>
                      <a:round/>
                      <a:headEnd type="none" w="med" len="med"/>
                      <a:tailEnd type="none" w="med" len="med"/>
                    </a:lnL>
                    <a:lnR w="12700" cap="flat" cmpd="sng" algn="ctr">
                      <a:solidFill>
                        <a:srgbClr val="802B79"/>
                      </a:solidFill>
                      <a:prstDash val="solid"/>
                      <a:round/>
                      <a:headEnd type="none" w="med" len="med"/>
                      <a:tailEnd type="none" w="med" len="med"/>
                    </a:lnR>
                    <a:lnT w="12700" cap="flat" cmpd="sng" algn="ctr">
                      <a:solidFill>
                        <a:srgbClr val="802B79"/>
                      </a:solidFill>
                      <a:prstDash val="solid"/>
                      <a:round/>
                      <a:headEnd type="none" w="med" len="med"/>
                      <a:tailEnd type="none" w="med" len="med"/>
                    </a:lnT>
                    <a:lnB w="12700" cap="flat" cmpd="sng" algn="ctr">
                      <a:solidFill>
                        <a:srgbClr val="802B79"/>
                      </a:solidFill>
                      <a:prstDash val="solid"/>
                      <a:round/>
                      <a:headEnd type="none" w="med" len="med"/>
                      <a:tailEnd type="none" w="med" len="med"/>
                    </a:lnB>
                  </a:tcPr>
                </a:tc>
                <a:extLst>
                  <a:ext uri="{0D108BD9-81ED-4DB2-BD59-A6C34878D82A}">
                    <a16:rowId xmlns:a16="http://schemas.microsoft.com/office/drawing/2014/main" val="378461912"/>
                  </a:ext>
                </a:extLst>
              </a:tr>
            </a:tbl>
          </a:graphicData>
        </a:graphic>
      </p:graphicFrame>
      <p:sp>
        <p:nvSpPr>
          <p:cNvPr id="6" name="TextBox 5">
            <a:extLst>
              <a:ext uri="{FF2B5EF4-FFF2-40B4-BE49-F238E27FC236}">
                <a16:creationId xmlns:a16="http://schemas.microsoft.com/office/drawing/2014/main" id="{9C0CDA2F-8644-8F5D-B835-0D6ACF329643}"/>
              </a:ext>
            </a:extLst>
          </p:cNvPr>
          <p:cNvSpPr txBox="1"/>
          <p:nvPr/>
        </p:nvSpPr>
        <p:spPr>
          <a:xfrm>
            <a:off x="4261464" y="6492875"/>
            <a:ext cx="6098958" cy="215444"/>
          </a:xfrm>
          <a:prstGeom prst="rect">
            <a:avLst/>
          </a:prstGeom>
          <a:noFill/>
        </p:spPr>
        <p:txBody>
          <a:bodyPr wrap="square">
            <a:spAutoFit/>
          </a:bodyPr>
          <a:lstStyle/>
          <a:p>
            <a:r>
              <a:rPr lang="en-DE" sz="800" dirty="0"/>
              <a:t>https://blackswanfarming.com/value-a-framework-for-thinking/</a:t>
            </a:r>
          </a:p>
        </p:txBody>
      </p:sp>
    </p:spTree>
    <p:extLst>
      <p:ext uri="{BB962C8B-B14F-4D97-AF65-F5344CB8AC3E}">
        <p14:creationId xmlns:p14="http://schemas.microsoft.com/office/powerpoint/2010/main" val="280739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1C69-FA6D-66F9-1FDC-205C36EABD8F}"/>
              </a:ext>
            </a:extLst>
          </p:cNvPr>
          <p:cNvSpPr>
            <a:spLocks noGrp="1"/>
          </p:cNvSpPr>
          <p:nvPr>
            <p:ph type="title"/>
          </p:nvPr>
        </p:nvSpPr>
        <p:spPr/>
        <p:txBody>
          <a:bodyPr/>
          <a:lstStyle/>
          <a:p>
            <a:r>
              <a:rPr lang="en-DE" dirty="0"/>
              <a:t>Principles of Continuous Delivery.</a:t>
            </a:r>
          </a:p>
        </p:txBody>
      </p:sp>
      <p:sp>
        <p:nvSpPr>
          <p:cNvPr id="3" name="Content Placeholder 2">
            <a:extLst>
              <a:ext uri="{FF2B5EF4-FFF2-40B4-BE49-F238E27FC236}">
                <a16:creationId xmlns:a16="http://schemas.microsoft.com/office/drawing/2014/main" id="{BC97CED9-8E87-7449-D53A-9C2B4C81CF2D}"/>
              </a:ext>
            </a:extLst>
          </p:cNvPr>
          <p:cNvSpPr>
            <a:spLocks noGrp="1"/>
          </p:cNvSpPr>
          <p:nvPr>
            <p:ph idx="1"/>
          </p:nvPr>
        </p:nvSpPr>
        <p:spPr/>
        <p:txBody>
          <a:bodyPr>
            <a:normAutofit/>
          </a:bodyPr>
          <a:lstStyle/>
          <a:p>
            <a:pPr marL="0" indent="0" algn="l">
              <a:buNone/>
            </a:pPr>
            <a:r>
              <a:rPr lang="en-GB" sz="1600" b="1" i="0" u="none" strike="noStrike" dirty="0">
                <a:solidFill>
                  <a:srgbClr val="0B0B0B"/>
                </a:solidFill>
                <a:effectLst/>
                <a:latin typeface="Open Sans" panose="020B0606030504020204" pitchFamily="34" charset="0"/>
              </a:rPr>
              <a:t>1. Repeatable Reliable Process </a:t>
            </a:r>
            <a:r>
              <a:rPr lang="en-GB" sz="1600" b="0" i="0" u="none" strike="noStrike" dirty="0">
                <a:solidFill>
                  <a:srgbClr val="0B0B0B"/>
                </a:solidFill>
                <a:effectLst/>
                <a:latin typeface="Open Sans" panose="020B0606030504020204" pitchFamily="34" charset="0"/>
              </a:rPr>
              <a:t>of Releasing/Deploying SW.</a:t>
            </a:r>
          </a:p>
          <a:p>
            <a:pPr algn="l">
              <a:buFont typeface="+mj-lt"/>
              <a:buAutoNum type="arabicPeriod"/>
            </a:pPr>
            <a:r>
              <a:rPr lang="en-GB" sz="1600" b="1" i="0" u="none" strike="noStrike" dirty="0">
                <a:solidFill>
                  <a:srgbClr val="0B0B0B"/>
                </a:solidFill>
                <a:effectLst/>
                <a:latin typeface="Open Sans" panose="020B0606030504020204" pitchFamily="34" charset="0"/>
              </a:rPr>
              <a:t>Automate Everything</a:t>
            </a:r>
            <a:r>
              <a:rPr lang="en-GB" sz="1600" b="0" i="0" u="none" strike="noStrike" dirty="0">
                <a:solidFill>
                  <a:srgbClr val="0B0B0B"/>
                </a:solidFill>
                <a:effectLst/>
                <a:latin typeface="Open Sans" panose="020B0606030504020204" pitchFamily="34" charset="0"/>
              </a:rPr>
              <a:t>: No manual process necessary.</a:t>
            </a:r>
          </a:p>
          <a:p>
            <a:pPr algn="l">
              <a:buFont typeface="+mj-lt"/>
              <a:buAutoNum type="arabicPeriod"/>
            </a:pPr>
            <a:r>
              <a:rPr lang="en-GB" sz="1600" b="1" i="0" u="none" strike="noStrike" dirty="0">
                <a:solidFill>
                  <a:srgbClr val="0B0B0B"/>
                </a:solidFill>
                <a:effectLst/>
                <a:latin typeface="Open Sans" panose="020B0606030504020204" pitchFamily="34" charset="0"/>
              </a:rPr>
              <a:t>Version Control Everything</a:t>
            </a:r>
            <a:r>
              <a:rPr lang="en-GB" sz="1600" b="0" i="0" u="none" strike="noStrike" dirty="0">
                <a:solidFill>
                  <a:srgbClr val="0B0B0B"/>
                </a:solidFill>
                <a:effectLst/>
                <a:latin typeface="Open Sans" panose="020B0606030504020204" pitchFamily="34" charset="0"/>
              </a:rPr>
              <a:t>: including Infrastructure, Configuration, Test Cases, Acceptance Tests, E2E Tests.</a:t>
            </a:r>
          </a:p>
          <a:p>
            <a:pPr algn="l">
              <a:buFont typeface="+mj-lt"/>
              <a:buAutoNum type="arabicPeriod"/>
            </a:pPr>
            <a:r>
              <a:rPr lang="en-GB" sz="1600" b="1" i="0" u="none" strike="noStrike" dirty="0">
                <a:solidFill>
                  <a:srgbClr val="0B0B0B"/>
                </a:solidFill>
                <a:effectLst/>
                <a:latin typeface="Open Sans" panose="020B0606030504020204" pitchFamily="34" charset="0"/>
              </a:rPr>
              <a:t>Bring the Pain Forward</a:t>
            </a:r>
            <a:r>
              <a:rPr lang="en-GB" sz="1600" b="0" i="0" u="none" strike="noStrike" dirty="0">
                <a:solidFill>
                  <a:srgbClr val="0B0B0B"/>
                </a:solidFill>
                <a:effectLst/>
                <a:latin typeface="Open Sans" panose="020B0606030504020204" pitchFamily="34" charset="0"/>
              </a:rPr>
              <a:t>: if something is difficult, do that thing more often until it is not difficult anymore.</a:t>
            </a:r>
          </a:p>
          <a:p>
            <a:pPr algn="l">
              <a:buFont typeface="+mj-lt"/>
              <a:buAutoNum type="arabicPeriod"/>
            </a:pPr>
            <a:r>
              <a:rPr lang="en-GB" sz="1600" b="1" i="0" u="none" strike="noStrike" dirty="0">
                <a:solidFill>
                  <a:srgbClr val="0B0B0B"/>
                </a:solidFill>
                <a:effectLst/>
                <a:latin typeface="Open Sans" panose="020B0606030504020204" pitchFamily="34" charset="0"/>
              </a:rPr>
              <a:t>Build-in Quality</a:t>
            </a:r>
            <a:r>
              <a:rPr lang="en-GB" sz="1600" b="0" i="0" u="none" strike="noStrike" dirty="0">
                <a:solidFill>
                  <a:srgbClr val="0B0B0B"/>
                </a:solidFill>
                <a:effectLst/>
                <a:latin typeface="Open Sans" panose="020B0606030504020204" pitchFamily="34" charset="0"/>
              </a:rPr>
              <a:t>: verify quality, keep metrics to alert the team if expected quality drops (Coverage, Complexity, Code Smells Code Style). Process should motivate team to improve metrics over time.</a:t>
            </a:r>
          </a:p>
          <a:p>
            <a:pPr algn="l">
              <a:buFont typeface="+mj-lt"/>
              <a:buAutoNum type="arabicPeriod"/>
            </a:pPr>
            <a:r>
              <a:rPr lang="en-GB" sz="1600" b="1" i="0" u="none" strike="noStrike" dirty="0">
                <a:solidFill>
                  <a:srgbClr val="0B0B0B"/>
                </a:solidFill>
                <a:effectLst/>
                <a:latin typeface="Open Sans" panose="020B0606030504020204" pitchFamily="34" charset="0"/>
              </a:rPr>
              <a:t>"Done" Means Released</a:t>
            </a:r>
            <a:r>
              <a:rPr lang="en-GB" sz="1600" b="0" i="0" u="none" strike="noStrike" dirty="0">
                <a:solidFill>
                  <a:srgbClr val="0B0B0B"/>
                </a:solidFill>
                <a:effectLst/>
                <a:latin typeface="Open Sans" panose="020B0606030504020204" pitchFamily="34" charset="0"/>
              </a:rPr>
              <a:t>: A feature is only done, when it is running in production.</a:t>
            </a:r>
          </a:p>
          <a:p>
            <a:pPr algn="l">
              <a:buFont typeface="+mj-lt"/>
              <a:buAutoNum type="arabicPeriod"/>
            </a:pPr>
            <a:r>
              <a:rPr lang="en-GB" sz="1600" b="1" i="0" u="none" strike="noStrike" dirty="0">
                <a:solidFill>
                  <a:srgbClr val="0B0B0B"/>
                </a:solidFill>
                <a:effectLst/>
                <a:latin typeface="Open Sans" panose="020B0606030504020204" pitchFamily="34" charset="0"/>
              </a:rPr>
              <a:t>Everyone is Responsible</a:t>
            </a:r>
            <a:r>
              <a:rPr lang="en-GB" sz="1600" b="0" i="0" u="none" strike="noStrike" dirty="0">
                <a:solidFill>
                  <a:srgbClr val="0B0B0B"/>
                </a:solidFill>
                <a:effectLst/>
                <a:latin typeface="Open Sans" panose="020B0606030504020204" pitchFamily="34" charset="0"/>
              </a:rPr>
              <a:t>: No Silos, when there is a problem everyone has to help.</a:t>
            </a:r>
          </a:p>
          <a:p>
            <a:pPr algn="l">
              <a:buFont typeface="+mj-lt"/>
              <a:buAutoNum type="arabicPeriod"/>
            </a:pPr>
            <a:r>
              <a:rPr lang="en-GB" sz="1600" b="1" i="0" u="none" strike="noStrike" dirty="0">
                <a:solidFill>
                  <a:srgbClr val="0B0B0B"/>
                </a:solidFill>
                <a:effectLst/>
                <a:latin typeface="Open Sans" panose="020B0606030504020204" pitchFamily="34" charset="0"/>
              </a:rPr>
              <a:t>Continuous Improvement</a:t>
            </a:r>
            <a:r>
              <a:rPr lang="en-GB" sz="1600" b="0" i="0" u="none" strike="noStrike" dirty="0">
                <a:solidFill>
                  <a:srgbClr val="0B0B0B"/>
                </a:solidFill>
                <a:effectLst/>
                <a:latin typeface="Open Sans" panose="020B0606030504020204" pitchFamily="34" charset="0"/>
              </a:rPr>
              <a:t>: True north is perfection, small daily improvements are the steps towards that goal.</a:t>
            </a:r>
          </a:p>
          <a:p>
            <a:pPr marL="0" indent="0">
              <a:buNone/>
            </a:pPr>
            <a:endParaRPr lang="en-DE" sz="1600" dirty="0"/>
          </a:p>
          <a:p>
            <a:pPr marL="0" indent="0">
              <a:buNone/>
            </a:pPr>
            <a:r>
              <a:rPr lang="en-DE" sz="1600" dirty="0"/>
              <a:t>Source: </a:t>
            </a:r>
            <a:r>
              <a:rPr lang="en-GB" sz="1600" dirty="0">
                <a:hlinkClick r:id="rId2"/>
              </a:rPr>
              <a:t>https://www.amazon.com/dp/0321601912?tag=contindelive-20</a:t>
            </a:r>
            <a:r>
              <a:rPr lang="en-GB" sz="1600" dirty="0"/>
              <a:t> </a:t>
            </a:r>
            <a:endParaRPr lang="en-DE" sz="1600" dirty="0"/>
          </a:p>
        </p:txBody>
      </p:sp>
    </p:spTree>
    <p:extLst>
      <p:ext uri="{BB962C8B-B14F-4D97-AF65-F5344CB8AC3E}">
        <p14:creationId xmlns:p14="http://schemas.microsoft.com/office/powerpoint/2010/main" val="110356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30FB-D7F8-86C9-F26C-114B33B64FE4}"/>
              </a:ext>
            </a:extLst>
          </p:cNvPr>
          <p:cNvSpPr>
            <a:spLocks noGrp="1"/>
          </p:cNvSpPr>
          <p:nvPr>
            <p:ph type="title"/>
          </p:nvPr>
        </p:nvSpPr>
        <p:spPr/>
        <p:txBody>
          <a:bodyPr/>
          <a:lstStyle/>
          <a:p>
            <a:r>
              <a:rPr lang="en-DE" dirty="0"/>
              <a:t>Costs for adoption of CI/CD.</a:t>
            </a:r>
          </a:p>
        </p:txBody>
      </p:sp>
      <p:sp>
        <p:nvSpPr>
          <p:cNvPr id="3" name="Content Placeholder 2">
            <a:extLst>
              <a:ext uri="{FF2B5EF4-FFF2-40B4-BE49-F238E27FC236}">
                <a16:creationId xmlns:a16="http://schemas.microsoft.com/office/drawing/2014/main" id="{2E1B9EDB-98D4-E24D-A1CC-281AC544C324}"/>
              </a:ext>
            </a:extLst>
          </p:cNvPr>
          <p:cNvSpPr>
            <a:spLocks noGrp="1"/>
          </p:cNvSpPr>
          <p:nvPr>
            <p:ph idx="1"/>
          </p:nvPr>
        </p:nvSpPr>
        <p:spPr/>
        <p:txBody>
          <a:bodyPr>
            <a:normAutofit/>
          </a:bodyPr>
          <a:lstStyle/>
          <a:p>
            <a:pPr algn="l">
              <a:buFont typeface="Arial" panose="020B0604020202020204" pitchFamily="34" charset="0"/>
              <a:buChar char="•"/>
            </a:pPr>
            <a:r>
              <a:rPr lang="en-GB" sz="1800" b="0" i="0" u="none" strike="noStrike" dirty="0">
                <a:solidFill>
                  <a:srgbClr val="0B0B0B"/>
                </a:solidFill>
                <a:effectLst/>
              </a:rPr>
              <a:t>No more manual deploying to environments</a:t>
            </a:r>
          </a:p>
          <a:p>
            <a:pPr algn="l">
              <a:buFont typeface="Arial" panose="020B0604020202020204" pitchFamily="34" charset="0"/>
              <a:buChar char="•"/>
            </a:pPr>
            <a:r>
              <a:rPr lang="en-GB" sz="1800" b="0" i="0" u="none" strike="noStrike" dirty="0">
                <a:solidFill>
                  <a:srgbClr val="0B0B0B"/>
                </a:solidFill>
                <a:effectLst/>
              </a:rPr>
              <a:t>No more modifying environment settings in GUI's</a:t>
            </a:r>
          </a:p>
          <a:p>
            <a:pPr algn="l">
              <a:buFont typeface="Arial" panose="020B0604020202020204" pitchFamily="34" charset="0"/>
              <a:buChar char="•"/>
            </a:pPr>
            <a:r>
              <a:rPr lang="en-GB" sz="1800" b="0" i="0" u="none" strike="noStrike" dirty="0">
                <a:solidFill>
                  <a:srgbClr val="0B0B0B"/>
                </a:solidFill>
                <a:effectLst/>
              </a:rPr>
              <a:t>No more neglecting the unit tests</a:t>
            </a:r>
          </a:p>
          <a:p>
            <a:pPr algn="l">
              <a:buFont typeface="Arial" panose="020B0604020202020204" pitchFamily="34" charset="0"/>
              <a:buChar char="•"/>
            </a:pPr>
            <a:r>
              <a:rPr lang="en-GB" sz="1800" b="0" i="0" u="none" strike="noStrike" dirty="0">
                <a:solidFill>
                  <a:srgbClr val="0B0B0B"/>
                </a:solidFill>
                <a:effectLst/>
              </a:rPr>
              <a:t>No more leaving broken code in place</a:t>
            </a:r>
          </a:p>
          <a:p>
            <a:pPr algn="l">
              <a:buFont typeface="Arial" panose="020B0604020202020204" pitchFamily="34" charset="0"/>
              <a:buChar char="•"/>
            </a:pPr>
            <a:r>
              <a:rPr lang="en-GB" sz="1800" b="0" i="0" u="none" strike="noStrike" dirty="0">
                <a:solidFill>
                  <a:srgbClr val="0B0B0B"/>
                </a:solidFill>
                <a:effectLst/>
              </a:rPr>
              <a:t>Requires a high level of discipline</a:t>
            </a:r>
          </a:p>
          <a:p>
            <a:pPr algn="l">
              <a:buFont typeface="Arial" panose="020B0604020202020204" pitchFamily="34" charset="0"/>
              <a:buChar char="•"/>
            </a:pPr>
            <a:r>
              <a:rPr lang="en-GB" sz="1800" b="0" i="0" u="none" strike="noStrike" dirty="0">
                <a:solidFill>
                  <a:srgbClr val="0B0B0B"/>
                </a:solidFill>
                <a:effectLst/>
              </a:rPr>
              <a:t>Requires additional skills to maintain and extend automation</a:t>
            </a:r>
          </a:p>
          <a:p>
            <a:endParaRPr lang="en-DE" sz="1800" dirty="0"/>
          </a:p>
        </p:txBody>
      </p:sp>
    </p:spTree>
    <p:extLst>
      <p:ext uri="{BB962C8B-B14F-4D97-AF65-F5344CB8AC3E}">
        <p14:creationId xmlns:p14="http://schemas.microsoft.com/office/powerpoint/2010/main" val="214950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3FD0-13DC-74C1-85E4-3CE1BE35889F}"/>
              </a:ext>
            </a:extLst>
          </p:cNvPr>
          <p:cNvSpPr>
            <a:spLocks noGrp="1"/>
          </p:cNvSpPr>
          <p:nvPr>
            <p:ph type="title"/>
          </p:nvPr>
        </p:nvSpPr>
        <p:spPr/>
        <p:txBody>
          <a:bodyPr/>
          <a:lstStyle/>
          <a:p>
            <a:r>
              <a:rPr lang="en-DE" dirty="0"/>
              <a:t>Process of Deploying to Production.</a:t>
            </a:r>
          </a:p>
        </p:txBody>
      </p:sp>
      <p:pic>
        <p:nvPicPr>
          <p:cNvPr id="5" name="Content Placeholder 4">
            <a:extLst>
              <a:ext uri="{FF2B5EF4-FFF2-40B4-BE49-F238E27FC236}">
                <a16:creationId xmlns:a16="http://schemas.microsoft.com/office/drawing/2014/main" id="{5A49C4F3-021A-2223-6CCC-488B6E607577}"/>
              </a:ext>
            </a:extLst>
          </p:cNvPr>
          <p:cNvPicPr>
            <a:picLocks noGrp="1" noChangeAspect="1"/>
          </p:cNvPicPr>
          <p:nvPr>
            <p:ph idx="1"/>
          </p:nvPr>
        </p:nvPicPr>
        <p:blipFill>
          <a:blip r:embed="rId2"/>
          <a:stretch>
            <a:fillRect/>
          </a:stretch>
        </p:blipFill>
        <p:spPr>
          <a:xfrm>
            <a:off x="348143" y="2429306"/>
            <a:ext cx="5747857" cy="3136993"/>
          </a:xfrm>
        </p:spPr>
      </p:pic>
      <p:pic>
        <p:nvPicPr>
          <p:cNvPr id="6" name="Content Placeholder 4">
            <a:extLst>
              <a:ext uri="{FF2B5EF4-FFF2-40B4-BE49-F238E27FC236}">
                <a16:creationId xmlns:a16="http://schemas.microsoft.com/office/drawing/2014/main" id="{380BAEC3-742E-A2F3-ABF5-27359BF724E9}"/>
              </a:ext>
            </a:extLst>
          </p:cNvPr>
          <p:cNvPicPr>
            <a:picLocks noChangeAspect="1"/>
          </p:cNvPicPr>
          <p:nvPr/>
        </p:nvPicPr>
        <p:blipFill>
          <a:blip r:embed="rId3"/>
          <a:srcRect/>
          <a:stretch/>
        </p:blipFill>
        <p:spPr>
          <a:xfrm>
            <a:off x="6244395" y="2609313"/>
            <a:ext cx="5747857" cy="2776976"/>
          </a:xfrm>
          <a:prstGeom prst="rect">
            <a:avLst/>
          </a:prstGeom>
        </p:spPr>
      </p:pic>
    </p:spTree>
    <p:extLst>
      <p:ext uri="{BB962C8B-B14F-4D97-AF65-F5344CB8AC3E}">
        <p14:creationId xmlns:p14="http://schemas.microsoft.com/office/powerpoint/2010/main" val="131428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CEA2-99ED-931F-4CF9-AEE180430435}"/>
              </a:ext>
            </a:extLst>
          </p:cNvPr>
          <p:cNvSpPr>
            <a:spLocks noGrp="1"/>
          </p:cNvSpPr>
          <p:nvPr>
            <p:ph type="title"/>
          </p:nvPr>
        </p:nvSpPr>
        <p:spPr/>
        <p:txBody>
          <a:bodyPr/>
          <a:lstStyle/>
          <a:p>
            <a:r>
              <a:rPr lang="en-DE" dirty="0"/>
              <a:t>Steps to get closer to Continuous Delivery.</a:t>
            </a:r>
          </a:p>
        </p:txBody>
      </p:sp>
      <p:sp>
        <p:nvSpPr>
          <p:cNvPr id="3" name="Content Placeholder 2">
            <a:extLst>
              <a:ext uri="{FF2B5EF4-FFF2-40B4-BE49-F238E27FC236}">
                <a16:creationId xmlns:a16="http://schemas.microsoft.com/office/drawing/2014/main" id="{63FDC2A6-3E47-D1E2-238A-CED888AC0D4E}"/>
              </a:ext>
            </a:extLst>
          </p:cNvPr>
          <p:cNvSpPr>
            <a:spLocks noGrp="1"/>
          </p:cNvSpPr>
          <p:nvPr>
            <p:ph idx="1"/>
          </p:nvPr>
        </p:nvSpPr>
        <p:spPr/>
        <p:txBody>
          <a:bodyPr>
            <a:normAutofit/>
          </a:bodyPr>
          <a:lstStyle/>
          <a:p>
            <a:pPr algn="l">
              <a:buFont typeface="Arial" panose="020B0604020202020204" pitchFamily="34" charset="0"/>
              <a:buChar char="•"/>
            </a:pPr>
            <a:r>
              <a:rPr lang="en-GB" sz="1600" b="0" i="0" u="none" strike="noStrike" dirty="0">
                <a:solidFill>
                  <a:srgbClr val="0B0B0B"/>
                </a:solidFill>
                <a:effectLst/>
                <a:latin typeface="Open Sans" panose="020B0606030504020204" pitchFamily="34" charset="0"/>
              </a:rPr>
              <a:t>Expect collaborative, comprehensive grooming of features that include team and stakeholders</a:t>
            </a:r>
          </a:p>
          <a:p>
            <a:pPr algn="l">
              <a:buFont typeface="Arial" panose="020B0604020202020204" pitchFamily="34" charset="0"/>
              <a:buChar char="•"/>
            </a:pPr>
            <a:r>
              <a:rPr lang="en-GB" sz="1600" b="0" i="0" u="none" strike="noStrike" dirty="0">
                <a:solidFill>
                  <a:srgbClr val="0B0B0B"/>
                </a:solidFill>
                <a:effectLst/>
                <a:latin typeface="Open Sans" panose="020B0606030504020204" pitchFamily="34" charset="0"/>
              </a:rPr>
              <a:t>Ruthless slicing of features to smallest valuable increments</a:t>
            </a:r>
          </a:p>
          <a:p>
            <a:pPr algn="l">
              <a:buFont typeface="Arial" panose="020B0604020202020204" pitchFamily="34" charset="0"/>
              <a:buChar char="•"/>
            </a:pPr>
            <a:r>
              <a:rPr lang="en-GB" sz="1600" b="0" i="0" u="none" strike="noStrike" dirty="0">
                <a:solidFill>
                  <a:srgbClr val="0B0B0B"/>
                </a:solidFill>
                <a:effectLst/>
                <a:latin typeface="Open Sans" panose="020B0606030504020204" pitchFamily="34" charset="0"/>
              </a:rPr>
              <a:t>Build team-wide, deep understanding of each feature's requirements and characteristics before coding starts</a:t>
            </a:r>
          </a:p>
          <a:p>
            <a:pPr algn="l">
              <a:buFont typeface="Arial" panose="020B0604020202020204" pitchFamily="34" charset="0"/>
              <a:buChar char="•"/>
            </a:pPr>
            <a:r>
              <a:rPr lang="en-GB" sz="1600" b="0" i="0" u="none" strike="noStrike" dirty="0">
                <a:solidFill>
                  <a:srgbClr val="0B0B0B"/>
                </a:solidFill>
                <a:effectLst/>
                <a:latin typeface="Open Sans" panose="020B0606030504020204" pitchFamily="34" charset="0"/>
              </a:rPr>
              <a:t>Write comprehensive automated unit tests in front-end and back-end layers</a:t>
            </a:r>
          </a:p>
          <a:p>
            <a:pPr algn="l">
              <a:buFont typeface="Arial" panose="020B0604020202020204" pitchFamily="34" charset="0"/>
              <a:buChar char="•"/>
            </a:pPr>
            <a:r>
              <a:rPr lang="en-GB" sz="1600" b="0" i="0" u="none" strike="noStrike" dirty="0">
                <a:solidFill>
                  <a:srgbClr val="0B0B0B"/>
                </a:solidFill>
                <a:effectLst/>
                <a:latin typeface="Open Sans" panose="020B0606030504020204" pitchFamily="34" charset="0"/>
              </a:rPr>
              <a:t>Shoot for high coverage from automated back-end integration tests</a:t>
            </a:r>
          </a:p>
          <a:p>
            <a:pPr algn="l">
              <a:buFont typeface="Arial" panose="020B0604020202020204" pitchFamily="34" charset="0"/>
              <a:buChar char="•"/>
            </a:pPr>
            <a:r>
              <a:rPr lang="en-GB" sz="1600" b="0" i="0" u="none" strike="noStrike" dirty="0">
                <a:solidFill>
                  <a:srgbClr val="0B0B0B"/>
                </a:solidFill>
                <a:effectLst/>
                <a:latin typeface="Open Sans" panose="020B0606030504020204" pitchFamily="34" charset="0"/>
              </a:rPr>
              <a:t>Shoot for high feature critical-path coverage from end-to-end UI tests</a:t>
            </a:r>
          </a:p>
          <a:p>
            <a:pPr algn="l">
              <a:buFont typeface="Arial" panose="020B0604020202020204" pitchFamily="34" charset="0"/>
              <a:buChar char="•"/>
            </a:pPr>
            <a:r>
              <a:rPr lang="en-GB" sz="1600" b="0" i="0" u="none" strike="noStrike" dirty="0">
                <a:solidFill>
                  <a:srgbClr val="0B0B0B"/>
                </a:solidFill>
                <a:effectLst/>
                <a:latin typeface="Open Sans" panose="020B0606030504020204" pitchFamily="34" charset="0"/>
              </a:rPr>
              <a:t>Include automated smoke tests that can be run on production-candidates</a:t>
            </a:r>
          </a:p>
          <a:p>
            <a:pPr algn="l">
              <a:buFont typeface="Arial" panose="020B0604020202020204" pitchFamily="34" charset="0"/>
              <a:buChar char="•"/>
            </a:pPr>
            <a:r>
              <a:rPr lang="en-GB" sz="1600" b="0" i="0" u="none" strike="noStrike" dirty="0">
                <a:solidFill>
                  <a:srgbClr val="0B0B0B"/>
                </a:solidFill>
                <a:effectLst/>
                <a:latin typeface="Open Sans" panose="020B0606030504020204" pitchFamily="34" charset="0"/>
              </a:rPr>
              <a:t>Ensure all post-commit tasks and hand-offs must be automated in CI/CD</a:t>
            </a:r>
          </a:p>
          <a:p>
            <a:pPr algn="l">
              <a:buFont typeface="Arial" panose="020B0604020202020204" pitchFamily="34" charset="0"/>
              <a:buChar char="•"/>
            </a:pPr>
            <a:r>
              <a:rPr lang="en-GB" sz="1600" b="0" i="0" u="none" strike="noStrike" dirty="0">
                <a:solidFill>
                  <a:srgbClr val="0B0B0B"/>
                </a:solidFill>
                <a:effectLst/>
                <a:latin typeface="Open Sans" panose="020B0606030504020204" pitchFamily="34" charset="0"/>
              </a:rPr>
              <a:t>Strive for quick, reliable rollback if smoke tests fail</a:t>
            </a:r>
          </a:p>
          <a:p>
            <a:endParaRPr lang="en-DE" sz="1600" dirty="0"/>
          </a:p>
        </p:txBody>
      </p:sp>
    </p:spTree>
    <p:extLst>
      <p:ext uri="{BB962C8B-B14F-4D97-AF65-F5344CB8AC3E}">
        <p14:creationId xmlns:p14="http://schemas.microsoft.com/office/powerpoint/2010/main" val="1955607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1502</Words>
  <Application>Microsoft Macintosh PowerPoint</Application>
  <PresentationFormat>Widescreen</PresentationFormat>
  <Paragraphs>178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Open Sans</vt:lpstr>
      <vt:lpstr>var(--chakra-fonts-heading)</vt:lpstr>
      <vt:lpstr>Office Theme</vt:lpstr>
      <vt:lpstr>Fundamentals and Benefits of CI/CD </vt:lpstr>
      <vt:lpstr>What is Continuous Delivery?</vt:lpstr>
      <vt:lpstr>CI + CD  = C. Delivery </vt:lpstr>
      <vt:lpstr>Why Continuous Delivery? </vt:lpstr>
      <vt:lpstr>What Business value brings CI/CD?</vt:lpstr>
      <vt:lpstr>Principles of Continuous Delivery.</vt:lpstr>
      <vt:lpstr>Costs for adoption of CI/CD.</vt:lpstr>
      <vt:lpstr>Process of Deploying to Production.</vt:lpstr>
      <vt:lpstr>Steps to get closer to Continuous Delivery.</vt:lpstr>
      <vt:lpstr>Best Practices for CI/CD.</vt:lpstr>
      <vt:lpstr>Backup</vt:lpstr>
      <vt:lpstr>Deployment Strategies.</vt:lpstr>
      <vt:lpstr>Blue-Green Deployment.</vt:lpstr>
      <vt:lpstr>Build Stages of CI/CD</vt:lpstr>
      <vt:lpstr>Key Terms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and Benefits of CI/CD </dc:title>
  <dc:creator>Leopold Walther</dc:creator>
  <cp:lastModifiedBy>Leopold Walther</cp:lastModifiedBy>
  <cp:revision>24</cp:revision>
  <dcterms:created xsi:type="dcterms:W3CDTF">2023-06-25T07:16:56Z</dcterms:created>
  <dcterms:modified xsi:type="dcterms:W3CDTF">2023-06-25T09:00:54Z</dcterms:modified>
</cp:coreProperties>
</file>