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4" r:id="rId9"/>
    <p:sldId id="262" r:id="rId10"/>
    <p:sldId id="266" r:id="rId11"/>
    <p:sldId id="267" r:id="rId12"/>
    <p:sldId id="272" r:id="rId13"/>
    <p:sldId id="263" r:id="rId14"/>
    <p:sldId id="271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403760C-958A-426E-AE0B-02AAF4938081}">
          <p14:sldIdLst>
            <p14:sldId id="256"/>
            <p14:sldId id="257"/>
            <p14:sldId id="258"/>
            <p14:sldId id="259"/>
            <p14:sldId id="260"/>
            <p14:sldId id="261"/>
            <p14:sldId id="265"/>
            <p14:sldId id="264"/>
            <p14:sldId id="262"/>
            <p14:sldId id="266"/>
            <p14:sldId id="267"/>
            <p14:sldId id="272"/>
            <p14:sldId id="263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C54BA-425B-4213-BD7D-EA3BBB105A86}" type="datetimeFigureOut">
              <a:rPr lang="ru-RU" smtClean="0"/>
              <a:t>30.06.2019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165E3-FF89-43D0-89EE-776611E638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1926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165E3-FF89-43D0-89EE-776611E6382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2440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7B0A-7148-46AD-B4BE-3D77D06C0035}" type="datetime1">
              <a:rPr lang="ru-RU" smtClean="0"/>
              <a:t>30.06.2019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4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F136-4EF9-4426-A1A9-4E758533A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7725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29940-8B4E-4796-9B68-2DBF06634EC1}" type="datetime1">
              <a:rPr lang="ru-RU" smtClean="0"/>
              <a:t>30.06.2019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4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F136-4EF9-4426-A1A9-4E758533A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FEDB-912F-490E-8418-D1B8344213A8}" type="datetime1">
              <a:rPr lang="ru-RU" smtClean="0"/>
              <a:t>30.06.2019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4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F136-4EF9-4426-A1A9-4E758533A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648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37B6-BCAF-4093-93C6-A26760DC7949}" type="datetime1">
              <a:rPr lang="ru-RU" smtClean="0"/>
              <a:t>30.06.2019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4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F136-4EF9-4426-A1A9-4E758533A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805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B0634-AB63-4A42-8ADE-D1E786A7D854}" type="datetime1">
              <a:rPr lang="ru-RU" smtClean="0"/>
              <a:t>30.06.2019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4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F136-4EF9-4426-A1A9-4E758533A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387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B76A-0864-4DD5-9C28-DF771274A521}" type="datetime1">
              <a:rPr lang="ru-RU" smtClean="0"/>
              <a:t>30.06.2019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4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F136-4EF9-4426-A1A9-4E758533A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495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9B728-E017-463A-9E36-39993CB75C13}" type="datetime1">
              <a:rPr lang="ru-RU" smtClean="0"/>
              <a:t>30.06.2019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4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F136-4EF9-4426-A1A9-4E758533A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8448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E863-DF8C-4AE1-A706-8184545D100D}" type="datetime1">
              <a:rPr lang="ru-RU" smtClean="0"/>
              <a:t>30.06.2019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4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F136-4EF9-4426-A1A9-4E758533A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35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0C25-BC35-49F2-8DDF-48F034AD1B8D}" type="datetime1">
              <a:rPr lang="ru-RU" smtClean="0"/>
              <a:t>30.06.2019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4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F136-4EF9-4426-A1A9-4E758533A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455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42BDB-0693-4F50-936C-AB9544AB6032}" type="datetime1">
              <a:rPr lang="ru-RU" smtClean="0"/>
              <a:t>30.06.2019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4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F136-4EF9-4426-A1A9-4E758533A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430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7947-3CD7-4B69-AE6B-FD3AC55A9983}" type="datetime1">
              <a:rPr lang="ru-RU" smtClean="0"/>
              <a:t>30.06.2019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4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F136-4EF9-4426-A1A9-4E758533A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433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C47D6-CEB5-4621-A53C-215BB16F9F5F}" type="datetime1">
              <a:rPr lang="ru-RU" smtClean="0"/>
              <a:t>30.06.2019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4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4F136-4EF9-4426-A1A9-4E758533A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4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903649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Министерство науки и высшего образования Российской Федерации</a:t>
            </a:r>
          </a:p>
          <a:p>
            <a:pPr algn="ctr"/>
            <a:r>
              <a:rPr lang="ru-RU" dirty="0" smtClean="0"/>
              <a:t>Федеральное государственное автономное образовательное учреждение</a:t>
            </a:r>
          </a:p>
          <a:p>
            <a:pPr algn="ctr"/>
            <a:r>
              <a:rPr lang="ru-RU" dirty="0" smtClean="0"/>
              <a:t>высшего образования</a:t>
            </a:r>
          </a:p>
          <a:p>
            <a:pPr algn="ctr"/>
            <a:r>
              <a:rPr lang="ru-RU" dirty="0" smtClean="0"/>
              <a:t>«Южно-Уральский государственный университет</a:t>
            </a:r>
          </a:p>
          <a:p>
            <a:pPr algn="ctr"/>
            <a:r>
              <a:rPr lang="ru-RU" dirty="0" smtClean="0"/>
              <a:t>(национальный исследовательский университет)»</a:t>
            </a:r>
          </a:p>
          <a:p>
            <a:pPr algn="ctr"/>
            <a:r>
              <a:rPr lang="ru-RU" dirty="0" smtClean="0"/>
              <a:t>Институт естественных и точных наук</a:t>
            </a:r>
          </a:p>
          <a:p>
            <a:pPr algn="ctr"/>
            <a:r>
              <a:rPr lang="ru-RU" dirty="0" smtClean="0"/>
              <a:t>Кафедра математического и компьютерного моделирования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ru-RU" b="1" dirty="0" smtClean="0"/>
              <a:t>Выпускная квалификационная работа</a:t>
            </a:r>
          </a:p>
          <a:p>
            <a:pPr algn="ctr"/>
            <a:r>
              <a:rPr lang="ru-RU" dirty="0" smtClean="0"/>
              <a:t>На тему: «Анализ и прогнозирование динамики цен акций </a:t>
            </a:r>
            <a:r>
              <a:rPr lang="en-US" dirty="0" smtClean="0"/>
              <a:t>“</a:t>
            </a:r>
            <a:r>
              <a:rPr lang="ru-RU" dirty="0" err="1" smtClean="0"/>
              <a:t>Samsung</a:t>
            </a:r>
            <a:r>
              <a:rPr lang="ru-RU" dirty="0" smtClean="0"/>
              <a:t> </a:t>
            </a:r>
            <a:r>
              <a:rPr lang="ru-RU" dirty="0" err="1" smtClean="0"/>
              <a:t>Electronics</a:t>
            </a:r>
            <a:r>
              <a:rPr lang="ru-RU" dirty="0" smtClean="0"/>
              <a:t> </a:t>
            </a:r>
            <a:r>
              <a:rPr lang="ru-RU" dirty="0" err="1" smtClean="0"/>
              <a:t>Co</a:t>
            </a:r>
            <a:r>
              <a:rPr lang="ru-RU" dirty="0" smtClean="0"/>
              <a:t>.</a:t>
            </a:r>
            <a:r>
              <a:rPr lang="en-US" dirty="0" smtClean="0"/>
              <a:t>”</a:t>
            </a:r>
            <a:r>
              <a:rPr lang="ru-RU" dirty="0" smtClean="0"/>
              <a:t>»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r"/>
            <a:r>
              <a:rPr lang="ru-RU" dirty="0" smtClean="0"/>
              <a:t>Автор работы:</a:t>
            </a:r>
          </a:p>
          <a:p>
            <a:pPr algn="r"/>
            <a:r>
              <a:rPr lang="ru-RU" dirty="0" smtClean="0"/>
              <a:t>Студент группы ЕТ-411</a:t>
            </a:r>
          </a:p>
          <a:p>
            <a:pPr algn="r"/>
            <a:r>
              <a:rPr lang="ru-RU" dirty="0" smtClean="0"/>
              <a:t>А.С. Клепиков</a:t>
            </a:r>
          </a:p>
          <a:p>
            <a:pPr algn="r"/>
            <a:endParaRPr lang="ru-RU" dirty="0"/>
          </a:p>
          <a:p>
            <a:pPr algn="r"/>
            <a:r>
              <a:rPr lang="ru-RU" dirty="0" smtClean="0"/>
              <a:t>Руководитель:</a:t>
            </a:r>
          </a:p>
          <a:p>
            <a:pPr algn="r"/>
            <a:r>
              <a:rPr lang="ru-RU" dirty="0" smtClean="0"/>
              <a:t>Доцент кафедры, </a:t>
            </a:r>
          </a:p>
          <a:p>
            <a:pPr algn="r"/>
            <a:r>
              <a:rPr lang="ru-RU" dirty="0" smtClean="0"/>
              <a:t>к.ф.-м.н., доцент</a:t>
            </a:r>
          </a:p>
          <a:p>
            <a:pPr algn="r"/>
            <a:r>
              <a:rPr lang="ru-RU" dirty="0" smtClean="0"/>
              <a:t>М.А. </a:t>
            </a:r>
            <a:r>
              <a:rPr lang="ru-RU" dirty="0" err="1" smtClean="0"/>
              <a:t>Сагадеева</a:t>
            </a:r>
            <a:endParaRPr lang="ru-RU" dirty="0" smtClean="0"/>
          </a:p>
          <a:p>
            <a:pPr algn="r"/>
            <a:endParaRPr lang="ru-RU" dirty="0"/>
          </a:p>
          <a:p>
            <a:pPr algn="r"/>
            <a:endParaRPr lang="ru-RU" dirty="0" smtClean="0"/>
          </a:p>
          <a:p>
            <a:pPr algn="ctr"/>
            <a:r>
              <a:rPr lang="ru-RU" dirty="0" smtClean="0"/>
              <a:t>Челябинск 2019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6285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Структура аналитических модулей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268760"/>
            <a:ext cx="4392487" cy="5400600"/>
          </a:xfr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F136-4EF9-4426-A1A9-4E758533A47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5475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Сбор и сохранение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ru-RU" dirty="0" smtClean="0"/>
              <a:t>	Сбор данных ведётся посредством </a:t>
            </a:r>
            <a:r>
              <a:rPr lang="ru-RU" dirty="0" err="1" smtClean="0"/>
              <a:t>парсинга</a:t>
            </a:r>
            <a:r>
              <a:rPr lang="ru-RU" dirty="0" smtClean="0"/>
              <a:t> веб-страницы с торгами. Проверяется, активна ли площадка, и если да, то данные собираются раз в минуту. Иначе – перепроверка через 10 минут.</a:t>
            </a:r>
          </a:p>
          <a:p>
            <a:pPr marL="0" indent="0" algn="just">
              <a:buNone/>
            </a:pPr>
            <a:r>
              <a:rPr lang="ru-RU" dirty="0" smtClean="0"/>
              <a:t>	Как только получена цена акции, она пишется в </a:t>
            </a:r>
            <a:r>
              <a:rPr lang="ru-RU" dirty="0" smtClean="0"/>
              <a:t>файл</a:t>
            </a:r>
            <a:r>
              <a:rPr lang="ru-RU" dirty="0" smtClean="0"/>
              <a:t>. При последующем запуске приложения файл будет прочитан, данные будут занесены во внутренний	 список для дальнейшей работы с ними</a:t>
            </a:r>
            <a:r>
              <a:rPr lang="ru-RU" dirty="0" smtClean="0"/>
              <a:t>.</a:t>
            </a:r>
          </a:p>
          <a:p>
            <a:pPr marL="0" indent="0" algn="just">
              <a:buNone/>
            </a:pPr>
            <a:r>
              <a:rPr lang="ru-RU" dirty="0"/>
              <a:t>	</a:t>
            </a:r>
            <a:r>
              <a:rPr lang="ru-RU" dirty="0" smtClean="0"/>
              <a:t>Для сохранения данных был выбран формат данных </a:t>
            </a:r>
            <a:r>
              <a:rPr lang="en-US" dirty="0" smtClean="0"/>
              <a:t>JSON</a:t>
            </a:r>
            <a:r>
              <a:rPr lang="ru-RU" dirty="0" smtClean="0"/>
              <a:t>, основанный на языке программирования </a:t>
            </a:r>
            <a:r>
              <a:rPr lang="en-US" dirty="0" smtClean="0"/>
              <a:t>JavaScript. </a:t>
            </a:r>
            <a:r>
              <a:rPr lang="ru-RU" dirty="0" smtClean="0"/>
              <a:t>Данные пишутся в формате дата-цена, где дата в формате </a:t>
            </a:r>
            <a:r>
              <a:rPr lang="en-US" dirty="0" smtClean="0"/>
              <a:t>UNIX</a:t>
            </a:r>
            <a:r>
              <a:rPr lang="ru-RU" dirty="0" smtClean="0"/>
              <a:t>, а цена в формате числа с плавающей точкой двойной точности. Пример такого файла приведён на следующем слайде.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F136-4EF9-4426-A1A9-4E758533A47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339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en-US" dirty="0" smtClean="0"/>
              <a:t>JSON-</a:t>
            </a:r>
            <a:r>
              <a:rPr lang="ru-RU" dirty="0" smtClean="0"/>
              <a:t>файла с данными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495535"/>
            <a:ext cx="5832648" cy="4917419"/>
          </a:xfr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F136-4EF9-4426-A1A9-4E758533A474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93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работы приложения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12383"/>
            <a:ext cx="8229600" cy="4101597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F136-4EF9-4426-A1A9-4E758533A47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6014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dirty="0"/>
              <a:t>	</a:t>
            </a:r>
            <a:r>
              <a:rPr lang="ru-RU" dirty="0" smtClean="0"/>
              <a:t>В результате выполнения работы было построено приложение, способное:</a:t>
            </a:r>
          </a:p>
          <a:p>
            <a:pPr algn="just"/>
            <a:r>
              <a:rPr lang="ru-RU" dirty="0" smtClean="0"/>
              <a:t> автономно выполнять поиск значений акций посредством </a:t>
            </a:r>
            <a:r>
              <a:rPr lang="ru-RU" dirty="0" err="1" smtClean="0"/>
              <a:t>парсинга</a:t>
            </a:r>
            <a:r>
              <a:rPr lang="ru-RU" dirty="0" smtClean="0"/>
              <a:t> веб-страницы;</a:t>
            </a:r>
          </a:p>
          <a:p>
            <a:pPr algn="just"/>
            <a:r>
              <a:rPr lang="ru-RU" dirty="0" smtClean="0"/>
              <a:t>записывать сохранённые результаты в файл и читать их в дальнейшем;</a:t>
            </a:r>
          </a:p>
          <a:p>
            <a:pPr algn="just"/>
            <a:r>
              <a:rPr lang="ru-RU" dirty="0" smtClean="0"/>
              <a:t>проводить анализ собранных данных и строить прогноз на их основе;</a:t>
            </a:r>
          </a:p>
          <a:p>
            <a:pPr algn="just"/>
            <a:r>
              <a:rPr lang="ru-RU" dirty="0" smtClean="0"/>
              <a:t>выводить результаты анализа и прогноза на график.</a:t>
            </a:r>
          </a:p>
          <a:p>
            <a:pPr marL="0" indent="0" algn="just">
              <a:buNone/>
            </a:pPr>
            <a:r>
              <a:rPr lang="ru-RU" dirty="0" smtClean="0"/>
              <a:t>	Таким образом, все цели и задачи были достигнуты.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F136-4EF9-4426-A1A9-4E758533A47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593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 работы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988840"/>
            <a:ext cx="842493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	Работа посвящена автоматизированному сбору цен на акции «</a:t>
            </a:r>
            <a:r>
              <a:rPr lang="en-US" sz="2800" dirty="0" smtClean="0"/>
              <a:t>Samsung</a:t>
            </a:r>
            <a:r>
              <a:rPr lang="ru-RU" sz="2800" dirty="0" smtClean="0"/>
              <a:t> </a:t>
            </a:r>
            <a:r>
              <a:rPr lang="en-US" sz="2800" dirty="0" smtClean="0"/>
              <a:t>Electronics Co.</a:t>
            </a:r>
            <a:r>
              <a:rPr lang="ru-RU" sz="2800" dirty="0" smtClean="0"/>
              <a:t>» и последующему анализу и прогнозированию полученного временного ряда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pPr algn="just"/>
            <a:endParaRPr lang="en-US" sz="2800" dirty="0"/>
          </a:p>
          <a:p>
            <a:pPr algn="just"/>
            <a:endParaRPr lang="en-US" sz="2800" dirty="0" smtClean="0"/>
          </a:p>
          <a:p>
            <a:pPr algn="just"/>
            <a:endParaRPr lang="en-US" sz="2800" dirty="0"/>
          </a:p>
          <a:p>
            <a:pPr algn="just"/>
            <a:endParaRPr lang="en-US" sz="2800" dirty="0" smtClean="0"/>
          </a:p>
          <a:p>
            <a:pPr algn="just"/>
            <a:endParaRPr lang="en-US" sz="2800" dirty="0"/>
          </a:p>
          <a:p>
            <a:pPr algn="ctr"/>
            <a:endParaRPr lang="en-US" sz="2800" dirty="0" smtClean="0"/>
          </a:p>
          <a:p>
            <a:pPr algn="ctr"/>
            <a:endParaRPr lang="ru-RU" sz="16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F136-4EF9-4426-A1A9-4E758533A47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991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</a:t>
            </a:r>
            <a:r>
              <a:rPr lang="ru-RU" dirty="0" smtClean="0"/>
              <a:t>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	Исследование </a:t>
            </a:r>
            <a:r>
              <a:rPr lang="ru-RU" dirty="0" smtClean="0"/>
              <a:t>методов анализа и прогнозирования временных рядов, применение полученных знаний на </a:t>
            </a:r>
            <a:r>
              <a:rPr lang="ru-RU" dirty="0" smtClean="0"/>
              <a:t>практике, сбор </a:t>
            </a:r>
            <a:r>
              <a:rPr lang="ru-RU" dirty="0" smtClean="0"/>
              <a:t>данных о стоимости акций в реальном </a:t>
            </a:r>
            <a:r>
              <a:rPr lang="ru-RU" dirty="0" smtClean="0"/>
              <a:t>времени, а также анализ </a:t>
            </a:r>
            <a:r>
              <a:rPr lang="ru-RU" dirty="0" smtClean="0"/>
              <a:t>и прогнозирование полученного ряда с помощью исследованных </a:t>
            </a:r>
            <a:r>
              <a:rPr lang="ru-RU" dirty="0" smtClean="0"/>
              <a:t>методов.</a:t>
            </a: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sz="1800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F136-4EF9-4426-A1A9-4E758533A47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191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ru-RU" dirty="0" smtClean="0"/>
              <a:t>Провести обзор предметной области</a:t>
            </a:r>
          </a:p>
          <a:p>
            <a:r>
              <a:rPr lang="ru-RU" dirty="0" smtClean="0"/>
              <a:t>Выбрать используемые методы</a:t>
            </a:r>
          </a:p>
          <a:p>
            <a:r>
              <a:rPr lang="ru-RU" dirty="0" smtClean="0"/>
              <a:t>Реализовать методы программно</a:t>
            </a:r>
          </a:p>
          <a:p>
            <a:r>
              <a:rPr lang="ru-RU" dirty="0" smtClean="0"/>
              <a:t>Реализовать в полученном приложении пользовательский интерфейс</a:t>
            </a:r>
          </a:p>
          <a:p>
            <a:r>
              <a:rPr lang="ru-RU" dirty="0" smtClean="0"/>
              <a:t>Реализовать автоматизированный сбор </a:t>
            </a:r>
            <a:r>
              <a:rPr lang="ru-RU" dirty="0" smtClean="0"/>
              <a:t>данных</a:t>
            </a:r>
            <a:endParaRPr lang="en-US" dirty="0" smtClean="0"/>
          </a:p>
          <a:p>
            <a:pPr marL="0" indent="0" algn="ctr">
              <a:buNone/>
            </a:pPr>
            <a:endParaRPr lang="en-US" sz="1800" dirty="0" smtClean="0"/>
          </a:p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endParaRPr lang="ru-RU" sz="1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F136-4EF9-4426-A1A9-4E758533A47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472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Общая информация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ru-RU" dirty="0" smtClean="0"/>
              <a:t>	</a:t>
            </a:r>
            <a:r>
              <a:rPr lang="ru-RU" sz="3400" dirty="0" smtClean="0"/>
              <a:t>На текущий момент большая доля рынка представлена акциями, цены на которые меняются часто</a:t>
            </a:r>
            <a:r>
              <a:rPr lang="ru-RU" sz="3400" dirty="0" smtClean="0"/>
              <a:t>.</a:t>
            </a:r>
          </a:p>
          <a:p>
            <a:pPr marL="0" indent="0" algn="just">
              <a:buNone/>
            </a:pPr>
            <a:r>
              <a:rPr lang="ru-RU" sz="3400" dirty="0"/>
              <a:t>	</a:t>
            </a:r>
            <a:r>
              <a:rPr lang="ru-RU" sz="3400" dirty="0" smtClean="0"/>
              <a:t>Предсказывая цены на акции возможно получать доход с покупки</a:t>
            </a:r>
            <a:r>
              <a:rPr lang="en-US" sz="3400" dirty="0" smtClean="0"/>
              <a:t>/</a:t>
            </a:r>
            <a:r>
              <a:rPr lang="ru-RU" sz="3400" dirty="0" smtClean="0"/>
              <a:t>продажи акций. </a:t>
            </a:r>
          </a:p>
          <a:p>
            <a:pPr marL="0" indent="0" algn="just">
              <a:buNone/>
            </a:pPr>
            <a:r>
              <a:rPr lang="ru-RU" sz="3400" dirty="0"/>
              <a:t>	</a:t>
            </a:r>
            <a:r>
              <a:rPr lang="ru-RU" sz="3400" dirty="0" smtClean="0"/>
              <a:t>На данный момент существуют решения, которые позволяют предсказывать будущие значения. Среди них встроенный сервис на сайте </a:t>
            </a:r>
            <a:r>
              <a:rPr lang="en-US" sz="3400" dirty="0" smtClean="0"/>
              <a:t>Investing.com</a:t>
            </a:r>
            <a:r>
              <a:rPr lang="ru-RU" sz="3400" dirty="0" smtClean="0"/>
              <a:t>, который не имеет явной реализации, а ввиду этого должен быть проверен. Подобная реализация существует на сайте </a:t>
            </a:r>
            <a:r>
              <a:rPr lang="en-US" sz="3400" dirty="0" smtClean="0"/>
              <a:t>dohod.ru</a:t>
            </a:r>
            <a:r>
              <a:rPr lang="ru-RU" sz="3400" dirty="0" smtClean="0"/>
              <a:t>, но интерфейс не дружелюбен для пользователя, а открытость реализации оставляет желать лучшего.</a:t>
            </a:r>
            <a:endParaRPr lang="ru-RU" sz="3400" dirty="0" smtClean="0"/>
          </a:p>
          <a:p>
            <a:pPr marL="0" indent="0" algn="just">
              <a:buNone/>
            </a:pPr>
            <a:r>
              <a:rPr lang="ru-RU" sz="3400" dirty="0" smtClean="0"/>
              <a:t>	</a:t>
            </a:r>
            <a:r>
              <a:rPr lang="ru-RU" sz="3400" dirty="0" smtClean="0"/>
              <a:t>Ввиду этих обстоятельств </a:t>
            </a:r>
            <a:r>
              <a:rPr lang="ru-RU" sz="3400" dirty="0" smtClean="0"/>
              <a:t>были использованы методы анализа и прогнозирования временных рядов и процесс был автоматизирован</a:t>
            </a:r>
            <a:r>
              <a:rPr lang="ru-RU" sz="3400" dirty="0" smtClean="0"/>
              <a:t>.</a:t>
            </a:r>
            <a:endParaRPr lang="en-US" sz="1800" dirty="0"/>
          </a:p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endParaRPr lang="ru-RU" sz="34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F136-4EF9-4426-A1A9-4E758533A47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5327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Аналитическое приложение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	Было построено приложение, способное в автономном режиме собирать данные о состоянии торговой площадки и текущей цены на акцию.</a:t>
            </a:r>
          </a:p>
          <a:p>
            <a:pPr marL="0" indent="0" algn="just">
              <a:buNone/>
            </a:pPr>
            <a:r>
              <a:rPr lang="ru-RU" dirty="0" smtClean="0"/>
              <a:t>	После сбора данные возможно выполнить анализ и прогноз будущих значений.</a:t>
            </a:r>
          </a:p>
          <a:p>
            <a:pPr marL="0" indent="0" algn="just">
              <a:buNone/>
            </a:pPr>
            <a:r>
              <a:rPr lang="ru-RU" dirty="0" smtClean="0"/>
              <a:t>	Результаты </a:t>
            </a:r>
            <a:r>
              <a:rPr lang="ru-RU" dirty="0" smtClean="0"/>
              <a:t>анализа и прогноза отображаются в приложении на графике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ctr">
              <a:buNone/>
            </a:pPr>
            <a:endParaRPr lang="ru-RU" sz="2800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F136-4EF9-4426-A1A9-4E758533A47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327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	Приложение реализовано с использованием технологии </a:t>
            </a:r>
            <a:r>
              <a:rPr lang="en-US" dirty="0" err="1" smtClean="0"/>
              <a:t>WinForms</a:t>
            </a:r>
            <a:r>
              <a:rPr lang="ru-RU" dirty="0" smtClean="0"/>
              <a:t>. </a:t>
            </a:r>
          </a:p>
          <a:p>
            <a:pPr marL="0" indent="0" algn="just">
              <a:buNone/>
            </a:pPr>
            <a:r>
              <a:rPr lang="ru-RU" dirty="0" smtClean="0"/>
              <a:t>	Внутренние сущности описаны и организованы в соответствии с принципами модульной разработки и ООП.</a:t>
            </a:r>
          </a:p>
          <a:p>
            <a:pPr marL="0" indent="0" algn="just">
              <a:buNone/>
            </a:pPr>
            <a:r>
              <a:rPr lang="ru-RU" dirty="0" smtClean="0"/>
              <a:t>	Для написания основной нагрузки приложения – анализа был взят за основу паттерн проектирования «фабричный метод</a:t>
            </a:r>
            <a:r>
              <a:rPr lang="ru-RU" dirty="0" smtClean="0"/>
              <a:t>».</a:t>
            </a: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ctr">
              <a:buNone/>
            </a:pPr>
            <a:endParaRPr lang="ru-RU" sz="1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F136-4EF9-4426-A1A9-4E758533A47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146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Блок-схема работы приложения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196752"/>
            <a:ext cx="4769563" cy="504056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F136-4EF9-4426-A1A9-4E758533A47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635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и прогнозирование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	Для анализа данных используются три метода статистической обработки данных:</a:t>
                </a:r>
              </a:p>
              <a:p>
                <a:r>
                  <a:rPr lang="ru-RU" dirty="0" smtClean="0"/>
                  <a:t>Простое скользящее </a:t>
                </a:r>
                <a:r>
                  <a:rPr lang="ru-RU" dirty="0" smtClean="0"/>
                  <a:t>среднее, для которого используется формула: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i="1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ru-RU" dirty="0" smtClean="0"/>
              </a:p>
              <a:p>
                <a:r>
                  <a:rPr lang="ru-RU" dirty="0" err="1" smtClean="0"/>
                  <a:t>Авторегрессионное</a:t>
                </a:r>
                <a:r>
                  <a:rPr lang="ru-RU" dirty="0" smtClean="0"/>
                  <a:t> скользящее </a:t>
                </a:r>
                <a:r>
                  <a:rPr lang="ru-RU" dirty="0" smtClean="0"/>
                  <a:t>среднее, вычисляемое по формуле: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𝜀</m:t>
                      </m:r>
                      <m:r>
                        <a:rPr lang="en-US" i="1">
                          <a:latin typeface="Cambria Math"/>
                        </a:rPr>
                        <m:t>+ 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/>
                        </a:rPr>
                        <m:t>+ 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 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r>
                  <a:rPr lang="ru-RU" dirty="0" smtClean="0"/>
                  <a:t>Метод </a:t>
                </a:r>
                <a:r>
                  <a:rPr lang="ru-RU" dirty="0" smtClean="0"/>
                  <a:t>Гусеницы, реализуемый посредством алгоритма, состоящего из четырёх основных шагов: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i="1" dirty="0"/>
                  <a:t>Развёртка одномерного ряда в многомерный (запись его в матрицу)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i="1" dirty="0"/>
                  <a:t>Анализ главных компонент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i="1" dirty="0" smtClean="0"/>
                  <a:t>Отбор главных компонент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i="1" dirty="0"/>
                  <a:t>Восстановление </a:t>
                </a:r>
                <a:r>
                  <a:rPr lang="ru-RU" i="1" dirty="0" smtClean="0"/>
                  <a:t>ряда</a:t>
                </a:r>
                <a:endParaRPr lang="ru-RU" i="1" dirty="0"/>
              </a:p>
              <a:p>
                <a:pPr marL="514350" indent="-514350">
                  <a:buFont typeface="+mj-lt"/>
                  <a:buAutoNum type="arabicPeriod"/>
                </a:pPr>
                <a:endParaRPr lang="ru-RU" dirty="0" smtClean="0"/>
              </a:p>
              <a:p>
                <a:pPr marL="0" indent="0" algn="just">
                  <a:buNone/>
                </a:pPr>
                <a:r>
                  <a:rPr lang="ru-RU" dirty="0" smtClean="0"/>
                  <a:t>	Для </a:t>
                </a:r>
                <a:r>
                  <a:rPr lang="ru-RU" u="sng" dirty="0" smtClean="0"/>
                  <a:t>прогноза</a:t>
                </a:r>
                <a:r>
                  <a:rPr lang="ru-RU" dirty="0" smtClean="0"/>
                  <a:t> в работе </a:t>
                </a:r>
                <a:r>
                  <a:rPr lang="ru-RU" dirty="0" smtClean="0"/>
                  <a:t>используется простое скользящее среднее в виду удобства реализации.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1078" r="-2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F136-4EF9-4426-A1A9-4E758533A47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50946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144</Words>
  <Application>Microsoft Office PowerPoint</Application>
  <PresentationFormat>Экран (4:3)</PresentationFormat>
  <Paragraphs>97</Paragraphs>
  <Slides>14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Презентация PowerPoint</vt:lpstr>
      <vt:lpstr>Содержание работы</vt:lpstr>
      <vt:lpstr>Цель работы</vt:lpstr>
      <vt:lpstr>Задачи</vt:lpstr>
      <vt:lpstr>Общая информация</vt:lpstr>
      <vt:lpstr>Аналитическое приложение</vt:lpstr>
      <vt:lpstr>Структура приложения</vt:lpstr>
      <vt:lpstr>Блок-схема работы приложения</vt:lpstr>
      <vt:lpstr>Анализ и прогнозирование</vt:lpstr>
      <vt:lpstr>Структура аналитических модулей</vt:lpstr>
      <vt:lpstr>Сбор и сохранение данных</vt:lpstr>
      <vt:lpstr>Пример JSON-файла с данными</vt:lpstr>
      <vt:lpstr>Пример работы приложения</vt:lpstr>
      <vt:lpstr>Заключение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Tortopus</dc:creator>
  <cp:lastModifiedBy>Tortopus</cp:lastModifiedBy>
  <cp:revision>14</cp:revision>
  <dcterms:created xsi:type="dcterms:W3CDTF">2019-06-27T20:56:38Z</dcterms:created>
  <dcterms:modified xsi:type="dcterms:W3CDTF">2019-06-30T18:20:42Z</dcterms:modified>
</cp:coreProperties>
</file>