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403760C-958A-426E-AE0B-02AAF493808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2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4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5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4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43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797A-E77F-476E-9909-190254B74B0D}" type="datetimeFigureOut">
              <a:rPr lang="ru-RU" smtClean="0"/>
              <a:t>29.06.2019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F136-4EF9-4426-A1A9-4E758533A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 smtClean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dirty="0" smtClean="0"/>
              <a:t>высшего образования</a:t>
            </a:r>
          </a:p>
          <a:p>
            <a:pPr algn="ctr"/>
            <a:r>
              <a:rPr lang="ru-RU" dirty="0" smtClean="0"/>
              <a:t>«Южно-Уральский государственный университет</a:t>
            </a:r>
          </a:p>
          <a:p>
            <a:pPr algn="ctr"/>
            <a:r>
              <a:rPr lang="ru-RU" dirty="0" smtClean="0"/>
              <a:t>(национальный исследовательский университет)»</a:t>
            </a:r>
          </a:p>
          <a:p>
            <a:pPr algn="ctr"/>
            <a:r>
              <a:rPr lang="ru-RU" dirty="0" smtClean="0"/>
              <a:t>Институт естественных и точных наук</a:t>
            </a:r>
          </a:p>
          <a:p>
            <a:pPr algn="ctr"/>
            <a:r>
              <a:rPr lang="ru-RU" dirty="0" smtClean="0"/>
              <a:t>Кафедра математического и компьютерного моделирования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ru-RU" b="1" dirty="0" smtClean="0"/>
              <a:t>Выпускная квалификационная работа</a:t>
            </a:r>
          </a:p>
          <a:p>
            <a:pPr algn="ctr"/>
            <a:r>
              <a:rPr lang="ru-RU" dirty="0" smtClean="0"/>
              <a:t>На тему: «Анализ и прогнозирование динамики цен акций </a:t>
            </a:r>
            <a:r>
              <a:rPr lang="en-US" dirty="0" smtClean="0"/>
              <a:t>“</a:t>
            </a:r>
            <a:r>
              <a:rPr lang="ru-RU" dirty="0" err="1" smtClean="0"/>
              <a:t>Samsung</a:t>
            </a:r>
            <a:r>
              <a:rPr lang="ru-RU" dirty="0" smtClean="0"/>
              <a:t> </a:t>
            </a:r>
            <a:r>
              <a:rPr lang="ru-RU" dirty="0" err="1" smtClean="0"/>
              <a:t>Electronics</a:t>
            </a:r>
            <a:r>
              <a:rPr lang="ru-RU" dirty="0" smtClean="0"/>
              <a:t> </a:t>
            </a:r>
            <a:r>
              <a:rPr lang="ru-RU" dirty="0" err="1" smtClean="0"/>
              <a:t>Co</a:t>
            </a:r>
            <a:r>
              <a:rPr lang="ru-RU" dirty="0" smtClean="0"/>
              <a:t>.</a:t>
            </a:r>
            <a:r>
              <a:rPr lang="en-US" dirty="0" smtClean="0"/>
              <a:t>”</a:t>
            </a:r>
            <a:r>
              <a:rPr lang="ru-RU" dirty="0" smtClean="0"/>
              <a:t>»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r"/>
            <a:r>
              <a:rPr lang="ru-RU" dirty="0" smtClean="0"/>
              <a:t>Автор работы:</a:t>
            </a:r>
          </a:p>
          <a:p>
            <a:pPr algn="r"/>
            <a:r>
              <a:rPr lang="ru-RU" dirty="0" smtClean="0"/>
              <a:t>Студент группы ЕТ-411</a:t>
            </a:r>
          </a:p>
          <a:p>
            <a:pPr algn="r"/>
            <a:r>
              <a:rPr lang="ru-RU" dirty="0" smtClean="0"/>
              <a:t>А.С. Клепиков</a:t>
            </a:r>
          </a:p>
          <a:p>
            <a:pPr algn="r"/>
            <a:endParaRPr lang="ru-RU" dirty="0"/>
          </a:p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smtClean="0"/>
              <a:t>Доцент кафедры, </a:t>
            </a:r>
          </a:p>
          <a:p>
            <a:pPr algn="r"/>
            <a:r>
              <a:rPr lang="ru-RU" dirty="0" smtClean="0"/>
              <a:t>к.ф.-м.н., доцент</a:t>
            </a:r>
          </a:p>
          <a:p>
            <a:pPr algn="r"/>
            <a:r>
              <a:rPr lang="ru-RU" dirty="0" smtClean="0"/>
              <a:t>М.А. </a:t>
            </a:r>
            <a:r>
              <a:rPr lang="ru-RU" dirty="0" err="1" smtClean="0"/>
              <a:t>Сагадеева</a:t>
            </a:r>
            <a:endParaRPr lang="ru-RU" dirty="0" smtClean="0"/>
          </a:p>
          <a:p>
            <a:pPr algn="r"/>
            <a:endParaRPr lang="ru-RU" dirty="0"/>
          </a:p>
          <a:p>
            <a:pPr algn="r"/>
            <a:endParaRPr lang="ru-RU" dirty="0" smtClean="0"/>
          </a:p>
          <a:p>
            <a:pPr algn="ctr"/>
            <a:r>
              <a:rPr lang="ru-RU" dirty="0" smtClean="0"/>
              <a:t>Челябинск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28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Приложение реализовано с использованием технологии </a:t>
            </a:r>
            <a:r>
              <a:rPr lang="en-US" dirty="0" err="1" smtClean="0"/>
              <a:t>WinForms</a:t>
            </a:r>
            <a:r>
              <a:rPr lang="ru-RU" dirty="0" smtClean="0"/>
              <a:t>. </a:t>
            </a:r>
          </a:p>
          <a:p>
            <a:pPr marL="0" indent="0" algn="just">
              <a:buNone/>
            </a:pPr>
            <a:r>
              <a:rPr lang="ru-RU" dirty="0" smtClean="0"/>
              <a:t>	Внутренние сущности описаны и организованы в соответствии с принципами модульной разработки и ООП.</a:t>
            </a:r>
          </a:p>
          <a:p>
            <a:pPr marL="0" indent="0" algn="just">
              <a:buNone/>
            </a:pPr>
            <a:r>
              <a:rPr lang="ru-RU" dirty="0" smtClean="0"/>
              <a:t>	Для написания основной нагрузки приложения – анализа был взят за основу паттерн проектирования «фабричный метод».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14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аналитических модулей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392487" cy="5400600"/>
          </a:xfrm>
        </p:spPr>
      </p:pic>
    </p:spTree>
    <p:extLst>
      <p:ext uri="{BB962C8B-B14F-4D97-AF65-F5344CB8AC3E}">
        <p14:creationId xmlns:p14="http://schemas.microsoft.com/office/powerpoint/2010/main" val="331547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и сохранение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Сбор данных ведётся посредством </a:t>
            </a:r>
            <a:r>
              <a:rPr lang="ru-RU" dirty="0" err="1" smtClean="0"/>
              <a:t>парсинга</a:t>
            </a:r>
            <a:r>
              <a:rPr lang="ru-RU" dirty="0" smtClean="0"/>
              <a:t> веб-страницы с торгами. Проверяется, активна ли площадка, и если да, то данные собираются раз в минуту. Иначе – перепроверка через 10 минут.</a:t>
            </a:r>
          </a:p>
          <a:p>
            <a:pPr marL="0" indent="0" algn="just">
              <a:buNone/>
            </a:pPr>
            <a:r>
              <a:rPr lang="ru-RU" dirty="0" smtClean="0"/>
              <a:t>	Как только получена цена акции, она пишется в </a:t>
            </a:r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en-US" dirty="0" smtClean="0"/>
              <a:t>-</a:t>
            </a:r>
            <a:r>
              <a:rPr lang="ru-RU" dirty="0" smtClean="0"/>
              <a:t>файл. При последующем запуске приложения файл будет прочитан, данные будут занесены во внутренний	 список для дальнейшей работы с ними.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33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	В ходе анализа данных методом </a:t>
                </a:r>
                <a:r>
                  <a:rPr lang="ru-RU" u="sng" dirty="0" smtClean="0"/>
                  <a:t>простого скользящего среднего</a:t>
                </a:r>
                <a:r>
                  <a:rPr lang="ru-RU" dirty="0" smtClean="0"/>
                  <a:t> используется следующая формула: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величина «окна», </a:t>
                </a:r>
                <a:r>
                  <a:rPr lang="en-US" i="1" dirty="0" smtClean="0"/>
                  <a:t>n – </a:t>
                </a:r>
                <a:r>
                  <a:rPr lang="ru-RU" dirty="0" smtClean="0"/>
                  <a:t>количество значений в выборке, </a:t>
                </a:r>
                <a:r>
                  <a:rPr lang="en-US" i="1" dirty="0" smtClean="0"/>
                  <a:t>X – </a:t>
                </a:r>
                <a:r>
                  <a:rPr lang="ru-RU" dirty="0" smtClean="0"/>
                  <a:t>значения ряда.</a:t>
                </a:r>
              </a:p>
              <a:p>
                <a:pPr marL="0" indent="0" algn="just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Этот же метод используется для прогнозирования значений.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1704" b="-2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3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	Для анализа методом </a:t>
                </a:r>
                <a:r>
                  <a:rPr lang="ru-RU" u="sng" dirty="0" smtClean="0"/>
                  <a:t>регрессионного скользящего среднего</a:t>
                </a:r>
                <a:r>
                  <a:rPr lang="ru-RU" dirty="0" smtClean="0"/>
                  <a:t> используется модифицированная модель простого скользящего среднего: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ru-RU" dirty="0" smtClean="0"/>
                  <a:t> – ошибка, нормально распределённая с нулевым средним и СКО по выборке,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– коэффициенты </a:t>
                </a:r>
                <a:r>
                  <a:rPr lang="ru-RU" dirty="0" err="1" smtClean="0"/>
                  <a:t>авторегрессионной</a:t>
                </a:r>
                <a:r>
                  <a:rPr lang="ru-RU" dirty="0" smtClean="0"/>
                  <a:t> модели, </a:t>
                </a:r>
                <a:r>
                  <a:rPr lang="en-US" dirty="0" smtClean="0"/>
                  <a:t>q – </a:t>
                </a:r>
                <a:r>
                  <a:rPr lang="ru-RU" dirty="0" smtClean="0"/>
                  <a:t>количество таких коэффициентов.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1704" b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90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В ходе анализа методом </a:t>
            </a:r>
            <a:r>
              <a:rPr lang="ru-RU" u="sng" dirty="0" smtClean="0"/>
              <a:t>Гусеницы</a:t>
            </a:r>
            <a:r>
              <a:rPr lang="ru-RU" dirty="0" smtClean="0"/>
              <a:t> используется следующий алгоритм:</a:t>
            </a:r>
          </a:p>
          <a:p>
            <a:r>
              <a:rPr lang="ru-RU" dirty="0" smtClean="0"/>
              <a:t>Развёртка одномерного ряда в многомерный (запись его в матрицу)</a:t>
            </a:r>
          </a:p>
          <a:p>
            <a:r>
              <a:rPr lang="ru-RU" dirty="0" smtClean="0"/>
              <a:t>Анализ главных компонент</a:t>
            </a:r>
          </a:p>
          <a:p>
            <a:r>
              <a:rPr lang="ru-RU" dirty="0" smtClean="0"/>
              <a:t>Отбор главных компонент</a:t>
            </a:r>
          </a:p>
          <a:p>
            <a:r>
              <a:rPr lang="ru-RU" dirty="0" smtClean="0"/>
              <a:t>Восстановление ряда</a:t>
            </a:r>
          </a:p>
          <a:p>
            <a:pPr marL="0" indent="0" algn="just">
              <a:buNone/>
            </a:pPr>
            <a:r>
              <a:rPr lang="ru-RU" dirty="0" smtClean="0"/>
              <a:t>	Результатом такого алгоритма становится матрица, по которой можно восстановить исходный ряд. Более подробно алгоритм описан в работе.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39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В результате выполнения работы было построено приложение, способное:</a:t>
            </a:r>
          </a:p>
          <a:p>
            <a:pPr algn="just"/>
            <a:r>
              <a:rPr lang="ru-RU" dirty="0" smtClean="0"/>
              <a:t> автономно выполнять поиск значений акций посредством </a:t>
            </a:r>
            <a:r>
              <a:rPr lang="ru-RU" dirty="0" err="1" smtClean="0"/>
              <a:t>парсинга</a:t>
            </a:r>
            <a:r>
              <a:rPr lang="ru-RU" dirty="0" smtClean="0"/>
              <a:t> веб-страницы;</a:t>
            </a:r>
          </a:p>
          <a:p>
            <a:pPr algn="just"/>
            <a:r>
              <a:rPr lang="ru-RU" dirty="0" smtClean="0"/>
              <a:t>записывать сохранённые результаты в файл и читать их в дальнейшем;</a:t>
            </a:r>
          </a:p>
          <a:p>
            <a:pPr algn="just"/>
            <a:r>
              <a:rPr lang="ru-RU" dirty="0" smtClean="0"/>
              <a:t>проводить анализ собранных данных и строить прогноз на их основе;</a:t>
            </a:r>
          </a:p>
          <a:p>
            <a:pPr algn="just"/>
            <a:r>
              <a:rPr lang="ru-RU" dirty="0" smtClean="0"/>
              <a:t>выводить результаты анализа и прогноза на график.</a:t>
            </a:r>
          </a:p>
          <a:p>
            <a:pPr marL="0" indent="0" algn="just">
              <a:buNone/>
            </a:pPr>
            <a:r>
              <a:rPr lang="ru-RU" dirty="0" smtClean="0"/>
              <a:t>	Таким образом, все цели и задачи были достигнуты.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5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988840"/>
            <a:ext cx="84249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	Работа </a:t>
            </a:r>
            <a:r>
              <a:rPr lang="ru-RU" sz="2800" dirty="0" smtClean="0"/>
              <a:t>посвящена автоматизированному сбору цен на акции «</a:t>
            </a:r>
            <a:r>
              <a:rPr lang="en-US" sz="2800" dirty="0" smtClean="0"/>
              <a:t>Samsung</a:t>
            </a:r>
            <a:r>
              <a:rPr lang="ru-RU" sz="2800" dirty="0" smtClean="0"/>
              <a:t> </a:t>
            </a:r>
            <a:r>
              <a:rPr lang="en-US" sz="2800" dirty="0" smtClean="0"/>
              <a:t>Electronics Co.</a:t>
            </a:r>
            <a:r>
              <a:rPr lang="ru-RU" sz="2800" dirty="0" smtClean="0"/>
              <a:t>» и последующему анализу и </a:t>
            </a:r>
            <a:r>
              <a:rPr lang="ru-RU" sz="3200" dirty="0" smtClean="0"/>
              <a:t>прогнозированию</a:t>
            </a:r>
            <a:r>
              <a:rPr lang="ru-RU" sz="2800" dirty="0" smtClean="0"/>
              <a:t> полученного временного ряда.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619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Исследование методов анализа и прогнозирования временных рядов, применение полученных знаний на практике</a:t>
            </a:r>
          </a:p>
          <a:p>
            <a:r>
              <a:rPr lang="ru-RU" dirty="0" smtClean="0"/>
              <a:t>Сбор данных о стоимости акций в реальном времени</a:t>
            </a:r>
          </a:p>
          <a:p>
            <a:r>
              <a:rPr lang="ru-RU" dirty="0" smtClean="0"/>
              <a:t>Анализ и прогнозирование полученного ряда с помощью исследованных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19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Провести обзор предметной области</a:t>
            </a:r>
          </a:p>
          <a:p>
            <a:r>
              <a:rPr lang="ru-RU" dirty="0" smtClean="0"/>
              <a:t>Выбрать используемые методы</a:t>
            </a:r>
          </a:p>
          <a:p>
            <a:r>
              <a:rPr lang="ru-RU" dirty="0" smtClean="0"/>
              <a:t>Реализовать методы программно</a:t>
            </a:r>
          </a:p>
          <a:p>
            <a:r>
              <a:rPr lang="ru-RU" dirty="0" smtClean="0"/>
              <a:t>Реализовать в полученном приложении пользовательский интерфейс</a:t>
            </a:r>
          </a:p>
          <a:p>
            <a:r>
              <a:rPr lang="ru-RU" dirty="0" smtClean="0"/>
              <a:t>Реализовать автоматизированный сбор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4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На текущий момент большая доля рынка представлена акциями, цены на которые меняются часто.</a:t>
            </a:r>
          </a:p>
          <a:p>
            <a:pPr marL="0" indent="0" algn="just">
              <a:buNone/>
            </a:pPr>
            <a:r>
              <a:rPr lang="ru-RU" dirty="0" smtClean="0"/>
              <a:t>	Если научиться предсказывать поведение динамики изменения цен, то возможно получить прибыль посредством покупки или продажи. Для этого были использованы методы анализа и прогнозирования временных рядов и процесс был автоматизирован.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3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Было построено приложение, способное в автономном режиме собирать данные о состоянии торговой площадки и текущей цены на акцию.</a:t>
            </a:r>
          </a:p>
          <a:p>
            <a:pPr marL="0" indent="0" algn="just">
              <a:buNone/>
            </a:pPr>
            <a:r>
              <a:rPr lang="ru-RU" dirty="0" smtClean="0"/>
              <a:t>	После сбора данные возможно выполнить анализ и прогноз будущих значений.</a:t>
            </a:r>
          </a:p>
          <a:p>
            <a:pPr marL="0" indent="0" algn="just">
              <a:buNone/>
            </a:pPr>
            <a:r>
              <a:rPr lang="ru-RU" dirty="0" smtClean="0"/>
              <a:t>Результаты анализа и прогноза отображаются в приложении на графике.</a:t>
            </a:r>
          </a:p>
        </p:txBody>
      </p:sp>
    </p:spTree>
    <p:extLst>
      <p:ext uri="{BB962C8B-B14F-4D97-AF65-F5344CB8AC3E}">
        <p14:creationId xmlns:p14="http://schemas.microsoft.com/office/powerpoint/2010/main" val="89532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 прогнозирование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Для анализа данных используются три метода статистической обработки данных:</a:t>
            </a:r>
          </a:p>
          <a:p>
            <a:r>
              <a:rPr lang="ru-RU" dirty="0" smtClean="0"/>
              <a:t>Простое скользящее среднее</a:t>
            </a:r>
          </a:p>
          <a:p>
            <a:r>
              <a:rPr lang="ru-RU" dirty="0" err="1" smtClean="0"/>
              <a:t>Авторегрессионное</a:t>
            </a:r>
            <a:r>
              <a:rPr lang="ru-RU" dirty="0" smtClean="0"/>
              <a:t> скользящее среднее</a:t>
            </a:r>
          </a:p>
          <a:p>
            <a:r>
              <a:rPr lang="ru-RU" dirty="0" smtClean="0"/>
              <a:t>Метод Гусеницы</a:t>
            </a:r>
          </a:p>
          <a:p>
            <a:pPr marL="0" indent="0">
              <a:buNone/>
            </a:pPr>
            <a:r>
              <a:rPr lang="ru-RU" dirty="0" smtClean="0"/>
              <a:t>	Для прогноза используется простое скользящее среднее в виду удобства реализации.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0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2383"/>
            <a:ext cx="8229600" cy="4101597"/>
          </a:xfrm>
        </p:spPr>
      </p:pic>
    </p:spTree>
    <p:extLst>
      <p:ext uri="{BB962C8B-B14F-4D97-AF65-F5344CB8AC3E}">
        <p14:creationId xmlns:p14="http://schemas.microsoft.com/office/powerpoint/2010/main" val="423601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 работы приложения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96752"/>
            <a:ext cx="4769563" cy="5423520"/>
          </a:xfrm>
        </p:spPr>
      </p:pic>
    </p:spTree>
    <p:extLst>
      <p:ext uri="{BB962C8B-B14F-4D97-AF65-F5344CB8AC3E}">
        <p14:creationId xmlns:p14="http://schemas.microsoft.com/office/powerpoint/2010/main" val="3477635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161</Words>
  <Application>Microsoft Office PowerPoint</Application>
  <PresentationFormat>Экран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Содержание работы</vt:lpstr>
      <vt:lpstr>Цели работы</vt:lpstr>
      <vt:lpstr>Задачи</vt:lpstr>
      <vt:lpstr>Общая информация</vt:lpstr>
      <vt:lpstr>Аналитическое приложение</vt:lpstr>
      <vt:lpstr>Анализ и прогнозирование</vt:lpstr>
      <vt:lpstr>Пример работы приложения</vt:lpstr>
      <vt:lpstr>Блок-схема работы приложения</vt:lpstr>
      <vt:lpstr>Структура приложения</vt:lpstr>
      <vt:lpstr>Структура аналитических модулей</vt:lpstr>
      <vt:lpstr>Сбор и сохранение данных</vt:lpstr>
      <vt:lpstr>Анализ данных</vt:lpstr>
      <vt:lpstr>Анализ данных</vt:lpstr>
      <vt:lpstr>Анализ данных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Tortopus</dc:creator>
  <cp:lastModifiedBy>Tortopus</cp:lastModifiedBy>
  <cp:revision>10</cp:revision>
  <dcterms:created xsi:type="dcterms:W3CDTF">2019-06-27T20:56:38Z</dcterms:created>
  <dcterms:modified xsi:type="dcterms:W3CDTF">2019-06-29T04:00:56Z</dcterms:modified>
</cp:coreProperties>
</file>