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73" r:id="rId12"/>
    <p:sldId id="272" r:id="rId13"/>
    <p:sldId id="271" r:id="rId14"/>
    <p:sldId id="270" r:id="rId15"/>
    <p:sldId id="278" r:id="rId16"/>
    <p:sldId id="276" r:id="rId17"/>
    <p:sldId id="264" r:id="rId18"/>
    <p:sldId id="265" r:id="rId19"/>
    <p:sldId id="274" r:id="rId20"/>
    <p:sldId id="27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FBD3EF84-EB58-0709-3E6B-BB619CA557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5BD8534-A76A-DAEC-1751-7E742CDF0B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3FA816E-C0B9-400F-BB50-444E4E3614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23F812-E3A3-1C42-1AC4-5AFD68145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0B56BCC-C5CA-51A3-DD3D-8A46454504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B7D9DD5-592B-40C9-95B3-F5BA60C11A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007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A7AD27A-8D84-45A0-A9AC-6D5CD4D8847B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84F30D7-9FD6-447B-8503-586A840174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93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95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021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899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70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57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165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200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61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39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15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15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65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86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13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1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55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26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C7D56A-A5B7-45A7-812B-6E6765D5BC80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0F11-CF1F-4FB5-A25D-7FB022E1D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9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1p85O6qLzQAt6wZy-aR2i0TgFVa-3xD/view?usp=drive_lin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rive.google.com/file/d/1_-udBoQ1i9Zh3AV6p8KFtcI4kFP49Pkl/view?usp=drive_link,%20https://drive.google.com/file/d/1e1p85O6qLzQAt6wZy-aR2i0TgFVa-3xD/view?usp=drive_li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rBrennerWork/Verilog-Group-Assignmen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91145B-BDF1-441B-5F3D-3187A83734A9}"/>
              </a:ext>
            </a:extLst>
          </p:cNvPr>
          <p:cNvSpPr txBox="1"/>
          <p:nvPr/>
        </p:nvSpPr>
        <p:spPr>
          <a:xfrm>
            <a:off x="562466" y="811120"/>
            <a:ext cx="11067067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 encryption algorithm</a:t>
            </a:r>
          </a:p>
          <a:p>
            <a:pPr algn="ctr" rtl="1"/>
            <a:r>
              <a:rPr lang="he-IL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אלגוריתם הצפנה –</a:t>
            </a: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 </a:t>
            </a:r>
          </a:p>
          <a:p>
            <a:pPr algn="ctr" rtl="1"/>
            <a:endParaRPr lang="he-IL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קורס: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אלגוריתמים בקריפטוגרפיה ומימוש ב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Verilog</a:t>
            </a: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מרצה: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מר אורי שטרו 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מעבדה: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מעבדה קבוצתית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סוף קורס.</a:t>
            </a:r>
          </a:p>
          <a:p>
            <a:pPr algn="r" rtl="1"/>
            <a:r>
              <a:rPr lang="he-IL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מגישים: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כלל הסטודנטים (ברק אשואל, דביר בכר, נעם כלפון, שמואל אפלבוים, ניסן שלומוב, 								ינון צדוק, אוראל סננס, גלעד אבוהב, ליאור ברנר, שמחה לוינקופ) 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4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876205" y="458809"/>
            <a:ext cx="2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4D035-B537-FA3F-ADC0-9DA7DF14DE01}"/>
              </a:ext>
            </a:extLst>
          </p:cNvPr>
          <p:cNvSpPr txBox="1"/>
          <p:nvPr/>
        </p:nvSpPr>
        <p:spPr>
          <a:xfrm>
            <a:off x="169334" y="1086657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Report from precision - 1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1BCEF3B-52D2-2977-70FF-87F1A5B2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5" y="1714505"/>
            <a:ext cx="7249537" cy="2610214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448CA1D-D4C3-02C7-CD18-CCCC045A293B}"/>
              </a:ext>
            </a:extLst>
          </p:cNvPr>
          <p:cNvSpPr txBox="1"/>
          <p:nvPr/>
        </p:nvSpPr>
        <p:spPr>
          <a:xfrm>
            <a:off x="6096000" y="1086657"/>
            <a:ext cx="35350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hlinkClick r:id="rId3"/>
              </a:rPr>
              <a:t>area_report_from_precision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497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876205" y="458809"/>
            <a:ext cx="2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4D035-B537-FA3F-ADC0-9DA7DF14DE01}"/>
              </a:ext>
            </a:extLst>
          </p:cNvPr>
          <p:cNvSpPr txBox="1"/>
          <p:nvPr/>
        </p:nvSpPr>
        <p:spPr>
          <a:xfrm>
            <a:off x="290249" y="1174412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Report from precision - 2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128BB81-7258-3B67-0FB0-C2A87FFA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43" y="1890015"/>
            <a:ext cx="5147847" cy="45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876205" y="458809"/>
            <a:ext cx="2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4D035-B537-FA3F-ADC0-9DA7DF14DE01}"/>
              </a:ext>
            </a:extLst>
          </p:cNvPr>
          <p:cNvSpPr txBox="1"/>
          <p:nvPr/>
        </p:nvSpPr>
        <p:spPr>
          <a:xfrm>
            <a:off x="354411" y="940331"/>
            <a:ext cx="524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report from precision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2A740F9-155B-6F24-515E-A7D94FD87434}"/>
              </a:ext>
            </a:extLst>
          </p:cNvPr>
          <p:cNvSpPr txBox="1"/>
          <p:nvPr/>
        </p:nvSpPr>
        <p:spPr>
          <a:xfrm>
            <a:off x="6278253" y="1032664"/>
            <a:ext cx="44023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hlinkClick r:id="rId2"/>
              </a:rPr>
              <a:t>timing_report_from_precision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A83DE09-5A2F-D9A9-4938-A7B9091CD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45" y="2317921"/>
            <a:ext cx="10445327" cy="16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C293164-B95C-3246-D756-66EEB3C5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17" y="911410"/>
            <a:ext cx="57340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FEDA1F9-00EF-4AFD-C21D-1C63925EDF2C}"/>
              </a:ext>
            </a:extLst>
          </p:cNvPr>
          <p:cNvSpPr txBox="1"/>
          <p:nvPr/>
        </p:nvSpPr>
        <p:spPr>
          <a:xfrm>
            <a:off x="4240708" y="430234"/>
            <a:ext cx="37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 - Continued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A95E41-87A7-AF90-3EF3-14218997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25" y="1041144"/>
            <a:ext cx="20193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8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CAF9CE3-CC5D-CE29-FEED-3E1C11C1ADC9}"/>
              </a:ext>
            </a:extLst>
          </p:cNvPr>
          <p:cNvSpPr txBox="1"/>
          <p:nvPr/>
        </p:nvSpPr>
        <p:spPr>
          <a:xfrm>
            <a:off x="4240708" y="430234"/>
            <a:ext cx="37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 - Continued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26FE1B1-EC71-CEEA-0541-D0DA2730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58" y="1169933"/>
            <a:ext cx="7429683" cy="49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B1B9F7A-FC5C-3E0F-084E-6FA288F1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2" y="1313058"/>
            <a:ext cx="4080821" cy="524063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F7A69E1-1EDD-826A-CD6F-5BC8ED0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75" y="2244195"/>
            <a:ext cx="4083112" cy="390096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8388090-43D0-0F99-E30C-17A8069AE7D5}"/>
              </a:ext>
            </a:extLst>
          </p:cNvPr>
          <p:cNvSpPr txBox="1"/>
          <p:nvPr/>
        </p:nvSpPr>
        <p:spPr>
          <a:xfrm>
            <a:off x="4975123" y="304311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br>
              <a:rPr lang="he-IL" sz="1800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344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20F6E-57CD-BFBB-35FD-E4DAEEA7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853" y="96900"/>
            <a:ext cx="9404723" cy="1400530"/>
          </a:xfrm>
        </p:spPr>
        <p:txBody>
          <a:bodyPr/>
          <a:lstStyle/>
          <a:p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br>
              <a:rPr lang="he-IL" sz="3200" dirty="0"/>
            </a:br>
            <a:endParaRPr lang="he-IL" sz="32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332EF1B-A8E3-E2CB-EDDF-40C0C19D1E41}"/>
              </a:ext>
            </a:extLst>
          </p:cNvPr>
          <p:cNvSpPr txBox="1"/>
          <p:nvPr/>
        </p:nvSpPr>
        <p:spPr>
          <a:xfrm>
            <a:off x="4385187" y="797165"/>
            <a:ext cx="282801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/>
              <a:t> timing report</a:t>
            </a:r>
            <a:endParaRPr lang="he-IL" sz="32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E1F6D96-3ADA-B826-47EF-C5BA7D13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1" y="2082205"/>
            <a:ext cx="9469171" cy="220058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724B338-70BA-017B-1A95-2D34F1B4F849}"/>
              </a:ext>
            </a:extLst>
          </p:cNvPr>
          <p:cNvSpPr txBox="1"/>
          <p:nvPr/>
        </p:nvSpPr>
        <p:spPr>
          <a:xfrm>
            <a:off x="741981" y="1576167"/>
            <a:ext cx="26252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 = 29M </a:t>
            </a:r>
            <a:r>
              <a:rPr lang="en-US" dirty="0" err="1"/>
              <a:t>hz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86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9192D3B-4F14-C905-556F-6759757C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68" y="1640893"/>
            <a:ext cx="8059275" cy="467742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B9121AC-7F2A-4A60-25EE-6A216FC4E9CF}"/>
              </a:ext>
            </a:extLst>
          </p:cNvPr>
          <p:cNvSpPr txBox="1"/>
          <p:nvPr/>
        </p:nvSpPr>
        <p:spPr>
          <a:xfrm>
            <a:off x="4876800" y="70408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I/O</a:t>
            </a:r>
            <a:endParaRPr lang="he-IL" sz="4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DC3BC07-0C24-4F6B-DC83-639762942BBD}"/>
              </a:ext>
            </a:extLst>
          </p:cNvPr>
          <p:cNvSpPr txBox="1"/>
          <p:nvPr/>
        </p:nvSpPr>
        <p:spPr>
          <a:xfrm>
            <a:off x="5024284" y="1673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187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BA77213-8AE2-6E9B-649E-75BF1345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6" y="678469"/>
            <a:ext cx="6230219" cy="597300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29E1488-1FFC-B1EC-52FB-326844FD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05" y="2349953"/>
            <a:ext cx="5526770" cy="278266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0391489-69C2-4EFA-59C3-B485FD91BB37}"/>
              </a:ext>
            </a:extLst>
          </p:cNvPr>
          <p:cNvSpPr txBox="1"/>
          <p:nvPr/>
        </p:nvSpPr>
        <p:spPr>
          <a:xfrm>
            <a:off x="7107005" y="1129491"/>
            <a:ext cx="280994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utilization</a:t>
            </a:r>
            <a:endParaRPr lang="he-IL" sz="4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DF7E443-A302-7AA6-4679-3A3C6F441FA7}"/>
              </a:ext>
            </a:extLst>
          </p:cNvPr>
          <p:cNvSpPr txBox="1"/>
          <p:nvPr/>
        </p:nvSpPr>
        <p:spPr>
          <a:xfrm>
            <a:off x="7107005" y="3091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route: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78633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5300D4-6171-5ED7-3C19-2DCA7501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4F31D7-EB11-AE0B-A7FF-A3C2DCF4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D494870-FC66-933B-32C1-328665C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37" y="112873"/>
            <a:ext cx="5343063" cy="630756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BE44047-10BF-2243-C0A3-53AA286A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97" y="284916"/>
            <a:ext cx="5315692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D10F3D0-6DE1-AE2F-4121-68370EB86BA8}"/>
              </a:ext>
            </a:extLst>
          </p:cNvPr>
          <p:cNvSpPr txBox="1"/>
          <p:nvPr/>
        </p:nvSpPr>
        <p:spPr>
          <a:xfrm>
            <a:off x="1566423" y="1228397"/>
            <a:ext cx="4835949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 table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Verilog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Testbench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level simulation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report</a:t>
            </a:r>
          </a:p>
          <a:p>
            <a:pPr lvl="2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795781-2A13-79F9-87F3-883FCB6008CB}"/>
              </a:ext>
            </a:extLst>
          </p:cNvPr>
          <p:cNvSpPr txBox="1"/>
          <p:nvPr/>
        </p:nvSpPr>
        <p:spPr>
          <a:xfrm>
            <a:off x="6402372" y="1240736"/>
            <a:ext cx="4835949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he-IL" sz="20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&amp; route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report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I\O report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 of the chip view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results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chip and it’s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frequency reported by Vivado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possible throughput</a:t>
            </a: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2F71B78-B37B-EA57-34FC-0503420E4390}"/>
              </a:ext>
            </a:extLst>
          </p:cNvPr>
          <p:cNvSpPr txBox="1"/>
          <p:nvPr/>
        </p:nvSpPr>
        <p:spPr>
          <a:xfrm>
            <a:off x="5403131" y="489733"/>
            <a:ext cx="158370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he-IL" sz="1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9986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AD8FB41-BCD3-8E0C-BFAD-8512F874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609601"/>
            <a:ext cx="492511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5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E06D0F1-A7E8-8C17-5CED-C3652BC8D7A0}"/>
              </a:ext>
            </a:extLst>
          </p:cNvPr>
          <p:cNvSpPr txBox="1"/>
          <p:nvPr/>
        </p:nvSpPr>
        <p:spPr>
          <a:xfrm>
            <a:off x="5105985" y="127820"/>
            <a:ext cx="198002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/>
              <a:t>Results</a:t>
            </a:r>
            <a:endParaRPr lang="he-IL" sz="4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C5AA883-45A1-23F0-5CA5-685F265DDCC9}"/>
              </a:ext>
            </a:extLst>
          </p:cNvPr>
          <p:cNvSpPr txBox="1"/>
          <p:nvPr/>
        </p:nvSpPr>
        <p:spPr>
          <a:xfrm>
            <a:off x="1002580" y="1117709"/>
            <a:ext cx="42082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final chip: Xilinx  7a15t-csg324 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B8E5DB1-F03F-A40C-2E8A-0D4E6A548920}"/>
              </a:ext>
            </a:extLst>
          </p:cNvPr>
          <p:cNvSpPr txBox="1"/>
          <p:nvPr/>
        </p:nvSpPr>
        <p:spPr>
          <a:xfrm>
            <a:off x="1071717" y="1664663"/>
            <a:ext cx="29578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final frequency: 29.8M </a:t>
            </a:r>
            <a:r>
              <a:rPr lang="en-US" dirty="0" err="1"/>
              <a:t>hz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683FCF5-F63C-0EEB-D4B0-DBA8180BD3AB}"/>
                  </a:ext>
                </a:extLst>
              </p:cNvPr>
              <p:cNvSpPr txBox="1"/>
              <p:nvPr/>
            </p:nvSpPr>
            <p:spPr>
              <a:xfrm>
                <a:off x="1002580" y="2389239"/>
                <a:ext cx="4824078" cy="48577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possible throughput: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683FCF5-F63C-0EEB-D4B0-DBA8180BD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80" y="2389239"/>
                <a:ext cx="4824078" cy="485774"/>
              </a:xfrm>
              <a:prstGeom prst="rect">
                <a:avLst/>
              </a:prstGeom>
              <a:blipFill>
                <a:blip r:embed="rId2"/>
                <a:stretch>
                  <a:fillRect l="-1010" b="-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9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78B5180-FA51-5B0F-9720-15CA58368D71}"/>
              </a:ext>
            </a:extLst>
          </p:cNvPr>
          <p:cNvSpPr txBox="1"/>
          <p:nvPr/>
        </p:nvSpPr>
        <p:spPr>
          <a:xfrm>
            <a:off x="5096759" y="622170"/>
            <a:ext cx="199848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 table</a:t>
            </a:r>
          </a:p>
          <a:p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D6EEEF59-8C84-402A-7B4A-E2DCF3128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1800"/>
              </p:ext>
            </p:extLst>
          </p:nvPr>
        </p:nvGraphicFramePr>
        <p:xfrm>
          <a:off x="864909" y="1335934"/>
          <a:ext cx="10462182" cy="4899896"/>
        </p:xfrm>
        <a:graphic>
          <a:graphicData uri="http://schemas.openxmlformats.org/drawingml/2006/table">
            <a:tbl>
              <a:tblPr/>
              <a:tblGrid>
                <a:gridCol w="2545234">
                  <a:extLst>
                    <a:ext uri="{9D8B030D-6E8A-4147-A177-3AD203B41FA5}">
                      <a16:colId xmlns:a16="http://schemas.microsoft.com/office/drawing/2014/main" val="3364938208"/>
                    </a:ext>
                  </a:extLst>
                </a:gridCol>
                <a:gridCol w="4218621">
                  <a:extLst>
                    <a:ext uri="{9D8B030D-6E8A-4147-A177-3AD203B41FA5}">
                      <a16:colId xmlns:a16="http://schemas.microsoft.com/office/drawing/2014/main" val="368458446"/>
                    </a:ext>
                  </a:extLst>
                </a:gridCol>
                <a:gridCol w="3698327">
                  <a:extLst>
                    <a:ext uri="{9D8B030D-6E8A-4147-A177-3AD203B41FA5}">
                      <a16:colId xmlns:a16="http://schemas.microsoft.com/office/drawing/2014/main" val="475765993"/>
                    </a:ext>
                  </a:extLst>
                </a:gridCol>
              </a:tblGrid>
              <a:tr h="329033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FFFFFF"/>
                          </a:solidFill>
                          <a:effectLst/>
                          <a:highlight>
                            <a:srgbClr val="356854"/>
                          </a:highlight>
                          <a:latin typeface="Roboto" panose="02000000000000000000" pitchFamily="2" charset="0"/>
                        </a:rPr>
                        <a:t>Type of work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dirty="0">
                          <a:solidFill>
                            <a:srgbClr val="FFFFFF"/>
                          </a:solidFill>
                          <a:effectLst/>
                          <a:highlight>
                            <a:srgbClr val="356854"/>
                          </a:highlight>
                          <a:latin typeface="Roboto" panose="02000000000000000000" pitchFamily="2" charset="0"/>
                        </a:rPr>
                        <a:t>Task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FFFFFF"/>
                          </a:solidFill>
                          <a:effectLst/>
                          <a:highlight>
                            <a:srgbClr val="356854"/>
                          </a:highlight>
                          <a:latin typeface="Roboto" panose="02000000000000000000" pitchFamily="2" charset="0"/>
                        </a:rPr>
                        <a:t>Owner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57049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Result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 Encryption Algorithm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he-IL" sz="800"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04701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Top level testbench preparation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ברק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88641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Top level structural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ינון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52121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Top level Feistel network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ליאור ברנר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24714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F function top level structural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ליאור ברנר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78415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E function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ליאור ברנר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677246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S-boxes (S1, S2, S3… S8)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דביר בכר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64072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P function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נעם כלפון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29689"/>
                  </a:ext>
                </a:extLst>
              </a:tr>
              <a:tr h="465398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Key, schedule module, top level, structural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גלעד אבוהב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48132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PC1 function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שמואל אפלבוים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11650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PC2 function design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שמואל אפלבוים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55509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Key schedule’s left shifts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שמחה לוינקופ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75145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Design and coding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Input and Output Registers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FFFFF"/>
                          </a:highlight>
                          <a:latin typeface="Roboto" panose="02000000000000000000" pitchFamily="2" charset="0"/>
                        </a:rPr>
                        <a:t>ינון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5206"/>
                  </a:ext>
                </a:extLst>
              </a:tr>
              <a:tr h="315805"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מצגת 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אחראי להכין את המצגת הסופית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sz="800" b="0" dirty="0">
                          <a:solidFill>
                            <a:srgbClr val="434343"/>
                          </a:solidFill>
                          <a:effectLst/>
                          <a:highlight>
                            <a:srgbClr val="F8F9FA"/>
                          </a:highlight>
                          <a:latin typeface="Roboto" panose="02000000000000000000" pitchFamily="2" charset="0"/>
                        </a:rPr>
                        <a:t>ניסן שלומוב </a:t>
                      </a:r>
                    </a:p>
                  </a:txBody>
                  <a:tcPr marL="28543" marR="28543" marT="7136" marB="713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24733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FAAEA9F-81E2-9CE0-19F2-FBD073C2E62D}"/>
              </a:ext>
            </a:extLst>
          </p:cNvPr>
          <p:cNvSpPr txBox="1"/>
          <p:nvPr/>
        </p:nvSpPr>
        <p:spPr>
          <a:xfrm>
            <a:off x="9555058" y="4312117"/>
            <a:ext cx="244093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/ינון צדוק/ ליאור ברנר/ שמואל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D1EF463-2C1F-D215-503C-870850EFB857}"/>
              </a:ext>
            </a:extLst>
          </p:cNvPr>
          <p:cNvSpPr txBox="1"/>
          <p:nvPr/>
        </p:nvSpPr>
        <p:spPr>
          <a:xfrm>
            <a:off x="10318816" y="3613019"/>
            <a:ext cx="15534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/אוראל </a:t>
            </a:r>
            <a:r>
              <a:rPr lang="he-IL" sz="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סננס</a:t>
            </a:r>
            <a:endParaRPr lang="he-IL" sz="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5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C719284-6F3B-F18B-4358-0077A6F551C1}"/>
              </a:ext>
            </a:extLst>
          </p:cNvPr>
          <p:cNvSpPr txBox="1"/>
          <p:nvPr/>
        </p:nvSpPr>
        <p:spPr>
          <a:xfrm>
            <a:off x="5077905" y="565609"/>
            <a:ext cx="203618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Verilog code</a:t>
            </a:r>
          </a:p>
          <a:p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7A90B43-BF89-526F-8484-1211C609C910}"/>
              </a:ext>
            </a:extLst>
          </p:cNvPr>
          <p:cNvSpPr txBox="1"/>
          <p:nvPr/>
        </p:nvSpPr>
        <p:spPr>
          <a:xfrm>
            <a:off x="1941922" y="1527142"/>
            <a:ext cx="87009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מצורף קישור 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dirty="0"/>
              <a:t> </a:t>
            </a:r>
            <a:r>
              <a:rPr lang="he-IL" dirty="0"/>
              <a:t> בו נמצאים כל קבצי הורילוג של המעבדה.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hlinkClick r:id="rId2"/>
              </a:rPr>
              <a:t>verilog</a:t>
            </a:r>
            <a:r>
              <a:rPr lang="en-US" dirty="0">
                <a:hlinkClick r:id="rId2"/>
              </a:rPr>
              <a:t> final lab - git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885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72716C7-30F6-9CE3-434C-7849CFEF1AAC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level simulation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30B30-D10D-5C34-B03A-080C50B8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7" y="2013436"/>
            <a:ext cx="11558646" cy="253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37EB970-8242-2F92-1CD8-4137FD46CA21}"/>
              </a:ext>
            </a:extLst>
          </p:cNvPr>
          <p:cNvSpPr txBox="1"/>
          <p:nvPr/>
        </p:nvSpPr>
        <p:spPr>
          <a:xfrm>
            <a:off x="685800" y="1238361"/>
            <a:ext cx="38290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85657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5FDCB38-D4D6-0420-8364-4123B3CE0791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level simulation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1169813-95D5-1B1C-349E-0FA09DC35C3C}"/>
              </a:ext>
            </a:extLst>
          </p:cNvPr>
          <p:cNvSpPr txBox="1"/>
          <p:nvPr/>
        </p:nvSpPr>
        <p:spPr>
          <a:xfrm>
            <a:off x="517923" y="114039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084A5B-00DE-2E44-9EDB-B8146454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1" y="2063724"/>
            <a:ext cx="10575178" cy="36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7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72716C7-30F6-9CE3-434C-7849CFEF1AAC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37EB970-8242-2F92-1CD8-4137FD46CA21}"/>
              </a:ext>
            </a:extLst>
          </p:cNvPr>
          <p:cNvSpPr txBox="1"/>
          <p:nvPr/>
        </p:nvSpPr>
        <p:spPr>
          <a:xfrm>
            <a:off x="685800" y="1238361"/>
            <a:ext cx="38290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of the regression</a:t>
            </a:r>
          </a:p>
          <a:p>
            <a:endParaRPr lang="he-IL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65632C-445E-51A9-E1DD-EA1724CC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6" y="2105769"/>
            <a:ext cx="11017447" cy="35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1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5FDCB38-D4D6-0420-8364-4123B3CE0791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1169813-95D5-1B1C-349E-0FA09DC35C3C}"/>
              </a:ext>
            </a:extLst>
          </p:cNvPr>
          <p:cNvSpPr txBox="1"/>
          <p:nvPr/>
        </p:nvSpPr>
        <p:spPr>
          <a:xfrm>
            <a:off x="517923" y="114039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 - 1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3F2C6B-28B5-B017-E792-E7894667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7" y="2063724"/>
            <a:ext cx="10641885" cy="23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1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1A7B8B0-0186-5093-EDE9-12D7FF06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2128838"/>
            <a:ext cx="11363325" cy="232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7401632-F54F-AA93-B06D-78E63506C87D}"/>
              </a:ext>
            </a:extLst>
          </p:cNvPr>
          <p:cNvSpPr txBox="1"/>
          <p:nvPr/>
        </p:nvSpPr>
        <p:spPr>
          <a:xfrm>
            <a:off x="3993823" y="678729"/>
            <a:ext cx="42043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 level simulation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70FC71A-D1EE-1AF7-D81F-62DC28B45DA3}"/>
              </a:ext>
            </a:extLst>
          </p:cNvPr>
          <p:cNvSpPr txBox="1"/>
          <p:nvPr/>
        </p:nvSpPr>
        <p:spPr>
          <a:xfrm>
            <a:off x="517923" y="114039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waveforms - 2</a:t>
            </a:r>
          </a:p>
        </p:txBody>
      </p:sp>
    </p:spTree>
    <p:extLst>
      <p:ext uri="{BB962C8B-B14F-4D97-AF65-F5344CB8AC3E}">
        <p14:creationId xmlns:p14="http://schemas.microsoft.com/office/powerpoint/2010/main" val="39238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8497</TotalTime>
  <Words>422</Words>
  <Application>Microsoft Office PowerPoint</Application>
  <PresentationFormat>מסך רחב</PresentationFormat>
  <Paragraphs>111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Cambria Math</vt:lpstr>
      <vt:lpstr>Century Gothic</vt:lpstr>
      <vt:lpstr>Roboto</vt:lpstr>
      <vt:lpstr>Wingdings</vt:lpstr>
      <vt:lpstr>Wingdings 3</vt:lpstr>
      <vt:lpstr>יונים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Place &amp; route: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ניסן שלמוב</dc:creator>
  <cp:lastModifiedBy>yinon zadok</cp:lastModifiedBy>
  <cp:revision>7</cp:revision>
  <dcterms:created xsi:type="dcterms:W3CDTF">2024-08-01T07:20:24Z</dcterms:created>
  <dcterms:modified xsi:type="dcterms:W3CDTF">2024-08-08T14:48:36Z</dcterms:modified>
</cp:coreProperties>
</file>