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9"/>
  </p:notesMasterIdLst>
  <p:sldIdLst>
    <p:sldId id="256" r:id="rId3"/>
    <p:sldId id="257" r:id="rId4"/>
    <p:sldId id="259" r:id="rId5"/>
    <p:sldId id="258" r:id="rId6"/>
    <p:sldId id="263" r:id="rId7"/>
    <p:sldId id="260" r:id="rId8"/>
    <p:sldId id="262" r:id="rId10"/>
    <p:sldId id="264" r:id="rId11"/>
    <p:sldId id="267" r:id="rId12"/>
    <p:sldId id="265" r:id="rId13"/>
    <p:sldId id="266"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287B"/>
    <a:srgbClr val="5146AF"/>
    <a:srgbClr val="DA5431"/>
    <a:srgbClr val="1A1A1A"/>
    <a:srgbClr val="FFD41D"/>
    <a:srgbClr val="FFE471"/>
    <a:srgbClr val="FDBC00"/>
    <a:srgbClr val="FFDF85"/>
    <a:srgbClr val="FEBA01"/>
    <a:srgbClr val="FEC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82"/>
      </p:cViewPr>
      <p:guideLst>
        <p:guide orient="horz" pos="1620"/>
        <p:guide pos="2878"/>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3555" y="2266340"/>
            <a:ext cx="5948760" cy="1527050"/>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endParaRPr lang="en-US" dirty="0"/>
          </a:p>
        </p:txBody>
      </p:sp>
      <p:sp>
        <p:nvSpPr>
          <p:cNvPr id="3" name="Subtitle 2"/>
          <p:cNvSpPr>
            <a:spLocks noGrp="1"/>
          </p:cNvSpPr>
          <p:nvPr>
            <p:ph type="subTitle" idx="1" hasCustomPrompt="1"/>
          </p:nvPr>
        </p:nvSpPr>
        <p:spPr>
          <a:xfrm>
            <a:off x="143555" y="3793390"/>
            <a:ext cx="5948760" cy="1033535"/>
          </a:xfrm>
        </p:spPr>
        <p:txBody>
          <a:bodyPr>
            <a:normAutofit/>
          </a:bodyPr>
          <a:lstStyle>
            <a:lvl1pPr marL="0" indent="0" algn="l">
              <a:buNone/>
              <a:defRPr sz="2800" b="0" i="0">
                <a:solidFill>
                  <a:schemeClr val="accent4">
                    <a:lumMod val="20000"/>
                    <a:lumOff val="8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endParaRPr lang="en-US" dirty="0"/>
          </a:p>
          <a:p>
            <a:r>
              <a:rPr lang="en-US" dirty="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0"/>
            <a:ext cx="8246070" cy="1042857"/>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440730" y="1350109"/>
            <a:ext cx="8246070" cy="3417154"/>
          </a:xfrm>
        </p:spPr>
        <p:txBody>
          <a:bodyPr/>
          <a:lstStyle>
            <a:lvl1pPr algn="l">
              <a:defRPr sz="2800">
                <a:solidFill>
                  <a:schemeClr val="accent4">
                    <a:lumMod val="50000"/>
                  </a:schemeClr>
                </a:solidFill>
              </a:defRPr>
            </a:lvl1pPr>
            <a:lvl2pPr algn="l">
              <a:defRPr>
                <a:solidFill>
                  <a:schemeClr val="accent4">
                    <a:lumMod val="50000"/>
                  </a:schemeClr>
                </a:solidFill>
              </a:defRPr>
            </a:lvl2pPr>
            <a:lvl3pPr algn="l">
              <a:defRPr>
                <a:solidFill>
                  <a:schemeClr val="accent4">
                    <a:lumMod val="50000"/>
                  </a:schemeClr>
                </a:solidFill>
              </a:defRPr>
            </a:lvl3pPr>
            <a:lvl4pPr algn="l">
              <a:defRPr>
                <a:solidFill>
                  <a:schemeClr val="accent4">
                    <a:lumMod val="50000"/>
                  </a:schemeClr>
                </a:solidFill>
              </a:defRPr>
            </a:lvl4pPr>
            <a:lvl5pPr algn="l">
              <a:defRPr>
                <a:solidFill>
                  <a:schemeClr val="accent4">
                    <a:lumMod val="50000"/>
                  </a:schemeClr>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948" y="426186"/>
            <a:ext cx="625267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358184" y="1411426"/>
            <a:ext cx="6236936" cy="3344113"/>
          </a:xfrm>
        </p:spPr>
        <p:txBody>
          <a:bodyPr/>
          <a:lstStyle>
            <a:lvl1pPr>
              <a:defRPr sz="2800">
                <a:solidFill>
                  <a:srgbClr val="37287B"/>
                </a:solidFill>
              </a:defRPr>
            </a:lvl1pPr>
            <a:lvl2pPr>
              <a:defRPr>
                <a:solidFill>
                  <a:srgbClr val="37287B"/>
                </a:solidFill>
              </a:defRPr>
            </a:lvl2pPr>
            <a:lvl3pPr>
              <a:defRPr>
                <a:solidFill>
                  <a:srgbClr val="37287B"/>
                </a:solidFill>
              </a:defRPr>
            </a:lvl3pPr>
            <a:lvl4pPr>
              <a:defRPr>
                <a:solidFill>
                  <a:srgbClr val="37287B"/>
                </a:solidFill>
              </a:defRPr>
            </a:lvl4pPr>
            <a:lvl5pPr>
              <a:defRPr>
                <a:solidFill>
                  <a:srgbClr val="37287B"/>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375" y="-35042"/>
            <a:ext cx="8076896" cy="106893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Text Placeholder 2"/>
          <p:cNvSpPr>
            <a:spLocks noGrp="1"/>
          </p:cNvSpPr>
          <p:nvPr>
            <p:ph type="body" idx="1"/>
          </p:nvPr>
        </p:nvSpPr>
        <p:spPr>
          <a:xfrm>
            <a:off x="536879" y="1641238"/>
            <a:ext cx="4040188" cy="479822"/>
          </a:xfrm>
        </p:spPr>
        <p:txBody>
          <a:bodyPr anchor="b"/>
          <a:lstStyle>
            <a:lvl1pPr marL="0" indent="0" algn="ctr">
              <a:buNone/>
              <a:defRPr sz="2400" b="1">
                <a:solidFill>
                  <a:schemeClr val="accent4">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536879" y="2113635"/>
            <a:ext cx="4040188" cy="2276294"/>
          </a:xfrm>
        </p:spPr>
        <p:txBody>
          <a:bodyPr/>
          <a:lstStyle>
            <a:lvl1pPr algn="ctr">
              <a:defRPr sz="2400">
                <a:solidFill>
                  <a:schemeClr val="accent4">
                    <a:lumMod val="50000"/>
                  </a:schemeClr>
                </a:solidFill>
              </a:defRPr>
            </a:lvl1pPr>
            <a:lvl2pPr algn="ctr">
              <a:defRPr sz="2000">
                <a:solidFill>
                  <a:schemeClr val="accent4">
                    <a:lumMod val="50000"/>
                  </a:schemeClr>
                </a:solidFill>
              </a:defRPr>
            </a:lvl2pPr>
            <a:lvl3pPr algn="ctr">
              <a:defRPr sz="1800">
                <a:solidFill>
                  <a:schemeClr val="accent4">
                    <a:lumMod val="50000"/>
                  </a:schemeClr>
                </a:solidFill>
              </a:defRPr>
            </a:lvl3pPr>
            <a:lvl4pPr algn="ctr">
              <a:defRPr sz="1600">
                <a:solidFill>
                  <a:schemeClr val="accent4">
                    <a:lumMod val="50000"/>
                  </a:schemeClr>
                </a:solidFill>
              </a:defRPr>
            </a:lvl4pPr>
            <a:lvl5pPr algn="ctr">
              <a:defRPr sz="1600">
                <a:solidFill>
                  <a:schemeClr val="accent4">
                    <a:lumMod val="50000"/>
                  </a:schemeClr>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572000" y="1641238"/>
            <a:ext cx="4041775" cy="479822"/>
          </a:xfrm>
        </p:spPr>
        <p:txBody>
          <a:bodyPr anchor="b"/>
          <a:lstStyle>
            <a:lvl1pPr marL="0" indent="0" algn="ctr">
              <a:buNone/>
              <a:defRPr sz="2400" b="1">
                <a:solidFill>
                  <a:schemeClr val="accent4">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chemeClr val="accent4">
                    <a:lumMod val="50000"/>
                  </a:schemeClr>
                </a:solidFill>
              </a:defRPr>
            </a:lvl1pPr>
            <a:lvl2pPr algn="ctr">
              <a:defRPr sz="2000">
                <a:solidFill>
                  <a:schemeClr val="accent4">
                    <a:lumMod val="50000"/>
                  </a:schemeClr>
                </a:solidFill>
              </a:defRPr>
            </a:lvl2pPr>
            <a:lvl3pPr algn="ctr">
              <a:defRPr sz="1800">
                <a:solidFill>
                  <a:schemeClr val="accent4">
                    <a:lumMod val="50000"/>
                  </a:schemeClr>
                </a:solidFill>
              </a:defRPr>
            </a:lvl3pPr>
            <a:lvl4pPr algn="ctr">
              <a:defRPr sz="1600">
                <a:solidFill>
                  <a:schemeClr val="accent4">
                    <a:lumMod val="50000"/>
                  </a:schemeClr>
                </a:solidFill>
              </a:defRPr>
            </a:lvl4pPr>
            <a:lvl5pPr algn="ctr">
              <a:defRPr sz="1600">
                <a:solidFill>
                  <a:schemeClr val="accent4">
                    <a:lumMod val="50000"/>
                  </a:schemeClr>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endParaRPr lang="en-US" sz="1400" dirty="0">
              <a:solidFill>
                <a:schemeClr val="bg1">
                  <a:lumMod val="65000"/>
                </a:schemeClr>
              </a:solidFill>
            </a:endParaRPr>
          </a:p>
          <a:p>
            <a:r>
              <a:rPr lang="en-US" sz="1400" dirty="0">
                <a:solidFill>
                  <a:schemeClr val="bg1">
                    <a:lumMod val="65000"/>
                  </a:schemeClr>
                </a:solidFill>
              </a:rPr>
              <a:t>www.free-power-point-templates.com</a:t>
            </a:r>
            <a:endParaRPr lang="en-US" sz="14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ISDB – Startups</a:t>
            </a:r>
            <a:endParaRPr lang="en-US" dirty="0"/>
          </a:p>
        </p:txBody>
      </p:sp>
      <p:sp>
        <p:nvSpPr>
          <p:cNvPr id="3" name="Text Box 2"/>
          <p:cNvSpPr txBox="1"/>
          <p:nvPr/>
        </p:nvSpPr>
        <p:spPr>
          <a:xfrm>
            <a:off x="143510" y="3630930"/>
            <a:ext cx="3246120" cy="460375"/>
          </a:xfrm>
          <a:prstGeom prst="rect">
            <a:avLst/>
          </a:prstGeom>
          <a:noFill/>
        </p:spPr>
        <p:txBody>
          <a:bodyPr wrap="square" rtlCol="0">
            <a:spAutoFit/>
          </a:bodyPr>
          <a:p>
            <a:r>
              <a:rPr lang="en-IN" altLang="en-US" sz="2400">
                <a:solidFill>
                  <a:schemeClr val="bg1"/>
                </a:solidFill>
                <a:effectLst>
                  <a:outerShdw blurRad="38100" dist="19050" dir="2700000" algn="tl" rotWithShape="0">
                    <a:schemeClr val="dk1">
                      <a:alpha val="40000"/>
                    </a:schemeClr>
                  </a:outerShdw>
                </a:effectLst>
              </a:rPr>
              <a:t>Team - Code Fhat Gya</a:t>
            </a:r>
            <a:endParaRPr lang="en-IN" altLang="en-US" sz="2400">
              <a:solidFill>
                <a:schemeClr val="bg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400040" y="266065"/>
            <a:ext cx="3638550" cy="645160"/>
          </a:xfrm>
          <a:prstGeom prst="rect">
            <a:avLst/>
          </a:prstGeom>
          <a:noFill/>
        </p:spPr>
        <p:txBody>
          <a:bodyPr wrap="square" rtlCol="0">
            <a:spAutoFit/>
          </a:bodyPr>
          <a:p>
            <a:pPr algn="r"/>
            <a:r>
              <a:rPr lang="en-IN" altLang="en-US" sz="3600">
                <a:solidFill>
                  <a:schemeClr val="bg1"/>
                </a:solidFill>
              </a:rPr>
              <a:t>Teck Stack</a:t>
            </a:r>
            <a:endParaRPr lang="en-IN" altLang="en-US" sz="3600">
              <a:solidFill>
                <a:schemeClr val="bg1"/>
              </a:solidFill>
            </a:endParaRPr>
          </a:p>
        </p:txBody>
      </p:sp>
      <p:sp>
        <p:nvSpPr>
          <p:cNvPr id="4" name="Text Box 3"/>
          <p:cNvSpPr txBox="1"/>
          <p:nvPr/>
        </p:nvSpPr>
        <p:spPr>
          <a:xfrm>
            <a:off x="432435" y="1270000"/>
            <a:ext cx="3957955" cy="2984500"/>
          </a:xfrm>
          <a:prstGeom prst="rect">
            <a:avLst/>
          </a:prstGeom>
          <a:noFill/>
        </p:spPr>
        <p:txBody>
          <a:bodyPr wrap="square" rtlCol="0">
            <a:spAutoFit/>
          </a:bodyPr>
          <a:p>
            <a:r>
              <a:rPr lang="en-US" sz="2400" b="1" dirty="0">
                <a:solidFill>
                  <a:schemeClr val="accent2">
                    <a:lumMod val="50000"/>
                  </a:schemeClr>
                </a:solidFill>
                <a:effectLst/>
                <a:cs typeface="Saira SemiCondensed SemiBold" panose="00000706000000000000" charset="0"/>
                <a:sym typeface="+mn-ea"/>
              </a:rPr>
              <a:t>Tech </a:t>
            </a:r>
            <a:r>
              <a:rPr lang="en-US" sz="2400" b="1" dirty="0">
                <a:solidFill>
                  <a:schemeClr val="accent2">
                    <a:lumMod val="50000"/>
                  </a:schemeClr>
                </a:solidFill>
                <a:cs typeface="Saira SemiCondensed SemiBold" panose="00000706000000000000" charset="0"/>
                <a:sym typeface="+mn-ea"/>
              </a:rPr>
              <a:t>Stack:  </a:t>
            </a:r>
            <a:r>
              <a:rPr lang="en-US" sz="2400" b="1" dirty="0">
                <a:solidFill>
                  <a:schemeClr val="accent2">
                    <a:lumMod val="50000"/>
                  </a:schemeClr>
                </a:solidFill>
                <a:effectLst/>
                <a:cs typeface="Saira SemiCondensed SemiBold" panose="00000706000000000000" charset="0"/>
                <a:sym typeface="+mn-ea"/>
              </a:rPr>
              <a:t>Machine Learning</a:t>
            </a:r>
            <a:endParaRPr lang="en-US" sz="2400" b="1" dirty="0">
              <a:solidFill>
                <a:schemeClr val="accent2">
                  <a:lumMod val="50000"/>
                </a:schemeClr>
              </a:solidFill>
              <a:effectLst/>
              <a:cs typeface="Saira SemiCondensed SemiBold" panose="00000706000000000000" charset="0"/>
              <a:sym typeface="+mn-ea"/>
            </a:endParaRPr>
          </a:p>
          <a:p>
            <a:endParaRPr lang="en-US" sz="2400"/>
          </a:p>
          <a:p>
            <a:r>
              <a:rPr lang="en-IN" altLang="en-GB" sz="1600" dirty="0">
                <a:sym typeface="+mn-ea"/>
              </a:rPr>
              <a:t>1. </a:t>
            </a:r>
            <a:r>
              <a:rPr lang="en-GB" sz="1600" dirty="0">
                <a:sym typeface="+mn-ea"/>
              </a:rPr>
              <a:t>Natural Language Processing + NLTK</a:t>
            </a:r>
            <a:endParaRPr lang="en-GB" sz="1600" dirty="0">
              <a:sym typeface="+mn-ea"/>
            </a:endParaRPr>
          </a:p>
          <a:p>
            <a:r>
              <a:rPr lang="en-IN" altLang="en-GB" sz="1600" dirty="0">
                <a:sym typeface="+mn-ea"/>
              </a:rPr>
              <a:t>2. </a:t>
            </a:r>
            <a:r>
              <a:rPr lang="en-GB" sz="1600" dirty="0">
                <a:sym typeface="+mn-ea"/>
              </a:rPr>
              <a:t>Scikit-Learn- matplotlib</a:t>
            </a:r>
            <a:r>
              <a:rPr lang="en-IN" altLang="en-GB" sz="1600" dirty="0">
                <a:sym typeface="+mn-ea"/>
              </a:rPr>
              <a:t>,</a:t>
            </a:r>
            <a:r>
              <a:rPr lang="en-GB" sz="1600" dirty="0">
                <a:sym typeface="+mn-ea"/>
              </a:rPr>
              <a:t> seaborn</a:t>
            </a:r>
            <a:endParaRPr lang="en-GB" sz="1600" dirty="0">
              <a:sym typeface="+mn-ea"/>
            </a:endParaRPr>
          </a:p>
          <a:p>
            <a:r>
              <a:rPr lang="en-IN" altLang="en-GB" sz="1600" dirty="0">
                <a:sym typeface="+mn-ea"/>
              </a:rPr>
              <a:t>3. </a:t>
            </a:r>
            <a:r>
              <a:rPr lang="en-GB" sz="1600" dirty="0">
                <a:sym typeface="+mn-ea"/>
              </a:rPr>
              <a:t>Pandas,Numpy</a:t>
            </a:r>
            <a:endParaRPr sz="1600" dirty="0"/>
          </a:p>
          <a:p>
            <a:r>
              <a:rPr lang="en-IN" altLang="en-GB" sz="1600" dirty="0">
                <a:sym typeface="+mn-ea"/>
              </a:rPr>
              <a:t>4. Decision Trees</a:t>
            </a:r>
            <a:endParaRPr lang="en-IN" altLang="en-GB" sz="1600" dirty="0">
              <a:sym typeface="+mn-ea"/>
            </a:endParaRPr>
          </a:p>
          <a:p>
            <a:r>
              <a:rPr lang="en-IN" altLang="en-GB" sz="1600" dirty="0">
                <a:sym typeface="+mn-ea"/>
              </a:rPr>
              <a:t>5. Linear , Multiple and Logistic Regression</a:t>
            </a:r>
            <a:endParaRPr lang="en-GB" sz="1600" dirty="0">
              <a:sym typeface="+mn-ea"/>
            </a:endParaRPr>
          </a:p>
          <a:p>
            <a:endParaRPr dirty="0"/>
          </a:p>
          <a:p>
            <a:r>
              <a:rPr lang="en-IN" altLang="en-US"/>
              <a:t> </a:t>
            </a:r>
            <a:endParaRPr lang="en-IN" altLang="en-US"/>
          </a:p>
        </p:txBody>
      </p:sp>
      <p:sp>
        <p:nvSpPr>
          <p:cNvPr id="5" name="Text Box 4"/>
          <p:cNvSpPr txBox="1"/>
          <p:nvPr/>
        </p:nvSpPr>
        <p:spPr>
          <a:xfrm>
            <a:off x="4578350" y="1270000"/>
            <a:ext cx="4565650" cy="3784600"/>
          </a:xfrm>
          <a:prstGeom prst="rect">
            <a:avLst/>
          </a:prstGeom>
          <a:noFill/>
        </p:spPr>
        <p:txBody>
          <a:bodyPr wrap="square" rtlCol="0">
            <a:spAutoFit/>
          </a:bodyPr>
          <a:p>
            <a:r>
              <a:rPr lang="en-US" sz="2400" b="1" dirty="0">
                <a:solidFill>
                  <a:schemeClr val="accent2">
                    <a:lumMod val="50000"/>
                  </a:schemeClr>
                </a:solidFill>
                <a:effectLst/>
                <a:cs typeface="Saira SemiCondensed SemiBold" panose="00000706000000000000" charset="0"/>
                <a:sym typeface="+mn-ea"/>
              </a:rPr>
              <a:t>Tech </a:t>
            </a:r>
            <a:r>
              <a:rPr lang="en-US" sz="2400" b="1" dirty="0">
                <a:solidFill>
                  <a:schemeClr val="accent2">
                    <a:lumMod val="50000"/>
                  </a:schemeClr>
                </a:solidFill>
                <a:cs typeface="Saira SemiCondensed SemiBold" panose="00000706000000000000" charset="0"/>
                <a:sym typeface="+mn-ea"/>
              </a:rPr>
              <a:t>Stack: </a:t>
            </a:r>
            <a:r>
              <a:rPr lang="en-US" sz="2400" b="1" dirty="0">
                <a:solidFill>
                  <a:schemeClr val="accent2">
                    <a:lumMod val="50000"/>
                  </a:schemeClr>
                </a:solidFill>
                <a:effectLst/>
                <a:cs typeface="Saira SemiCondensed SemiBold" panose="00000706000000000000" charset="0"/>
                <a:sym typeface="+mn-ea"/>
              </a:rPr>
              <a:t>Frontend Based</a:t>
            </a:r>
            <a:br>
              <a:rPr lang="en-GB" sz="2400" dirty="0">
                <a:solidFill>
                  <a:schemeClr val="accent2">
                    <a:lumMod val="50000"/>
                  </a:schemeClr>
                </a:solidFill>
                <a:cs typeface="Saira SemiCondensed SemiBold" panose="00000706000000000000" charset="0"/>
                <a:sym typeface="+mn-ea"/>
              </a:rPr>
            </a:br>
            <a:endParaRPr lang="en-GB" sz="800" dirty="0">
              <a:solidFill>
                <a:schemeClr val="accent2">
                  <a:lumMod val="50000"/>
                </a:schemeClr>
              </a:solidFill>
              <a:cs typeface="Saira SemiCondensed SemiBold" panose="00000706000000000000" charset="0"/>
              <a:sym typeface="+mn-ea"/>
            </a:endParaRPr>
          </a:p>
          <a:p>
            <a:r>
              <a:rPr lang="en-IN" altLang="en-US" sz="1600"/>
              <a:t>1. HTML and Tailwind CSS</a:t>
            </a:r>
            <a:endParaRPr lang="en-IN" altLang="en-US" sz="1600"/>
          </a:p>
          <a:p>
            <a:r>
              <a:rPr lang="en-IN" altLang="en-US" sz="1600"/>
              <a:t>2. Chakra UI</a:t>
            </a:r>
            <a:endParaRPr lang="en-IN" altLang="en-US" sz="1600"/>
          </a:p>
          <a:p>
            <a:r>
              <a:rPr lang="en-IN" altLang="en-US" sz="1600"/>
              <a:t>3. Javascript </a:t>
            </a:r>
            <a:endParaRPr lang="en-IN" altLang="en-US" sz="1600"/>
          </a:p>
          <a:p>
            <a:r>
              <a:rPr lang="en-IN" altLang="en-US" sz="1600"/>
              <a:t>4. Next JS Framework</a:t>
            </a:r>
            <a:endParaRPr lang="en-IN" altLang="en-US" sz="1600"/>
          </a:p>
          <a:p>
            <a:endParaRPr lang="en-IN" altLang="en-US" sz="1600"/>
          </a:p>
          <a:p>
            <a:r>
              <a:rPr lang="en-US" sz="2400" b="1" dirty="0">
                <a:solidFill>
                  <a:schemeClr val="accent2">
                    <a:lumMod val="50000"/>
                  </a:schemeClr>
                </a:solidFill>
                <a:effectLst/>
                <a:cs typeface="Saira SemiCondensed SemiBold" panose="00000706000000000000" charset="0"/>
                <a:sym typeface="+mn-ea"/>
              </a:rPr>
              <a:t>Tech </a:t>
            </a:r>
            <a:r>
              <a:rPr lang="en-US" sz="2400" b="1" dirty="0">
                <a:solidFill>
                  <a:schemeClr val="accent2">
                    <a:lumMod val="50000"/>
                  </a:schemeClr>
                </a:solidFill>
                <a:cs typeface="Saira SemiCondensed SemiBold" panose="00000706000000000000" charset="0"/>
                <a:sym typeface="+mn-ea"/>
              </a:rPr>
              <a:t>Stack: </a:t>
            </a:r>
            <a:r>
              <a:rPr lang="en-US" sz="2400" b="1" dirty="0">
                <a:solidFill>
                  <a:schemeClr val="accent2">
                    <a:lumMod val="50000"/>
                  </a:schemeClr>
                </a:solidFill>
                <a:effectLst/>
                <a:cs typeface="Saira SemiCondensed SemiBold" panose="00000706000000000000" charset="0"/>
                <a:sym typeface="+mn-ea"/>
              </a:rPr>
              <a:t>Backend Based</a:t>
            </a:r>
            <a:endParaRPr lang="en-US" sz="2400" b="1" dirty="0">
              <a:solidFill>
                <a:schemeClr val="accent2">
                  <a:lumMod val="50000"/>
                </a:schemeClr>
              </a:solidFill>
              <a:effectLst/>
              <a:cs typeface="Saira SemiCondensed SemiBold" panose="00000706000000000000" charset="0"/>
              <a:sym typeface="+mn-ea"/>
            </a:endParaRPr>
          </a:p>
          <a:p>
            <a:endParaRPr lang="en-US" altLang="en-US" sz="800" b="1" dirty="0">
              <a:solidFill>
                <a:schemeClr val="accent2">
                  <a:lumMod val="50000"/>
                </a:schemeClr>
              </a:solidFill>
              <a:effectLst/>
              <a:cs typeface="Saira SemiCondensed SemiBold" panose="00000706000000000000" charset="0"/>
              <a:sym typeface="+mn-ea"/>
            </a:endParaRPr>
          </a:p>
          <a:p>
            <a:r>
              <a:rPr lang="en-IN" altLang="en-US" sz="1600"/>
              <a:t>1. NodeJS</a:t>
            </a:r>
            <a:endParaRPr lang="en-IN" altLang="en-US" sz="1600"/>
          </a:p>
          <a:p>
            <a:r>
              <a:rPr lang="en-IN" altLang="en-US" sz="1600"/>
              <a:t>2. Express Js</a:t>
            </a:r>
            <a:endParaRPr lang="en-IN" altLang="en-US" sz="1600"/>
          </a:p>
          <a:p>
            <a:r>
              <a:rPr lang="en-IN" altLang="en-US" sz="1600"/>
              <a:t>3. Flask</a:t>
            </a:r>
            <a:endParaRPr lang="en-IN" altLang="en-US" sz="1600"/>
          </a:p>
          <a:p>
            <a:r>
              <a:rPr lang="en-IN" altLang="en-US" sz="1600"/>
              <a:t>4. Nodemailer</a:t>
            </a:r>
            <a:endParaRPr lang="en-IN" altLang="en-US" sz="1600"/>
          </a:p>
          <a:p>
            <a:r>
              <a:rPr lang="en-IN" altLang="en-US" sz="1600"/>
              <a:t>5. Razorpay</a:t>
            </a:r>
            <a:endParaRPr lang="en-IN" altLang="en-US" sz="1600"/>
          </a:p>
          <a:p>
            <a:r>
              <a:rPr lang="en-IN" altLang="en-US" sz="1600"/>
              <a:t>6. MongoDB</a:t>
            </a:r>
            <a:endParaRPr lang="en-IN" altLang="en-US" sz="1600"/>
          </a:p>
        </p:txBody>
      </p: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359150" y="2218055"/>
            <a:ext cx="2425065" cy="706755"/>
          </a:xfrm>
          <a:prstGeom prst="rect">
            <a:avLst/>
          </a:prstGeom>
          <a:noFill/>
        </p:spPr>
        <p:txBody>
          <a:bodyPr wrap="square" rtlCol="0">
            <a:spAutoFit/>
          </a:bodyPr>
          <a:p>
            <a:r>
              <a:rPr lang="en-IN" altLang="en-US" sz="4000"/>
              <a:t>Thank You</a:t>
            </a:r>
            <a:endParaRPr lang="en-IN" altLang="en-US" sz="4000"/>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t>Team Members</a:t>
            </a:r>
            <a:endParaRPr lang="en-IN" altLang="en-US" dirty="0"/>
          </a:p>
        </p:txBody>
      </p:sp>
      <p:sp>
        <p:nvSpPr>
          <p:cNvPr id="5" name="object 13"/>
          <p:cNvSpPr/>
          <p:nvPr/>
        </p:nvSpPr>
        <p:spPr>
          <a:xfrm>
            <a:off x="906445" y="1807615"/>
            <a:ext cx="916230" cy="916230"/>
          </a:xfrm>
          <a:prstGeom prst="ellipse">
            <a:avLst/>
          </a:prstGeom>
          <a:blipFill rotWithShape="1">
            <a:blip r:embed="rId1" cstate="print"/>
            <a:stretch>
              <a:fillRect/>
            </a:stretch>
          </a:blipFill>
        </p:spPr>
        <p:txBody>
          <a:bodyPr wrap="square" lIns="0" tIns="0" rIns="0" bIns="0" rtlCol="0"/>
          <a:lstStyle/>
          <a:p>
            <a:endParaRPr sz="700"/>
          </a:p>
        </p:txBody>
      </p:sp>
      <p:sp>
        <p:nvSpPr>
          <p:cNvPr id="6" name="object 17"/>
          <p:cNvSpPr/>
          <p:nvPr/>
        </p:nvSpPr>
        <p:spPr>
          <a:xfrm>
            <a:off x="2801620" y="1807845"/>
            <a:ext cx="941070" cy="916305"/>
          </a:xfrm>
          <a:prstGeom prst="ellipse">
            <a:avLst/>
          </a:prstGeom>
          <a:blipFill rotWithShape="1">
            <a:blip r:embed="rId2" cstate="print"/>
            <a:stretch>
              <a:fillRect/>
            </a:stretch>
          </a:blipFill>
        </p:spPr>
        <p:txBody>
          <a:bodyPr wrap="square" lIns="0" tIns="0" rIns="0" bIns="0" rtlCol="0"/>
          <a:lstStyle/>
          <a:p>
            <a:endParaRPr sz="700"/>
          </a:p>
        </p:txBody>
      </p:sp>
      <p:sp>
        <p:nvSpPr>
          <p:cNvPr id="3" name="Text Box 2"/>
          <p:cNvSpPr txBox="1"/>
          <p:nvPr/>
        </p:nvSpPr>
        <p:spPr>
          <a:xfrm>
            <a:off x="443865" y="3134995"/>
            <a:ext cx="1841500" cy="645160"/>
          </a:xfrm>
          <a:prstGeom prst="rect">
            <a:avLst/>
          </a:prstGeom>
          <a:noFill/>
        </p:spPr>
        <p:txBody>
          <a:bodyPr wrap="square" rtlCol="0">
            <a:spAutoFit/>
          </a:bodyPr>
          <a:p>
            <a:pPr algn="ctr"/>
            <a:r>
              <a:rPr lang="en-IN" altLang="en-US"/>
              <a:t>Harsh Shaw</a:t>
            </a:r>
            <a:endParaRPr lang="en-IN" altLang="en-US"/>
          </a:p>
          <a:p>
            <a:pPr algn="ctr"/>
            <a:r>
              <a:rPr lang="en-IN" altLang="en-US"/>
              <a:t>ML Practitioner</a:t>
            </a:r>
            <a:endParaRPr lang="en-IN" altLang="en-US"/>
          </a:p>
        </p:txBody>
      </p:sp>
      <p:sp>
        <p:nvSpPr>
          <p:cNvPr id="4" name="Text Box 3"/>
          <p:cNvSpPr txBox="1"/>
          <p:nvPr/>
        </p:nvSpPr>
        <p:spPr>
          <a:xfrm>
            <a:off x="2214245" y="3134995"/>
            <a:ext cx="2115820" cy="645160"/>
          </a:xfrm>
          <a:prstGeom prst="rect">
            <a:avLst/>
          </a:prstGeom>
          <a:noFill/>
        </p:spPr>
        <p:txBody>
          <a:bodyPr wrap="square" rtlCol="0">
            <a:spAutoFit/>
          </a:bodyPr>
          <a:p>
            <a:pPr algn="ctr"/>
            <a:r>
              <a:rPr lang="en-IN" altLang="en-US"/>
              <a:t>Preetam Sarkar </a:t>
            </a:r>
            <a:endParaRPr lang="en-IN" altLang="en-US"/>
          </a:p>
          <a:p>
            <a:pPr algn="ctr"/>
            <a:r>
              <a:rPr lang="en-IN" altLang="en-US"/>
              <a:t>Backend Developer</a:t>
            </a:r>
            <a:endParaRPr lang="en-IN" altLang="en-US"/>
          </a:p>
        </p:txBody>
      </p:sp>
      <p:sp>
        <p:nvSpPr>
          <p:cNvPr id="7" name="Oval 6"/>
          <p:cNvSpPr/>
          <p:nvPr/>
        </p:nvSpPr>
        <p:spPr>
          <a:xfrm>
            <a:off x="4796155" y="1807210"/>
            <a:ext cx="963295" cy="916940"/>
          </a:xfrm>
          <a:prstGeom prst="ellipse">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330065" y="3134995"/>
            <a:ext cx="1896110" cy="645160"/>
          </a:xfrm>
          <a:prstGeom prst="rect">
            <a:avLst/>
          </a:prstGeom>
          <a:noFill/>
        </p:spPr>
        <p:txBody>
          <a:bodyPr wrap="square" rtlCol="0">
            <a:spAutoFit/>
          </a:bodyPr>
          <a:p>
            <a:pPr algn="ctr"/>
            <a:r>
              <a:rPr lang="en-IN" altLang="en-US"/>
              <a:t>Aryamaan Pandey </a:t>
            </a:r>
            <a:endParaRPr lang="en-IN" altLang="en-US"/>
          </a:p>
          <a:p>
            <a:pPr algn="ctr"/>
            <a:r>
              <a:rPr lang="en-IN" altLang="en-US"/>
              <a:t>ML Practitioner</a:t>
            </a:r>
            <a:endParaRPr lang="en-IN" altLang="en-US"/>
          </a:p>
        </p:txBody>
      </p:sp>
      <p:sp>
        <p:nvSpPr>
          <p:cNvPr id="10" name="Oval 9"/>
          <p:cNvSpPr/>
          <p:nvPr/>
        </p:nvSpPr>
        <p:spPr>
          <a:xfrm>
            <a:off x="6814820" y="1807210"/>
            <a:ext cx="986155" cy="916940"/>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6226175" y="3134995"/>
            <a:ext cx="2162810" cy="645160"/>
          </a:xfrm>
          <a:prstGeom prst="rect">
            <a:avLst/>
          </a:prstGeom>
          <a:noFill/>
        </p:spPr>
        <p:txBody>
          <a:bodyPr wrap="square" rtlCol="0">
            <a:spAutoFit/>
          </a:bodyPr>
          <a:p>
            <a:pPr algn="ctr"/>
            <a:r>
              <a:rPr lang="en-IN" altLang="en-US"/>
              <a:t>Ankit Hans</a:t>
            </a:r>
            <a:endParaRPr lang="en-IN" altLang="en-US"/>
          </a:p>
          <a:p>
            <a:pPr algn="ctr"/>
            <a:r>
              <a:rPr lang="en-IN" altLang="en-US"/>
              <a:t>Full Stack Developer</a:t>
            </a:r>
            <a:endParaRPr lang="en-I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altLang="en-US" dirty="0"/>
              <a:t>Problem Overview</a:t>
            </a:r>
            <a:endParaRPr lang="en-IN" altLang="en-US" dirty="0"/>
          </a:p>
        </p:txBody>
      </p:sp>
      <p:sp>
        <p:nvSpPr>
          <p:cNvPr id="5" name="Content Placeholder 4"/>
          <p:cNvSpPr>
            <a:spLocks noGrp="1"/>
          </p:cNvSpPr>
          <p:nvPr>
            <p:ph idx="1"/>
          </p:nvPr>
        </p:nvSpPr>
        <p:spPr/>
        <p:txBody>
          <a:bodyPr>
            <a:normAutofit fontScale="70000"/>
          </a:bodyPr>
          <a:lstStyle/>
          <a:p>
            <a:pPr marL="0" indent="0">
              <a:buNone/>
            </a:pPr>
            <a:r>
              <a:rPr lang="en-US" dirty="0"/>
              <a:t>Entrepreneurs and Investors face lot of dilemma before starting a startup. As we all know that starting a venture is not an easy task, there are lot of challenges associated with it </a:t>
            </a:r>
            <a:r>
              <a:rPr lang="en-IN" altLang="en-US" dirty="0"/>
              <a:t>and one of the problem is to raise funds.</a:t>
            </a:r>
            <a:r>
              <a:rPr lang="en-US" dirty="0"/>
              <a:t> To help our investors to overcome this dilemma we have designed this </a:t>
            </a:r>
            <a:r>
              <a:rPr lang="en-IN" altLang="en-US" dirty="0"/>
              <a:t>platform</a:t>
            </a:r>
            <a:r>
              <a:rPr lang="en-US" dirty="0"/>
              <a:t>. We have used various </a:t>
            </a:r>
            <a:r>
              <a:rPr lang="en-IN" altLang="en-US" dirty="0"/>
              <a:t>ML</a:t>
            </a:r>
            <a:r>
              <a:rPr lang="en-US" dirty="0"/>
              <a:t> model so that they can know beforehand whether the startup they are starting would be </a:t>
            </a:r>
            <a:r>
              <a:rPr lang="en-IN" altLang="en-US" dirty="0"/>
              <a:t>a fail or a success through this the investor can get an idea whether they will invest in the startup or not.</a:t>
            </a:r>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altLang="en-US" dirty="0"/>
              <a:t>Our Solution</a:t>
            </a:r>
            <a:endParaRPr lang="en-IN" altLang="en-US" dirty="0"/>
          </a:p>
        </p:txBody>
      </p:sp>
      <p:sp>
        <p:nvSpPr>
          <p:cNvPr id="11" name="Text Box 10"/>
          <p:cNvSpPr txBox="1"/>
          <p:nvPr/>
        </p:nvSpPr>
        <p:spPr>
          <a:xfrm>
            <a:off x="459740" y="1833245"/>
            <a:ext cx="8224520" cy="1476375"/>
          </a:xfrm>
          <a:prstGeom prst="rect">
            <a:avLst/>
          </a:prstGeom>
          <a:noFill/>
        </p:spPr>
        <p:txBody>
          <a:bodyPr wrap="square" rtlCol="0">
            <a:spAutoFit/>
          </a:bodyPr>
          <a:p>
            <a:pPr marL="0" indent="0">
              <a:buNone/>
            </a:pPr>
            <a:r>
              <a:rPr lang="en-US" dirty="0">
                <a:sym typeface="+mn-ea"/>
              </a:rPr>
              <a:t>As we all know that starting a venture is not an easy task, there are lot of challenges associated with it </a:t>
            </a:r>
            <a:r>
              <a:rPr lang="en-IN" altLang="en-US" dirty="0">
                <a:sym typeface="+mn-ea"/>
              </a:rPr>
              <a:t>and one of the problem is to raise funds. So</a:t>
            </a:r>
            <a:r>
              <a:rPr lang="en-US" dirty="0">
                <a:sym typeface="+mn-ea"/>
              </a:rPr>
              <a:t> </a:t>
            </a:r>
            <a:r>
              <a:rPr lang="en-IN" altLang="en-US" dirty="0">
                <a:sym typeface="+mn-ea"/>
              </a:rPr>
              <a:t>w</a:t>
            </a:r>
            <a:r>
              <a:rPr lang="en-US" dirty="0">
                <a:sym typeface="+mn-ea"/>
              </a:rPr>
              <a:t>e have used various </a:t>
            </a:r>
            <a:r>
              <a:rPr lang="en-IN" altLang="en-US" dirty="0">
                <a:sym typeface="+mn-ea"/>
              </a:rPr>
              <a:t>ML</a:t>
            </a:r>
            <a:r>
              <a:rPr lang="en-US" dirty="0">
                <a:sym typeface="+mn-ea"/>
              </a:rPr>
              <a:t> model so that the </a:t>
            </a:r>
            <a:r>
              <a:rPr lang="en-IN" altLang="en-US" dirty="0">
                <a:sym typeface="+mn-ea"/>
              </a:rPr>
              <a:t>investor</a:t>
            </a:r>
            <a:r>
              <a:rPr lang="en-US" dirty="0">
                <a:sym typeface="+mn-ea"/>
              </a:rPr>
              <a:t> can know beforehand </a:t>
            </a:r>
            <a:r>
              <a:rPr lang="en-IN" altLang="en-US" dirty="0">
                <a:sym typeface="+mn-ea"/>
              </a:rPr>
              <a:t>every</a:t>
            </a:r>
            <a:r>
              <a:rPr lang="en-US" dirty="0">
                <a:sym typeface="+mn-ea"/>
              </a:rPr>
              <a:t> </a:t>
            </a:r>
            <a:r>
              <a:rPr lang="en-IN" altLang="en-US" dirty="0">
                <a:sym typeface="+mn-ea"/>
              </a:rPr>
              <a:t>details and aspect of the</a:t>
            </a:r>
            <a:r>
              <a:rPr lang="en-US" dirty="0">
                <a:sym typeface="+mn-ea"/>
              </a:rPr>
              <a:t> startup </a:t>
            </a:r>
            <a:r>
              <a:rPr lang="en-IN" altLang="en-US" dirty="0">
                <a:sym typeface="+mn-ea"/>
              </a:rPr>
              <a:t>and </a:t>
            </a:r>
            <a:r>
              <a:rPr lang="en-US" dirty="0">
                <a:sym typeface="+mn-ea"/>
              </a:rPr>
              <a:t>the are starting would be </a:t>
            </a:r>
            <a:r>
              <a:rPr lang="en-IN" altLang="en-US" dirty="0">
                <a:sym typeface="+mn-ea"/>
              </a:rPr>
              <a:t>a fail or a success this will help the investor to get an idea whether they will invest in the startup or not. </a:t>
            </a:r>
            <a:endParaRPr lang="en-IN" altLang="en-US" dirty="0">
              <a:sym typeface="+mn-ea"/>
            </a:endParaRP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32435" y="1661160"/>
            <a:ext cx="3453765" cy="645160"/>
          </a:xfrm>
          <a:prstGeom prst="rect">
            <a:avLst/>
          </a:prstGeom>
          <a:noFill/>
        </p:spPr>
        <p:txBody>
          <a:bodyPr wrap="square" rtlCol="0">
            <a:spAutoFit/>
          </a:bodyPr>
          <a:p>
            <a:r>
              <a:rPr lang="en-IN" altLang="en-US" sz="3600"/>
              <a:t>1. Objectives</a:t>
            </a:r>
            <a:endParaRPr lang="en-IN" altLang="en-US" sz="3600"/>
          </a:p>
        </p:txBody>
      </p:sp>
      <p:sp>
        <p:nvSpPr>
          <p:cNvPr id="3" name="Text Box 2"/>
          <p:cNvSpPr txBox="1"/>
          <p:nvPr/>
        </p:nvSpPr>
        <p:spPr>
          <a:xfrm>
            <a:off x="6068695" y="1661160"/>
            <a:ext cx="2618105" cy="645160"/>
          </a:xfrm>
          <a:prstGeom prst="rect">
            <a:avLst/>
          </a:prstGeom>
          <a:noFill/>
        </p:spPr>
        <p:txBody>
          <a:bodyPr wrap="square" rtlCol="0">
            <a:spAutoFit/>
          </a:bodyPr>
          <a:p>
            <a:r>
              <a:rPr lang="en-IN" altLang="en-US" sz="3600"/>
              <a:t>2. Features</a:t>
            </a:r>
            <a:endParaRPr lang="en-IN" altLang="en-US" sz="3600"/>
          </a:p>
        </p:txBody>
      </p:sp>
      <p:sp>
        <p:nvSpPr>
          <p:cNvPr id="5" name="Text Box 4"/>
          <p:cNvSpPr txBox="1"/>
          <p:nvPr/>
        </p:nvSpPr>
        <p:spPr>
          <a:xfrm>
            <a:off x="3175000" y="3091180"/>
            <a:ext cx="2793365" cy="645160"/>
          </a:xfrm>
          <a:prstGeom prst="rect">
            <a:avLst/>
          </a:prstGeom>
          <a:noFill/>
        </p:spPr>
        <p:txBody>
          <a:bodyPr wrap="square" rtlCol="0">
            <a:spAutoFit/>
          </a:bodyPr>
          <a:p>
            <a:r>
              <a:rPr lang="en-IN" altLang="en-US" sz="3600"/>
              <a:t>3. Summarize</a:t>
            </a:r>
            <a:endParaRPr lang="en-IN" altLang="en-US" sz="360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981575" y="391160"/>
            <a:ext cx="4018915" cy="645160"/>
          </a:xfrm>
          <a:prstGeom prst="rect">
            <a:avLst/>
          </a:prstGeom>
          <a:noFill/>
        </p:spPr>
        <p:txBody>
          <a:bodyPr wrap="square" rtlCol="0">
            <a:spAutoFit/>
          </a:bodyPr>
          <a:p>
            <a:pPr algn="r"/>
            <a:r>
              <a:rPr lang="en-IN" altLang="en-US" sz="3600">
                <a:solidFill>
                  <a:schemeClr val="bg1"/>
                </a:solidFill>
              </a:rPr>
              <a:t>Objectives</a:t>
            </a:r>
            <a:endParaRPr lang="en-IN" altLang="en-US" sz="3600">
              <a:solidFill>
                <a:schemeClr val="bg1"/>
              </a:solidFill>
            </a:endParaRPr>
          </a:p>
        </p:txBody>
      </p:sp>
      <p:sp>
        <p:nvSpPr>
          <p:cNvPr id="4" name="Text Box 3"/>
          <p:cNvSpPr txBox="1"/>
          <p:nvPr/>
        </p:nvSpPr>
        <p:spPr>
          <a:xfrm>
            <a:off x="208280" y="1156970"/>
            <a:ext cx="8208010" cy="460375"/>
          </a:xfrm>
          <a:prstGeom prst="rect">
            <a:avLst/>
          </a:prstGeom>
          <a:noFill/>
        </p:spPr>
        <p:txBody>
          <a:bodyPr wrap="square" rtlCol="0">
            <a:spAutoFit/>
          </a:bodyPr>
          <a:p>
            <a:pPr algn="ctr"/>
            <a:r>
              <a:rPr lang="en-IN" altLang="en-US" sz="2400">
                <a:solidFill>
                  <a:schemeClr val="tx1">
                    <a:lumMod val="85000"/>
                    <a:lumOff val="15000"/>
                  </a:schemeClr>
                </a:solidFill>
                <a:effectLst>
                  <a:outerShdw blurRad="38100" dist="19050" dir="2700000" algn="tl" rotWithShape="0">
                    <a:schemeClr val="dk1">
                      <a:alpha val="40000"/>
                    </a:schemeClr>
                  </a:outerShdw>
                </a:effectLst>
              </a:rPr>
              <a:t>What we want to achieve</a:t>
            </a:r>
            <a:endParaRPr lang="en-IN" altLang="en-US" sz="2400">
              <a:solidFill>
                <a:schemeClr val="tx1">
                  <a:lumMod val="85000"/>
                  <a:lumOff val="15000"/>
                </a:schemeClr>
              </a:solidFill>
              <a:effectLst>
                <a:outerShdw blurRad="38100" dist="19050" dir="2700000" algn="tl" rotWithShape="0">
                  <a:schemeClr val="dk1">
                    <a:alpha val="40000"/>
                  </a:schemeClr>
                </a:outerShdw>
              </a:effectLst>
            </a:endParaRPr>
          </a:p>
        </p:txBody>
      </p:sp>
      <p:sp>
        <p:nvSpPr>
          <p:cNvPr id="6" name="Text Box 5"/>
          <p:cNvSpPr txBox="1"/>
          <p:nvPr/>
        </p:nvSpPr>
        <p:spPr>
          <a:xfrm>
            <a:off x="139700" y="1546860"/>
            <a:ext cx="8864600" cy="3538220"/>
          </a:xfrm>
          <a:prstGeom prst="rect">
            <a:avLst/>
          </a:prstGeom>
          <a:noFill/>
        </p:spPr>
        <p:txBody>
          <a:bodyPr wrap="square" rtlCol="0">
            <a:spAutoFit/>
          </a:bodyPr>
          <a:p>
            <a:r>
              <a:rPr lang="en-IN" altLang="en-US" sz="1400"/>
              <a:t>1.  Say that you have an idea and you dont have investors to invest on your idea, you just visit our platform and find investors and users to directly raise money who can also give reviews and rating to your particular idea.</a:t>
            </a:r>
            <a:endParaRPr lang="en-IN" altLang="en-US" sz="1400"/>
          </a:p>
          <a:p>
            <a:endParaRPr lang="en-IN" altLang="en-US" sz="1400"/>
          </a:p>
          <a:p>
            <a:r>
              <a:rPr lang="en-IN" altLang="en-US" sz="1400"/>
              <a:t>2. If you are doubtful on your startup idea, you can get your idea reviewed by people around the world, who can provide some ratings and certain amount of donations to your idea.</a:t>
            </a:r>
            <a:endParaRPr lang="en-IN" altLang="en-US" sz="1400"/>
          </a:p>
          <a:p>
            <a:endParaRPr lang="en-IN" altLang="en-US" sz="1400"/>
          </a:p>
          <a:p>
            <a:r>
              <a:rPr lang="en-IN" altLang="en-US" sz="1400"/>
              <a:t>3. Through various ML model we want to help the investor know the Success and failure of the startup and even that the startup will get a loan or not through our loan predictor and through profit predictor we are trying to predict  how much profit a startup will generate based on Administration spend , marketing spend and RnD (Research and Development) </a:t>
            </a:r>
            <a:endParaRPr lang="en-IN" altLang="en-US" sz="1400"/>
          </a:p>
          <a:p>
            <a:r>
              <a:rPr lang="en-IN" altLang="en-US" sz="1400"/>
              <a:t>spend.  </a:t>
            </a:r>
            <a:endParaRPr lang="en-IN" altLang="en-US" sz="1400"/>
          </a:p>
          <a:p>
            <a:endParaRPr lang="en-IN" altLang="en-US" sz="1400"/>
          </a:p>
          <a:p>
            <a:r>
              <a:rPr lang="en-IN" altLang="en-US" sz="1400"/>
              <a:t>4. Through Natural Language Processing we are implementing sentiment analysis to help the investor know the positive and the negative rate of reviews on a particular startup</a:t>
            </a:r>
            <a:endParaRPr lang="en-IN" altLang="en-US" sz="1400"/>
          </a:p>
          <a:p>
            <a:endParaRPr lang="en-IN" altLang="en-US" sz="1400"/>
          </a:p>
          <a:p>
            <a:r>
              <a:rPr lang="en-IN" altLang="en-US" sz="1400"/>
              <a:t>5. We want our investor's payment to be safe so we are using secure razorpay apis and the investor get notified through their mails with the payment id and rewards for the donations .</a:t>
            </a:r>
            <a:endParaRPr lang="en-IN" altLang="en-US" sz="1400"/>
          </a:p>
        </p:txBody>
      </p:sp>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634990" y="230505"/>
            <a:ext cx="3395345" cy="645160"/>
          </a:xfrm>
          <a:prstGeom prst="rect">
            <a:avLst/>
          </a:prstGeom>
          <a:noFill/>
        </p:spPr>
        <p:txBody>
          <a:bodyPr wrap="square" rtlCol="0">
            <a:spAutoFit/>
          </a:bodyPr>
          <a:p>
            <a:pPr algn="r"/>
            <a:r>
              <a:rPr lang="en-IN" altLang="en-US" sz="3600">
                <a:solidFill>
                  <a:schemeClr val="bg1"/>
                </a:solidFill>
              </a:rPr>
              <a:t>Features</a:t>
            </a:r>
            <a:endParaRPr lang="en-IN" altLang="en-US" sz="3600">
              <a:solidFill>
                <a:schemeClr val="bg1"/>
              </a:solidFill>
            </a:endParaRPr>
          </a:p>
        </p:txBody>
      </p:sp>
      <p:sp>
        <p:nvSpPr>
          <p:cNvPr id="4" name="Text Box 3"/>
          <p:cNvSpPr txBox="1"/>
          <p:nvPr/>
        </p:nvSpPr>
        <p:spPr>
          <a:xfrm>
            <a:off x="181610" y="1250315"/>
            <a:ext cx="8818880" cy="3784600"/>
          </a:xfrm>
          <a:prstGeom prst="rect">
            <a:avLst/>
          </a:prstGeom>
          <a:noFill/>
        </p:spPr>
        <p:txBody>
          <a:bodyPr wrap="square" rtlCol="0">
            <a:spAutoFit/>
          </a:bodyPr>
          <a:p>
            <a:r>
              <a:rPr lang="en-IN" altLang="en-US" sz="1600"/>
              <a:t>1. </a:t>
            </a:r>
            <a:r>
              <a:rPr lang="en-US" sz="1600"/>
              <a:t>View the history, reviews and growth of the startups on the go.</a:t>
            </a:r>
            <a:endParaRPr lang="en-US" sz="1600"/>
          </a:p>
          <a:p>
            <a:endParaRPr lang="en-US" sz="1600"/>
          </a:p>
          <a:p>
            <a:r>
              <a:rPr lang="en-IN" altLang="en-US" sz="1600"/>
              <a:t>2. </a:t>
            </a:r>
            <a:r>
              <a:rPr lang="en-US" sz="1600"/>
              <a:t>Create your own startup.</a:t>
            </a:r>
            <a:endParaRPr lang="en-US" sz="1600"/>
          </a:p>
          <a:p>
            <a:endParaRPr lang="en-US" sz="1600"/>
          </a:p>
          <a:p>
            <a:r>
              <a:rPr lang="en-IN" altLang="en-US" sz="1600"/>
              <a:t>3. </a:t>
            </a:r>
            <a:r>
              <a:rPr lang="en-US" sz="1600"/>
              <a:t>Predict success and failiure of an startup using ml.</a:t>
            </a:r>
            <a:endParaRPr lang="en-US" sz="1600"/>
          </a:p>
          <a:p>
            <a:endParaRPr lang="en-US" sz="1600"/>
          </a:p>
          <a:p>
            <a:r>
              <a:rPr lang="en-IN" altLang="en-US" sz="1600"/>
              <a:t>4. </a:t>
            </a:r>
            <a:r>
              <a:rPr lang="en-US" sz="1600"/>
              <a:t>Predict if the startup can get a loan using ml.</a:t>
            </a:r>
            <a:endParaRPr lang="en-US" sz="1600"/>
          </a:p>
          <a:p>
            <a:endParaRPr lang="en-US" sz="1600"/>
          </a:p>
          <a:p>
            <a:r>
              <a:rPr lang="en-IN" altLang="en-US" sz="1600"/>
              <a:t>5. </a:t>
            </a:r>
            <a:r>
              <a:rPr lang="en-US" sz="1600"/>
              <a:t>Predict how much profit startup will make using ml.</a:t>
            </a:r>
            <a:endParaRPr lang="en-US" sz="1600"/>
          </a:p>
          <a:p>
            <a:endParaRPr lang="en-US" sz="1600"/>
          </a:p>
          <a:p>
            <a:r>
              <a:rPr lang="en-IN" altLang="en-US" sz="1600"/>
              <a:t>6. </a:t>
            </a:r>
            <a:r>
              <a:rPr lang="en-US" sz="1600"/>
              <a:t>Add reviews to a startup and get reviews sentiments using ml.</a:t>
            </a:r>
            <a:endParaRPr lang="en-US" sz="1600"/>
          </a:p>
          <a:p>
            <a:endParaRPr lang="en-US" sz="1600"/>
          </a:p>
          <a:p>
            <a:r>
              <a:rPr lang="en-IN" altLang="en-US" sz="1600"/>
              <a:t>7. </a:t>
            </a:r>
            <a:r>
              <a:rPr lang="en-US" sz="1600"/>
              <a:t>Invest on the startups using razorpay apis </a:t>
            </a:r>
            <a:r>
              <a:rPr lang="en-IN" altLang="en-US" sz="1600"/>
              <a:t>and get rewared by investing on a startup.</a:t>
            </a:r>
            <a:r>
              <a:rPr lang="en-US" sz="1600"/>
              <a:t>.</a:t>
            </a:r>
            <a:endParaRPr lang="en-US" sz="1600"/>
          </a:p>
          <a:p>
            <a:endParaRPr lang="en-US" sz="1600"/>
          </a:p>
          <a:p>
            <a:r>
              <a:rPr lang="en-IN" altLang="en-US" sz="1600"/>
              <a:t>8. The investor will recieve an mail with their payment ID</a:t>
            </a:r>
            <a:endParaRPr lang="en-IN" altLang="en-US" sz="1600"/>
          </a:p>
        </p:txBody>
      </p:sp>
    </p:spTree>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719445" y="197485"/>
            <a:ext cx="3273425" cy="645160"/>
          </a:xfrm>
          <a:prstGeom prst="rect">
            <a:avLst/>
          </a:prstGeom>
          <a:noFill/>
        </p:spPr>
        <p:txBody>
          <a:bodyPr wrap="square" rtlCol="0">
            <a:spAutoFit/>
          </a:bodyPr>
          <a:p>
            <a:pPr algn="r"/>
            <a:r>
              <a:rPr lang="en-IN" altLang="en-US" sz="3600">
                <a:solidFill>
                  <a:schemeClr val="bg1"/>
                </a:solidFill>
              </a:rPr>
              <a:t>Summarize</a:t>
            </a:r>
            <a:endParaRPr lang="en-IN" altLang="en-US" sz="3600">
              <a:solidFill>
                <a:schemeClr val="bg1"/>
              </a:solidFill>
            </a:endParaRPr>
          </a:p>
        </p:txBody>
      </p:sp>
      <p:sp>
        <p:nvSpPr>
          <p:cNvPr id="5" name="Text Box 4"/>
          <p:cNvSpPr txBox="1"/>
          <p:nvPr/>
        </p:nvSpPr>
        <p:spPr>
          <a:xfrm>
            <a:off x="303530" y="1360805"/>
            <a:ext cx="8696960" cy="3291840"/>
          </a:xfrm>
          <a:prstGeom prst="rect">
            <a:avLst/>
          </a:prstGeom>
          <a:noFill/>
        </p:spPr>
        <p:txBody>
          <a:bodyPr wrap="square" rtlCol="0">
            <a:spAutoFit/>
          </a:bodyPr>
          <a:p>
            <a:r>
              <a:rPr lang="en-IN" altLang="en-US" sz="1600"/>
              <a:t>S</a:t>
            </a:r>
            <a:r>
              <a:rPr lang="en-US" sz="1600"/>
              <a:t>tarting a </a:t>
            </a:r>
            <a:r>
              <a:rPr lang="en-IN" altLang="en-US" sz="1600"/>
              <a:t>startup</a:t>
            </a:r>
            <a:r>
              <a:rPr lang="en-US" sz="1600"/>
              <a:t> is </a:t>
            </a:r>
            <a:r>
              <a:rPr lang="en-IN" altLang="en-US" sz="1600"/>
              <a:t>very challenging, to help the investor we introduced this platform.</a:t>
            </a:r>
            <a:endParaRPr lang="en-IN" altLang="en-US" sz="1600"/>
          </a:p>
          <a:p>
            <a:r>
              <a:rPr lang="en-IN" altLang="en-US" sz="1600"/>
              <a:t>So we introduced an authentication based login and signup portal for keeping it safe and</a:t>
            </a:r>
            <a:r>
              <a:rPr lang="en-US" sz="1600"/>
              <a:t> we have </a:t>
            </a:r>
            <a:r>
              <a:rPr lang="en-IN" altLang="en-US" sz="1600"/>
              <a:t>introduced </a:t>
            </a:r>
            <a:r>
              <a:rPr lang="en-US" sz="1600"/>
              <a:t>various ML model so that they can know beforehand whether the startup they are starting would be a fail or a success. </a:t>
            </a:r>
            <a:endParaRPr lang="en-US" sz="1600"/>
          </a:p>
          <a:p>
            <a:r>
              <a:rPr lang="en-US" sz="1600"/>
              <a:t>We have used natural language processing technique to check whether the reviews are positive or negative to help the investor know what others are thinking abou the startup. </a:t>
            </a:r>
            <a:endParaRPr lang="en-US" sz="1600"/>
          </a:p>
          <a:p>
            <a:r>
              <a:rPr lang="en-US" sz="1600"/>
              <a:t>We even provided ML model for Loan and Profit, through loan predictor model we can decide whether the startup is eligible for the loan or not and through profit predictor model we are trying to predict  how much profit a startup will generate based on Administration spend , marketing spend and Rn</a:t>
            </a:r>
            <a:r>
              <a:rPr lang="en-IN" altLang="en-US" sz="1600"/>
              <a:t>D </a:t>
            </a:r>
            <a:r>
              <a:rPr lang="en-US" sz="1600"/>
              <a:t>spend. </a:t>
            </a:r>
            <a:endParaRPr lang="en-US" sz="1600"/>
          </a:p>
          <a:p>
            <a:r>
              <a:rPr lang="en-US" sz="1600"/>
              <a:t>We also implemented Razorpay Payment portal for the investor to pay certain amount to the startup for the investment </a:t>
            </a:r>
            <a:r>
              <a:rPr lang="en-IN" altLang="en-US" sz="1600"/>
              <a:t>or donations</a:t>
            </a:r>
            <a:r>
              <a:rPr lang="en-US" sz="1600"/>
              <a:t> and after the payment the investor will recieve a mail with a payment ID </a:t>
            </a:r>
            <a:r>
              <a:rPr lang="en-IN" altLang="en-US" sz="1600"/>
              <a:t>with with rewards.</a:t>
            </a:r>
            <a:endParaRPr lang="en-IN" altLang="en-US" sz="1600"/>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902585" y="2218055"/>
            <a:ext cx="3338195" cy="706755"/>
          </a:xfrm>
          <a:prstGeom prst="rect">
            <a:avLst/>
          </a:prstGeom>
          <a:noFill/>
        </p:spPr>
        <p:txBody>
          <a:bodyPr wrap="square" rtlCol="0">
            <a:spAutoFit/>
          </a:bodyPr>
          <a:p>
            <a:r>
              <a:rPr lang="en-IN" altLang="en-US" sz="4000"/>
              <a:t>Demo of App</a:t>
            </a:r>
            <a:endParaRPr lang="en-IN" altLang="en-US" sz="4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4200</Words>
  <Application>WPS Presentation</Application>
  <PresentationFormat>On-screen Show (16:9)</PresentationFormat>
  <Paragraphs>104</Paragraphs>
  <Slides>11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Saira SemiCondensed SemiBold</vt:lpstr>
      <vt:lpstr>Segoe Print</vt:lpstr>
      <vt:lpstr>Calibri</vt:lpstr>
      <vt:lpstr>Microsoft YaHei</vt:lpstr>
      <vt:lpstr>Arial Unicode MS</vt:lpstr>
      <vt:lpstr>Office Theme</vt:lpstr>
      <vt:lpstr>ISDB – Startups</vt:lpstr>
      <vt:lpstr>Team Members</vt:lpstr>
      <vt:lpstr>Problem Overview</vt:lpstr>
      <vt:lpstr>Our Solution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8</cp:revision>
  <dcterms:created xsi:type="dcterms:W3CDTF">2017-08-01T15:40:00Z</dcterms:created>
  <dcterms:modified xsi:type="dcterms:W3CDTF">2021-01-17T14:02:23Z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