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68" r:id="rId19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19840"/>
            <a:ext cx="777060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776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m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79160" y="2209320"/>
            <a:ext cx="4583520" cy="365724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79160" y="2209320"/>
            <a:ext cx="458352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85800" y="2209680"/>
            <a:ext cx="7770600" cy="36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67320"/>
            <a:ext cx="7770600" cy="635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580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2209680"/>
            <a:ext cx="7770600" cy="36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776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5800" y="4119840"/>
            <a:ext cx="777060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5800" y="4119840"/>
            <a:ext cx="777060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6776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8580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Imagem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279160" y="2209320"/>
            <a:ext cx="4583520" cy="3657240"/>
          </a:xfrm>
          <a:prstGeom prst="rect">
            <a:avLst/>
          </a:prstGeom>
          <a:ln>
            <a:noFill/>
          </a:ln>
        </p:spPr>
      </p:pic>
      <p:pic>
        <p:nvPicPr>
          <p:cNvPr id="78" name="Imagem 77"/>
          <p:cNvPicPr/>
          <p:nvPr/>
        </p:nvPicPr>
        <p:blipFill>
          <a:blip r:embed="rId2"/>
          <a:stretch>
            <a:fillRect/>
          </a:stretch>
        </p:blipFill>
        <p:spPr>
          <a:xfrm>
            <a:off x="2279160" y="2209320"/>
            <a:ext cx="458352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85800" y="2209680"/>
            <a:ext cx="7770600" cy="3657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85800" y="67320"/>
            <a:ext cx="7770600" cy="635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8580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6776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85800" y="4119840"/>
            <a:ext cx="777060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5800" y="4119840"/>
            <a:ext cx="777060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6776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8580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Imagem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2279160" y="2209320"/>
            <a:ext cx="4583520" cy="3657240"/>
          </a:xfrm>
          <a:prstGeom prst="rect">
            <a:avLst/>
          </a:prstGeom>
          <a:ln>
            <a:noFill/>
          </a:ln>
        </p:spPr>
      </p:pic>
      <p:pic>
        <p:nvPicPr>
          <p:cNvPr id="119" name="Imagem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2279160" y="2209320"/>
            <a:ext cx="458352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7320"/>
            <a:ext cx="7770600" cy="635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3657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7760" y="411984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7760" y="2209680"/>
            <a:ext cx="379188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19840"/>
            <a:ext cx="7770600" cy="17442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627200"/>
            <a:ext cx="7772040" cy="1469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>
                <a:solidFill>
                  <a:srgbClr val="DEDED7"/>
                </a:solidFill>
                <a:latin typeface="Calisto MT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400800" y="6289200"/>
            <a:ext cx="2375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1200">
                <a:solidFill>
                  <a:srgbClr val="FFFFFF"/>
                </a:solidFill>
                <a:latin typeface="Calisto MT"/>
              </a:rPr>
              <a:t>16/11/15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9560" y="6289200"/>
            <a:ext cx="31550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3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4010040" y="3048120"/>
            <a:ext cx="1123560" cy="77112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sto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sto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sto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sto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"/>
            </a:pPr>
            <a:r>
              <a:rPr lang="en-US" sz="2000">
                <a:solidFill>
                  <a:srgbClr val="2D2F2B"/>
                </a:solidFill>
                <a:latin typeface="Calisto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"/>
            </a:pPr>
            <a:r>
              <a:rPr lang="en-US">
                <a:solidFill>
                  <a:srgbClr val="2D2F2B"/>
                </a:solidFill>
                <a:latin typeface="Calisto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"/>
            </a:pPr>
            <a:r>
              <a:rPr lang="en-US">
                <a:solidFill>
                  <a:srgbClr val="2D2F2B"/>
                </a:solidFill>
                <a:latin typeface="Calisto MT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400800" y="6289200"/>
            <a:ext cx="2375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sto MT"/>
              </a:rPr>
              <a:t>16/11/15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9560" y="6289200"/>
            <a:ext cx="31550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05240" y="6289200"/>
            <a:ext cx="5331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E059C8B-82D3-49B8-B581-E14FFB9C7E0D}" type="slidenum">
              <a:rPr lang="pt-BR" sz="1200">
                <a:solidFill>
                  <a:srgbClr val="8B8B8B"/>
                </a:solidFill>
                <a:latin typeface="Calisto MT"/>
              </a:rPr>
              <a:t>‹nº›</a:t>
            </a:fld>
            <a:endParaRPr/>
          </a:p>
        </p:txBody>
      </p:sp>
      <p:pic>
        <p:nvPicPr>
          <p:cNvPr id="44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3749040" y="1658880"/>
            <a:ext cx="1645560" cy="1699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Clique para editar o formato do texto do títuloClick to edit Master title style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2209680"/>
            <a:ext cx="3657240" cy="36572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000">
                <a:solidFill>
                  <a:srgbClr val="2D2F2B"/>
                </a:solidFill>
                <a:latin typeface="Calisto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"/>
            </a:pPr>
            <a:r>
              <a:rPr lang="en-US">
                <a:solidFill>
                  <a:srgbClr val="2D2F2B"/>
                </a:solidFill>
                <a:latin typeface="Calisto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"/>
            </a:pPr>
            <a:r>
              <a:rPr lang="en-US">
                <a:solidFill>
                  <a:srgbClr val="2D2F2B"/>
                </a:solidFill>
                <a:latin typeface="Calisto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"/>
            </a:pPr>
            <a:r>
              <a:rPr lang="en-US">
                <a:solidFill>
                  <a:srgbClr val="2D2F2B"/>
                </a:solidFill>
                <a:latin typeface="Calisto MT"/>
              </a:rPr>
              <a:t>Fifth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800600" y="2209680"/>
            <a:ext cx="3657240" cy="36572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8B8B8B"/>
                </a:solidFill>
                <a:latin typeface="Calisto MT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8B8B8B"/>
                </a:solidFill>
                <a:latin typeface="Calisto MT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8B8B8B"/>
                </a:solidFill>
                <a:latin typeface="Calisto MT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8B8B8B"/>
                </a:solidFill>
                <a:latin typeface="Calisto MT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8B8B8B"/>
                </a:solidFill>
                <a:latin typeface="Calisto MT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8B8B8B"/>
                </a:solidFill>
                <a:latin typeface="Calisto MT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8B8B8B"/>
                </a:solidFill>
                <a:latin typeface="Calisto MT"/>
              </a:rPr>
              <a:t>7.º Nível da estrutura de tópicosClick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000">
                <a:solidFill>
                  <a:srgbClr val="2D2F2B"/>
                </a:solidFill>
                <a:latin typeface="Calisto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"/>
            </a:pPr>
            <a:r>
              <a:rPr lang="en-US">
                <a:solidFill>
                  <a:srgbClr val="2D2F2B"/>
                </a:solidFill>
                <a:latin typeface="Calisto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"/>
            </a:pPr>
            <a:r>
              <a:rPr lang="en-US">
                <a:solidFill>
                  <a:srgbClr val="2D2F2B"/>
                </a:solidFill>
                <a:latin typeface="Calisto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"/>
            </a:pPr>
            <a:r>
              <a:rPr lang="en-US">
                <a:solidFill>
                  <a:srgbClr val="2D2F2B"/>
                </a:solidFill>
                <a:latin typeface="Calisto MT"/>
              </a:rPr>
              <a:t>Fifth level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6400800" y="6289200"/>
            <a:ext cx="2375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sto MT"/>
              </a:rPr>
              <a:t>16/11/15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349560" y="6289200"/>
            <a:ext cx="31550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05240" y="6289200"/>
            <a:ext cx="5331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210A597-918B-40CE-80F2-95AA22A21B46}" type="slidenum">
              <a:rPr lang="pt-BR" sz="1200">
                <a:solidFill>
                  <a:srgbClr val="8B8B8B"/>
                </a:solidFill>
                <a:latin typeface="Calisto MT"/>
              </a:rPr>
              <a:t>‹nº›</a:t>
            </a:fld>
            <a:endParaRPr/>
          </a:p>
        </p:txBody>
      </p:sp>
      <p:pic>
        <p:nvPicPr>
          <p:cNvPr id="85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3749040" y="1658880"/>
            <a:ext cx="1645560" cy="1699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5800" y="1627200"/>
            <a:ext cx="7772040" cy="146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DEDED7"/>
                </a:solidFill>
                <a:latin typeface="Calisto MT"/>
              </a:rPr>
              <a:t>Teoria das Filas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685800" y="3809880"/>
            <a:ext cx="777060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1600">
                <a:solidFill>
                  <a:srgbClr val="DEDED7"/>
                </a:solidFill>
                <a:latin typeface="Calisto MT"/>
              </a:rPr>
              <a:t>Professora: Milagros Quintana Castillo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600">
                <a:solidFill>
                  <a:srgbClr val="DEDED7"/>
                </a:solidFill>
                <a:latin typeface="Calisto MT"/>
              </a:rPr>
              <a:t>Alunos: Diogo Raimondi Borges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600">
                <a:solidFill>
                  <a:srgbClr val="DEDED7"/>
                </a:solidFill>
                <a:latin typeface="Calisto MT"/>
              </a:rPr>
              <a:t>Jederson Franklin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600">
                <a:solidFill>
                  <a:srgbClr val="DEDED7"/>
                </a:solidFill>
                <a:latin typeface="Calisto MT"/>
              </a:rPr>
              <a:t>Victor Hugo dos Santos</a:t>
            </a: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2677320" y="5760000"/>
            <a:ext cx="3910680" cy="305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pt-BR" sz="1500">
                <a:latin typeface="Arial"/>
              </a:rPr>
              <a:t>Universidade do Estado de Santa Catarina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Características das Filas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5. Tamanho da População: número potencial de clientes que podem chegar a um sistema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Tamanho finito / infinito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6. Disciplina de Serviço: a ordem na qual os clientes são atendidos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Tipos: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FCFS (First-Come First-Served)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LCFS (Last-Come First Served)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RR (Round Robin)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Prioridades (Fila única / múltiplas filas)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Não-preemptivo / Preemptivo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Notação de Kendall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D2F2B"/>
                </a:solidFill>
                <a:latin typeface="Calisto MT"/>
              </a:rPr>
              <a:t>	As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seis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características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apresentadas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acima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descrevem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um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sistema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filas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. Para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simplificar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,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utiliza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-se a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notação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Kendall,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proposta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1953,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composta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por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uma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série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símbolos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da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seguinte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forma: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que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D2F2B"/>
                </a:solidFill>
                <a:latin typeface="Calisto MT"/>
              </a:rPr>
              <a:t>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Distribuição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dos tempos entre as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chegadas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(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Processo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chegada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D2F2B"/>
                </a:solidFill>
                <a:latin typeface="Calisto MT"/>
              </a:rPr>
              <a:t>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Distribuição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dos tempos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serviço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D2F2B"/>
                </a:solidFill>
                <a:latin typeface="Calisto MT"/>
              </a:rPr>
              <a:t>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Número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servidores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D2F2B"/>
                </a:solidFill>
                <a:latin typeface="Calisto MT"/>
              </a:rPr>
              <a:t>K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Capacidade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do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sistema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D2F2B"/>
                </a:solidFill>
                <a:latin typeface="Calisto MT"/>
              </a:rPr>
              <a:t>N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Tamanho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da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população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D2F2B"/>
                </a:solidFill>
                <a:latin typeface="Calisto MT"/>
              </a:rPr>
              <a:t>Q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Disciplina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atendimento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 dirty="0" err="1">
                <a:solidFill>
                  <a:srgbClr val="2D2F2B"/>
                </a:solidFill>
                <a:latin typeface="Calisto MT"/>
              </a:rPr>
              <a:t>Exemplo</a:t>
            </a:r>
            <a:r>
              <a:rPr lang="en-US" sz="50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5000" dirty="0" err="1">
                <a:solidFill>
                  <a:srgbClr val="2D2F2B"/>
                </a:solidFill>
                <a:latin typeface="Calisto MT"/>
              </a:rPr>
              <a:t>Sistemas</a:t>
            </a:r>
            <a:r>
              <a:rPr lang="en-US" sz="50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5000" dirty="0" err="1">
                <a:solidFill>
                  <a:srgbClr val="2D2F2B"/>
                </a:solidFill>
                <a:latin typeface="Calisto MT"/>
              </a:rPr>
              <a:t>Filas</a:t>
            </a:r>
            <a:endParaRPr sz="5000" dirty="0">
              <a:solidFill>
                <a:srgbClr val="2D2F2B"/>
              </a:solidFill>
              <a:latin typeface="Calisto M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85800" y="1844824"/>
            <a:ext cx="7770600" cy="4022096"/>
          </a:xfrm>
          <a:prstGeom prst="rect">
            <a:avLst/>
          </a:prstGeom>
        </p:spPr>
        <p:txBody>
          <a:bodyPr/>
          <a:lstStyle/>
          <a:p>
            <a:r>
              <a:rPr lang="pt-BR" sz="2000" dirty="0">
                <a:solidFill>
                  <a:srgbClr val="2D2F2B"/>
                </a:solidFill>
                <a:latin typeface="Calisto MT"/>
              </a:rPr>
              <a:t>Uma copiadora é usada pelas secretárias de um escritório. Como o trabalho a ser copiado varia em tamanho (número de páginas do original) e quanto ao número de cópias, a taxa de atendimento é distribuída aleatoriamente, mas se aproxima de uma distribuição de Poisson tendo uma média de 10 trabalhos por hora. As necessidades de uso são aleatórias durante as 8 horas de trabalho diário, mas chegam a uma taxa de 5 por hora. </a:t>
            </a:r>
            <a:r>
              <a:rPr lang="pt-BR" sz="2000" dirty="0">
                <a:solidFill>
                  <a:srgbClr val="2D2F2B"/>
                </a:solidFill>
                <a:latin typeface="Calisto MT"/>
              </a:rPr>
              <a:t>Se o tempo de uma secretária custa $3.50 por hora, determine: </a:t>
            </a:r>
            <a:endParaRPr lang="pt-BR" sz="2000" dirty="0" smtClean="0">
              <a:solidFill>
                <a:srgbClr val="2D2F2B"/>
              </a:solidFill>
              <a:latin typeface="Calisto MT"/>
            </a:endParaRPr>
          </a:p>
          <a:p>
            <a:endParaRPr lang="pt-BR" sz="2000" dirty="0" smtClean="0">
              <a:solidFill>
                <a:srgbClr val="2D2F2B"/>
              </a:solidFill>
              <a:latin typeface="Calisto MT"/>
            </a:endParaRPr>
          </a:p>
          <a:p>
            <a:pPr marL="457200" indent="-457200">
              <a:buAutoNum type="alphaLcParenR"/>
            </a:pPr>
            <a:r>
              <a:rPr lang="pt-BR" sz="2000" dirty="0" smtClean="0">
                <a:solidFill>
                  <a:srgbClr val="2D2F2B"/>
                </a:solidFill>
                <a:latin typeface="Calisto MT"/>
              </a:rPr>
              <a:t>A </a:t>
            </a:r>
            <a:r>
              <a:rPr lang="pt-BR" sz="2000" dirty="0">
                <a:solidFill>
                  <a:srgbClr val="2D2F2B"/>
                </a:solidFill>
                <a:latin typeface="Calisto MT"/>
              </a:rPr>
              <a:t>utilização do equipamento</a:t>
            </a:r>
            <a:r>
              <a:rPr lang="pt-BR" sz="2000" dirty="0" smtClean="0">
                <a:solidFill>
                  <a:srgbClr val="2D2F2B"/>
                </a:solidFill>
                <a:latin typeface="Calisto MT"/>
              </a:rPr>
              <a:t>.</a:t>
            </a:r>
          </a:p>
          <a:p>
            <a:pPr marL="457200" indent="-457200">
              <a:buAutoNum type="alphaLcParenR"/>
            </a:pPr>
            <a:r>
              <a:rPr lang="pt-BR" sz="2000" dirty="0" smtClean="0">
                <a:solidFill>
                  <a:srgbClr val="2D2F2B"/>
                </a:solidFill>
                <a:latin typeface="Calisto MT"/>
              </a:rPr>
              <a:t>0 </a:t>
            </a:r>
            <a:r>
              <a:rPr lang="pt-BR" sz="2000" dirty="0">
                <a:solidFill>
                  <a:srgbClr val="2D2F2B"/>
                </a:solidFill>
                <a:latin typeface="Calisto MT"/>
              </a:rPr>
              <a:t>tempo médio do sistema. </a:t>
            </a:r>
            <a:endParaRPr lang="pt-BR" sz="2000" dirty="0" smtClean="0">
              <a:solidFill>
                <a:srgbClr val="2D2F2B"/>
              </a:solidFill>
              <a:latin typeface="Calisto MT"/>
            </a:endParaRPr>
          </a:p>
          <a:p>
            <a:pPr marL="457200" indent="-457200">
              <a:buAutoNum type="alphaLcParenR"/>
            </a:pPr>
            <a:r>
              <a:rPr lang="pt-BR" sz="2000" dirty="0" smtClean="0">
                <a:solidFill>
                  <a:srgbClr val="2D2F2B"/>
                </a:solidFill>
                <a:latin typeface="Calisto MT"/>
              </a:rPr>
              <a:t>0 </a:t>
            </a:r>
            <a:r>
              <a:rPr lang="pt-BR" sz="2000" dirty="0">
                <a:solidFill>
                  <a:srgbClr val="2D2F2B"/>
                </a:solidFill>
                <a:latin typeface="Calisto MT"/>
              </a:rPr>
              <a:t>custo médio de espera e operação da máquina por dia.</a:t>
            </a:r>
            <a:endParaRPr sz="2000" dirty="0">
              <a:solidFill>
                <a:srgbClr val="2D2F2B"/>
              </a:solidFill>
              <a:latin typeface="Calisto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0600" cy="1371600"/>
          </a:xfrm>
        </p:spPr>
        <p:txBody>
          <a:bodyPr/>
          <a:lstStyle/>
          <a:p>
            <a:pPr algn="ctr"/>
            <a:r>
              <a:rPr lang="pt-BR" sz="4800" dirty="0" smtClean="0">
                <a:solidFill>
                  <a:srgbClr val="2D2F2B"/>
                </a:solidFill>
                <a:latin typeface="Calisto MT"/>
              </a:rPr>
              <a:t>Exemplo de Sistemas de Filas</a:t>
            </a:r>
            <a:r>
              <a:rPr lang="pt-BR" dirty="0" smtClean="0">
                <a:solidFill>
                  <a:srgbClr val="2D2F2B"/>
                </a:solidFill>
                <a:latin typeface="Calisto MT"/>
              </a:rPr>
              <a:t/>
            </a:r>
            <a:br>
              <a:rPr lang="pt-BR" dirty="0" smtClean="0">
                <a:solidFill>
                  <a:srgbClr val="2D2F2B"/>
                </a:solidFill>
                <a:latin typeface="Calisto MT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pt-BR" dirty="0" smtClean="0"/>
              <a:t>Neste sistema, o canal de atendimento é a copiadora e os clientes são os trabalhos a serem feitos. A taxa de chegada é de 5 por hora e a taxa de atendimento é de 10 por hora. </a:t>
            </a:r>
          </a:p>
          <a:p>
            <a:endParaRPr lang="pt-BR" dirty="0"/>
          </a:p>
          <a:p>
            <a:r>
              <a:rPr lang="pt-BR" dirty="0" smtClean="0">
                <a:latin typeface="+mj-lt"/>
              </a:rPr>
              <a:t>a)</a:t>
            </a:r>
          </a:p>
          <a:p>
            <a:endParaRPr lang="pt-BR" dirty="0">
              <a:latin typeface="+mj-lt"/>
            </a:endParaRPr>
          </a:p>
          <a:p>
            <a:endParaRPr lang="pt-BR" dirty="0" smtClean="0"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dirty="0"/>
          </a:p>
          <a:p>
            <a:r>
              <a:rPr lang="pt-BR" dirty="0" smtClean="0"/>
              <a:t>ou seja, a utilização é de 50% 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28065"/>
            <a:ext cx="2476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03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0600" cy="1371600"/>
          </a:xfrm>
        </p:spPr>
        <p:txBody>
          <a:bodyPr/>
          <a:lstStyle/>
          <a:p>
            <a:pPr algn="ctr"/>
            <a:r>
              <a:rPr lang="pt-BR" sz="4800" dirty="0" smtClean="0">
                <a:solidFill>
                  <a:srgbClr val="2D2F2B"/>
                </a:solidFill>
                <a:latin typeface="Calisto MT"/>
              </a:rPr>
              <a:t>Exemplo de Sistemas de Filas</a:t>
            </a:r>
            <a:r>
              <a:rPr lang="pt-BR" dirty="0" smtClean="0">
                <a:solidFill>
                  <a:srgbClr val="2D2F2B"/>
                </a:solidFill>
                <a:latin typeface="Calisto MT"/>
              </a:rPr>
              <a:t/>
            </a:r>
            <a:br>
              <a:rPr lang="pt-BR" dirty="0" smtClean="0">
                <a:solidFill>
                  <a:srgbClr val="2D2F2B"/>
                </a:solidFill>
                <a:latin typeface="Calisto MT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39552" y="3356992"/>
            <a:ext cx="7770600" cy="1371600"/>
          </a:xfrm>
        </p:spPr>
        <p:txBody>
          <a:bodyPr/>
          <a:lstStyle/>
          <a:p>
            <a:r>
              <a:rPr lang="pt-BR" dirty="0" smtClean="0"/>
              <a:t>b) O tempo médio no sistema W é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Cada trabalho levará em média 0,20 horas esperando na fila e sendo executado. </a:t>
            </a:r>
            <a:endParaRPr lang="pt-BR" dirty="0">
              <a:latin typeface="+mj-lt"/>
            </a:endParaRPr>
          </a:p>
          <a:p>
            <a:endParaRPr lang="pt-BR" dirty="0" smtClean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44577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90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0600" cy="1371600"/>
          </a:xfrm>
        </p:spPr>
        <p:txBody>
          <a:bodyPr/>
          <a:lstStyle/>
          <a:p>
            <a:pPr algn="ctr"/>
            <a:r>
              <a:rPr lang="pt-BR" sz="4800" dirty="0" smtClean="0">
                <a:solidFill>
                  <a:srgbClr val="2D2F2B"/>
                </a:solidFill>
                <a:latin typeface="Calisto MT"/>
              </a:rPr>
              <a:t>Exemplo de Sistemas de Filas</a:t>
            </a:r>
            <a:r>
              <a:rPr lang="pt-BR" dirty="0" smtClean="0">
                <a:solidFill>
                  <a:srgbClr val="2D2F2B"/>
                </a:solidFill>
                <a:latin typeface="Calisto MT"/>
              </a:rPr>
              <a:t/>
            </a:r>
            <a:br>
              <a:rPr lang="pt-BR" dirty="0" smtClean="0">
                <a:solidFill>
                  <a:srgbClr val="2D2F2B"/>
                </a:solidFill>
                <a:latin typeface="Calisto MT"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39552" y="2708920"/>
            <a:ext cx="7770600" cy="2019672"/>
          </a:xfrm>
        </p:spPr>
        <p:txBody>
          <a:bodyPr/>
          <a:lstStyle/>
          <a:p>
            <a:r>
              <a:rPr lang="pt-BR" dirty="0" smtClean="0"/>
              <a:t>c) o custo médio de espera e operação é o custo devido ao tempo de cada tarefa no sistema, e pode ser dado por: 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Custo médio por tarefa = tempo médio por tarefa x custo da hora = 0,20 x 3,50 = $0,70 por tarefa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Custo por dia = número de tarefas processadas por dia x custo médio por tarefa Custo por dia = 8 x 5 x 0,70= $28 por dia.</a:t>
            </a:r>
            <a:endParaRPr lang="pt-B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904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Conclusão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685800" y="1988840"/>
            <a:ext cx="7770600" cy="365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Os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sistemas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fila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representam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indicadores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básicos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dois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tipos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situação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o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crescimento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exponencial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do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crescimento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populacional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desenvolvimento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das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cidades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(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grandes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se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tornando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maiores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pequenas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tornando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-se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grandes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termos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demanda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serviços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). Um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ótimo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serviço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um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sistema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não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programado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atendimento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gera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fila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espera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,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seja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ela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longa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ou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curta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(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dependerá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do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tipo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velocidade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atendimento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).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um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sistema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não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aleatório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atendimento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, as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filas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tornam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-se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invisíveis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deixam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ser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acumulações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lineares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pessoas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passam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a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ser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agendadas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a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fila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seguira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conforme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as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datas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das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pessoas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aguardo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forem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sendo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cumpridas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Filas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As filas surgem porque a demanda do serviço é maior que a capacidade do sistema.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Os clientes podem ser pessoas, processos, pacotes, transações, requisições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Espera-se em fila do banco, da padaria, no restaurante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O que é Teoria das Filas? 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A teoria das filas é um ramo da probabilidade que estuda a formação de filas, através de análises matemáticas precisas e propriedades mensuráveis das filas. Ela provê modelos para demonstrar previamente o comportamento de um sistema que ofereça serviços cuja demanda cresce aleatoriamente, tornando possível dimensioná-lo de forma a satisfazer os clientes e ser viável economicamente para o provedor do serviço, evitando desperdícios e gargalos.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Aplicações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85800" y="2209680"/>
            <a:ext cx="3657240" cy="365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Fluxo de tráfeco (carros, pessoas, redes de comunicação)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Escalonamento (pacientes, tarefas industriais, processos)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200">
                <a:solidFill>
                  <a:srgbClr val="2D2F2B"/>
                </a:solidFill>
                <a:latin typeface="Calisto MT"/>
              </a:rPr>
              <a:t>Serviços de atendimento ( bancos, restaurantes, servidores) </a:t>
            </a:r>
            <a:endParaRPr/>
          </a:p>
        </p:txBody>
      </p:sp>
      <p:pic>
        <p:nvPicPr>
          <p:cNvPr id="129" name="Content Placeholder 5"/>
          <p:cNvPicPr/>
          <p:nvPr/>
        </p:nvPicPr>
        <p:blipFill>
          <a:blip r:embed="rId2"/>
          <a:srcRect t="-38987" b="-38987"/>
          <a:stretch>
            <a:fillRect/>
          </a:stretch>
        </p:blipFill>
        <p:spPr>
          <a:xfrm>
            <a:off x="4800600" y="2209680"/>
            <a:ext cx="3657240" cy="365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Definição e Terminologia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Rede de Filas: Consiste em um conjunto de entidades interligadas que oferecem serviços e de usuários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Centro de Serviço: Representa recursos do sistema e compreende um ou mais servidores e um conjunto de clientes esperando por serviço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Fila = cliente em serviço + cliente em espera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"/>
            </a:pPr>
            <a:r>
              <a:rPr lang="en-US" sz="2400">
                <a:solidFill>
                  <a:srgbClr val="2D2F2B"/>
                </a:solidFill>
                <a:latin typeface="Calisto MT"/>
              </a:rPr>
              <a:t>Fila de espera = clientes em espera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Simbologia</a:t>
            </a:r>
            <a:endParaRPr/>
          </a:p>
        </p:txBody>
      </p:sp>
      <p:pic>
        <p:nvPicPr>
          <p:cNvPr id="1026" name="Picture 2" descr="C:\Users\pc 56\Downloads\imag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3" y="2274524"/>
            <a:ext cx="782027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Características das Filas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685800" y="2057369"/>
            <a:ext cx="7770600" cy="365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D2F2B"/>
                </a:solidFill>
                <a:latin typeface="Calisto MT"/>
              </a:rPr>
              <a:t>1. 	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Processo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chegada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apresenta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um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comportamento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estocástico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. É fundamental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conhecer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a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distribuição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probabilidade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dos tempos entre as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chegadas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D2F2B"/>
                </a:solidFill>
                <a:latin typeface="Calisto MT"/>
              </a:rPr>
              <a:t>	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Mais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comum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chegadas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poisson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>
                <a:solidFill>
                  <a:srgbClr val="2D2F2B"/>
                </a:solidFill>
                <a:latin typeface="Wingdings"/>
              </a:rPr>
              <a:t>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tempos entre as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chegadas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são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exponencialmente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distribuídos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D2F2B"/>
                </a:solidFill>
                <a:latin typeface="Calisto MT"/>
              </a:rPr>
              <a:t>     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Outras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distribuições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Erlang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,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hiperexponencial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,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arbitrária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D2F2B"/>
                </a:solidFill>
                <a:latin typeface="Calisto MT"/>
              </a:rPr>
              <a:t>     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Também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é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preciso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conhecer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Chegadas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clientes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individuais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/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simultâneas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Cliente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sempre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decide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ficar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/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não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fica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se a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fila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for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muito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grande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/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impaciente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/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muda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fila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Padrão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chegada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estacionário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/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não-estacionário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Características das Filas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D2F2B"/>
                </a:solidFill>
                <a:latin typeface="Calisto MT"/>
              </a:rPr>
              <a:t>2. 	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Distribuição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dos Tempos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Serviços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os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tempos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serviço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dos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clientes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também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são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variáveis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aleatórias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independentes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identicamente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distribuídas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(IID)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D2F2B"/>
                </a:solidFill>
                <a:latin typeface="Calisto MT"/>
              </a:rPr>
              <a:t>     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Distribuições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comuns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exponencial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,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Erlang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,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hiperexponencial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,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arbitrária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(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geral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)</a:t>
            </a:r>
            <a:endParaRPr dirty="0"/>
          </a:p>
          <a:p>
            <a:r>
              <a:rPr lang="en-US" sz="2200" dirty="0">
                <a:solidFill>
                  <a:srgbClr val="2D2F2B"/>
                </a:solidFill>
                <a:latin typeface="Calisto MT"/>
              </a:rPr>
              <a:t>E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ainda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: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Atendimentos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simples / batch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Serviço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independente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/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dependente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do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estado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Serviço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estácionário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/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não-estacionário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67320"/>
            <a:ext cx="7770600" cy="13712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00">
                <a:solidFill>
                  <a:srgbClr val="2D2F2B"/>
                </a:solidFill>
                <a:latin typeface="Calisto MT"/>
              </a:rPr>
              <a:t>Características das Filas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685800" y="2209680"/>
            <a:ext cx="7770600" cy="365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AutoNum type="arabicPeriod"/>
            </a:pP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Número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Servidores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número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posições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atendimento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disponíveis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no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sistema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Servidores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idênticos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/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distintos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 dirty="0">
                <a:solidFill>
                  <a:srgbClr val="2D2F2B"/>
                </a:solidFill>
                <a:latin typeface="Calisto MT"/>
              </a:rPr>
              <a:t>Fila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única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/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por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servidor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/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por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grupo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servidores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D2F2B"/>
                </a:solidFill>
                <a:latin typeface="Calisto MT"/>
              </a:rPr>
              <a:t>4.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Capacidade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do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Sistema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: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número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máximo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clientes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que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podem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permanecer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no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sistema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,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devido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a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restrições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espaço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ou</a:t>
            </a:r>
            <a:r>
              <a:rPr lang="en-US" sz="2400" dirty="0">
                <a:solidFill>
                  <a:srgbClr val="2D2F2B"/>
                </a:solidFill>
                <a:latin typeface="Calisto MT"/>
              </a:rPr>
              <a:t> de tempo de </a:t>
            </a:r>
            <a:r>
              <a:rPr lang="en-US" sz="2400" dirty="0" err="1">
                <a:solidFill>
                  <a:srgbClr val="2D2F2B"/>
                </a:solidFill>
                <a:latin typeface="Calisto MT"/>
              </a:rPr>
              <a:t>espera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Inclui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clientes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em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serviço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e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esperando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por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serviço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"/>
            </a:pP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Capacidade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pode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ser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finita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/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infinita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(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mais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fácil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 de </a:t>
            </a:r>
            <a:r>
              <a:rPr lang="en-US" sz="2200" dirty="0" err="1">
                <a:solidFill>
                  <a:srgbClr val="2D2F2B"/>
                </a:solidFill>
                <a:latin typeface="Calisto MT"/>
              </a:rPr>
              <a:t>analisar</a:t>
            </a:r>
            <a:r>
              <a:rPr lang="en-US" sz="2200" dirty="0">
                <a:solidFill>
                  <a:srgbClr val="2D2F2B"/>
                </a:solidFill>
                <a:latin typeface="Calisto MT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790</Words>
  <Application>Microsoft Office PowerPoint</Application>
  <PresentationFormat>Apresentação na tela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Sistemas de Filas </vt:lpstr>
      <vt:lpstr>Exemplo de Sistemas de Filas </vt:lpstr>
      <vt:lpstr>Exemplo de Sistemas de Filas 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 56</dc:creator>
  <cp:lastModifiedBy>pc 56</cp:lastModifiedBy>
  <cp:revision>2</cp:revision>
  <dcterms:modified xsi:type="dcterms:W3CDTF">2015-11-16T22:08:24Z</dcterms:modified>
</cp:coreProperties>
</file>