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3" r:id="rId23"/>
    <p:sldId id="284" r:id="rId24"/>
    <p:sldId id="285" r:id="rId25"/>
    <p:sldId id="287" r:id="rId26"/>
    <p:sldId id="286" r:id="rId27"/>
    <p:sldId id="288" r:id="rId28"/>
    <p:sldId id="289" r:id="rId29"/>
    <p:sldId id="290" r:id="rId30"/>
    <p:sldId id="291" r:id="rId31"/>
    <p:sldId id="277" r:id="rId32"/>
    <p:sldId id="278" r:id="rId33"/>
    <p:sldId id="279" r:id="rId34"/>
    <p:sldId id="281" r:id="rId35"/>
    <p:sldId id="282" r:id="rId3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56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48782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032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078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057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471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330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355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0626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381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6742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096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493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8370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2599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86858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86515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8137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7585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9467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9300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80000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4879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231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00541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8693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7752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1894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5249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3249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352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247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997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147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9593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755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40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Shape 61"/>
          <p:cNvGrpSpPr/>
          <p:nvPr/>
        </p:nvGrpSpPr>
        <p:grpSpPr>
          <a:xfrm>
            <a:off x="-11" y="1000670"/>
            <a:ext cx="7314320" cy="3087224"/>
            <a:chOff x="-11" y="1378676"/>
            <a:chExt cx="7314320" cy="4116299"/>
          </a:xfrm>
        </p:grpSpPr>
        <p:sp>
          <p:nvSpPr>
            <p:cNvPr id="62" name="Shape 62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68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69" name="Shape 69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6245" y="1278513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4648200" y="1278513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77" name="Shape 77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78" name="Shape 78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84" name="Shape 84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 flipH="1">
            <a:off x="8964665" y="4623760"/>
            <a:ext cx="187800" cy="5214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 flipH="1">
            <a:off x="3866777" y="4623760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866812" y="4623760"/>
            <a:ext cx="5097900" cy="52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33867" y="-70"/>
            <a:ext cx="3409812" cy="2107677"/>
            <a:chOff x="0" y="1493"/>
            <a:chExt cx="3409812" cy="2810236"/>
          </a:xfrm>
        </p:grpSpPr>
        <p:cxnSp>
          <p:nvCxnSpPr>
            <p:cNvPr id="6" name="Shape 6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Shape 7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2pPr>
            <a:lvl3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33" name="Shape 33"/>
          <p:cNvGrpSpPr/>
          <p:nvPr/>
        </p:nvGrpSpPr>
        <p:grpSpPr>
          <a:xfrm rot="10800000">
            <a:off x="5734187" y="3035893"/>
            <a:ext cx="3409812" cy="2107677"/>
            <a:chOff x="0" y="1493"/>
            <a:chExt cx="3409812" cy="2810236"/>
          </a:xfrm>
        </p:grpSpPr>
        <p:cxnSp>
          <p:nvCxnSpPr>
            <p:cNvPr id="34" name="Shape 34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Shape 35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Shape 45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jp1@universidade.org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685800" y="1358007"/>
            <a:ext cx="6400799" cy="1000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3600"/>
              <a:t>Acesso não autorizado e Privacidade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685800" y="2759070"/>
            <a:ext cx="6400799" cy="1881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t-BR" sz="1800"/>
              <a:t>Diogo Raimondi Borges</a:t>
            </a:r>
          </a:p>
          <a:p>
            <a:pPr rtl="0">
              <a:spcBef>
                <a:spcPts val="0"/>
              </a:spcBef>
              <a:buNone/>
            </a:pPr>
            <a:r>
              <a:rPr lang="pt-BR" sz="1800"/>
              <a:t>Éwerton de Oliveira Cercal</a:t>
            </a:r>
          </a:p>
          <a:p>
            <a:pPr rtl="0">
              <a:spcBef>
                <a:spcPts val="0"/>
              </a:spcBef>
              <a:buNone/>
            </a:pPr>
            <a:r>
              <a:rPr lang="pt-BR" sz="1800"/>
              <a:t>Joás Garcia de Melo</a:t>
            </a:r>
          </a:p>
          <a:p>
            <a:pPr>
              <a:spcBef>
                <a:spcPts val="0"/>
              </a:spcBef>
              <a:buNone/>
            </a:pPr>
            <a:r>
              <a:rPr lang="pt-BR" sz="1800"/>
              <a:t>Victor Hugo Gomes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2400"/>
              <a:t>Tipos de invasões: Farejadores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Programas que monitoram o tráfego na rede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Capturam dados que estão navegando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429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Procuram por sequências de identificadores de contas e senhas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2400"/>
              <a:t>Motivação dos Hackers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Proeza: Jovens fascinados por computação procurando emoções fortes através de suas habilidades em computação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Proteção: Descobrir falhas em um determinado sistema para possíveis melhoras na segurança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429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Punição: Vírus criados com objetivo de atingir compradores de softwares piratas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/>
              <a:t>Motivação dos Hackers  (continuação)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Espreita: Pessoas que invadem sistemas apenas por curiosidade, sem intenção de causar danos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Filosofia/ideologia: Definem a informação como um bem público, ou seja, todos os sistemas devem ser abertos e seu conteúdo compartilhado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429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Potencial sabotador: Terroristas com objetivo relacionado a espionagem, sabotagem, chantagem e outros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2400"/>
              <a:t>Vírus que ficaram na história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Chernobyl (1998): Apagava os dados da máquina por completo e reescrevia a BIOS da máquina, ou seja, continuava no computador mesmo depois de uma formatação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I Love You (2000): Programa que era anexado em um email como se fosse uma carta de amor, ao ser aberto, o programa deletava todas as imagens JPEG e JPG da máquina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429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The Code Red Worm (2001): Programa que infectou milhares de servidores, quando ativado fazia com as páginas dos servidores exibissem a mensagem “Hacked By Chinese!”. Esse programa causou prejuízo estimado em 2 bilhões de dólares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3000"/>
              <a:t>Ataques de negação de serviços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Um atacante tenta impedir que usuários legítimos acessem informações ou serviços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Pode impedir o usuário de acessar o seu email e sites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O atacante faz isso inundando a rede com informações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Exemplo: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pt-BR"/>
              <a:t>Ao acessar um site sobrecarrega o servidor do site com muitas requisições simultâneas</a:t>
            </a:r>
          </a:p>
          <a:p>
            <a:pPr marL="914400" lvl="1" indent="-3429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pt-BR"/>
              <a:t>Envio de emails grandes e numerosos para exceder o cota limite de dados de email do seu provedor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2400"/>
              <a:t>Violação de Privacidade: Definição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457200" y="1278525"/>
            <a:ext cx="4033499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Invasão de privacidade é a intrusão, física ou não, sem conhecimento e/ou consentimento do indivíduo alvo, por outra pessoa, expondo fatos pessoais ou privados, obtendo informações que, segundo o estatuto internacional dos Direitos Humanos, são de posse e controle de cada pessoa, sendo vedada a obtenção desses dados sem permissão.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850" y="1892050"/>
            <a:ext cx="3718700" cy="24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3600"/>
              <a:t>Violação de Privacidade: Problema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457200" y="1278525"/>
            <a:ext cx="4499099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1200"/>
              <a:t>Existem leis bem definidas para violação de privacidade por meio físico</a:t>
            </a:r>
          </a:p>
          <a:p>
            <a:pPr rtl="0">
              <a:spcBef>
                <a:spcPts val="0"/>
              </a:spcBef>
              <a:buNone/>
            </a:pPr>
            <a:endParaRPr sz="1200"/>
          </a:p>
          <a:p>
            <a:pPr marL="457200" lvl="0" indent="-3048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1200"/>
              <a:t>Porém, a lei possui lacunas no meio digital</a:t>
            </a:r>
          </a:p>
          <a:p>
            <a:pPr rtl="0">
              <a:spcBef>
                <a:spcPts val="0"/>
              </a:spcBef>
              <a:buNone/>
            </a:pPr>
            <a:endParaRPr sz="1200"/>
          </a:p>
          <a:p>
            <a:pPr marL="457200" lvl="0" indent="-3048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1200"/>
              <a:t>Regras para regulamentação começam a surgir no Brasil para caracterizar como crime à invasão a privacidade alheia pela internet</a:t>
            </a:r>
          </a:p>
          <a:p>
            <a:pPr rtl="0">
              <a:spcBef>
                <a:spcPts val="0"/>
              </a:spcBef>
              <a:buNone/>
            </a:pPr>
            <a:endParaRPr sz="1200"/>
          </a:p>
          <a:p>
            <a:pPr marL="457200" lvl="0" indent="-3048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1200"/>
              <a:t>Discordância no ponto segurança x privacidade</a:t>
            </a:r>
          </a:p>
          <a:p>
            <a:pPr rtl="0">
              <a:spcBef>
                <a:spcPts val="0"/>
              </a:spcBef>
              <a:buNone/>
            </a:pPr>
            <a:endParaRPr sz="1200"/>
          </a:p>
          <a:p>
            <a:pPr marL="457200" lvl="0" indent="-3048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1200"/>
              <a:t>Exemplificando, até onde uma empresa pode acessar as informações de um funcionário por controle e segurança?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marL="457200" lvl="0" indent="-3048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1200"/>
              <a:t>Até onde a privacidade pode ser comprometida sem que haja a perda efetiva do controle de informações trocadas (e que podem vir a ser ilícitas) via mídia digital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6275" y="1933995"/>
            <a:ext cx="3059799" cy="23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Cookies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Informações enviadas a um navegador por um servidor Web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Ficam salvos no navegador do usuário para serem usadas num próximo acesso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Benefícios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pt-BR"/>
              <a:t>Lembrar opções de filtros em sites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pt-BR"/>
              <a:t>Carrinho de compras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pt-BR"/>
              <a:t>Nome do usuário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Riscos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pt-BR"/>
              <a:t>Podem armazenar muito informação sobre o usuário</a:t>
            </a:r>
          </a:p>
          <a:p>
            <a:pPr marL="914400" lvl="1" indent="-3429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pt-BR"/>
              <a:t>Essa informação pode ser vendida a pessoas para lhe enviarem ofertas que o usuário não deseja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Data mining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57200" y="1278525"/>
            <a:ext cx="5241299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655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1700"/>
              <a:t>Algoritmos computacionais que percorrem grandes bancos de dados para coletar informações pessoais sobre compradores em potencial</a:t>
            </a:r>
          </a:p>
          <a:p>
            <a:pPr lvl="0" rtl="0">
              <a:spcBef>
                <a:spcPts val="0"/>
              </a:spcBef>
              <a:buNone/>
            </a:pPr>
            <a:endParaRPr sz="1700"/>
          </a:p>
          <a:p>
            <a:pPr marL="457200" lvl="0" indent="-33655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1700"/>
              <a:t>Vendas das informações para fins de marketing</a:t>
            </a:r>
          </a:p>
          <a:p>
            <a:pPr lvl="0" rtl="0">
              <a:spcBef>
                <a:spcPts val="0"/>
              </a:spcBef>
              <a:buNone/>
            </a:pPr>
            <a:endParaRPr sz="1700"/>
          </a:p>
          <a:p>
            <a:pPr marL="457200" lvl="0" indent="-33655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1700"/>
              <a:t>Problema: A técnica pode ser aplicada sem o conhecimento do cliente</a:t>
            </a:r>
          </a:p>
          <a:p>
            <a:pPr lvl="0" rtl="0">
              <a:spcBef>
                <a:spcPts val="0"/>
              </a:spcBef>
              <a:buNone/>
            </a:pPr>
            <a:endParaRPr sz="1700"/>
          </a:p>
          <a:p>
            <a:pPr marL="457200" lvl="0" indent="-33655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1700"/>
              <a:t>Políticas de privacidade: Como a informação será utilizadas e como o cliente pode restringir o uso da informação.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9475" y="1618374"/>
            <a:ext cx="3033050" cy="297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3000"/>
              <a:t>Monitoramento de funcionários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457200" y="1278525"/>
            <a:ext cx="47199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O monitoramento é legal e ético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O funcionário precisa ser alertado em não ter qualquer expectativa sobre privacidade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Limites éticos: O monitoramento não deve ir além do que for necessário para: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pt-BR"/>
              <a:t>Segurança</a:t>
            </a:r>
          </a:p>
          <a:p>
            <a:pPr marL="914400" lvl="1" indent="-3429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pt-BR"/>
              <a:t>Controle de qualidade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100" y="1857454"/>
            <a:ext cx="3596649" cy="2157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2400"/>
              <a:t>Acesso não autorizado: Definição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33870" y="1278513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algn="just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Qualquer tipo de acesso a um sistema computacional, no qual o usuário não possua uma conta devidamente cadastrada, ou caso possua e acesse recursos não disponíveis ao seu tipo de usuário, por exemplo, funções de administrador.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8100" y="1441375"/>
            <a:ext cx="3057124" cy="25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Vigilância governamental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57200" y="1278525"/>
            <a:ext cx="49338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Vigilância governamental ≠ Monitoramento de funcionários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Governo e cidadões ≠ Empregadores e funcionários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Segurança nacional x Privacidade pessoal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É ético os cidadões terem seus dados na internet espionados por governos?</a:t>
            </a:r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7275" y="1386600"/>
            <a:ext cx="2828925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Marco Civil da Internet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Marco Civil da Internet fala sobre privacidade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Estabelecimento da </a:t>
            </a:r>
            <a:r>
              <a:rPr lang="pt-BR" b="1"/>
              <a:t>obrigatoriedade</a:t>
            </a:r>
            <a:r>
              <a:rPr lang="pt-BR"/>
              <a:t>, em termos da lei, da manutenção de registro de acesso dos usuários pelo prazo mínimo de 6 meses por todo e qualquer provedor de aplicações de internet constituído sob forma de pessoa jurídica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As informações poderão ser solicitados a qualquer momento por um órgão jurídico brasileiro.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Abre brecha para </a:t>
            </a:r>
            <a:r>
              <a:rPr lang="pt-BR" b="1"/>
              <a:t>vigilância governamental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dirty="0" smtClean="0"/>
              <a:t>Privacidade na Era Digital</a:t>
            </a:r>
            <a:endParaRPr lang="pt-BR" dirty="0"/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138724" y="1605746"/>
            <a:ext cx="5081348" cy="37023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dirty="0" smtClean="0"/>
              <a:t>“Privacidade é um dos maiores problemas nessa nova era eletrônica. No coração da cultura da Internet está um força que deseja descobrir tudo sobre você.”</a:t>
            </a:r>
            <a:endParaRPr lang="pt-BR" dirty="0"/>
          </a:p>
          <a:p>
            <a:pPr algn="just" rtl="0">
              <a:spcBef>
                <a:spcPts val="0"/>
              </a:spcBef>
              <a:buNone/>
            </a:pPr>
            <a:endParaRPr dirty="0"/>
          </a:p>
          <a:p>
            <a:pPr marL="457200" lvl="0" indent="-342900" algn="just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dirty="0" smtClean="0"/>
              <a:t>“E, uma vez que achou tudo sobre você e outros 2 milhões de indivíduos, esse é um ativo muito valioso, e as pessoas ficarão tentadas a comercializar esse ativo.” (Andrew Grove, </a:t>
            </a:r>
            <a:r>
              <a:rPr lang="pt-BR" dirty="0" err="1" smtClean="0"/>
              <a:t>ex-CEO</a:t>
            </a:r>
            <a:r>
              <a:rPr lang="pt-BR" dirty="0" smtClean="0"/>
              <a:t> da Intel)</a:t>
            </a:r>
            <a:endParaRPr lang="pt-BR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244466"/>
            <a:ext cx="2520280" cy="359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977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3200" dirty="0" smtClean="0"/>
              <a:t>Danos causados pela perda de privacidade</a:t>
            </a:r>
            <a:endParaRPr lang="pt-BR" dirty="0"/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107504" y="1203598"/>
            <a:ext cx="8681748" cy="37023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1600" dirty="0" smtClean="0"/>
              <a:t>Hoje os governos dispõem de imensos dossiês de atividades, interesses, hábitos de leitura, finanças, e saúde. E se o governo vaza a informação para o público? 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pt-BR" sz="1600" dirty="0" smtClean="0"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1600" dirty="0" smtClean="0"/>
              <a:t>E se o governo, por um erro qualquer, determina que, baseado em seu padrão de atividades, você tem grandes chances de se envolver em ato criminal). E se o governo lhe retirar o direito de voar?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sz="1600" dirty="0"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1600" dirty="0" smtClean="0"/>
              <a:t>E se o governo acha que suas transações financeiras parecem estranhas – mesmo que você não tenha feito nada de errado – e congela suas contas? 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pt-BR" sz="1600" dirty="0" smtClean="0"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PT" sz="1600" dirty="0" smtClean="0"/>
              <a:t>E se o governo não proteger suas informações com segurança adequada, e um ladrão de identidade obtiver essas informações para lhe fraudar?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pt-PT" sz="1600" dirty="0" smtClean="0"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PT" sz="1600" dirty="0" smtClean="0"/>
              <a:t>Mesmo que você não tenha nada a esconder, o governo pode lhe causar muitos danos.</a:t>
            </a:r>
            <a:endParaRPr lang="pt-BR" sz="1600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760367198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45583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3600" dirty="0" smtClean="0"/>
              <a:t>Privacidade em Análise de Dados</a:t>
            </a:r>
            <a:endParaRPr lang="pt-BR" dirty="0"/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6716" y="1707654"/>
            <a:ext cx="8033676" cy="37023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dirty="0" smtClean="0"/>
              <a:t>Normalmente, </a:t>
            </a:r>
            <a:r>
              <a:rPr lang="pt-BR" b="1" dirty="0" smtClean="0"/>
              <a:t>a perda da privacidade por vazamento de informações está associada a algum tipo de falha</a:t>
            </a:r>
            <a:r>
              <a:rPr lang="pt-BR" dirty="0" smtClean="0"/>
              <a:t> no controle de acesso à informação, no controle do fluxo da informação, ou mesmo no controle dos propósitos aos quais a informação foi destinada.</a:t>
            </a:r>
          </a:p>
          <a:p>
            <a:pPr marL="457200" lvl="0" indent="-342900" algn="just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pt-BR" dirty="0" smtClean="0"/>
          </a:p>
          <a:p>
            <a:pPr marL="457200" lvl="0" indent="-342900" algn="just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PT" dirty="0" smtClean="0"/>
              <a:t>Não obstante, há um cenario não exatamente incomum em que aseegurar a privacidade é um desafio mesmo que todos os problemas de controle estejam resolvidos: </a:t>
            </a:r>
            <a:r>
              <a:rPr lang="pt-PT" b="1" dirty="0" smtClean="0"/>
              <a:t>a análise estatística de dados com preservação da privacidade</a:t>
            </a:r>
            <a:endParaRPr lang="pt-BR" b="1" dirty="0" smtClean="0"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580868335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dirty="0" smtClean="0"/>
              <a:t>Taxonomia da Privacidade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0039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80100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45583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PT" sz="3600" dirty="0" smtClean="0"/>
              <a:t>O caso Netflix</a:t>
            </a:r>
            <a:endParaRPr lang="pt-BR" dirty="0"/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6716" y="1707654"/>
            <a:ext cx="8681748" cy="37023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1600" dirty="0" err="1" smtClean="0"/>
              <a:t>Netflix</a:t>
            </a:r>
            <a:r>
              <a:rPr lang="pt-BR" sz="1600" dirty="0" smtClean="0"/>
              <a:t> ofereceu U$ 1.000.000,00  de prêmio para melhorar em 10% o seu sistema de recomendação. </a:t>
            </a:r>
            <a:r>
              <a:rPr lang="pt-BR" sz="1600" dirty="0" err="1" smtClean="0"/>
              <a:t>Netflix</a:t>
            </a:r>
            <a:r>
              <a:rPr lang="pt-BR" sz="1600" dirty="0" smtClean="0"/>
              <a:t> também liberou uma massa de dados para os competidores treinarem seus sistemas. 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pt-BR" sz="1600" dirty="0" smtClean="0"/>
          </a:p>
          <a:p>
            <a:pPr marL="457200" lvl="0" indent="-342900" algn="just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1600" dirty="0" smtClean="0"/>
              <a:t>Ao liberar esses dados advertiu: Para proteger a privacidade do consumidor, toda informação pessoalmente identificável de cada cliente foi removida e todas os identificadores de clientes foram substituídos por números aleatórios. </a:t>
            </a:r>
            <a:r>
              <a:rPr lang="pt-BR" sz="1600" dirty="0" err="1" smtClean="0"/>
              <a:t>Netflix</a:t>
            </a:r>
            <a:r>
              <a:rPr lang="pt-BR" sz="1600" dirty="0" smtClean="0"/>
              <a:t> não é o único site de avaliação de filmes na web; existem outros como o IMDB. No IMDB indivíduos também podem se cadastrar e dar notas aos filmes, e ainda têm a opção de não deixar seus dados anônimos. </a:t>
            </a:r>
            <a:r>
              <a:rPr lang="pt-BR" sz="1600" dirty="0" err="1" smtClean="0"/>
              <a:t>Nnarayann</a:t>
            </a:r>
            <a:r>
              <a:rPr lang="pt-BR" sz="1600" dirty="0" smtClean="0"/>
              <a:t> e </a:t>
            </a:r>
            <a:r>
              <a:rPr lang="pt-BR" sz="1600" dirty="0" err="1" smtClean="0"/>
              <a:t>Shmatikov</a:t>
            </a:r>
            <a:r>
              <a:rPr lang="pt-BR" sz="1600" dirty="0" smtClean="0"/>
              <a:t>, de forma esperta, conseguiram associar os dados </a:t>
            </a:r>
            <a:r>
              <a:rPr lang="pt-BR" sz="1600" dirty="0" err="1" smtClean="0"/>
              <a:t>anonimizados</a:t>
            </a:r>
            <a:r>
              <a:rPr lang="pt-BR" sz="1600" dirty="0" smtClean="0"/>
              <a:t> da </a:t>
            </a:r>
            <a:r>
              <a:rPr lang="pt-BR" sz="1600" dirty="0" err="1" smtClean="0"/>
              <a:t>Netflix</a:t>
            </a:r>
            <a:r>
              <a:rPr lang="pt-BR" sz="1600" dirty="0" smtClean="0"/>
              <a:t> com o banco de dados do IMDB ( usando a data da avalição dada por um usuário) para </a:t>
            </a:r>
            <a:r>
              <a:rPr lang="pt-BR" sz="1600" dirty="0" err="1" smtClean="0"/>
              <a:t>deanonimizar</a:t>
            </a:r>
            <a:r>
              <a:rPr lang="pt-BR" sz="1600" dirty="0" smtClean="0"/>
              <a:t> parcialmente os dados da </a:t>
            </a:r>
            <a:r>
              <a:rPr lang="pt-BR" sz="1600" dirty="0" err="1" smtClean="0"/>
              <a:t>Netflix</a:t>
            </a:r>
            <a:r>
              <a:rPr lang="pt-BR" sz="1600" dirty="0" smtClean="0"/>
              <a:t>.</a:t>
            </a:r>
            <a:endParaRPr lang="pt-BR" b="1" dirty="0" smtClean="0"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032668693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2400"/>
              <a:t>Casos sobre Privacidade</a:t>
            </a:r>
          </a:p>
        </p:txBody>
      </p:sp>
      <p:sp>
        <p:nvSpPr>
          <p:cNvPr id="4" name="Shape 216"/>
          <p:cNvSpPr txBox="1">
            <a:spLocks/>
          </p:cNvSpPr>
          <p:nvPr/>
        </p:nvSpPr>
        <p:spPr>
          <a:xfrm>
            <a:off x="426468" y="1275606"/>
            <a:ext cx="8229600" cy="363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342900" algn="just">
              <a:buFont typeface="Arial"/>
              <a:buChar char="●"/>
            </a:pPr>
            <a:r>
              <a:rPr lang="pt-BR" dirty="0" smtClean="0"/>
              <a:t>Aluno espionou ex-namorada por </a:t>
            </a:r>
            <a:r>
              <a:rPr lang="pt-BR" dirty="0" err="1" smtClean="0"/>
              <a:t>fingering</a:t>
            </a:r>
            <a:r>
              <a:rPr lang="pt-BR" dirty="0" smtClean="0"/>
              <a:t> (monitoramento de atividades).</a:t>
            </a:r>
          </a:p>
          <a:p>
            <a:pPr algn="just"/>
            <a:endParaRPr lang="pt-BR" dirty="0" smtClean="0"/>
          </a:p>
          <a:p>
            <a:pPr marL="457200" indent="-342900" algn="just">
              <a:buFont typeface="Arial"/>
              <a:buChar char="●"/>
            </a:pPr>
            <a:r>
              <a:rPr lang="pt-BR" dirty="0" smtClean="0"/>
              <a:t>Esse comando informa se um determinado usuário encontra-se ou não no sistema, quando essa pessoa conectou-se pela última vez e, com frequência, o local onde a pessoa efetuou o </a:t>
            </a:r>
            <a:r>
              <a:rPr lang="pt-BR" dirty="0" err="1" smtClean="0"/>
              <a:t>login</a:t>
            </a:r>
            <a:r>
              <a:rPr lang="pt-BR" dirty="0" smtClean="0"/>
              <a:t>.</a:t>
            </a:r>
          </a:p>
          <a:p>
            <a:pPr algn="just"/>
            <a:endParaRPr lang="pt-BR" dirty="0" smtClean="0"/>
          </a:p>
          <a:p>
            <a:pPr marL="457200" indent="-342900" algn="just">
              <a:buFont typeface="Arial"/>
              <a:buChar char="●"/>
            </a:pPr>
            <a:r>
              <a:rPr lang="pt-BR" dirty="0" smtClean="0"/>
              <a:t>Administradores da Universidade aonde rodava esse recurso desconfiaram de uma máquina sobrecarregada que um aluno comum dificilmente conseguiria utilizar dessa forma. O script rodava 24 horas e compila todas informações dos passos da ex-namorada.</a:t>
            </a:r>
          </a:p>
          <a:p>
            <a:pPr algn="just"/>
            <a:endParaRPr lang="pt-BR" dirty="0" smtClean="0"/>
          </a:p>
          <a:p>
            <a:pPr marL="457200" indent="-342900" algn="just">
              <a:buFont typeface="Arial"/>
              <a:buChar char="●"/>
            </a:pPr>
            <a:r>
              <a:rPr lang="pt-BR" dirty="0" smtClean="0"/>
              <a:t>A ex-namorada considerou assustadora as ações e acrescentou à queixa de perseguição que ela já havia prestado.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427443916"/>
      </p:ext>
    </p:extLst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2400"/>
              <a:t>Caso dos Endereços de E-mail</a:t>
            </a:r>
          </a:p>
        </p:txBody>
      </p:sp>
      <p:sp>
        <p:nvSpPr>
          <p:cNvPr id="4" name="Shape 216"/>
          <p:cNvSpPr txBox="1">
            <a:spLocks noGrp="1"/>
          </p:cNvSpPr>
          <p:nvPr>
            <p:ph type="body" idx="1"/>
          </p:nvPr>
        </p:nvSpPr>
        <p:spPr>
          <a:xfrm>
            <a:off x="467544" y="1512888"/>
            <a:ext cx="8229600" cy="36306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dirty="0" smtClean="0"/>
              <a:t>Muitas contas de </a:t>
            </a:r>
            <a:r>
              <a:rPr lang="pt-BR" dirty="0" err="1" smtClean="0"/>
              <a:t>emails</a:t>
            </a:r>
            <a:r>
              <a:rPr lang="pt-BR" dirty="0" smtClean="0"/>
              <a:t> são feito por algoritmos. Por exemplo, numa faculdade muitos alunos tem o mesmo nome, então, recebem uma conta de </a:t>
            </a:r>
            <a:r>
              <a:rPr lang="pt-BR" dirty="0" err="1" smtClean="0"/>
              <a:t>email</a:t>
            </a:r>
            <a:r>
              <a:rPr lang="pt-BR" dirty="0" smtClean="0"/>
              <a:t> com suas iniciais. Exemplo: João Paulo Silva, </a:t>
            </a:r>
            <a:r>
              <a:rPr lang="pt-BR" dirty="0" smtClean="0">
                <a:hlinkClick r:id="rId3"/>
              </a:rPr>
              <a:t>jp1@universidade.org</a:t>
            </a:r>
            <a:r>
              <a:rPr lang="pt-BR" dirty="0" smtClean="0"/>
              <a:t> e João Paulo Santos, jp2@universidade.org.</a:t>
            </a:r>
            <a:endParaRPr lang="pt-BR" dirty="0"/>
          </a:p>
          <a:p>
            <a:pPr algn="just" rtl="0">
              <a:spcBef>
                <a:spcPts val="0"/>
              </a:spcBef>
              <a:buNone/>
            </a:pPr>
            <a:endParaRPr dirty="0"/>
          </a:p>
          <a:p>
            <a:pPr marL="457200" lvl="0" indent="-342900" algn="just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dirty="0" smtClean="0"/>
              <a:t>Considerando essa semelhança, houve um caso em um Universidade, em que as autoridades tiveram que ser acionadas.</a:t>
            </a:r>
          </a:p>
          <a:p>
            <a:pPr lvl="0" algn="just" rtl="0">
              <a:spcBef>
                <a:spcPts val="0"/>
              </a:spcBef>
              <a:buNone/>
            </a:pPr>
            <a:endParaRPr dirty="0"/>
          </a:p>
          <a:p>
            <a:pPr marL="457200" lvl="0" indent="-342900" algn="just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dirty="0" smtClean="0"/>
              <a:t>Por engano, recebeu uma coleção de </a:t>
            </a:r>
            <a:r>
              <a:rPr lang="pt-BR" dirty="0" err="1" smtClean="0"/>
              <a:t>emails</a:t>
            </a:r>
            <a:r>
              <a:rPr lang="pt-BR" dirty="0" smtClean="0"/>
              <a:t> ilegais e teve que avisar aos administradores da Universidade. O caso foi levado à policia, e a coisa ficou feia.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145562759"/>
      </p:ext>
    </p:extLst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2400"/>
              <a:t>Caso do Estudante Falecido</a:t>
            </a:r>
          </a:p>
        </p:txBody>
      </p:sp>
      <p:sp>
        <p:nvSpPr>
          <p:cNvPr id="4" name="Shape 216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dirty="0" smtClean="0"/>
              <a:t>“Sally” entra na sala e informa que o seu primo “Joseph” e aluno da Universidade faleceu.</a:t>
            </a:r>
            <a:endParaRPr lang="pt-BR"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dirty="0" smtClean="0"/>
              <a:t>Ela está ali representando a mãe de “Joseph”. Que gostaria de apanhar todas as correspondências eletrônicas e os arquivos computacionais de “Joseph”.</a:t>
            </a:r>
            <a:endParaRPr lang="pt-BR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PT" dirty="0" smtClean="0"/>
              <a:t>Posto que a mãe é ignorante em informática, ela gostaria de obter cópias impressas dos arquivos.</a:t>
            </a:r>
            <a:endParaRPr lang="pt-BR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PT" dirty="0" smtClean="0"/>
              <a:t>Nesse caso, o que fazer? Até onde vai a ética nesse caso? Será que “Joseph” gostaria disso? Seria essa atitude, legal ou ilegal?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734656214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2400"/>
              <a:t>Conceitos: Hacker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Termo utilizado geralmente para pessoas que praticam o acesso não autorizado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O seu real significado é: Pessoa com profundo conhecimento sobre alguma área (não necessariamente TI) e que possui dedicação incomum em estudar e aprender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429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Pode ser subdividido em Crackers, Script-Kiddies e Phreaks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2400"/>
              <a:t>Caso do Administrador Incapacitado</a:t>
            </a:r>
          </a:p>
        </p:txBody>
      </p:sp>
      <p:sp>
        <p:nvSpPr>
          <p:cNvPr id="5" name="Shape 216"/>
          <p:cNvSpPr txBox="1">
            <a:spLocks noGrp="1"/>
          </p:cNvSpPr>
          <p:nvPr>
            <p:ph type="body" idx="1"/>
          </p:nvPr>
        </p:nvSpPr>
        <p:spPr>
          <a:xfrm>
            <a:off x="467544" y="1173698"/>
            <a:ext cx="8229600" cy="363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dirty="0" smtClean="0"/>
              <a:t>Um administrador sofreu um acidente que envolveu seu afastamento por quase três meses. Tal como muitas pessoas, ele usava sua conta para fins profissionais e também pessoais.</a:t>
            </a:r>
            <a:endParaRPr lang="pt-BR"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dirty="0" smtClean="0"/>
              <a:t>A empresa tem o direito de verificar sua correspondência para saber que problemas estavam em andamento? </a:t>
            </a:r>
            <a:endParaRPr lang="pt-BR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PT" dirty="0" smtClean="0"/>
              <a:t>O grupo de sistemas facilmente poderia gerar uma lista de todos os que enviaram email para ele, de modo que as pessoas pudessem ser avisadas e contatadas.</a:t>
            </a:r>
            <a:endParaRPr lang="pt-BR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PT" dirty="0" smtClean="0"/>
              <a:t>Essa lista deve ser gerada? Alguma pessoa deve fazer isso e minimazar os problemas delas ou esperar elas ficarem irritadas e entrerem em contato com a empresa?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013119819"/>
      </p:ext>
    </p:extLst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2400"/>
              <a:t>Lei Carolina Dieckmann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457200" y="1278525"/>
            <a:ext cx="45303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Lei Carolina Dieckmann, que abrange tanto o roubo de informações quanto a destruição das mesmas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Atriz foi alvo de roubo de fotos íntimas após mandar equipamento para assistência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Punições são brandas, porém são o primeiro passo para efetuar uma regulamentação mais eficiente da privacidade na internet e em mídias digitais</a:t>
            </a:r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0275" y="1792471"/>
            <a:ext cx="3469850" cy="260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Drone: um novo problema?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457200" y="1278525"/>
            <a:ext cx="39273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1400"/>
              <a:t>Drones (em português, VANT - Veículo Aéreo Não Tripulado) é uma tecnologia em uso cada vez maior nos mais diversões campos, desde agricultura até a área militar</a:t>
            </a:r>
          </a:p>
          <a:p>
            <a:pPr marL="457200" lvl="0" indent="-3175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1400"/>
              <a:t>Poderiam ser usados para invadir a privacidade alheia?</a:t>
            </a:r>
          </a:p>
          <a:p>
            <a:pPr marL="457200" lvl="0" indent="-3175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1400"/>
              <a:t>Em Paris, no ano de 2015, após atentado ao jornal Charlie Hebdo, vários drones agiram de forma suspeita em localidades variadas de Paris, desde a Torre Eiffel até a Praça da República</a:t>
            </a:r>
          </a:p>
          <a:p>
            <a:pPr marL="457200" lvl="0" indent="-3175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1400"/>
              <a:t>Ainda este ano, uma mulher, na Eslováquia, teve sua privacidade invadida por um drone, enquanto fazia topless</a:t>
            </a:r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646" y="1328049"/>
            <a:ext cx="2918400" cy="353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Filme: Inimigo do Estado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457200" y="1278525"/>
            <a:ext cx="4124399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1400"/>
              <a:t>Ano: 1998</a:t>
            </a:r>
          </a:p>
          <a:p>
            <a:pPr rtl="0">
              <a:spcBef>
                <a:spcPts val="0"/>
              </a:spcBef>
              <a:buNone/>
            </a:pPr>
            <a:endParaRPr sz="1400"/>
          </a:p>
          <a:p>
            <a:pPr marL="457200" lvl="0" indent="-3175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1400"/>
              <a:t>Filme trata sobre o monitoramento do governo</a:t>
            </a:r>
          </a:p>
          <a:p>
            <a:pPr rtl="0">
              <a:spcBef>
                <a:spcPts val="0"/>
              </a:spcBef>
              <a:buNone/>
            </a:pPr>
            <a:endParaRPr sz="1400"/>
          </a:p>
          <a:p>
            <a:pPr marL="457200" lvl="0" indent="-3175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1400"/>
              <a:t>Câmeras, telefones e computadores são artefatos centrais da trama do filme, onde um órgão governamental se utiliza para invadir a total privacidade de um cidadão e tentar prendê-lo</a:t>
            </a:r>
          </a:p>
          <a:p>
            <a:pPr rtl="0">
              <a:spcBef>
                <a:spcPts val="0"/>
              </a:spcBef>
              <a:buNone/>
            </a:pPr>
            <a:endParaRPr sz="1400"/>
          </a:p>
          <a:p>
            <a:pPr marL="457200" lvl="0" indent="-3175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1400"/>
              <a:t>Nosso cotidiano é rodeado por tais tecnologias, levantando a questão de Segurança Nacional x Privacidade. Ou, afinal, seria um simples abuso de poder x privacidade?</a:t>
            </a:r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975" y="3086094"/>
            <a:ext cx="3075599" cy="145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0300" y="1343075"/>
            <a:ext cx="152400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Referências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pt-BR" sz="1100"/>
              <a:t>Paulo C. Masiero, "Ética e Computação” - Cap. 4 p. 119-132. Acesso não autorizado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pt-BR" sz="1100"/>
              <a:t>Robert Barger, "Ética na Computação” - Questões referentes à privacidade - Caps. 14, 15 p. 163-183.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pt-BR" sz="1100"/>
              <a:t>http://www.techtudo.com.br/noticias/noticia/2014/06/o-que-e-um-trojan-ou-cavalo-de-troia.html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pt-BR" sz="1100"/>
              <a:t>http://www.bspi.pt/notiacutecias/memrias-do-vrus-michelangelo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pt-BR" sz="1100"/>
              <a:t>http://www.tecmundo.com.br/virus/41664-os-7-mais-famosos-virus-de-computador-da-historia.htm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pt-BR" sz="1100"/>
              <a:t>http://g1.globo.com/tecnologia/noticia/2014/06/marco-civil-da-internet-entra-em-vigor-nesta-segunda-feira-23.html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pt-BR" sz="1100"/>
              <a:t>http://www.felipecabral.com.br/2014/04/25/artigo-15-e-economia-da-vigilancia-os-novos-desafios-do-marco-civil/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pt-BR" sz="1100"/>
              <a:t>OCEL001 – Comércio Eletrônico -Módulo 07: Segurança. Charles Chistian Miers. 2015.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pt-BR" sz="1100"/>
              <a:t>http://tecnologia.uol.com.br/noticias/redacao/2013/04/02/lei-carolina-dieckmann-sobre-crimes-na-internet-entra-em-vigor.htm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pt-BR" sz="1100"/>
              <a:t>http://www.cartaforense.com.br/conteudo/colunas/os-direitos-humanos-na-mira-dos-drones/12139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pt-BR" sz="1100"/>
              <a:t>http://oglobo.globo.com/blogs/pagenotfound/posts/2014/10/21/flagrada-de-topless-por-drone-mulher-contra-ataca-com-vassoura-552857.asp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Font typeface="Arial"/>
              <a:buNone/>
            </a:pPr>
            <a:endParaRPr sz="8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Referências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296750" y="1168741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100"/>
              <a:t>http://www.msatual.com.br/2015/03/04/drones-invadem-espaco-aereo-de-paris/</a:t>
            </a:r>
          </a:p>
          <a:p>
            <a:pPr rtl="0">
              <a:spcBef>
                <a:spcPts val="0"/>
              </a:spcBef>
              <a:buNone/>
            </a:pPr>
            <a:endParaRPr sz="1100"/>
          </a:p>
          <a:p>
            <a:pPr rtl="0">
              <a:spcBef>
                <a:spcPts val="0"/>
              </a:spcBef>
              <a:buNone/>
            </a:pPr>
            <a:r>
              <a:rPr lang="pt-BR" sz="1100"/>
              <a:t>http://www.adorocinema.com/filmes/filme-16026/</a:t>
            </a:r>
          </a:p>
          <a:p>
            <a:pPr rtl="0">
              <a:spcBef>
                <a:spcPts val="0"/>
              </a:spcBef>
              <a:buNone/>
            </a:pPr>
            <a:endParaRPr sz="1100"/>
          </a:p>
          <a:p>
            <a:pPr lvl="0">
              <a:spcBef>
                <a:spcPts val="0"/>
              </a:spcBef>
              <a:buNone/>
            </a:pPr>
            <a:r>
              <a:rPr lang="pt-BR" sz="1100"/>
              <a:t>http://www.ambito-juridico.com.br/site/?n_link=revista_artigos_leitura&amp;artigo_id=12848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2400"/>
              <a:t>Conceitos: Cracker, Script-Kiddies e Phreaks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Crackers: Hacker que desenvolve e utiliza programas para benefício próprio ou de terceiros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Script-Kiddies: Pessoas com pouco conhecimento, geralmente estudantes, que utilizam programas feitos por crackers para conseguirem/negarem acesso a sistemas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429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Phreaks: Hacker de sistemas de telecomunicações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2400"/>
              <a:t>Tipos de invasões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6245" y="1278513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 rtl="0">
              <a:spcBef>
                <a:spcPts val="0"/>
              </a:spcBef>
              <a:buNone/>
            </a:pPr>
            <a:endParaRPr/>
          </a:p>
          <a:p>
            <a:pPr lvl="0" algn="just" rtl="0">
              <a:spcBef>
                <a:spcPts val="0"/>
              </a:spcBef>
              <a:buNone/>
            </a:pPr>
            <a:endParaRPr/>
          </a:p>
          <a:p>
            <a:pPr marL="457200" lvl="0" indent="-342900" algn="just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Na maior parte dos casos de acessos não autorizado é utilizado programas que auxiliam o cracker/script-kid na invasão. Esses programas são classificados pela forma como agem ou pela maneira como são construídos. São eles: Vírus, Cavalo de tróia, Bomba-relógio, Vermes e Farejadores.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9150" y="1791450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/>
              <a:t>Tipos de invasões: Vírus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Programa com capacidade de criar cópias de si próprio e tem a capacidade de hospedar-se em outros programas legais.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Geralmente instala-se no setor de carga do disco, componentes do sistema operacional, programas e arquivos de dados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2400"/>
              <a:t>Tipos de invasões: Cavalo de tróia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Sua característica é esconder-se dentro de outro programa legítimo para abrir portas que facilite invasões e também roubo de dados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Exemplos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pt-BR"/>
              <a:t>Keylogger: Utilizado para descobrir senhas</a:t>
            </a:r>
          </a:p>
          <a:p>
            <a:pPr marL="914400" lvl="1" indent="-3429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pt-BR"/>
              <a:t>Rootkit (backdoor): Abre portas da máquina para invasões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2400"/>
              <a:t>Tipos de invasões: Bomba-relógio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Programa que é executado através de um determinado evento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429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Exemplo: Vírus “Michelangelo”, esse vírus era executado somente no dia 6 de março e atingia o boot das máquinas, não deixando iniciar o sistema. Esse vírus se propagava através de disquetes com permissões de escrita.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2400"/>
              <a:t>Tipos de invasões: Vermes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Programas que se espalham por uma rede buscando máquinas ociosas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Geralmente residem nas memórias das máquinas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Não são permanentes e não se instalam em discos como os vírus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42900" algn="just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Exemplo: Verme denominado Morris (seu criador) lançado acidentalmente na internet em 1988. Espalhou-se em aproximadamente 6 mil computadores causando um colapso na rede e um prejuízo de quase 100 milhões de dólares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lesson-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2363</Words>
  <Application>Microsoft Office PowerPoint</Application>
  <PresentationFormat>Apresentação na tela (16:9)</PresentationFormat>
  <Paragraphs>250</Paragraphs>
  <Slides>35</Slides>
  <Notes>35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9" baseType="lpstr">
      <vt:lpstr>Arial</vt:lpstr>
      <vt:lpstr>Courier New</vt:lpstr>
      <vt:lpstr>Verdana</vt:lpstr>
      <vt:lpstr>lesson-plan</vt:lpstr>
      <vt:lpstr>Acesso não autorizado e Privacidade</vt:lpstr>
      <vt:lpstr>Acesso não autorizado: Definição</vt:lpstr>
      <vt:lpstr>Conceitos: Hacker</vt:lpstr>
      <vt:lpstr>Conceitos: Cracker, Script-Kiddies e Phreaks</vt:lpstr>
      <vt:lpstr>Tipos de invasões</vt:lpstr>
      <vt:lpstr>Tipos de invasões: Vírus</vt:lpstr>
      <vt:lpstr>Tipos de invasões: Cavalo de tróia</vt:lpstr>
      <vt:lpstr>Tipos de invasões: Bomba-relógio</vt:lpstr>
      <vt:lpstr>Tipos de invasões: Vermes</vt:lpstr>
      <vt:lpstr>Tipos de invasões: Farejadores</vt:lpstr>
      <vt:lpstr>Motivação dos Hackers</vt:lpstr>
      <vt:lpstr>Motivação dos Hackers  (continuação)</vt:lpstr>
      <vt:lpstr>Vírus que ficaram na história</vt:lpstr>
      <vt:lpstr>Ataques de negação de serviços</vt:lpstr>
      <vt:lpstr>Violação de Privacidade: Definição</vt:lpstr>
      <vt:lpstr>Violação de Privacidade: Problema</vt:lpstr>
      <vt:lpstr>Cookies</vt:lpstr>
      <vt:lpstr>Data mining</vt:lpstr>
      <vt:lpstr>Monitoramento de funcionários</vt:lpstr>
      <vt:lpstr>Vigilância governamental</vt:lpstr>
      <vt:lpstr>Marco Civil da Internet</vt:lpstr>
      <vt:lpstr>Privacidade na Era Digital</vt:lpstr>
      <vt:lpstr>Danos causados pela perda de privacidade</vt:lpstr>
      <vt:lpstr>Privacidade em Análise de Dados</vt:lpstr>
      <vt:lpstr>Taxonomia da Privacidade</vt:lpstr>
      <vt:lpstr>O caso Netflix</vt:lpstr>
      <vt:lpstr>Casos sobre Privacidade</vt:lpstr>
      <vt:lpstr>Caso dos Endereços de E-mail</vt:lpstr>
      <vt:lpstr>Caso do Estudante Falecido</vt:lpstr>
      <vt:lpstr>Caso do Administrador Incapacitado</vt:lpstr>
      <vt:lpstr>Lei Carolina Dieckmann</vt:lpstr>
      <vt:lpstr>Drone: um novo problema?</vt:lpstr>
      <vt:lpstr>Filme: Inimigo do Estado</vt:lpstr>
      <vt:lpstr>Referências</vt:lpstr>
      <vt:lpstr>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Acesso não autorizado e Privacidade</dc:title>
  <cp:lastModifiedBy>Victor</cp:lastModifiedBy>
  <cp:revision>1</cp:revision>
  <dcterms:modified xsi:type="dcterms:W3CDTF">2015-05-28T22:05:48Z</dcterms:modified>
</cp:coreProperties>
</file>