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6" r:id="rId6"/>
    <p:sldId id="297" r:id="rId7"/>
    <p:sldId id="298" r:id="rId8"/>
    <p:sldId id="300" r:id="rId9"/>
    <p:sldId id="299" r:id="rId10"/>
  </p:sldIdLst>
  <p:sldSz cx="9144000" cy="5143500"/>
  <p:notesSz cx="6858000" cy="9144000"/>
  <p:embeddedFontLst>
    <p:embeddedFont>
      <p:font typeface="Montserrat" panose="00000500000000000000"/>
      <p:regular r:id="rId14"/>
    </p:embeddedFont>
    <p:embeddedFont>
      <p:font typeface="Montserrat Light" panose="0000040000000000000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2" name="Google Shape;82;p1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“</a:t>
            </a:r>
            <a:endParaRPr sz="9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9" name="Google Shape;69;p9"/>
          <p:cNvSpPr txBox="1"/>
          <p:nvPr>
            <p:ph type="body" idx="1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6" name="Google Shape;76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 panose="00000500000000000000"/>
              <a:buNone/>
              <a:defRPr sz="3000" b="1">
                <a:solidFill>
                  <a:schemeClr val="accen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 panose="00000400000000000000"/>
              <a:buChar char="●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 panose="00000400000000000000"/>
              <a:buChar char="○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■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●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○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■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●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 panose="00000400000000000000"/>
              <a:buChar char="○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 panose="00000400000000000000"/>
              <a:buChar char="■"/>
              <a:defRPr sz="2400">
                <a:solidFill>
                  <a:schemeClr val="dk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685800" y="1131570"/>
            <a:ext cx="7772400" cy="24999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ym typeface="+mn-ea"/>
              </a:rPr>
              <a:t>Crop</a:t>
            </a:r>
            <a:r>
              <a:rPr lang="en-GB" sz="4000">
                <a:sym typeface="+mn-ea"/>
              </a:rPr>
              <a:t> Recommender Expert System</a:t>
            </a:r>
            <a:endParaRPr lang="en-GB" sz="4000">
              <a:latin typeface="Metropolis Medium" panose="00000600000000000000" charset="0"/>
              <a:cs typeface="Metropolis Medium" panose="00000600000000000000" charset="0"/>
            </a:endParaRPr>
          </a:p>
        </p:txBody>
      </p:sp>
      <p:sp>
        <p:nvSpPr>
          <p:cNvPr id="1" name="Rectangles 0"/>
          <p:cNvSpPr/>
          <p:nvPr/>
        </p:nvSpPr>
        <p:spPr>
          <a:xfrm flipV="1">
            <a:off x="685800" y="3075940"/>
            <a:ext cx="1901952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7950" y="3239135"/>
            <a:ext cx="639254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Project Submission</a:t>
            </a: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- </a:t>
            </a:r>
            <a:r>
              <a:rPr 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Artificial Intelligence and Neural</a:t>
            </a: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 </a:t>
            </a:r>
            <a:r>
              <a:rPr 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Network</a:t>
            </a:r>
            <a:endParaRPr lang="en-US" altLang="en-GB" b="1">
              <a:ln>
                <a:noFill/>
              </a:ln>
              <a:solidFill>
                <a:schemeClr val="bg1"/>
              </a:solidFill>
              <a:effectLst/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3" name="Picture 2" descr="logo_p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483870"/>
            <a:ext cx="916940" cy="9169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7950" y="3940175"/>
            <a:ext cx="2203450" cy="951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Submitted by:</a:t>
            </a:r>
            <a:endParaRPr lang="en-US" altLang="en-GB" b="1">
              <a:ln>
                <a:noFill/>
              </a:ln>
              <a:solidFill>
                <a:schemeClr val="bg1"/>
              </a:solidFill>
              <a:effectLst/>
              <a:latin typeface="Montserrat Medium" panose="00000600000000000000" charset="0"/>
              <a:cs typeface="Montserrat Medium" panose="00000600000000000000" charset="0"/>
              <a:sym typeface="+mn-ea"/>
            </a:endParaRPr>
          </a:p>
          <a:p>
            <a:pPr marL="45720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Sirish Burlakoti</a:t>
            </a:r>
            <a:endParaRPr lang="en-US" altLang="en-GB" b="1">
              <a:ln>
                <a:noFill/>
              </a:ln>
              <a:solidFill>
                <a:schemeClr val="bg1"/>
              </a:solidFill>
              <a:effectLst/>
              <a:latin typeface="Montserrat Medium" panose="00000600000000000000" charset="0"/>
              <a:cs typeface="Montserrat Medium" panose="00000600000000000000" charset="0"/>
              <a:sym typeface="+mn-ea"/>
            </a:endParaRPr>
          </a:p>
          <a:p>
            <a:pPr marL="45720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Roll No: 191800</a:t>
            </a: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86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80380" y="4008120"/>
            <a:ext cx="3336290" cy="67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Submitted to:</a:t>
            </a:r>
            <a:endParaRPr lang="en-US" altLang="en-GB" b="1">
              <a:ln>
                <a:noFill/>
              </a:ln>
              <a:solidFill>
                <a:schemeClr val="bg1"/>
              </a:solidFill>
              <a:effectLst/>
              <a:latin typeface="Montserrat Medium" panose="00000600000000000000" charset="0"/>
              <a:cs typeface="Montserrat Medium" panose="00000600000000000000" charset="0"/>
              <a:sym typeface="+mn-ea"/>
            </a:endParaRPr>
          </a:p>
          <a:p>
            <a:pPr marL="45720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Dr. UdayRaj Dhungana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Table of Content</a:t>
            </a:r>
            <a:endParaRPr lang="en-GB"/>
          </a:p>
        </p:txBody>
      </p:sp>
      <p:sp>
        <p:nvSpPr>
          <p:cNvPr id="94" name="Google Shape;94;p13"/>
          <p:cNvSpPr txBox="1"/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4130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charset="0"/>
              <a:buChar char="Ø"/>
            </a:pPr>
            <a:r>
              <a:rPr lang="en-US" alt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</a:t>
            </a:r>
            <a:r>
              <a:rPr 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Overview</a:t>
            </a:r>
            <a:endParaRPr>
              <a:latin typeface="Montserrat Medium" panose="00000600000000000000" charset="0"/>
              <a:cs typeface="Montserrat Medium" panose="00000600000000000000" charset="0"/>
            </a:endParaRPr>
          </a:p>
          <a:p>
            <a:pPr marL="24130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charset="0"/>
              <a:buChar char="Ø"/>
            </a:pPr>
            <a:r>
              <a:rPr lang="en-US" alt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</a:t>
            </a:r>
            <a:r>
              <a:rPr 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Logic</a:t>
            </a:r>
            <a:endParaRPr>
              <a:latin typeface="Montserrat Medium" panose="00000600000000000000" charset="0"/>
              <a:cs typeface="Montserrat Medium" panose="00000600000000000000" charset="0"/>
            </a:endParaRPr>
          </a:p>
          <a:p>
            <a:pPr marL="24130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charset="0"/>
              <a:buChar char="Ø"/>
            </a:pPr>
            <a:r>
              <a:rPr lang="en-US" alt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</a:t>
            </a:r>
            <a:r>
              <a:rPr 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Demo</a:t>
            </a:r>
            <a:endParaRPr>
              <a:latin typeface="Montserrat Medium" panose="00000600000000000000" charset="0"/>
              <a:cs typeface="Montserrat Medium" panose="00000600000000000000" charset="0"/>
            </a:endParaRPr>
          </a:p>
          <a:p>
            <a:pPr marL="24130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0000"/>
              <a:buFont typeface="Wingdings" panose="05000000000000000000" charset="0"/>
              <a:buChar char="Ø"/>
            </a:pPr>
            <a:r>
              <a:rPr lang="en-US" alt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 </a:t>
            </a:r>
            <a:r>
              <a:rPr lang="en-GB">
                <a:latin typeface="Montserrat Medium" panose="00000600000000000000" charset="0"/>
                <a:cs typeface="Montserrat Medium" panose="00000600000000000000" charset="0"/>
                <a:sym typeface="+mn-ea"/>
              </a:rPr>
              <a:t>Summary</a:t>
            </a:r>
            <a:endParaRPr lang="en-GB" b="1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Rectangles 0"/>
          <p:cNvSpPr/>
          <p:nvPr/>
        </p:nvSpPr>
        <p:spPr>
          <a:xfrm flipV="1">
            <a:off x="855345" y="1228090"/>
            <a:ext cx="1031875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Overview</a:t>
            </a:r>
            <a:endParaRPr lang="en-US" altLang="en-GB">
              <a:sym typeface="+mn-ea"/>
            </a:endParaRPr>
          </a:p>
        </p:txBody>
      </p:sp>
      <p:sp>
        <p:nvSpPr>
          <p:cNvPr id="94" name="Google Shape;94;p13"/>
          <p:cNvSpPr txBox="1"/>
          <p:nvPr>
            <p:ph type="body" idx="1"/>
          </p:nvPr>
        </p:nvSpPr>
        <p:spPr>
          <a:xfrm>
            <a:off x="855345" y="1491615"/>
            <a:ext cx="6828155" cy="3319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altLang="en-GB" sz="1800">
                <a:sym typeface="+mn-ea"/>
              </a:rPr>
              <a:t>Crop</a:t>
            </a:r>
            <a:r>
              <a:rPr lang="en-GB" sz="1800">
                <a:sym typeface="+mn-ea"/>
              </a:rPr>
              <a:t> Recommender is Expert System </a:t>
            </a:r>
            <a:r>
              <a:rPr lang="en-US" altLang="en-GB" sz="1800">
                <a:sym typeface="+mn-ea"/>
              </a:rPr>
              <a:t>developed</a:t>
            </a:r>
            <a:r>
              <a:rPr lang="en-GB" sz="1800">
                <a:sym typeface="+mn-ea"/>
              </a:rPr>
              <a:t> for recommending various </a:t>
            </a:r>
            <a:r>
              <a:rPr lang="en-US" altLang="en-GB" sz="1800">
                <a:sym typeface="+mn-ea"/>
              </a:rPr>
              <a:t>crops according to favorable conditions.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ym typeface="+mn-ea"/>
              </a:rPr>
              <a:t>This project is done using Prolog.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ym typeface="+mn-ea"/>
              </a:rPr>
              <a:t>It recommends </a:t>
            </a:r>
            <a:r>
              <a:rPr lang="en-US" altLang="en-GB" sz="1800">
                <a:sym typeface="+mn-ea"/>
              </a:rPr>
              <a:t>crops</a:t>
            </a:r>
            <a:r>
              <a:rPr lang="en-GB" sz="1800">
                <a:sym typeface="+mn-ea"/>
              </a:rPr>
              <a:t> by filtering from various categories and inputs from user like </a:t>
            </a:r>
            <a:r>
              <a:rPr lang="en-US" altLang="en-GB" sz="1800">
                <a:sym typeface="+mn-ea"/>
              </a:rPr>
              <a:t>temperature, altitude and soil type</a:t>
            </a:r>
            <a:r>
              <a:rPr lang="en-GB" sz="1800">
                <a:sym typeface="+mn-ea"/>
              </a:rPr>
              <a:t> etc.</a:t>
            </a:r>
            <a:endParaRPr lang="en-GB" sz="1800" b="1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Rectangles 0"/>
          <p:cNvSpPr/>
          <p:nvPr/>
        </p:nvSpPr>
        <p:spPr>
          <a:xfrm flipV="1">
            <a:off x="899795" y="1232535"/>
            <a:ext cx="18288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Logic</a:t>
            </a:r>
            <a:endParaRPr lang="en-US" altLang="en-GB">
              <a:sym typeface="+mn-ea"/>
            </a:endParaRPr>
          </a:p>
        </p:txBody>
      </p:sp>
      <p:sp>
        <p:nvSpPr>
          <p:cNvPr id="94" name="Google Shape;94;p13"/>
          <p:cNvSpPr txBox="1"/>
          <p:nvPr>
            <p:ph type="body" idx="1"/>
          </p:nvPr>
        </p:nvSpPr>
        <p:spPr>
          <a:xfrm>
            <a:off x="828040" y="1707515"/>
            <a:ext cx="6828155" cy="1478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ym typeface="+mn-ea"/>
              </a:rPr>
              <a:t>This complex recommending  system logic  is achieved by using facts predicate expression for </a:t>
            </a:r>
            <a:r>
              <a:rPr lang="en-US" altLang="en-GB" sz="1800">
                <a:sym typeface="+mn-ea"/>
              </a:rPr>
              <a:t>suggesting different types of crops.</a:t>
            </a:r>
            <a:endParaRPr lang="en-US" altLang="en-GB" sz="1800" b="1">
              <a:latin typeface="Montserrat Medium" panose="00000600000000000000" charset="0"/>
              <a:cs typeface="Montserrat Medium" panose="00000600000000000000" charset="0"/>
              <a:sym typeface="+mn-ea"/>
            </a:endParaRPr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Rectangles 0"/>
          <p:cNvSpPr/>
          <p:nvPr/>
        </p:nvSpPr>
        <p:spPr>
          <a:xfrm flipV="1">
            <a:off x="899795" y="1232535"/>
            <a:ext cx="100584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Demo</a:t>
            </a:r>
            <a:endParaRPr lang="en-US" altLang="en-GB">
              <a:sym typeface="+mn-ea"/>
            </a:endParaRPr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Rectangles 0"/>
          <p:cNvSpPr/>
          <p:nvPr/>
        </p:nvSpPr>
        <p:spPr>
          <a:xfrm flipV="1">
            <a:off x="899795" y="1232535"/>
            <a:ext cx="118872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Summary</a:t>
            </a:r>
            <a:endParaRPr lang="en-US" altLang="en-GB">
              <a:sym typeface="+mn-ea"/>
            </a:endParaRPr>
          </a:p>
        </p:txBody>
      </p:sp>
      <p:sp>
        <p:nvSpPr>
          <p:cNvPr id="94" name="Google Shape;94;p13"/>
          <p:cNvSpPr txBox="1"/>
          <p:nvPr>
            <p:ph type="body" idx="1"/>
          </p:nvPr>
        </p:nvSpPr>
        <p:spPr>
          <a:xfrm>
            <a:off x="855345" y="1491615"/>
            <a:ext cx="6828155" cy="3319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ym typeface="+mn-ea"/>
              </a:rPr>
              <a:t>This project helped us to grasp knowledge about Prolog, how prolog works, how to write program in prolog and build a simple and useful expert system.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ym typeface="+mn-ea"/>
              </a:rPr>
              <a:t>Using this </a:t>
            </a:r>
            <a:r>
              <a:rPr lang="en-US" altLang="en-GB" sz="1800">
                <a:sym typeface="+mn-ea"/>
              </a:rPr>
              <a:t>Crop</a:t>
            </a:r>
            <a:r>
              <a:rPr lang="en-GB" sz="1800">
                <a:sym typeface="+mn-ea"/>
              </a:rPr>
              <a:t> recommender expert system, a user can </a:t>
            </a:r>
            <a:r>
              <a:rPr lang="en-US" altLang="en-GB" sz="1800">
                <a:sym typeface="+mn-ea"/>
              </a:rPr>
              <a:t>find the best crop to cultivate according to their favourable climate</a:t>
            </a:r>
            <a:r>
              <a:rPr lang="en-GB" sz="1800">
                <a:sym typeface="+mn-ea"/>
              </a:rPr>
              <a:t>.</a:t>
            </a:r>
            <a:endParaRPr lang="en-GB" sz="1800">
              <a:sym typeface="+mn-e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sym typeface="+mn-ea"/>
              </a:rPr>
              <a:t>It will help to increase productivity of crops for users.</a:t>
            </a:r>
            <a:endParaRPr lang="en-US" sz="1800" b="1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Rectangles 0"/>
          <p:cNvSpPr/>
          <p:nvPr/>
        </p:nvSpPr>
        <p:spPr>
          <a:xfrm flipV="1">
            <a:off x="899795" y="1232535"/>
            <a:ext cx="18288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36830" y="0"/>
            <a:ext cx="9217025" cy="51638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Google Shape;96;p13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th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390" y="1462405"/>
            <a:ext cx="2649220" cy="22186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Presentation</Application>
  <PresentationFormat/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Montserrat</vt:lpstr>
      <vt:lpstr>Montserrat Light</vt:lpstr>
      <vt:lpstr>Calibri</vt:lpstr>
      <vt:lpstr>Microsoft YaHei</vt:lpstr>
      <vt:lpstr>Arial Unicode MS</vt:lpstr>
      <vt:lpstr>Metropolis Medium</vt:lpstr>
      <vt:lpstr>Metropolis</vt:lpstr>
      <vt:lpstr>Lato Black</vt:lpstr>
      <vt:lpstr>Poppins Medium</vt:lpstr>
      <vt:lpstr>Montserrat Medium</vt:lpstr>
      <vt:lpstr>Wingdings</vt:lpstr>
      <vt:lpstr>Nicholas template</vt:lpstr>
      <vt:lpstr>This is Your Presentation Title</vt:lpstr>
      <vt:lpstr>Instructions for use</vt:lpstr>
      <vt:lpstr>Table of Content</vt:lpstr>
      <vt:lpstr>Overview</vt:lpstr>
      <vt:lpstr>Logic</vt:lpstr>
      <vt:lpstr>Overview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Recommender Expert System</dc:title>
  <dc:creator/>
  <cp:lastModifiedBy>leosi</cp:lastModifiedBy>
  <cp:revision>3</cp:revision>
  <dcterms:created xsi:type="dcterms:W3CDTF">2022-03-07T09:11:33Z</dcterms:created>
  <dcterms:modified xsi:type="dcterms:W3CDTF">2022-03-07T09:16:22Z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7A9B488598384BB4B99A7CE49CC138C6</vt:lpwstr>
  </property>
  <property fmtid="{D5CDD505-2E9C-101B-9397-08002B2CF9AE}" pid="3" name="KSOProductBuildVer">
    <vt:lpwstr>1033-11.2.0.10463</vt:lpwstr>
  </property>
</Properties>
</file>