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9"/>
  </p:notesMasterIdLst>
  <p:sldIdLst>
    <p:sldId id="278" r:id="rId2"/>
    <p:sldId id="271" r:id="rId3"/>
    <p:sldId id="276" r:id="rId4"/>
    <p:sldId id="275" r:id="rId5"/>
    <p:sldId id="269" r:id="rId6"/>
    <p:sldId id="257" r:id="rId7"/>
    <p:sldId id="259" r:id="rId8"/>
    <p:sldId id="260" r:id="rId9"/>
    <p:sldId id="273" r:id="rId10"/>
    <p:sldId id="274" r:id="rId11"/>
    <p:sldId id="272" r:id="rId12"/>
    <p:sldId id="266" r:id="rId13"/>
    <p:sldId id="267" r:id="rId14"/>
    <p:sldId id="268" r:id="rId15"/>
    <p:sldId id="279" r:id="rId16"/>
    <p:sldId id="270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98" autoAdjust="0"/>
  </p:normalViewPr>
  <p:slideViewPr>
    <p:cSldViewPr snapToGrid="0">
      <p:cViewPr varScale="1">
        <p:scale>
          <a:sx n="84" d="100"/>
          <a:sy n="84" d="100"/>
        </p:scale>
        <p:origin x="18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ABD019-0DD0-4D24-82FF-228C2EAD37C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2F763A7-977E-4C0C-8117-727A744BBE2C}">
      <dgm:prSet/>
      <dgm:spPr/>
      <dgm:t>
        <a:bodyPr/>
        <a:lstStyle/>
        <a:p>
          <a:pPr>
            <a:defRPr b="1"/>
          </a:pPr>
          <a:r>
            <a:rPr lang="en-CA" dirty="0"/>
            <a:t>Energy Efficiency:</a:t>
          </a:r>
          <a:endParaRPr lang="en-US" dirty="0"/>
        </a:p>
      </dgm:t>
    </dgm:pt>
    <dgm:pt modelId="{C9E17480-3BEB-4CB1-875B-B95E599053ED}" type="parTrans" cxnId="{B92C26D8-F142-47B7-AD35-31CC2CED8D29}">
      <dgm:prSet/>
      <dgm:spPr/>
      <dgm:t>
        <a:bodyPr/>
        <a:lstStyle/>
        <a:p>
          <a:endParaRPr lang="en-US"/>
        </a:p>
      </dgm:t>
    </dgm:pt>
    <dgm:pt modelId="{9886FB49-798F-4412-BDCC-51A5195E5EEA}" type="sibTrans" cxnId="{B92C26D8-F142-47B7-AD35-31CC2CED8D29}">
      <dgm:prSet/>
      <dgm:spPr/>
      <dgm:t>
        <a:bodyPr/>
        <a:lstStyle/>
        <a:p>
          <a:endParaRPr lang="en-US"/>
        </a:p>
      </dgm:t>
    </dgm:pt>
    <dgm:pt modelId="{E5593CD3-94FA-46B7-A1B3-9F4A5EA33938}">
      <dgm:prSet/>
      <dgm:spPr/>
      <dgm:t>
        <a:bodyPr/>
        <a:lstStyle/>
        <a:p>
          <a:r>
            <a:rPr lang="en-CA" u="none"/>
            <a:t>Environmental </a:t>
          </a:r>
          <a:endParaRPr lang="en-US" u="none"/>
        </a:p>
      </dgm:t>
    </dgm:pt>
    <dgm:pt modelId="{E79705EB-B465-462D-B1A1-27A5839346C8}" type="parTrans" cxnId="{73C6C49B-C7D9-4770-8ACE-DEF5D19AA06F}">
      <dgm:prSet/>
      <dgm:spPr/>
      <dgm:t>
        <a:bodyPr/>
        <a:lstStyle/>
        <a:p>
          <a:endParaRPr lang="en-US"/>
        </a:p>
      </dgm:t>
    </dgm:pt>
    <dgm:pt modelId="{2EFE82D9-F333-4D74-974C-485C35BBEBCE}" type="sibTrans" cxnId="{73C6C49B-C7D9-4770-8ACE-DEF5D19AA06F}">
      <dgm:prSet/>
      <dgm:spPr/>
      <dgm:t>
        <a:bodyPr/>
        <a:lstStyle/>
        <a:p>
          <a:endParaRPr lang="en-US"/>
        </a:p>
      </dgm:t>
    </dgm:pt>
    <dgm:pt modelId="{472A372A-1135-4729-9D3E-CD606FEC553C}">
      <dgm:prSet/>
      <dgm:spPr/>
      <dgm:t>
        <a:bodyPr/>
        <a:lstStyle/>
        <a:p>
          <a:r>
            <a:rPr lang="en-CA" u="none"/>
            <a:t>Economics </a:t>
          </a:r>
          <a:endParaRPr lang="en-US" u="none"/>
        </a:p>
      </dgm:t>
    </dgm:pt>
    <dgm:pt modelId="{46F18C5B-7816-465E-B3C4-58F2783D8912}" type="parTrans" cxnId="{E45986FB-F349-426B-A5C7-6C4CD44ADE48}">
      <dgm:prSet/>
      <dgm:spPr/>
      <dgm:t>
        <a:bodyPr/>
        <a:lstStyle/>
        <a:p>
          <a:endParaRPr lang="en-US"/>
        </a:p>
      </dgm:t>
    </dgm:pt>
    <dgm:pt modelId="{EE2F8991-475E-411F-8A99-ACDF14C6D4D0}" type="sibTrans" cxnId="{E45986FB-F349-426B-A5C7-6C4CD44ADE48}">
      <dgm:prSet/>
      <dgm:spPr/>
      <dgm:t>
        <a:bodyPr/>
        <a:lstStyle/>
        <a:p>
          <a:endParaRPr lang="en-US"/>
        </a:p>
      </dgm:t>
    </dgm:pt>
    <dgm:pt modelId="{C850B241-0EFA-4EB7-A3BE-FCEB8BA6562B}">
      <dgm:prSet/>
      <dgm:spPr/>
      <dgm:t>
        <a:bodyPr/>
        <a:lstStyle/>
        <a:p>
          <a:r>
            <a:rPr lang="en-CA"/>
            <a:t>Infrastructure </a:t>
          </a:r>
          <a:endParaRPr lang="en-US"/>
        </a:p>
      </dgm:t>
    </dgm:pt>
    <dgm:pt modelId="{DAFF00E1-02DC-4E7E-80DF-F43B830D9C99}" type="parTrans" cxnId="{93A6075A-4A5A-4F09-8204-935013C42645}">
      <dgm:prSet/>
      <dgm:spPr/>
      <dgm:t>
        <a:bodyPr/>
        <a:lstStyle/>
        <a:p>
          <a:endParaRPr lang="en-US"/>
        </a:p>
      </dgm:t>
    </dgm:pt>
    <dgm:pt modelId="{AA1F9D23-4CAA-46D4-8932-4DE965F3AB53}" type="sibTrans" cxnId="{93A6075A-4A5A-4F09-8204-935013C42645}">
      <dgm:prSet/>
      <dgm:spPr/>
      <dgm:t>
        <a:bodyPr/>
        <a:lstStyle/>
        <a:p>
          <a:endParaRPr lang="en-US"/>
        </a:p>
      </dgm:t>
    </dgm:pt>
    <dgm:pt modelId="{7CA5927F-B2F1-4843-8E69-B3FD88F5DB5F}">
      <dgm:prSet/>
      <dgm:spPr/>
      <dgm:t>
        <a:bodyPr/>
        <a:lstStyle/>
        <a:p>
          <a:pPr>
            <a:defRPr b="1"/>
          </a:pPr>
          <a:r>
            <a:rPr lang="en-CA" dirty="0"/>
            <a:t>Response Variable: Greenhouse Gas Emissions</a:t>
          </a:r>
          <a:endParaRPr lang="en-US" dirty="0"/>
        </a:p>
      </dgm:t>
    </dgm:pt>
    <dgm:pt modelId="{200AE879-69DB-4E2F-8A1B-EA2EAE195C20}" type="parTrans" cxnId="{39650937-143A-4D40-9DE3-2831382C3DB4}">
      <dgm:prSet/>
      <dgm:spPr/>
      <dgm:t>
        <a:bodyPr/>
        <a:lstStyle/>
        <a:p>
          <a:endParaRPr lang="en-US"/>
        </a:p>
      </dgm:t>
    </dgm:pt>
    <dgm:pt modelId="{F4B01EBA-31F6-4E8E-AB4E-753100CC947C}" type="sibTrans" cxnId="{39650937-143A-4D40-9DE3-2831382C3DB4}">
      <dgm:prSet/>
      <dgm:spPr/>
      <dgm:t>
        <a:bodyPr/>
        <a:lstStyle/>
        <a:p>
          <a:endParaRPr lang="en-US"/>
        </a:p>
      </dgm:t>
    </dgm:pt>
    <dgm:pt modelId="{55949422-9522-4998-8D73-BAC9E7A50D5A}" type="pres">
      <dgm:prSet presAssocID="{ACABD019-0DD0-4D24-82FF-228C2EAD37CB}" presName="outerComposite" presStyleCnt="0">
        <dgm:presLayoutVars>
          <dgm:chMax val="5"/>
          <dgm:dir/>
          <dgm:resizeHandles val="exact"/>
        </dgm:presLayoutVars>
      </dgm:prSet>
      <dgm:spPr/>
    </dgm:pt>
    <dgm:pt modelId="{7D444547-0FD3-46CA-A12B-DF61ADA27934}" type="pres">
      <dgm:prSet presAssocID="{ACABD019-0DD0-4D24-82FF-228C2EAD37CB}" presName="dummyMaxCanvas" presStyleCnt="0">
        <dgm:presLayoutVars/>
      </dgm:prSet>
      <dgm:spPr/>
    </dgm:pt>
    <dgm:pt modelId="{23BBC3A4-1D60-40A7-9744-7702993CEF7C}" type="pres">
      <dgm:prSet presAssocID="{ACABD019-0DD0-4D24-82FF-228C2EAD37CB}" presName="TwoNodes_1" presStyleLbl="node1" presStyleIdx="0" presStyleCnt="2" custLinFactNeighborX="3" custLinFactNeighborY="-10026">
        <dgm:presLayoutVars>
          <dgm:bulletEnabled val="1"/>
        </dgm:presLayoutVars>
      </dgm:prSet>
      <dgm:spPr/>
    </dgm:pt>
    <dgm:pt modelId="{CA6A9125-B826-456D-A432-DBA7E05CC350}" type="pres">
      <dgm:prSet presAssocID="{ACABD019-0DD0-4D24-82FF-228C2EAD37CB}" presName="TwoNodes_2" presStyleLbl="node1" presStyleIdx="1" presStyleCnt="2">
        <dgm:presLayoutVars>
          <dgm:bulletEnabled val="1"/>
        </dgm:presLayoutVars>
      </dgm:prSet>
      <dgm:spPr/>
    </dgm:pt>
    <dgm:pt modelId="{CFDB06D4-826F-4C7F-A877-BD5C90C80F12}" type="pres">
      <dgm:prSet presAssocID="{ACABD019-0DD0-4D24-82FF-228C2EAD37CB}" presName="TwoConn_1-2" presStyleLbl="fgAccFollowNode1" presStyleIdx="0" presStyleCnt="1">
        <dgm:presLayoutVars>
          <dgm:bulletEnabled val="1"/>
        </dgm:presLayoutVars>
      </dgm:prSet>
      <dgm:spPr/>
    </dgm:pt>
    <dgm:pt modelId="{43848604-1561-4285-9B55-0BE3D7801C64}" type="pres">
      <dgm:prSet presAssocID="{ACABD019-0DD0-4D24-82FF-228C2EAD37CB}" presName="TwoNodes_1_text" presStyleLbl="node1" presStyleIdx="1" presStyleCnt="2">
        <dgm:presLayoutVars>
          <dgm:bulletEnabled val="1"/>
        </dgm:presLayoutVars>
      </dgm:prSet>
      <dgm:spPr/>
    </dgm:pt>
    <dgm:pt modelId="{318DCF8F-DAB6-4456-A400-D450881A2143}" type="pres">
      <dgm:prSet presAssocID="{ACABD019-0DD0-4D24-82FF-228C2EAD37CB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1C670526-DEC2-4A8D-8687-86239AF21458}" type="presOf" srcId="{F2F763A7-977E-4C0C-8117-727A744BBE2C}" destId="{23BBC3A4-1D60-40A7-9744-7702993CEF7C}" srcOrd="0" destOrd="0" presId="urn:microsoft.com/office/officeart/2005/8/layout/vProcess5"/>
    <dgm:cxn modelId="{12AC272F-EF75-4EF3-BCFA-6E6B6B1FEA57}" type="presOf" srcId="{C850B241-0EFA-4EB7-A3BE-FCEB8BA6562B}" destId="{23BBC3A4-1D60-40A7-9744-7702993CEF7C}" srcOrd="0" destOrd="3" presId="urn:microsoft.com/office/officeart/2005/8/layout/vProcess5"/>
    <dgm:cxn modelId="{39650937-143A-4D40-9DE3-2831382C3DB4}" srcId="{ACABD019-0DD0-4D24-82FF-228C2EAD37CB}" destId="{7CA5927F-B2F1-4843-8E69-B3FD88F5DB5F}" srcOrd="1" destOrd="0" parTransId="{200AE879-69DB-4E2F-8A1B-EA2EAE195C20}" sibTransId="{F4B01EBA-31F6-4E8E-AB4E-753100CC947C}"/>
    <dgm:cxn modelId="{CABD8C6B-935E-469C-86E9-B092F1594BA2}" type="presOf" srcId="{7CA5927F-B2F1-4843-8E69-B3FD88F5DB5F}" destId="{CA6A9125-B826-456D-A432-DBA7E05CC350}" srcOrd="0" destOrd="0" presId="urn:microsoft.com/office/officeart/2005/8/layout/vProcess5"/>
    <dgm:cxn modelId="{E5CE1B56-E08E-434F-92C9-BE850478B0DF}" type="presOf" srcId="{9886FB49-798F-4412-BDCC-51A5195E5EEA}" destId="{CFDB06D4-826F-4C7F-A877-BD5C90C80F12}" srcOrd="0" destOrd="0" presId="urn:microsoft.com/office/officeart/2005/8/layout/vProcess5"/>
    <dgm:cxn modelId="{DF04CD78-D3A8-42DA-A751-BE6CC28E8983}" type="presOf" srcId="{7CA5927F-B2F1-4843-8E69-B3FD88F5DB5F}" destId="{318DCF8F-DAB6-4456-A400-D450881A2143}" srcOrd="1" destOrd="0" presId="urn:microsoft.com/office/officeart/2005/8/layout/vProcess5"/>
    <dgm:cxn modelId="{93A6075A-4A5A-4F09-8204-935013C42645}" srcId="{F2F763A7-977E-4C0C-8117-727A744BBE2C}" destId="{C850B241-0EFA-4EB7-A3BE-FCEB8BA6562B}" srcOrd="2" destOrd="0" parTransId="{DAFF00E1-02DC-4E7E-80DF-F43B830D9C99}" sibTransId="{AA1F9D23-4CAA-46D4-8932-4DE965F3AB53}"/>
    <dgm:cxn modelId="{B3140690-34A1-40AF-AB06-823BDCB3CFF6}" type="presOf" srcId="{472A372A-1135-4729-9D3E-CD606FEC553C}" destId="{23BBC3A4-1D60-40A7-9744-7702993CEF7C}" srcOrd="0" destOrd="2" presId="urn:microsoft.com/office/officeart/2005/8/layout/vProcess5"/>
    <dgm:cxn modelId="{73C6C49B-C7D9-4770-8ACE-DEF5D19AA06F}" srcId="{F2F763A7-977E-4C0C-8117-727A744BBE2C}" destId="{E5593CD3-94FA-46B7-A1B3-9F4A5EA33938}" srcOrd="0" destOrd="0" parTransId="{E79705EB-B465-462D-B1A1-27A5839346C8}" sibTransId="{2EFE82D9-F333-4D74-974C-485C35BBEBCE}"/>
    <dgm:cxn modelId="{1D90A5A7-93D5-4198-B29C-2C2E8D695F5A}" type="presOf" srcId="{E5593CD3-94FA-46B7-A1B3-9F4A5EA33938}" destId="{23BBC3A4-1D60-40A7-9744-7702993CEF7C}" srcOrd="0" destOrd="1" presId="urn:microsoft.com/office/officeart/2005/8/layout/vProcess5"/>
    <dgm:cxn modelId="{D8F175B7-9FFB-414C-9BEC-CFF52B1AF76B}" type="presOf" srcId="{ACABD019-0DD0-4D24-82FF-228C2EAD37CB}" destId="{55949422-9522-4998-8D73-BAC9E7A50D5A}" srcOrd="0" destOrd="0" presId="urn:microsoft.com/office/officeart/2005/8/layout/vProcess5"/>
    <dgm:cxn modelId="{1F0775C5-2974-4F79-A312-517A88F9C737}" type="presOf" srcId="{F2F763A7-977E-4C0C-8117-727A744BBE2C}" destId="{43848604-1561-4285-9B55-0BE3D7801C64}" srcOrd="1" destOrd="0" presId="urn:microsoft.com/office/officeart/2005/8/layout/vProcess5"/>
    <dgm:cxn modelId="{22907BC6-8532-4CEF-B236-C483B9EDC189}" type="presOf" srcId="{E5593CD3-94FA-46B7-A1B3-9F4A5EA33938}" destId="{43848604-1561-4285-9B55-0BE3D7801C64}" srcOrd="1" destOrd="1" presId="urn:microsoft.com/office/officeart/2005/8/layout/vProcess5"/>
    <dgm:cxn modelId="{B92C26D8-F142-47B7-AD35-31CC2CED8D29}" srcId="{ACABD019-0DD0-4D24-82FF-228C2EAD37CB}" destId="{F2F763A7-977E-4C0C-8117-727A744BBE2C}" srcOrd="0" destOrd="0" parTransId="{C9E17480-3BEB-4CB1-875B-B95E599053ED}" sibTransId="{9886FB49-798F-4412-BDCC-51A5195E5EEA}"/>
    <dgm:cxn modelId="{EED588EF-F349-4A4A-84C5-EC53DF0CED27}" type="presOf" srcId="{C850B241-0EFA-4EB7-A3BE-FCEB8BA6562B}" destId="{43848604-1561-4285-9B55-0BE3D7801C64}" srcOrd="1" destOrd="3" presId="urn:microsoft.com/office/officeart/2005/8/layout/vProcess5"/>
    <dgm:cxn modelId="{F6364EF8-C701-4B13-96E7-3E8C3EE48C91}" type="presOf" srcId="{472A372A-1135-4729-9D3E-CD606FEC553C}" destId="{43848604-1561-4285-9B55-0BE3D7801C64}" srcOrd="1" destOrd="2" presId="urn:microsoft.com/office/officeart/2005/8/layout/vProcess5"/>
    <dgm:cxn modelId="{E45986FB-F349-426B-A5C7-6C4CD44ADE48}" srcId="{F2F763A7-977E-4C0C-8117-727A744BBE2C}" destId="{472A372A-1135-4729-9D3E-CD606FEC553C}" srcOrd="1" destOrd="0" parTransId="{46F18C5B-7816-465E-B3C4-58F2783D8912}" sibTransId="{EE2F8991-475E-411F-8A99-ACDF14C6D4D0}"/>
    <dgm:cxn modelId="{2B18F21D-37E0-425F-A2DA-29211DCC5D16}" type="presParOf" srcId="{55949422-9522-4998-8D73-BAC9E7A50D5A}" destId="{7D444547-0FD3-46CA-A12B-DF61ADA27934}" srcOrd="0" destOrd="0" presId="urn:microsoft.com/office/officeart/2005/8/layout/vProcess5"/>
    <dgm:cxn modelId="{71C8D92E-A27C-437D-A25A-0536D22844F0}" type="presParOf" srcId="{55949422-9522-4998-8D73-BAC9E7A50D5A}" destId="{23BBC3A4-1D60-40A7-9744-7702993CEF7C}" srcOrd="1" destOrd="0" presId="urn:microsoft.com/office/officeart/2005/8/layout/vProcess5"/>
    <dgm:cxn modelId="{3E4FDB7F-892B-47FC-BD1C-4814B5CCD9E7}" type="presParOf" srcId="{55949422-9522-4998-8D73-BAC9E7A50D5A}" destId="{CA6A9125-B826-456D-A432-DBA7E05CC350}" srcOrd="2" destOrd="0" presId="urn:microsoft.com/office/officeart/2005/8/layout/vProcess5"/>
    <dgm:cxn modelId="{E7ED1584-ACA1-4D0F-8980-77AF9659A8B9}" type="presParOf" srcId="{55949422-9522-4998-8D73-BAC9E7A50D5A}" destId="{CFDB06D4-826F-4C7F-A877-BD5C90C80F12}" srcOrd="3" destOrd="0" presId="urn:microsoft.com/office/officeart/2005/8/layout/vProcess5"/>
    <dgm:cxn modelId="{E5E6D2C6-5FD4-4FB9-8FCF-03F06B5E2A3F}" type="presParOf" srcId="{55949422-9522-4998-8D73-BAC9E7A50D5A}" destId="{43848604-1561-4285-9B55-0BE3D7801C64}" srcOrd="4" destOrd="0" presId="urn:microsoft.com/office/officeart/2005/8/layout/vProcess5"/>
    <dgm:cxn modelId="{49F651EA-48D1-4E92-BA23-8D446A2B0499}" type="presParOf" srcId="{55949422-9522-4998-8D73-BAC9E7A50D5A}" destId="{318DCF8F-DAB6-4456-A400-D450881A2143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F69E5B-79A3-43C2-9408-FEF0FBF069A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AA8446-2D26-4C7D-AB8E-D76B5324A1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Additional predictors</a:t>
          </a:r>
          <a:endParaRPr lang="en-US"/>
        </a:p>
      </dgm:t>
    </dgm:pt>
    <dgm:pt modelId="{69399DA6-FE4D-4F15-B940-7F1C4F5ADC1C}" type="parTrans" cxnId="{97D5FEC5-6C9A-4A1D-9CB7-2EF07005E874}">
      <dgm:prSet/>
      <dgm:spPr/>
      <dgm:t>
        <a:bodyPr/>
        <a:lstStyle/>
        <a:p>
          <a:endParaRPr lang="en-US"/>
        </a:p>
      </dgm:t>
    </dgm:pt>
    <dgm:pt modelId="{4041AB78-2F48-488F-BCEB-89759B485448}" type="sibTrans" cxnId="{97D5FEC5-6C9A-4A1D-9CB7-2EF07005E87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8A91947-E983-45CB-B83B-DDA4CEFA39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Additional data</a:t>
          </a:r>
          <a:endParaRPr lang="en-US"/>
        </a:p>
      </dgm:t>
    </dgm:pt>
    <dgm:pt modelId="{AF29B040-04AA-4852-A572-FB8947AE5264}" type="parTrans" cxnId="{9C55B798-073F-4DBF-822C-203EF886C02F}">
      <dgm:prSet/>
      <dgm:spPr/>
      <dgm:t>
        <a:bodyPr/>
        <a:lstStyle/>
        <a:p>
          <a:endParaRPr lang="en-US"/>
        </a:p>
      </dgm:t>
    </dgm:pt>
    <dgm:pt modelId="{236E9C93-C238-4797-A1ED-2BCD3440E75A}" type="sibTrans" cxnId="{9C55B798-073F-4DBF-822C-203EF886C0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0CDEA4D-EC64-4E17-BCBB-25FEED70A8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Time Series Modelling</a:t>
          </a:r>
          <a:endParaRPr lang="en-US"/>
        </a:p>
      </dgm:t>
    </dgm:pt>
    <dgm:pt modelId="{7DC6D3CF-8303-4859-8A6B-7A1034792F9B}" type="parTrans" cxnId="{A7D2D715-319C-468F-8556-634AF257554B}">
      <dgm:prSet/>
      <dgm:spPr/>
      <dgm:t>
        <a:bodyPr/>
        <a:lstStyle/>
        <a:p>
          <a:endParaRPr lang="en-US"/>
        </a:p>
      </dgm:t>
    </dgm:pt>
    <dgm:pt modelId="{8DA3732C-33A7-4D9B-B32C-779726968216}" type="sibTrans" cxnId="{A7D2D715-319C-468F-8556-634AF257554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06E4A57-CAEC-44A0-81C9-9341FAE0BC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Further improvements on Assumptions</a:t>
          </a:r>
          <a:endParaRPr lang="en-US"/>
        </a:p>
      </dgm:t>
    </dgm:pt>
    <dgm:pt modelId="{798B82AF-7129-4B33-A676-FA5881E86BAF}" type="parTrans" cxnId="{1EF7BF88-47A4-40A9-B3B8-C3CE43C9C53A}">
      <dgm:prSet/>
      <dgm:spPr/>
      <dgm:t>
        <a:bodyPr/>
        <a:lstStyle/>
        <a:p>
          <a:endParaRPr lang="en-US"/>
        </a:p>
      </dgm:t>
    </dgm:pt>
    <dgm:pt modelId="{0E672794-2B28-4572-A95F-874F1E9FA239}" type="sibTrans" cxnId="{1EF7BF88-47A4-40A9-B3B8-C3CE43C9C53A}">
      <dgm:prSet/>
      <dgm:spPr/>
      <dgm:t>
        <a:bodyPr/>
        <a:lstStyle/>
        <a:p>
          <a:endParaRPr lang="en-US"/>
        </a:p>
      </dgm:t>
    </dgm:pt>
    <dgm:pt modelId="{BF67EFF5-D602-4A5A-9A84-A17147A5D788}" type="pres">
      <dgm:prSet presAssocID="{00F69E5B-79A3-43C2-9408-FEF0FBF069AC}" presName="root" presStyleCnt="0">
        <dgm:presLayoutVars>
          <dgm:dir/>
          <dgm:resizeHandles val="exact"/>
        </dgm:presLayoutVars>
      </dgm:prSet>
      <dgm:spPr/>
    </dgm:pt>
    <dgm:pt modelId="{78F59776-C782-45A7-BB9E-6FA7FA23424F}" type="pres">
      <dgm:prSet presAssocID="{00F69E5B-79A3-43C2-9408-FEF0FBF069AC}" presName="container" presStyleCnt="0">
        <dgm:presLayoutVars>
          <dgm:dir/>
          <dgm:resizeHandles val="exact"/>
        </dgm:presLayoutVars>
      </dgm:prSet>
      <dgm:spPr/>
    </dgm:pt>
    <dgm:pt modelId="{616E9BBF-6459-487B-89A0-3ABA93B4BD6C}" type="pres">
      <dgm:prSet presAssocID="{D7AA8446-2D26-4C7D-AB8E-D76B5324A173}" presName="compNode" presStyleCnt="0"/>
      <dgm:spPr/>
    </dgm:pt>
    <dgm:pt modelId="{E7142647-DC68-4E42-B981-45F8B6D0616E}" type="pres">
      <dgm:prSet presAssocID="{D7AA8446-2D26-4C7D-AB8E-D76B5324A173}" presName="iconBgRect" presStyleLbl="bgShp" presStyleIdx="0" presStyleCnt="4"/>
      <dgm:spPr/>
    </dgm:pt>
    <dgm:pt modelId="{2197DF96-215E-4958-ACC3-CC081920DA2C}" type="pres">
      <dgm:prSet presAssocID="{D7AA8446-2D26-4C7D-AB8E-D76B5324A17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827B16F-AC6B-4370-AF8F-A26C65507828}" type="pres">
      <dgm:prSet presAssocID="{D7AA8446-2D26-4C7D-AB8E-D76B5324A173}" presName="spaceRect" presStyleCnt="0"/>
      <dgm:spPr/>
    </dgm:pt>
    <dgm:pt modelId="{E017403E-6378-408E-A089-CC412F0BF887}" type="pres">
      <dgm:prSet presAssocID="{D7AA8446-2D26-4C7D-AB8E-D76B5324A173}" presName="textRect" presStyleLbl="revTx" presStyleIdx="0" presStyleCnt="4">
        <dgm:presLayoutVars>
          <dgm:chMax val="1"/>
          <dgm:chPref val="1"/>
        </dgm:presLayoutVars>
      </dgm:prSet>
      <dgm:spPr/>
    </dgm:pt>
    <dgm:pt modelId="{E24BF9D3-247C-421A-8502-A359F388D1D2}" type="pres">
      <dgm:prSet presAssocID="{4041AB78-2F48-488F-BCEB-89759B485448}" presName="sibTrans" presStyleLbl="sibTrans2D1" presStyleIdx="0" presStyleCnt="0"/>
      <dgm:spPr/>
    </dgm:pt>
    <dgm:pt modelId="{B2686BD5-0794-4A3A-8803-5CC403EC97D0}" type="pres">
      <dgm:prSet presAssocID="{28A91947-E983-45CB-B83B-DDA4CEFA399C}" presName="compNode" presStyleCnt="0"/>
      <dgm:spPr/>
    </dgm:pt>
    <dgm:pt modelId="{2932D374-F365-4F88-BB27-9E692D5AD192}" type="pres">
      <dgm:prSet presAssocID="{28A91947-E983-45CB-B83B-DDA4CEFA399C}" presName="iconBgRect" presStyleLbl="bgShp" presStyleIdx="1" presStyleCnt="4"/>
      <dgm:spPr/>
    </dgm:pt>
    <dgm:pt modelId="{8C5B57FE-352A-463C-94BB-B1ECCDAF7CBF}" type="pres">
      <dgm:prSet presAssocID="{28A91947-E983-45CB-B83B-DDA4CEFA399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F36824C-6BB8-4521-98BD-1221BBBF7680}" type="pres">
      <dgm:prSet presAssocID="{28A91947-E983-45CB-B83B-DDA4CEFA399C}" presName="spaceRect" presStyleCnt="0"/>
      <dgm:spPr/>
    </dgm:pt>
    <dgm:pt modelId="{5530DD36-0CCD-49D1-9C2F-687DA28FB4A7}" type="pres">
      <dgm:prSet presAssocID="{28A91947-E983-45CB-B83B-DDA4CEFA399C}" presName="textRect" presStyleLbl="revTx" presStyleIdx="1" presStyleCnt="4">
        <dgm:presLayoutVars>
          <dgm:chMax val="1"/>
          <dgm:chPref val="1"/>
        </dgm:presLayoutVars>
      </dgm:prSet>
      <dgm:spPr/>
    </dgm:pt>
    <dgm:pt modelId="{8B77A078-B6EE-41B3-8116-676238B5F5A2}" type="pres">
      <dgm:prSet presAssocID="{236E9C93-C238-4797-A1ED-2BCD3440E75A}" presName="sibTrans" presStyleLbl="sibTrans2D1" presStyleIdx="0" presStyleCnt="0"/>
      <dgm:spPr/>
    </dgm:pt>
    <dgm:pt modelId="{B8418810-4800-4F12-9CD5-9292ADD3D408}" type="pres">
      <dgm:prSet presAssocID="{10CDEA4D-EC64-4E17-BCBB-25FEED70A8D5}" presName="compNode" presStyleCnt="0"/>
      <dgm:spPr/>
    </dgm:pt>
    <dgm:pt modelId="{C870B052-3834-4360-B916-D7AD1E77B763}" type="pres">
      <dgm:prSet presAssocID="{10CDEA4D-EC64-4E17-BCBB-25FEED70A8D5}" presName="iconBgRect" presStyleLbl="bgShp" presStyleIdx="2" presStyleCnt="4"/>
      <dgm:spPr/>
    </dgm:pt>
    <dgm:pt modelId="{4FFDBB1F-2AE9-449A-915B-7BB169CF0E3D}" type="pres">
      <dgm:prSet presAssocID="{10CDEA4D-EC64-4E17-BCBB-25FEED70A8D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6956F02-8FAF-4013-8637-FFA81A691B33}" type="pres">
      <dgm:prSet presAssocID="{10CDEA4D-EC64-4E17-BCBB-25FEED70A8D5}" presName="spaceRect" presStyleCnt="0"/>
      <dgm:spPr/>
    </dgm:pt>
    <dgm:pt modelId="{95DB6E18-838A-465F-BEAB-39D3C5F9E496}" type="pres">
      <dgm:prSet presAssocID="{10CDEA4D-EC64-4E17-BCBB-25FEED70A8D5}" presName="textRect" presStyleLbl="revTx" presStyleIdx="2" presStyleCnt="4">
        <dgm:presLayoutVars>
          <dgm:chMax val="1"/>
          <dgm:chPref val="1"/>
        </dgm:presLayoutVars>
      </dgm:prSet>
      <dgm:spPr/>
    </dgm:pt>
    <dgm:pt modelId="{C7746EAD-565C-457F-8BC3-61140EAD2EE1}" type="pres">
      <dgm:prSet presAssocID="{8DA3732C-33A7-4D9B-B32C-779726968216}" presName="sibTrans" presStyleLbl="sibTrans2D1" presStyleIdx="0" presStyleCnt="0"/>
      <dgm:spPr/>
    </dgm:pt>
    <dgm:pt modelId="{0FD43A8C-9CEC-4E1D-A7DA-738E6E4B6A75}" type="pres">
      <dgm:prSet presAssocID="{306E4A57-CAEC-44A0-81C9-9341FAE0BCB8}" presName="compNode" presStyleCnt="0"/>
      <dgm:spPr/>
    </dgm:pt>
    <dgm:pt modelId="{7B79B22E-C710-4E93-BF96-6A032DD29A9A}" type="pres">
      <dgm:prSet presAssocID="{306E4A57-CAEC-44A0-81C9-9341FAE0BCB8}" presName="iconBgRect" presStyleLbl="bgShp" presStyleIdx="3" presStyleCnt="4"/>
      <dgm:spPr/>
    </dgm:pt>
    <dgm:pt modelId="{E81650E9-61F7-453B-AC5E-047A813769CC}" type="pres">
      <dgm:prSet presAssocID="{306E4A57-CAEC-44A0-81C9-9341FAE0BCB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F284E87-C769-42E4-AE7E-B4677B2518EA}" type="pres">
      <dgm:prSet presAssocID="{306E4A57-CAEC-44A0-81C9-9341FAE0BCB8}" presName="spaceRect" presStyleCnt="0"/>
      <dgm:spPr/>
    </dgm:pt>
    <dgm:pt modelId="{A26C68D9-8A74-4B4E-B7C9-37E8DABF6335}" type="pres">
      <dgm:prSet presAssocID="{306E4A57-CAEC-44A0-81C9-9341FAE0BCB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7D2D715-319C-468F-8556-634AF257554B}" srcId="{00F69E5B-79A3-43C2-9408-FEF0FBF069AC}" destId="{10CDEA4D-EC64-4E17-BCBB-25FEED70A8D5}" srcOrd="2" destOrd="0" parTransId="{7DC6D3CF-8303-4859-8A6B-7A1034792F9B}" sibTransId="{8DA3732C-33A7-4D9B-B32C-779726968216}"/>
    <dgm:cxn modelId="{9881CE5B-2FD6-4235-A4CA-B446898C6866}" type="presOf" srcId="{00F69E5B-79A3-43C2-9408-FEF0FBF069AC}" destId="{BF67EFF5-D602-4A5A-9A84-A17147A5D788}" srcOrd="0" destOrd="0" presId="urn:microsoft.com/office/officeart/2018/2/layout/IconCircleList"/>
    <dgm:cxn modelId="{C7B04244-17A4-42D4-BB20-7697F227A599}" type="presOf" srcId="{4041AB78-2F48-488F-BCEB-89759B485448}" destId="{E24BF9D3-247C-421A-8502-A359F388D1D2}" srcOrd="0" destOrd="0" presId="urn:microsoft.com/office/officeart/2018/2/layout/IconCircleList"/>
    <dgm:cxn modelId="{A0221A5A-243E-453D-9427-52B2F42A52FB}" type="presOf" srcId="{D7AA8446-2D26-4C7D-AB8E-D76B5324A173}" destId="{E017403E-6378-408E-A089-CC412F0BF887}" srcOrd="0" destOrd="0" presId="urn:microsoft.com/office/officeart/2018/2/layout/IconCircleList"/>
    <dgm:cxn modelId="{1EF7BF88-47A4-40A9-B3B8-C3CE43C9C53A}" srcId="{00F69E5B-79A3-43C2-9408-FEF0FBF069AC}" destId="{306E4A57-CAEC-44A0-81C9-9341FAE0BCB8}" srcOrd="3" destOrd="0" parTransId="{798B82AF-7129-4B33-A676-FA5881E86BAF}" sibTransId="{0E672794-2B28-4572-A95F-874F1E9FA239}"/>
    <dgm:cxn modelId="{75AB9B93-9588-4DC4-B984-1E7DC8EDA5AB}" type="presOf" srcId="{28A91947-E983-45CB-B83B-DDA4CEFA399C}" destId="{5530DD36-0CCD-49D1-9C2F-687DA28FB4A7}" srcOrd="0" destOrd="0" presId="urn:microsoft.com/office/officeart/2018/2/layout/IconCircleList"/>
    <dgm:cxn modelId="{9C55B798-073F-4DBF-822C-203EF886C02F}" srcId="{00F69E5B-79A3-43C2-9408-FEF0FBF069AC}" destId="{28A91947-E983-45CB-B83B-DDA4CEFA399C}" srcOrd="1" destOrd="0" parTransId="{AF29B040-04AA-4852-A572-FB8947AE5264}" sibTransId="{236E9C93-C238-4797-A1ED-2BCD3440E75A}"/>
    <dgm:cxn modelId="{959CD2A1-B4DC-4B3B-98B3-8896EEF4C2B0}" type="presOf" srcId="{236E9C93-C238-4797-A1ED-2BCD3440E75A}" destId="{8B77A078-B6EE-41B3-8116-676238B5F5A2}" srcOrd="0" destOrd="0" presId="urn:microsoft.com/office/officeart/2018/2/layout/IconCircleList"/>
    <dgm:cxn modelId="{ED30BEBA-45FB-492D-B8A0-13F72CAD9019}" type="presOf" srcId="{306E4A57-CAEC-44A0-81C9-9341FAE0BCB8}" destId="{A26C68D9-8A74-4B4E-B7C9-37E8DABF6335}" srcOrd="0" destOrd="0" presId="urn:microsoft.com/office/officeart/2018/2/layout/IconCircleList"/>
    <dgm:cxn modelId="{5542D5BB-5E23-4F62-9E7A-9FC377469A96}" type="presOf" srcId="{8DA3732C-33A7-4D9B-B32C-779726968216}" destId="{C7746EAD-565C-457F-8BC3-61140EAD2EE1}" srcOrd="0" destOrd="0" presId="urn:microsoft.com/office/officeart/2018/2/layout/IconCircleList"/>
    <dgm:cxn modelId="{3A673BC1-CFCF-4532-95F9-01133615696A}" type="presOf" srcId="{10CDEA4D-EC64-4E17-BCBB-25FEED70A8D5}" destId="{95DB6E18-838A-465F-BEAB-39D3C5F9E496}" srcOrd="0" destOrd="0" presId="urn:microsoft.com/office/officeart/2018/2/layout/IconCircleList"/>
    <dgm:cxn modelId="{97D5FEC5-6C9A-4A1D-9CB7-2EF07005E874}" srcId="{00F69E5B-79A3-43C2-9408-FEF0FBF069AC}" destId="{D7AA8446-2D26-4C7D-AB8E-D76B5324A173}" srcOrd="0" destOrd="0" parTransId="{69399DA6-FE4D-4F15-B940-7F1C4F5ADC1C}" sibTransId="{4041AB78-2F48-488F-BCEB-89759B485448}"/>
    <dgm:cxn modelId="{D93AD2FF-C293-4A90-86E0-7B295E52778A}" type="presParOf" srcId="{BF67EFF5-D602-4A5A-9A84-A17147A5D788}" destId="{78F59776-C782-45A7-BB9E-6FA7FA23424F}" srcOrd="0" destOrd="0" presId="urn:microsoft.com/office/officeart/2018/2/layout/IconCircleList"/>
    <dgm:cxn modelId="{017F7246-442E-4618-8E28-541A86E14060}" type="presParOf" srcId="{78F59776-C782-45A7-BB9E-6FA7FA23424F}" destId="{616E9BBF-6459-487B-89A0-3ABA93B4BD6C}" srcOrd="0" destOrd="0" presId="urn:microsoft.com/office/officeart/2018/2/layout/IconCircleList"/>
    <dgm:cxn modelId="{C5D8B211-A554-461F-BA92-17A46D85A935}" type="presParOf" srcId="{616E9BBF-6459-487B-89A0-3ABA93B4BD6C}" destId="{E7142647-DC68-4E42-B981-45F8B6D0616E}" srcOrd="0" destOrd="0" presId="urn:microsoft.com/office/officeart/2018/2/layout/IconCircleList"/>
    <dgm:cxn modelId="{C0ACCA55-4FB7-4076-BE40-34B600AE92B0}" type="presParOf" srcId="{616E9BBF-6459-487B-89A0-3ABA93B4BD6C}" destId="{2197DF96-215E-4958-ACC3-CC081920DA2C}" srcOrd="1" destOrd="0" presId="urn:microsoft.com/office/officeart/2018/2/layout/IconCircleList"/>
    <dgm:cxn modelId="{5AFCFCDB-CADB-45FF-A17A-06E016A6F153}" type="presParOf" srcId="{616E9BBF-6459-487B-89A0-3ABA93B4BD6C}" destId="{4827B16F-AC6B-4370-AF8F-A26C65507828}" srcOrd="2" destOrd="0" presId="urn:microsoft.com/office/officeart/2018/2/layout/IconCircleList"/>
    <dgm:cxn modelId="{5EDE7D84-7634-432A-BC2F-7244D349A011}" type="presParOf" srcId="{616E9BBF-6459-487B-89A0-3ABA93B4BD6C}" destId="{E017403E-6378-408E-A089-CC412F0BF887}" srcOrd="3" destOrd="0" presId="urn:microsoft.com/office/officeart/2018/2/layout/IconCircleList"/>
    <dgm:cxn modelId="{00AD7F94-8E4D-40F7-8944-24C207EEDE54}" type="presParOf" srcId="{78F59776-C782-45A7-BB9E-6FA7FA23424F}" destId="{E24BF9D3-247C-421A-8502-A359F388D1D2}" srcOrd="1" destOrd="0" presId="urn:microsoft.com/office/officeart/2018/2/layout/IconCircleList"/>
    <dgm:cxn modelId="{D50296BF-BA24-4A84-AE6B-B854C3C3C9F0}" type="presParOf" srcId="{78F59776-C782-45A7-BB9E-6FA7FA23424F}" destId="{B2686BD5-0794-4A3A-8803-5CC403EC97D0}" srcOrd="2" destOrd="0" presId="urn:microsoft.com/office/officeart/2018/2/layout/IconCircleList"/>
    <dgm:cxn modelId="{215DE953-5A25-48E0-A647-227EF4F6402B}" type="presParOf" srcId="{B2686BD5-0794-4A3A-8803-5CC403EC97D0}" destId="{2932D374-F365-4F88-BB27-9E692D5AD192}" srcOrd="0" destOrd="0" presId="urn:microsoft.com/office/officeart/2018/2/layout/IconCircleList"/>
    <dgm:cxn modelId="{60400098-1AE5-4CE5-B2DC-C989AECAF900}" type="presParOf" srcId="{B2686BD5-0794-4A3A-8803-5CC403EC97D0}" destId="{8C5B57FE-352A-463C-94BB-B1ECCDAF7CBF}" srcOrd="1" destOrd="0" presId="urn:microsoft.com/office/officeart/2018/2/layout/IconCircleList"/>
    <dgm:cxn modelId="{F1BB9EBE-58A9-4200-98B5-249A3D147C4B}" type="presParOf" srcId="{B2686BD5-0794-4A3A-8803-5CC403EC97D0}" destId="{FF36824C-6BB8-4521-98BD-1221BBBF7680}" srcOrd="2" destOrd="0" presId="urn:microsoft.com/office/officeart/2018/2/layout/IconCircleList"/>
    <dgm:cxn modelId="{8A54069C-B4AB-445B-A314-D130B60D8E0A}" type="presParOf" srcId="{B2686BD5-0794-4A3A-8803-5CC403EC97D0}" destId="{5530DD36-0CCD-49D1-9C2F-687DA28FB4A7}" srcOrd="3" destOrd="0" presId="urn:microsoft.com/office/officeart/2018/2/layout/IconCircleList"/>
    <dgm:cxn modelId="{4D5E9860-3263-4E2A-BA95-3C0C61904473}" type="presParOf" srcId="{78F59776-C782-45A7-BB9E-6FA7FA23424F}" destId="{8B77A078-B6EE-41B3-8116-676238B5F5A2}" srcOrd="3" destOrd="0" presId="urn:microsoft.com/office/officeart/2018/2/layout/IconCircleList"/>
    <dgm:cxn modelId="{AE7FE60E-0384-4C7C-8C2F-2CB96FE1BB18}" type="presParOf" srcId="{78F59776-C782-45A7-BB9E-6FA7FA23424F}" destId="{B8418810-4800-4F12-9CD5-9292ADD3D408}" srcOrd="4" destOrd="0" presId="urn:microsoft.com/office/officeart/2018/2/layout/IconCircleList"/>
    <dgm:cxn modelId="{E9B5349A-A172-4D93-B029-52F3BD2D4B81}" type="presParOf" srcId="{B8418810-4800-4F12-9CD5-9292ADD3D408}" destId="{C870B052-3834-4360-B916-D7AD1E77B763}" srcOrd="0" destOrd="0" presId="urn:microsoft.com/office/officeart/2018/2/layout/IconCircleList"/>
    <dgm:cxn modelId="{512B3744-938D-4D24-9248-3B87776F819D}" type="presParOf" srcId="{B8418810-4800-4F12-9CD5-9292ADD3D408}" destId="{4FFDBB1F-2AE9-449A-915B-7BB169CF0E3D}" srcOrd="1" destOrd="0" presId="urn:microsoft.com/office/officeart/2018/2/layout/IconCircleList"/>
    <dgm:cxn modelId="{945C665D-7F4E-430D-8CC4-3C451671E707}" type="presParOf" srcId="{B8418810-4800-4F12-9CD5-9292ADD3D408}" destId="{46956F02-8FAF-4013-8637-FFA81A691B33}" srcOrd="2" destOrd="0" presId="urn:microsoft.com/office/officeart/2018/2/layout/IconCircleList"/>
    <dgm:cxn modelId="{20BB14D2-1BD6-42B5-A00A-26C0091253C6}" type="presParOf" srcId="{B8418810-4800-4F12-9CD5-9292ADD3D408}" destId="{95DB6E18-838A-465F-BEAB-39D3C5F9E496}" srcOrd="3" destOrd="0" presId="urn:microsoft.com/office/officeart/2018/2/layout/IconCircleList"/>
    <dgm:cxn modelId="{4FBD1C59-EBE2-487E-9B64-9625D2EC4F1D}" type="presParOf" srcId="{78F59776-C782-45A7-BB9E-6FA7FA23424F}" destId="{C7746EAD-565C-457F-8BC3-61140EAD2EE1}" srcOrd="5" destOrd="0" presId="urn:microsoft.com/office/officeart/2018/2/layout/IconCircleList"/>
    <dgm:cxn modelId="{0AF25D8A-B62E-491D-97D7-23B7F959F569}" type="presParOf" srcId="{78F59776-C782-45A7-BB9E-6FA7FA23424F}" destId="{0FD43A8C-9CEC-4E1D-A7DA-738E6E4B6A75}" srcOrd="6" destOrd="0" presId="urn:microsoft.com/office/officeart/2018/2/layout/IconCircleList"/>
    <dgm:cxn modelId="{6E83863E-F7AE-451D-AB6D-9E6E6980F88F}" type="presParOf" srcId="{0FD43A8C-9CEC-4E1D-A7DA-738E6E4B6A75}" destId="{7B79B22E-C710-4E93-BF96-6A032DD29A9A}" srcOrd="0" destOrd="0" presId="urn:microsoft.com/office/officeart/2018/2/layout/IconCircleList"/>
    <dgm:cxn modelId="{64ED8F0D-0834-4080-963F-C4BA99014E60}" type="presParOf" srcId="{0FD43A8C-9CEC-4E1D-A7DA-738E6E4B6A75}" destId="{E81650E9-61F7-453B-AC5E-047A813769CC}" srcOrd="1" destOrd="0" presId="urn:microsoft.com/office/officeart/2018/2/layout/IconCircleList"/>
    <dgm:cxn modelId="{F2B60C0C-D403-4C56-A50D-261B56E66DAF}" type="presParOf" srcId="{0FD43A8C-9CEC-4E1D-A7DA-738E6E4B6A75}" destId="{4F284E87-C769-42E4-AE7E-B4677B2518EA}" srcOrd="2" destOrd="0" presId="urn:microsoft.com/office/officeart/2018/2/layout/IconCircleList"/>
    <dgm:cxn modelId="{F85A99FA-2F89-49EA-83AC-ED56A0E4CDE1}" type="presParOf" srcId="{0FD43A8C-9CEC-4E1D-A7DA-738E6E4B6A75}" destId="{A26C68D9-8A74-4B4E-B7C9-37E8DABF633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BBC3A4-1D60-40A7-9744-7702993CEF7C}">
      <dsp:nvSpPr>
        <dsp:cNvPr id="0" name=""/>
        <dsp:cNvSpPr/>
      </dsp:nvSpPr>
      <dsp:spPr>
        <a:xfrm>
          <a:off x="283" y="0"/>
          <a:ext cx="9436179" cy="19660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2900" kern="1200" dirty="0"/>
            <a:t>Energy Efficiency:</a:t>
          </a:r>
          <a:endParaRPr lang="en-US" sz="29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300" u="none" kern="1200"/>
            <a:t>Environmental </a:t>
          </a:r>
          <a:endParaRPr lang="en-US" sz="2300" u="none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300" u="none" kern="1200"/>
            <a:t>Economics </a:t>
          </a:r>
          <a:endParaRPr lang="en-US" sz="2300" u="none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300" kern="1200"/>
            <a:t>Infrastructure </a:t>
          </a:r>
          <a:endParaRPr lang="en-US" sz="2300" kern="1200"/>
        </a:p>
      </dsp:txBody>
      <dsp:txXfrm>
        <a:off x="57868" y="57585"/>
        <a:ext cx="7404072" cy="1850920"/>
      </dsp:txXfrm>
    </dsp:sp>
    <dsp:sp modelId="{CA6A9125-B826-456D-A432-DBA7E05CC350}">
      <dsp:nvSpPr>
        <dsp:cNvPr id="0" name=""/>
        <dsp:cNvSpPr/>
      </dsp:nvSpPr>
      <dsp:spPr>
        <a:xfrm>
          <a:off x="1665208" y="2402998"/>
          <a:ext cx="9436179" cy="1966090"/>
        </a:xfrm>
        <a:prstGeom prst="roundRect">
          <a:avLst>
            <a:gd name="adj" fmla="val 10000"/>
          </a:avLst>
        </a:prstGeom>
        <a:solidFill>
          <a:schemeClr val="accent2">
            <a:hueOff val="-1521217"/>
            <a:satOff val="-6468"/>
            <a:lumOff val="37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2900" kern="1200" dirty="0"/>
            <a:t>Response Variable: Greenhouse Gas Emissions</a:t>
          </a:r>
          <a:endParaRPr lang="en-US" sz="2900" kern="1200" dirty="0"/>
        </a:p>
      </dsp:txBody>
      <dsp:txXfrm>
        <a:off x="1722793" y="2460583"/>
        <a:ext cx="6377843" cy="1850920"/>
      </dsp:txXfrm>
    </dsp:sp>
    <dsp:sp modelId="{CFDB06D4-826F-4C7F-A877-BD5C90C80F12}">
      <dsp:nvSpPr>
        <dsp:cNvPr id="0" name=""/>
        <dsp:cNvSpPr/>
      </dsp:nvSpPr>
      <dsp:spPr>
        <a:xfrm>
          <a:off x="8158221" y="1545565"/>
          <a:ext cx="1277958" cy="127795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45762" y="1545565"/>
        <a:ext cx="702876" cy="9616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42647-DC68-4E42-B981-45F8B6D0616E}">
      <dsp:nvSpPr>
        <dsp:cNvPr id="0" name=""/>
        <dsp:cNvSpPr/>
      </dsp:nvSpPr>
      <dsp:spPr>
        <a:xfrm>
          <a:off x="16125" y="103248"/>
          <a:ext cx="1465384" cy="146538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7DF96-215E-4958-ACC3-CC081920DA2C}">
      <dsp:nvSpPr>
        <dsp:cNvPr id="0" name=""/>
        <dsp:cNvSpPr/>
      </dsp:nvSpPr>
      <dsp:spPr>
        <a:xfrm>
          <a:off x="323856" y="410978"/>
          <a:ext cx="849922" cy="8499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7403E-6378-408E-A089-CC412F0BF887}">
      <dsp:nvSpPr>
        <dsp:cNvPr id="0" name=""/>
        <dsp:cNvSpPr/>
      </dsp:nvSpPr>
      <dsp:spPr>
        <a:xfrm>
          <a:off x="1795520" y="103248"/>
          <a:ext cx="3454120" cy="1465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Additional predictors</a:t>
          </a:r>
          <a:endParaRPr lang="en-US" sz="2400" kern="1200"/>
        </a:p>
      </dsp:txBody>
      <dsp:txXfrm>
        <a:off x="1795520" y="103248"/>
        <a:ext cx="3454120" cy="1465384"/>
      </dsp:txXfrm>
    </dsp:sp>
    <dsp:sp modelId="{2932D374-F365-4F88-BB27-9E692D5AD192}">
      <dsp:nvSpPr>
        <dsp:cNvPr id="0" name=""/>
        <dsp:cNvSpPr/>
      </dsp:nvSpPr>
      <dsp:spPr>
        <a:xfrm>
          <a:off x="5851495" y="103248"/>
          <a:ext cx="1465384" cy="146538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5B57FE-352A-463C-94BB-B1ECCDAF7CBF}">
      <dsp:nvSpPr>
        <dsp:cNvPr id="0" name=""/>
        <dsp:cNvSpPr/>
      </dsp:nvSpPr>
      <dsp:spPr>
        <a:xfrm>
          <a:off x="6159225" y="410978"/>
          <a:ext cx="849922" cy="8499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0DD36-0CCD-49D1-9C2F-687DA28FB4A7}">
      <dsp:nvSpPr>
        <dsp:cNvPr id="0" name=""/>
        <dsp:cNvSpPr/>
      </dsp:nvSpPr>
      <dsp:spPr>
        <a:xfrm>
          <a:off x="7630890" y="103248"/>
          <a:ext cx="3454120" cy="1465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Additional data</a:t>
          </a:r>
          <a:endParaRPr lang="en-US" sz="2400" kern="1200"/>
        </a:p>
      </dsp:txBody>
      <dsp:txXfrm>
        <a:off x="7630890" y="103248"/>
        <a:ext cx="3454120" cy="1465384"/>
      </dsp:txXfrm>
    </dsp:sp>
    <dsp:sp modelId="{C870B052-3834-4360-B916-D7AD1E77B763}">
      <dsp:nvSpPr>
        <dsp:cNvPr id="0" name=""/>
        <dsp:cNvSpPr/>
      </dsp:nvSpPr>
      <dsp:spPr>
        <a:xfrm>
          <a:off x="16125" y="2211204"/>
          <a:ext cx="1465384" cy="146538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FDBB1F-2AE9-449A-915B-7BB169CF0E3D}">
      <dsp:nvSpPr>
        <dsp:cNvPr id="0" name=""/>
        <dsp:cNvSpPr/>
      </dsp:nvSpPr>
      <dsp:spPr>
        <a:xfrm>
          <a:off x="323856" y="2518935"/>
          <a:ext cx="849922" cy="8499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B6E18-838A-465F-BEAB-39D3C5F9E496}">
      <dsp:nvSpPr>
        <dsp:cNvPr id="0" name=""/>
        <dsp:cNvSpPr/>
      </dsp:nvSpPr>
      <dsp:spPr>
        <a:xfrm>
          <a:off x="1795520" y="2211204"/>
          <a:ext cx="3454120" cy="1465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Time Series Modelling</a:t>
          </a:r>
          <a:endParaRPr lang="en-US" sz="2400" kern="1200"/>
        </a:p>
      </dsp:txBody>
      <dsp:txXfrm>
        <a:off x="1795520" y="2211204"/>
        <a:ext cx="3454120" cy="1465384"/>
      </dsp:txXfrm>
    </dsp:sp>
    <dsp:sp modelId="{7B79B22E-C710-4E93-BF96-6A032DD29A9A}">
      <dsp:nvSpPr>
        <dsp:cNvPr id="0" name=""/>
        <dsp:cNvSpPr/>
      </dsp:nvSpPr>
      <dsp:spPr>
        <a:xfrm>
          <a:off x="5851495" y="2211204"/>
          <a:ext cx="1465384" cy="146538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1650E9-61F7-453B-AC5E-047A813769CC}">
      <dsp:nvSpPr>
        <dsp:cNvPr id="0" name=""/>
        <dsp:cNvSpPr/>
      </dsp:nvSpPr>
      <dsp:spPr>
        <a:xfrm>
          <a:off x="6159225" y="2518935"/>
          <a:ext cx="849922" cy="8499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C68D9-8A74-4B4E-B7C9-37E8DABF6335}">
      <dsp:nvSpPr>
        <dsp:cNvPr id="0" name=""/>
        <dsp:cNvSpPr/>
      </dsp:nvSpPr>
      <dsp:spPr>
        <a:xfrm>
          <a:off x="7630890" y="2211204"/>
          <a:ext cx="3454120" cy="1465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Further improvements on Assumptions</a:t>
          </a:r>
          <a:endParaRPr lang="en-US" sz="2400" kern="1200"/>
        </a:p>
      </dsp:txBody>
      <dsp:txXfrm>
        <a:off x="7630890" y="2211204"/>
        <a:ext cx="3454120" cy="1465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90EDB-73D4-4E51-85D3-D41ED7A57D3A}" type="datetimeFigureOut">
              <a:rPr lang="en-CA" smtClean="0"/>
              <a:t>2022-12-12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E4AEE-C6DB-4598-AC93-7ADDB01671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5073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E4AEE-C6DB-4598-AC93-7ADDB016712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3426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E4AEE-C6DB-4598-AC93-7ADDB016712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7434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ts val="1000"/>
              </a:spcBef>
            </a:pPr>
            <a:r>
              <a:rPr lang="en-CA">
                <a:cs typeface="Calibri"/>
              </a:rPr>
              <a:t>1. Stepwise Regression:</a:t>
            </a:r>
            <a:endParaRPr lang="en-CA"/>
          </a:p>
          <a:p>
            <a:pPr marL="171450" lvl="1" indent="-171450">
              <a:buFont typeface="Arial"/>
              <a:buChar char="•"/>
            </a:pPr>
            <a:r>
              <a:rPr lang="en-CA"/>
              <a:t>p-remove higher than p-enter value, while still allowing objective evaluation variables</a:t>
            </a:r>
            <a:endParaRPr lang="en-CA">
              <a:cs typeface="Calibri" panose="020F0502020204030204"/>
            </a:endParaRPr>
          </a:p>
          <a:p>
            <a:pPr marL="171450" lvl="1" indent="-171450">
              <a:buFont typeface="Arial"/>
              <a:buChar char="•"/>
            </a:pPr>
            <a:endParaRPr lang="en-CA">
              <a:cs typeface="Calibri" panose="020F0502020204030204"/>
            </a:endParaRPr>
          </a:p>
          <a:p>
            <a:pPr marL="0" lvl="1"/>
            <a:r>
              <a:rPr lang="en-CA">
                <a:cs typeface="Calibri" panose="020F0502020204030204"/>
              </a:rPr>
              <a:t>2. Backward Regression</a:t>
            </a:r>
            <a:endParaRPr lang="en-CA"/>
          </a:p>
          <a:p>
            <a:pPr marL="171450" lvl="1" indent="-171450">
              <a:buFont typeface="Arial,Sans-Serif"/>
              <a:buChar char="•"/>
            </a:pPr>
            <a:r>
              <a:rPr lang="en-CA"/>
              <a:t>keep Region, Crude </a:t>
            </a:r>
            <a:r>
              <a:rPr lang="en-CA" err="1"/>
              <a:t>Yearly_Average</a:t>
            </a:r>
            <a:r>
              <a:rPr lang="en-CA"/>
              <a:t>, and </a:t>
            </a:r>
            <a:r>
              <a:rPr lang="en-CA" err="1"/>
              <a:t>Elec_Yearly_Average</a:t>
            </a:r>
            <a:endParaRPr lang="en-US">
              <a:cs typeface="Calibri"/>
            </a:endParaRPr>
          </a:p>
          <a:p>
            <a:pPr marL="171450" lvl="1" indent="-171450">
              <a:buFont typeface="Arial,Sans-Serif"/>
              <a:buChar char="•"/>
            </a:pPr>
            <a:endParaRPr lang="en-CA">
              <a:cs typeface="Calibri" panose="020F0502020204030204"/>
            </a:endParaRPr>
          </a:p>
          <a:p>
            <a:pPr>
              <a:lnSpc>
                <a:spcPct val="125000"/>
              </a:lnSpc>
              <a:spcBef>
                <a:spcPts val="1000"/>
              </a:spcBef>
            </a:pPr>
            <a:r>
              <a:rPr lang="en-CA">
                <a:cs typeface="Calibri" panose="020F0502020204030204"/>
              </a:rPr>
              <a:t>3. </a:t>
            </a:r>
            <a:r>
              <a:rPr lang="en-CA"/>
              <a:t>All-Possible-Regressions-Selection</a:t>
            </a:r>
            <a:endParaRPr lang="en-US">
              <a:cs typeface="Calibri" panose="020F0502020204030204"/>
            </a:endParaRPr>
          </a:p>
          <a:p>
            <a:pPr marL="171450" lvl="1" indent="-171450">
              <a:buFont typeface="Arial"/>
              <a:buChar char="•"/>
            </a:pPr>
            <a:r>
              <a:rPr lang="en-CA">
                <a:cs typeface="Calibri" panose="020F0502020204030204"/>
              </a:rPr>
              <a:t>We</a:t>
            </a:r>
            <a:r>
              <a:rPr lang="en-CA"/>
              <a:t> selected the model with three predictors because it minimizes RMSE, Cp and BIC, while maximizing Adjusted R2</a:t>
            </a:r>
            <a:endParaRPr lang="en-CA">
              <a:cs typeface="Calibri" panose="020F0502020204030204"/>
            </a:endParaRPr>
          </a:p>
          <a:p>
            <a:pPr marL="171450" lvl="1" indent="-171450">
              <a:buFont typeface="Arial"/>
              <a:buChar char="•"/>
            </a:pPr>
            <a:endParaRPr lang="en-CA">
              <a:cs typeface="Calibri" panose="020F0502020204030204"/>
            </a:endParaRPr>
          </a:p>
          <a:p>
            <a:pPr marL="0" lvl="1"/>
            <a:r>
              <a:rPr lang="en-CA">
                <a:cs typeface="Calibri" panose="020F0502020204030204"/>
              </a:rPr>
              <a:t>4. Individual t-test</a:t>
            </a:r>
          </a:p>
          <a:p>
            <a:pPr marL="171450" lvl="1" indent="-171450">
              <a:buFont typeface="Arial"/>
              <a:buChar char="•"/>
            </a:pPr>
            <a:r>
              <a:rPr lang="en-US"/>
              <a:t>p-values for all predictors &lt; α=0.05</a:t>
            </a:r>
            <a:endParaRPr lang="en-CA">
              <a:cs typeface="Calibri" panose="020F0502020204030204"/>
            </a:endParaRPr>
          </a:p>
          <a:p>
            <a:pPr marL="0" lvl="1"/>
            <a:endParaRPr lang="en-US">
              <a:cs typeface="Calibri" panose="020F0502020204030204"/>
            </a:endParaRPr>
          </a:p>
          <a:p>
            <a:pPr marL="0" lvl="1"/>
            <a:r>
              <a:rPr lang="en-US">
                <a:cs typeface="Calibri" panose="020F0502020204030204"/>
              </a:rPr>
              <a:t>5. Consensus:</a:t>
            </a:r>
            <a:endParaRPr lang="en-US"/>
          </a:p>
          <a:p>
            <a:pPr marL="171450" lvl="1" indent="-171450">
              <a:buFont typeface="Arial"/>
              <a:buChar char="•"/>
            </a:pPr>
            <a:r>
              <a:rPr lang="en-CA"/>
              <a:t>Keep Region, Crude </a:t>
            </a:r>
            <a:r>
              <a:rPr lang="en-CA" err="1"/>
              <a:t>Yearly_Average</a:t>
            </a:r>
            <a:r>
              <a:rPr lang="en-CA"/>
              <a:t>, and </a:t>
            </a:r>
            <a:r>
              <a:rPr lang="en-CA" err="1"/>
              <a:t>Elec_Yearly_Average</a:t>
            </a:r>
            <a:r>
              <a:rPr lang="en-CA"/>
              <a:t> </a:t>
            </a:r>
            <a:endParaRPr lang="en-US">
              <a:cs typeface="Calibri" panose="020F0502020204030204"/>
            </a:endParaRPr>
          </a:p>
          <a:p>
            <a:pPr marL="0" lvl="1"/>
            <a:r>
              <a:rPr lang="en-CA">
                <a:cs typeface="Calibri" panose="020F0502020204030204"/>
              </a:rPr>
              <a:t>Next we'll go over interaction terms.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E4AEE-C6DB-4598-AC93-7ADDB0167128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7875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generalized pairs plot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E4AEE-C6DB-4598-AC93-7ADDB016712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2232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E4AEE-C6DB-4598-AC93-7ADDB0167128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675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E4AEE-C6DB-4598-AC93-7ADDB0167128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815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E4AEE-C6DB-4598-AC93-7ADDB0167128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1213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E4AEE-C6DB-4598-AC93-7ADDB0167128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393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8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0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6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5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2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6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4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4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8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2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12/12/2022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031179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5.svg"/><Relationship Id="rId5" Type="http://schemas.openxmlformats.org/officeDocument/2006/relationships/image" Target="../media/image17.svg"/><Relationship Id="rId10" Type="http://schemas.openxmlformats.org/officeDocument/2006/relationships/image" Target="../media/image14.png"/><Relationship Id="rId4" Type="http://schemas.openxmlformats.org/officeDocument/2006/relationships/image" Target="../media/image16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4F724-BE21-5F0D-8052-FFB09A87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E14BBD4-DBB6-59E3-856A-2F58E691C81D}"/>
              </a:ext>
            </a:extLst>
          </p:cNvPr>
          <p:cNvSpPr txBox="1">
            <a:spLocks/>
          </p:cNvSpPr>
          <p:nvPr/>
        </p:nvSpPr>
        <p:spPr>
          <a:xfrm>
            <a:off x="540000" y="895724"/>
            <a:ext cx="6561657" cy="34408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800" dirty="0">
                <a:solidFill>
                  <a:srgbClr val="FFFFFF"/>
                </a:solidFill>
              </a:rPr>
              <a:t>DATA 603: Modelling Greenhouse Gas Emissions and Exploring Canadian Energy 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60F70E1-CDEC-4297-AABE-81850869E37F}"/>
              </a:ext>
            </a:extLst>
          </p:cNvPr>
          <p:cNvSpPr txBox="1">
            <a:spLocks/>
          </p:cNvSpPr>
          <p:nvPr/>
        </p:nvSpPr>
        <p:spPr>
          <a:xfrm>
            <a:off x="540000" y="4641476"/>
            <a:ext cx="450056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 spc="5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700" kern="1200" spc="5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500" kern="1200" spc="5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 spc="5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 spc="5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>
                <a:solidFill>
                  <a:srgbClr val="FFFFFF">
                    <a:alpha val="75000"/>
                  </a:srgbClr>
                </a:solidFill>
              </a:rPr>
              <a:t>Aung Khant Min, Hao Su, Sarah (Sijing) Li, Yi-Chi Chang, Zell Albusairi</a:t>
            </a:r>
            <a:endParaRPr lang="en-CA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8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E5BE6-EEE0-3783-80BE-0C0C8999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altLang="zh-CN"/>
              <a:t>Higher Order</a:t>
            </a:r>
            <a:endParaRPr lang="zh-CN" alt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3492199-A87A-3EDD-460F-54FFD30A98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255908"/>
              </p:ext>
            </p:extLst>
          </p:nvPr>
        </p:nvGraphicFramePr>
        <p:xfrm>
          <a:off x="5232400" y="539750"/>
          <a:ext cx="6408733" cy="373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871">
                  <a:extLst>
                    <a:ext uri="{9D8B030D-6E8A-4147-A177-3AD203B41FA5}">
                      <a16:colId xmlns:a16="http://schemas.microsoft.com/office/drawing/2014/main" val="3841356665"/>
                    </a:ext>
                  </a:extLst>
                </a:gridCol>
                <a:gridCol w="1545617">
                  <a:extLst>
                    <a:ext uri="{9D8B030D-6E8A-4147-A177-3AD203B41FA5}">
                      <a16:colId xmlns:a16="http://schemas.microsoft.com/office/drawing/2014/main" val="2785470090"/>
                    </a:ext>
                  </a:extLst>
                </a:gridCol>
                <a:gridCol w="2136245">
                  <a:extLst>
                    <a:ext uri="{9D8B030D-6E8A-4147-A177-3AD203B41FA5}">
                      <a16:colId xmlns:a16="http://schemas.microsoft.com/office/drawing/2014/main" val="3157315623"/>
                    </a:ext>
                  </a:extLst>
                </a:gridCol>
              </a:tblGrid>
              <a:tr h="508976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  <a:p>
                      <a:pPr algn="ctr" fontAlgn="base"/>
                      <a:r>
                        <a:rPr lang="en-US" sz="1100">
                          <a:effectLst/>
                        </a:rPr>
                        <a:t>Coefficients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  <a:p>
                      <a:pPr algn="ctr" fontAlgn="base"/>
                      <a:r>
                        <a:rPr lang="en-US" sz="1100">
                          <a:effectLst/>
                        </a:rPr>
                        <a:t>p-value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  <a:p>
                      <a:pPr algn="ctr" fontAlgn="base"/>
                      <a:r>
                        <a:rPr lang="en-US" sz="1100">
                          <a:effectLst/>
                        </a:rPr>
                        <a:t>Significance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109328"/>
                  </a:ext>
                </a:extLst>
              </a:tr>
              <a:tr h="283852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Intercept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noProof="0">
                          <a:effectLst/>
                          <a:latin typeface="Avenir Next LT Pro"/>
                        </a:rPr>
                        <a:t>&lt; 2*10^-16 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***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050220"/>
                  </a:ext>
                </a:extLst>
              </a:tr>
              <a:tr h="283852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factor(Region)BC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noProof="0">
                          <a:effectLst/>
                          <a:latin typeface="Avenir Next LT Pro"/>
                        </a:rPr>
                        <a:t>&lt; 2*10^-16 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***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2103040"/>
                  </a:ext>
                </a:extLst>
              </a:tr>
              <a:tr h="283852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factor(Region)Canada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0.00000000136 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***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550165"/>
                  </a:ext>
                </a:extLst>
              </a:tr>
              <a:tr h="283852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factor(Region)Nova Scotia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&lt;</a:t>
                      </a:r>
                      <a:r>
                        <a:rPr lang="en-US" sz="1100" b="0" i="0" u="none" strike="noStrike" noProof="0">
                          <a:effectLst/>
                          <a:latin typeface="Avenir Next LT Pro"/>
                        </a:rPr>
                        <a:t> 2*10^-16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***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88488"/>
                  </a:ext>
                </a:extLst>
              </a:tr>
              <a:tr h="28385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>
                          <a:effectLst/>
                        </a:rPr>
                        <a:t>factor(Region)Ontario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noProof="0">
                          <a:effectLst/>
                          <a:latin typeface="Avenir Next LT Pro"/>
                        </a:rPr>
                        <a:t>&lt; 2*10^-16 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***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430636"/>
                  </a:ext>
                </a:extLst>
              </a:tr>
              <a:tr h="283852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factor(Region)Saskatchewan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noProof="0">
                          <a:effectLst/>
                          <a:latin typeface="Avenir Next LT Pro"/>
                        </a:rPr>
                        <a:t>&lt; 2*10^-16 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***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245310"/>
                  </a:ext>
                </a:extLst>
              </a:tr>
              <a:tr h="359228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Crude_Yearly_Average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&lt; 2*10^-16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***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7085347"/>
                  </a:ext>
                </a:extLst>
              </a:tr>
              <a:tr h="283852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Elec_Yearly_Average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0.0000413 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***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9125021"/>
                  </a:ext>
                </a:extLst>
              </a:tr>
              <a:tr h="283852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I(Elec_Yearly_Average^2)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0.0149 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*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0938222"/>
                  </a:ext>
                </a:extLst>
              </a:tr>
              <a:tr h="2838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ADJ-R-squared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0.99982 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6767049"/>
                  </a:ext>
                </a:extLst>
              </a:tr>
              <a:tr h="2838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RMSE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3385.032 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026157"/>
                  </a:ext>
                </a:extLst>
              </a:tr>
            </a:tbl>
          </a:graphicData>
        </a:graphic>
      </p:graphicFrame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BB1DDBA7-9FAC-765C-9C5C-3B02D1845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85" y="2768502"/>
            <a:ext cx="5039986" cy="385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97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ADCAE5-5FAD-FA62-18B4-7D5570103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08" y="476091"/>
            <a:ext cx="11101136" cy="1377290"/>
          </a:xfrm>
        </p:spPr>
        <p:txBody>
          <a:bodyPr>
            <a:normAutofit/>
          </a:bodyPr>
          <a:lstStyle/>
          <a:p>
            <a:r>
              <a:rPr lang="en-US" sz="4300">
                <a:latin typeface="Calibri" panose="020F0502020204030204" pitchFamily="34" charset="0"/>
                <a:cs typeface="Calibri" panose="020F0502020204030204" pitchFamily="34" charset="0"/>
              </a:rPr>
              <a:t>Assumption Checking-1</a:t>
            </a:r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66897BE0-85E8-C4D2-D824-27BCC747E9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035699"/>
              </p:ext>
            </p:extLst>
          </p:nvPr>
        </p:nvGraphicFramePr>
        <p:xfrm>
          <a:off x="539750" y="1387122"/>
          <a:ext cx="10968652" cy="4994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2163">
                  <a:extLst>
                    <a:ext uri="{9D8B030D-6E8A-4147-A177-3AD203B41FA5}">
                      <a16:colId xmlns:a16="http://schemas.microsoft.com/office/drawing/2014/main" val="853052022"/>
                    </a:ext>
                  </a:extLst>
                </a:gridCol>
                <a:gridCol w="2742163">
                  <a:extLst>
                    <a:ext uri="{9D8B030D-6E8A-4147-A177-3AD203B41FA5}">
                      <a16:colId xmlns:a16="http://schemas.microsoft.com/office/drawing/2014/main" val="2333129382"/>
                    </a:ext>
                  </a:extLst>
                </a:gridCol>
                <a:gridCol w="2742163">
                  <a:extLst>
                    <a:ext uri="{9D8B030D-6E8A-4147-A177-3AD203B41FA5}">
                      <a16:colId xmlns:a16="http://schemas.microsoft.com/office/drawing/2014/main" val="1965774042"/>
                    </a:ext>
                  </a:extLst>
                </a:gridCol>
                <a:gridCol w="2742163">
                  <a:extLst>
                    <a:ext uri="{9D8B030D-6E8A-4147-A177-3AD203B41FA5}">
                      <a16:colId xmlns:a16="http://schemas.microsoft.com/office/drawing/2014/main" val="815835857"/>
                    </a:ext>
                  </a:extLst>
                </a:gridCol>
              </a:tblGrid>
              <a:tr h="1043081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Linearity</a:t>
                      </a:r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Independence</a:t>
                      </a:r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Homoscedasticity</a:t>
                      </a:r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Normality</a:t>
                      </a:r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915"/>
                  </a:ext>
                </a:extLst>
              </a:tr>
              <a:tr h="269317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823548"/>
                  </a:ext>
                </a:extLst>
              </a:tr>
              <a:tr h="1258529">
                <a:tc>
                  <a:txBody>
                    <a:bodyPr/>
                    <a:lstStyle/>
                    <a:p>
                      <a:r>
                        <a:rPr lang="en-US" altLang="zh-TW"/>
                        <a:t>No significant non-linear relationship.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Residuals scattered independently.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BP-test: P-value &lt; 0.05</a:t>
                      </a:r>
                    </a:p>
                    <a:p>
                      <a:r>
                        <a:rPr lang="en-US" altLang="zh-TW"/>
                        <a:t>Heteroscedasticity exists.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SW-test: P-value &lt; 0.05</a:t>
                      </a:r>
                    </a:p>
                    <a:p>
                      <a:r>
                        <a:rPr lang="en-US" altLang="zh-TW"/>
                        <a:t>Not normal.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118239"/>
                  </a:ext>
                </a:extLst>
              </a:tr>
            </a:tbl>
          </a:graphicData>
        </a:graphic>
      </p:graphicFrame>
      <p:pic>
        <p:nvPicPr>
          <p:cNvPr id="11" name="圖片 10">
            <a:extLst>
              <a:ext uri="{FF2B5EF4-FFF2-40B4-BE49-F238E27FC236}">
                <a16:creationId xmlns:a16="http://schemas.microsoft.com/office/drawing/2014/main" id="{CD74A1B4-CD5F-E718-B360-B9CC24690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2610598"/>
            <a:ext cx="2693315" cy="217771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577AC62-38EE-E575-AE48-D97971C08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06944"/>
            <a:ext cx="2637116" cy="217771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C5A1F05E-F847-5C79-18E4-543B90D11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07" y="2610598"/>
            <a:ext cx="2658527" cy="2258477"/>
          </a:xfrm>
          <a:prstGeom prst="rect">
            <a:avLst/>
          </a:prstGeom>
        </p:spPr>
      </p:pic>
      <p:pic>
        <p:nvPicPr>
          <p:cNvPr id="39" name="圖形 38" descr="徽章 (打叉) 外框">
            <a:extLst>
              <a:ext uri="{FF2B5EF4-FFF2-40B4-BE49-F238E27FC236}">
                <a16:creationId xmlns:a16="http://schemas.microsoft.com/office/drawing/2014/main" id="{60DC33D2-83FF-B2E0-10FF-67C8B9F00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96398" y="5695687"/>
            <a:ext cx="710595" cy="710595"/>
          </a:xfrm>
          <a:prstGeom prst="rect">
            <a:avLst/>
          </a:prstGeom>
        </p:spPr>
      </p:pic>
      <p:pic>
        <p:nvPicPr>
          <p:cNvPr id="40" name="圖形 39" descr="徽章 (打叉) 外框">
            <a:extLst>
              <a:ext uri="{FF2B5EF4-FFF2-40B4-BE49-F238E27FC236}">
                <a16:creationId xmlns:a16="http://schemas.microsoft.com/office/drawing/2014/main" id="{FEC34567-3A10-9B67-ED9C-42294DF245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47292" y="5695686"/>
            <a:ext cx="710595" cy="710595"/>
          </a:xfrm>
          <a:prstGeom prst="rect">
            <a:avLst/>
          </a:prstGeom>
        </p:spPr>
      </p:pic>
      <p:pic>
        <p:nvPicPr>
          <p:cNvPr id="41" name="圖形 40" descr="徽章 (記號1) 外框">
            <a:extLst>
              <a:ext uri="{FF2B5EF4-FFF2-40B4-BE49-F238E27FC236}">
                <a16:creationId xmlns:a16="http://schemas.microsoft.com/office/drawing/2014/main" id="{5B0C7B05-6130-885C-880D-1EF2639429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47239" y="5695686"/>
            <a:ext cx="710595" cy="710595"/>
          </a:xfrm>
          <a:prstGeom prst="rect">
            <a:avLst/>
          </a:prstGeom>
        </p:spPr>
      </p:pic>
      <p:pic>
        <p:nvPicPr>
          <p:cNvPr id="42" name="圖形 41" descr="徽章 (記號1) 外框">
            <a:extLst>
              <a:ext uri="{FF2B5EF4-FFF2-40B4-BE49-F238E27FC236}">
                <a16:creationId xmlns:a16="http://schemas.microsoft.com/office/drawing/2014/main" id="{BD0162B5-96CA-10EE-EE2F-2159C99693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41958" y="5695686"/>
            <a:ext cx="710595" cy="710595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48139C80-A596-0468-C686-898686BAC04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24"/>
          <a:stretch/>
        </p:blipFill>
        <p:spPr>
          <a:xfrm>
            <a:off x="8909166" y="3753683"/>
            <a:ext cx="2478466" cy="1286998"/>
          </a:xfrm>
          <a:prstGeom prst="rect">
            <a:avLst/>
          </a:prstGeom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7266D46B-C575-884E-7E4F-F9CA0D0BE09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7" b="6389"/>
          <a:stretch/>
        </p:blipFill>
        <p:spPr>
          <a:xfrm>
            <a:off x="8909166" y="2546571"/>
            <a:ext cx="2478467" cy="114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4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F8015CB-4414-FA64-F5F0-47CFF6F010D5}"/>
              </a:ext>
            </a:extLst>
          </p:cNvPr>
          <p:cNvSpPr txBox="1">
            <a:spLocks/>
          </p:cNvSpPr>
          <p:nvPr/>
        </p:nvSpPr>
        <p:spPr>
          <a:xfrm>
            <a:off x="473508" y="476091"/>
            <a:ext cx="11101136" cy="1377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>
                <a:latin typeface="Calibri" panose="020F0502020204030204" pitchFamily="34" charset="0"/>
                <a:cs typeface="Calibri" panose="020F0502020204030204" pitchFamily="34" charset="0"/>
              </a:rPr>
              <a:t>Assumption Checking-2</a:t>
            </a:r>
          </a:p>
        </p:txBody>
      </p:sp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ADDE0ACF-E531-1403-34E4-369D318EC7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6158061"/>
              </p:ext>
            </p:extLst>
          </p:nvPr>
        </p:nvGraphicFramePr>
        <p:xfrm>
          <a:off x="617356" y="1355590"/>
          <a:ext cx="10968654" cy="5244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2163">
                  <a:extLst>
                    <a:ext uri="{9D8B030D-6E8A-4147-A177-3AD203B41FA5}">
                      <a16:colId xmlns:a16="http://schemas.microsoft.com/office/drawing/2014/main" val="853052022"/>
                    </a:ext>
                  </a:extLst>
                </a:gridCol>
                <a:gridCol w="2742163">
                  <a:extLst>
                    <a:ext uri="{9D8B030D-6E8A-4147-A177-3AD203B41FA5}">
                      <a16:colId xmlns:a16="http://schemas.microsoft.com/office/drawing/2014/main" val="2333129382"/>
                    </a:ext>
                  </a:extLst>
                </a:gridCol>
                <a:gridCol w="2742164">
                  <a:extLst>
                    <a:ext uri="{9D8B030D-6E8A-4147-A177-3AD203B41FA5}">
                      <a16:colId xmlns:a16="http://schemas.microsoft.com/office/drawing/2014/main" val="1965774042"/>
                    </a:ext>
                  </a:extLst>
                </a:gridCol>
                <a:gridCol w="2742164">
                  <a:extLst>
                    <a:ext uri="{9D8B030D-6E8A-4147-A177-3AD203B41FA5}">
                      <a16:colId xmlns:a16="http://schemas.microsoft.com/office/drawing/2014/main" val="815835857"/>
                    </a:ext>
                  </a:extLst>
                </a:gridCol>
              </a:tblGrid>
              <a:tr h="1127085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Outliers</a:t>
                      </a:r>
                      <a:endParaRPr lang="zh-TW" altLang="en-US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Assumption Fixing: Box-Cox Transformation</a:t>
                      </a:r>
                      <a:endParaRPr lang="zh-TW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Homoscedasticity</a:t>
                      </a:r>
                      <a:endParaRPr lang="zh-TW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Normality</a:t>
                      </a:r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915"/>
                  </a:ext>
                </a:extLst>
              </a:tr>
              <a:tr h="644837">
                <a:tc rowSpan="2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altLang="zh-TW"/>
                    </a:p>
                    <a:p>
                      <a:pPr algn="ctr"/>
                      <a:endParaRPr lang="en-US" altLang="zh-TW"/>
                    </a:p>
                    <a:p>
                      <a:pPr algn="ctr"/>
                      <a:r>
                        <a:rPr lang="en-US" altLang="zh-TW"/>
                        <a:t>Lambda = 0.7778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/>
                        <a:t>Homoscedasticity</a:t>
                      </a:r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Normality</a:t>
                      </a:r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9823548"/>
                  </a:ext>
                </a:extLst>
              </a:tr>
              <a:tr h="21131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71821"/>
                  </a:ext>
                </a:extLst>
              </a:tr>
              <a:tr h="1359883">
                <a:tc>
                  <a:txBody>
                    <a:bodyPr/>
                    <a:lstStyle/>
                    <a:p>
                      <a:r>
                        <a:rPr lang="en-US" altLang="zh-TW"/>
                        <a:t>No outliers in the data.</a:t>
                      </a:r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BP-test: P-value &lt; 0.05</a:t>
                      </a:r>
                    </a:p>
                    <a:p>
                      <a:r>
                        <a:rPr lang="en-US" altLang="zh-TW"/>
                        <a:t>Heteroscedasticity still exists.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SW-test: P-value &lt; 0.05</a:t>
                      </a:r>
                    </a:p>
                    <a:p>
                      <a:r>
                        <a:rPr lang="en-US" altLang="zh-TW"/>
                        <a:t>Still not normal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118239"/>
                  </a:ext>
                </a:extLst>
              </a:tr>
            </a:tbl>
          </a:graphicData>
        </a:graphic>
      </p:graphicFrame>
      <p:pic>
        <p:nvPicPr>
          <p:cNvPr id="14" name="圖片 13">
            <a:extLst>
              <a:ext uri="{FF2B5EF4-FFF2-40B4-BE49-F238E27FC236}">
                <a16:creationId xmlns:a16="http://schemas.microsoft.com/office/drawing/2014/main" id="{A4CE120C-C000-4998-A62A-499D849D2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93" y="4274293"/>
            <a:ext cx="2549078" cy="80720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B6490F1F-7ACE-F2D0-BD36-6DE5016F7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93" y="2589509"/>
            <a:ext cx="2549078" cy="1573145"/>
          </a:xfrm>
          <a:prstGeom prst="rect">
            <a:avLst/>
          </a:prstGeom>
        </p:spPr>
      </p:pic>
      <p:pic>
        <p:nvPicPr>
          <p:cNvPr id="17" name="圖形 16" descr="徽章 (記號1) 外框">
            <a:extLst>
              <a:ext uri="{FF2B5EF4-FFF2-40B4-BE49-F238E27FC236}">
                <a16:creationId xmlns:a16="http://schemas.microsoft.com/office/drawing/2014/main" id="{67E92851-7360-12C6-AAC2-DFDA94B152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1679" y="5889901"/>
            <a:ext cx="710595" cy="710595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D4F99700-9481-E1AF-5A05-1CA9AAA9BC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921" y="3526623"/>
            <a:ext cx="2526208" cy="2508341"/>
          </a:xfrm>
          <a:prstGeom prst="rect">
            <a:avLst/>
          </a:prstGeom>
        </p:spPr>
      </p:pic>
      <p:grpSp>
        <p:nvGrpSpPr>
          <p:cNvPr id="22" name="群組 21">
            <a:extLst>
              <a:ext uri="{FF2B5EF4-FFF2-40B4-BE49-F238E27FC236}">
                <a16:creationId xmlns:a16="http://schemas.microsoft.com/office/drawing/2014/main" id="{A01B9A4F-C4CE-BAA6-8AA4-A1E9A8611D15}"/>
              </a:ext>
            </a:extLst>
          </p:cNvPr>
          <p:cNvGrpSpPr/>
          <p:nvPr/>
        </p:nvGrpSpPr>
        <p:grpSpPr>
          <a:xfrm>
            <a:off x="9122521" y="3220838"/>
            <a:ext cx="2051718" cy="1860665"/>
            <a:chOff x="8909166" y="2412456"/>
            <a:chExt cx="2423186" cy="2660634"/>
          </a:xfrm>
        </p:grpSpPr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F33010E9-46A1-16BA-C2BE-5B3F7F410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9166" y="2412456"/>
              <a:ext cx="2423186" cy="1286998"/>
            </a:xfrm>
            <a:prstGeom prst="rect">
              <a:avLst/>
            </a:prstGeom>
          </p:spPr>
        </p:pic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EC97F750-0B8D-8472-96BE-9D113237C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9166" y="3695800"/>
              <a:ext cx="2423186" cy="1377290"/>
            </a:xfrm>
            <a:prstGeom prst="rect">
              <a:avLst/>
            </a:prstGeom>
          </p:spPr>
        </p:pic>
      </p:grpSp>
      <p:pic>
        <p:nvPicPr>
          <p:cNvPr id="24" name="圖片 23">
            <a:extLst>
              <a:ext uri="{FF2B5EF4-FFF2-40B4-BE49-F238E27FC236}">
                <a16:creationId xmlns:a16="http://schemas.microsoft.com/office/drawing/2014/main" id="{B3D802F6-4659-BE5A-9ED5-D2BE4B21CE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823" y="3262615"/>
            <a:ext cx="2661645" cy="1795083"/>
          </a:xfrm>
          <a:prstGeom prst="rect">
            <a:avLst/>
          </a:prstGeom>
        </p:spPr>
      </p:pic>
      <p:pic>
        <p:nvPicPr>
          <p:cNvPr id="25" name="圖形 24" descr="徽章 (打叉) 外框">
            <a:extLst>
              <a:ext uri="{FF2B5EF4-FFF2-40B4-BE49-F238E27FC236}">
                <a16:creationId xmlns:a16="http://schemas.microsoft.com/office/drawing/2014/main" id="{7E733311-EB8E-E297-F63B-4CA1A1C624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54081" y="5881417"/>
            <a:ext cx="710595" cy="710595"/>
          </a:xfrm>
          <a:prstGeom prst="rect">
            <a:avLst/>
          </a:prstGeom>
        </p:spPr>
      </p:pic>
      <p:pic>
        <p:nvPicPr>
          <p:cNvPr id="26" name="圖形 25" descr="徽章 (打叉) 外框">
            <a:extLst>
              <a:ext uri="{FF2B5EF4-FFF2-40B4-BE49-F238E27FC236}">
                <a16:creationId xmlns:a16="http://schemas.microsoft.com/office/drawing/2014/main" id="{E0E82FF9-7072-E9A9-12E3-D852303375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31565" y="5889901"/>
            <a:ext cx="710595" cy="71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34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8">
            <a:extLst>
              <a:ext uri="{FF2B5EF4-FFF2-40B4-BE49-F238E27FC236}">
                <a16:creationId xmlns:a16="http://schemas.microsoft.com/office/drawing/2014/main" id="{B807C163-87AF-4BC4-ADE2-4E5EAFEEE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696E8E-5A50-4F12-9E0B-502F8506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34" name="Rectangle 11">
              <a:extLst>
                <a:ext uri="{FF2B5EF4-FFF2-40B4-BE49-F238E27FC236}">
                  <a16:creationId xmlns:a16="http://schemas.microsoft.com/office/drawing/2014/main" id="{AB8A07F7-656D-4B06-860B-42903252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D932A44-B2F8-4EA5-A529-D1EF350C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13">
              <a:extLst>
                <a:ext uri="{FF2B5EF4-FFF2-40B4-BE49-F238E27FC236}">
                  <a16:creationId xmlns:a16="http://schemas.microsoft.com/office/drawing/2014/main" id="{A4211287-5AF6-4DE8-9550-CE2475D62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35D3D5B-2BDE-4FFA-AD19-2A6FA11B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5141913-6183-49C2-BACE-61AF50181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CBF2F32-98FF-4601-8322-C5E0724D9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AF3E2D8-35DA-4B2D-891A-A1594F7DB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543934E-E678-45FF-8C62-1EF71BABE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54ED7-1C7F-4C59-B1CB-84D3D9C21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BFC7E0-9992-4076-88C6-3354EB12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03209-5BD8-4B0B-847E-430FFF592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48744-CE64-3B77-7FB8-4492F8AC3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0001"/>
            <a:ext cx="11075080" cy="1809500"/>
          </a:xfrm>
        </p:spPr>
        <p:txBody>
          <a:bodyPr anchor="t">
            <a:normAutofit/>
          </a:bodyPr>
          <a:lstStyle/>
          <a:p>
            <a:r>
              <a:rPr lang="en-US"/>
              <a:t>Conclusions</a:t>
            </a:r>
          </a:p>
        </p:txBody>
      </p:sp>
      <p:graphicFrame>
        <p:nvGraphicFramePr>
          <p:cNvPr id="36" name="Content Placeholder 3">
            <a:extLst>
              <a:ext uri="{FF2B5EF4-FFF2-40B4-BE49-F238E27FC236}">
                <a16:creationId xmlns:a16="http://schemas.microsoft.com/office/drawing/2014/main" id="{53650EDF-EBF3-61C8-4848-67B522D38F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4565279"/>
              </p:ext>
            </p:extLst>
          </p:nvPr>
        </p:nvGraphicFramePr>
        <p:xfrm>
          <a:off x="498931" y="2316688"/>
          <a:ext cx="11194138" cy="3304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5176">
                  <a:extLst>
                    <a:ext uri="{9D8B030D-6E8A-4147-A177-3AD203B41FA5}">
                      <a16:colId xmlns:a16="http://schemas.microsoft.com/office/drawing/2014/main" val="2190689977"/>
                    </a:ext>
                  </a:extLst>
                </a:gridCol>
                <a:gridCol w="1660645">
                  <a:extLst>
                    <a:ext uri="{9D8B030D-6E8A-4147-A177-3AD203B41FA5}">
                      <a16:colId xmlns:a16="http://schemas.microsoft.com/office/drawing/2014/main" val="1493619478"/>
                    </a:ext>
                  </a:extLst>
                </a:gridCol>
                <a:gridCol w="2647747">
                  <a:extLst>
                    <a:ext uri="{9D8B030D-6E8A-4147-A177-3AD203B41FA5}">
                      <a16:colId xmlns:a16="http://schemas.microsoft.com/office/drawing/2014/main" val="3977224543"/>
                    </a:ext>
                  </a:extLst>
                </a:gridCol>
                <a:gridCol w="2391895">
                  <a:extLst>
                    <a:ext uri="{9D8B030D-6E8A-4147-A177-3AD203B41FA5}">
                      <a16:colId xmlns:a16="http://schemas.microsoft.com/office/drawing/2014/main" val="2553689286"/>
                    </a:ext>
                  </a:extLst>
                </a:gridCol>
                <a:gridCol w="2748675">
                  <a:extLst>
                    <a:ext uri="{9D8B030D-6E8A-4147-A177-3AD203B41FA5}">
                      <a16:colId xmlns:a16="http://schemas.microsoft.com/office/drawing/2014/main" val="713967823"/>
                    </a:ext>
                  </a:extLst>
                </a:gridCol>
              </a:tblGrid>
              <a:tr h="11601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 </a:t>
                      </a:r>
                      <a:endParaRPr lang="en-CA" sz="1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3469" marR="1034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Intercept</a:t>
                      </a:r>
                      <a:endParaRPr lang="en-CA" sz="1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3469" marR="1034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 err="1">
                          <a:effectLst/>
                        </a:rPr>
                        <a:t>Crude_Yearly_Average</a:t>
                      </a:r>
                      <a:endParaRPr lang="en-CA" sz="1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3469" marR="1034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Elec_Yearly_Average</a:t>
                      </a:r>
                      <a:endParaRPr lang="en-CA" sz="1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3469" marR="1034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Interaction term: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(</a:t>
                      </a:r>
                      <a:r>
                        <a:rPr lang="en-CA" sz="1700" err="1">
                          <a:effectLst/>
                        </a:rPr>
                        <a:t>Crude_Yearly_Average</a:t>
                      </a:r>
                      <a:r>
                        <a:rPr lang="en-CA" sz="1700">
                          <a:effectLst/>
                        </a:rPr>
                        <a:t>)*(</a:t>
                      </a:r>
                      <a:r>
                        <a:rPr lang="en-CA" sz="1700" err="1">
                          <a:effectLst/>
                        </a:rPr>
                        <a:t>Elec_Yearly_Average</a:t>
                      </a:r>
                      <a:r>
                        <a:rPr lang="en-CA" sz="1700">
                          <a:effectLst/>
                        </a:rPr>
                        <a:t>)</a:t>
                      </a:r>
                      <a:endParaRPr lang="en-CA" sz="1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3469" marR="103469" marT="0" marB="0" anchor="ctr"/>
                </a:tc>
                <a:extLst>
                  <a:ext uri="{0D108BD9-81ED-4DB2-BD59-A6C34878D82A}">
                    <a16:rowId xmlns:a16="http://schemas.microsoft.com/office/drawing/2014/main" val="171038297"/>
                  </a:ext>
                </a:extLst>
              </a:tr>
              <a:tr h="5828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British Columbia</a:t>
                      </a:r>
                      <a:endParaRPr lang="en-CA" sz="1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3469" marR="1034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77,645.0662</a:t>
                      </a:r>
                      <a:endParaRPr lang="en-CA" sz="1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3469" marR="1034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306.3824</a:t>
                      </a:r>
                      <a:endParaRPr lang="en-CA" sz="1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3469" marR="1034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-0.0287</a:t>
                      </a:r>
                      <a:endParaRPr lang="en-CA" sz="1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3469" marR="1034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-0.0012</a:t>
                      </a:r>
                      <a:endParaRPr lang="en-CA" sz="1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3469" marR="103469" marT="0" marB="0" anchor="ctr"/>
                </a:tc>
                <a:extLst>
                  <a:ext uri="{0D108BD9-81ED-4DB2-BD59-A6C34878D82A}">
                    <a16:rowId xmlns:a16="http://schemas.microsoft.com/office/drawing/2014/main" val="1929160474"/>
                  </a:ext>
                </a:extLst>
              </a:tr>
              <a:tr h="3122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Nova Scotia</a:t>
                      </a:r>
                      <a:endParaRPr lang="en-CA" sz="1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3469" marR="1034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-9,829.2871</a:t>
                      </a:r>
                      <a:endParaRPr lang="en-CA" sz="1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3469" marR="1034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402.6566</a:t>
                      </a:r>
                      <a:endParaRPr lang="en-CA" sz="1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3469" marR="1034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2.7221</a:t>
                      </a:r>
                      <a:endParaRPr lang="en-CA" sz="1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3469" marR="1034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-0.0012</a:t>
                      </a:r>
                      <a:endParaRPr lang="en-CA" sz="1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3469" marR="103469" marT="0" marB="0"/>
                </a:tc>
                <a:extLst>
                  <a:ext uri="{0D108BD9-81ED-4DB2-BD59-A6C34878D82A}">
                    <a16:rowId xmlns:a16="http://schemas.microsoft.com/office/drawing/2014/main" val="620976370"/>
                  </a:ext>
                </a:extLst>
              </a:tr>
              <a:tr h="3122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Ontario</a:t>
                      </a:r>
                      <a:endParaRPr lang="en-CA" sz="1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3469" marR="1034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  <a:highlight>
                            <a:srgbClr val="FFFF00"/>
                          </a:highlight>
                        </a:rPr>
                        <a:t>326,947.2865</a:t>
                      </a:r>
                      <a:endParaRPr lang="en-CA" sz="170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3469" marR="1034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  <a:highlight>
                            <a:srgbClr val="FFFF00"/>
                          </a:highlight>
                        </a:rPr>
                        <a:t>40,373.4384</a:t>
                      </a:r>
                      <a:endParaRPr lang="en-CA" sz="170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3469" marR="1034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  <a:highlight>
                            <a:srgbClr val="00FFFF"/>
                          </a:highlight>
                        </a:rPr>
                        <a:t>-1.0737</a:t>
                      </a:r>
                      <a:endParaRPr lang="en-CA" sz="1700"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3469" marR="1034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-0.0012</a:t>
                      </a:r>
                      <a:endParaRPr lang="en-CA" sz="1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3469" marR="103469" marT="0" marB="0"/>
                </a:tc>
                <a:extLst>
                  <a:ext uri="{0D108BD9-81ED-4DB2-BD59-A6C34878D82A}">
                    <a16:rowId xmlns:a16="http://schemas.microsoft.com/office/drawing/2014/main" val="2740079228"/>
                  </a:ext>
                </a:extLst>
              </a:tr>
              <a:tr h="3122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Saskatchewan</a:t>
                      </a:r>
                      <a:endParaRPr lang="en-CA" sz="1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3469" marR="1034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11,109.4936</a:t>
                      </a:r>
                      <a:endParaRPr lang="en-CA" sz="1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3469" marR="1034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503.3325</a:t>
                      </a:r>
                      <a:endParaRPr lang="en-CA" sz="1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3469" marR="1034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-0.4286</a:t>
                      </a:r>
                      <a:endParaRPr lang="en-CA" sz="1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3469" marR="1034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-0.0012</a:t>
                      </a:r>
                      <a:endParaRPr lang="en-CA" sz="1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3469" marR="103469" marT="0" marB="0"/>
                </a:tc>
                <a:extLst>
                  <a:ext uri="{0D108BD9-81ED-4DB2-BD59-A6C34878D82A}">
                    <a16:rowId xmlns:a16="http://schemas.microsoft.com/office/drawing/2014/main" val="3355311015"/>
                  </a:ext>
                </a:extLst>
              </a:tr>
              <a:tr h="3122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Alberta</a:t>
                      </a:r>
                      <a:endParaRPr lang="en-CA" sz="1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3469" marR="1034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-19,806.3345</a:t>
                      </a:r>
                      <a:endParaRPr lang="en-CA" sz="1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3469" marR="1034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  <a:highlight>
                            <a:srgbClr val="00FFFF"/>
                          </a:highlight>
                        </a:rPr>
                        <a:t>114.2416</a:t>
                      </a:r>
                      <a:endParaRPr lang="en-CA" sz="1700"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3469" marR="1034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  <a:highlight>
                            <a:srgbClr val="FFFF00"/>
                          </a:highlight>
                        </a:rPr>
                        <a:t>3.4741</a:t>
                      </a:r>
                      <a:endParaRPr lang="en-CA" sz="170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3469" marR="1034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-0.0012</a:t>
                      </a:r>
                      <a:endParaRPr lang="en-CA" sz="1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3469" marR="103469" marT="0" marB="0"/>
                </a:tc>
                <a:extLst>
                  <a:ext uri="{0D108BD9-81ED-4DB2-BD59-A6C34878D82A}">
                    <a16:rowId xmlns:a16="http://schemas.microsoft.com/office/drawing/2014/main" val="167540111"/>
                  </a:ext>
                </a:extLst>
              </a:tr>
              <a:tr h="3122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Canada</a:t>
                      </a:r>
                      <a:endParaRPr lang="en-CA" sz="1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3469" marR="1034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  <a:highlight>
                            <a:srgbClr val="00FFFF"/>
                          </a:highlight>
                        </a:rPr>
                        <a:t>-471,219.3758</a:t>
                      </a:r>
                      <a:endParaRPr lang="en-CA" sz="1700"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3469" marR="1034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794.5800</a:t>
                      </a:r>
                      <a:endParaRPr lang="en-CA" sz="1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3469" marR="1034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1.9070</a:t>
                      </a:r>
                      <a:endParaRPr lang="en-CA" sz="1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3469" marR="1034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-0.0012</a:t>
                      </a:r>
                      <a:endParaRPr lang="en-CA" sz="1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3469" marR="103469" marT="0" marB="0"/>
                </a:tc>
                <a:extLst>
                  <a:ext uri="{0D108BD9-81ED-4DB2-BD59-A6C34878D82A}">
                    <a16:rowId xmlns:a16="http://schemas.microsoft.com/office/drawing/2014/main" val="825743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1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2008-182D-B8D8-5AC1-FF52701A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6616D44F-7764-C705-D62A-E84D8B31B4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1012422"/>
              </p:ext>
            </p:extLst>
          </p:nvPr>
        </p:nvGraphicFramePr>
        <p:xfrm>
          <a:off x="550865" y="1870796"/>
          <a:ext cx="11101136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3794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53CDA-C95A-32BF-E1CB-7B455DAE5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386653"/>
            <a:ext cx="11101135" cy="885555"/>
          </a:xfrm>
        </p:spPr>
        <p:txBody>
          <a:bodyPr>
            <a:normAutofit fontScale="90000"/>
          </a:bodyPr>
          <a:lstStyle/>
          <a:p>
            <a:r>
              <a:rPr lang="en-CA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B46B8B-CA45-C8EA-DE91-25EFC83A0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272208"/>
            <a:ext cx="11101136" cy="5321695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Allison, P. (2012, September 10). </a:t>
            </a:r>
            <a:r>
              <a:rPr lang="en-CA" sz="75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When Can You Safely Ignore Multicollinearity?</a:t>
            </a: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Statistical Horizons. https://statisticalhorizons.com/multicollinearity/</a:t>
            </a:r>
            <a:endParaRPr lang="en-CA" sz="75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Canada Energy Regulator. (2022, July 28). </a:t>
            </a:r>
            <a:r>
              <a:rPr lang="en-CA" sz="75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Provincial and Territorial Energy Profiles – Alberta</a:t>
            </a: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. Canada Energy Regulator. https://www.cer-rec.gc.ca/en/data-analysis/energy-markets/provincial-territorial-energy-profiles/provincial-territorial-energy-profiles-alberta.html#:~:text=About%2089%25%20of%20electricity%20in,and%2054%25%20from%20natural%20gas.</a:t>
            </a:r>
            <a:endParaRPr lang="en-CA" sz="75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Environmental Protection Agency. (2022). </a:t>
            </a:r>
            <a:r>
              <a:rPr lang="en-CA" sz="75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Local Energy Efficiency Benefits and Opportunities</a:t>
            </a: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. United States Environmental Protection Agency. https://www.epa.gov/statelocalenergy/local-energy-efficiency-benefits-and-opportunities#:~:text=and%20Other%20Sponsors-,Benefits%20of%20Energy%20Efficiency,and%20meet%20growing%20energy%20demand.</a:t>
            </a:r>
            <a:endParaRPr lang="en-CA" sz="75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Government of Canada. (2022). </a:t>
            </a:r>
            <a:r>
              <a:rPr lang="en-CA" sz="75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Greenhouse gas emissions</a:t>
            </a: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. Government of Canada. https://www.canada.ca/en/environment-climate-change/services/environmental-indicators/greenhouse-gas-emissions.html</a:t>
            </a:r>
            <a:endParaRPr lang="en-CA" sz="75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Gundersen, G. (2021, July 12). </a:t>
            </a:r>
            <a:r>
              <a:rPr lang="en-CA" sz="75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Multicollinearity</a:t>
            </a: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. https://gregorygundersen.com/blog/2021/07/12/multicollinearity/#:~:text=If%20the%20predictors%20of%20X,predictors%20are%20effectively%20the%20same.</a:t>
            </a:r>
            <a:endParaRPr lang="en-CA" sz="75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IEA. (2021, November 10). </a:t>
            </a:r>
            <a:r>
              <a:rPr lang="en-CA" sz="75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Greenhouse Gas Emissions from Energy Data Explorer</a:t>
            </a: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. https://www.iea.org/data-and-statistics/data-tools/greenhouse-gas-emissions-from-energy-data-explorer</a:t>
            </a:r>
            <a:endParaRPr lang="en-CA" sz="75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Lumley, T. (2005, May 11). </a:t>
            </a:r>
            <a:r>
              <a:rPr lang="en-CA" sz="75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[R] </a:t>
            </a:r>
            <a:r>
              <a:rPr lang="en-CA" sz="750" i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Regsubsets</a:t>
            </a:r>
            <a:r>
              <a:rPr lang="en-CA" sz="75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()</a:t>
            </a: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. https://stat.ethz.ch/pipermail/r-help/2005-May/071305.html</a:t>
            </a:r>
            <a:endParaRPr lang="en-CA" sz="75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MacMillan, A., &amp; </a:t>
            </a:r>
            <a:r>
              <a:rPr lang="en-CA" sz="75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Turrentine</a:t>
            </a: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. (2021, April 7). </a:t>
            </a:r>
            <a:r>
              <a:rPr lang="en-CA" sz="75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Global Warming 101</a:t>
            </a: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. https://www.nrdc.org/stories/global-warming-101</a:t>
            </a:r>
            <a:endParaRPr lang="en-CA" sz="75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CA" sz="75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Ngamkham</a:t>
            </a: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, T. (2022a). </a:t>
            </a:r>
            <a:r>
              <a:rPr lang="en-CA" sz="750" i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MLRModelling</a:t>
            </a:r>
            <a:r>
              <a:rPr lang="en-CA" sz="75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Part4 Class Notes</a:t>
            </a: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. </a:t>
            </a:r>
            <a:r>
              <a:rPr lang="en-CA" sz="75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Univeristy</a:t>
            </a: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of Calgary. https://d2l.ucalgary.ca/d2l/le/content/472042/viewContent/5610393/View</a:t>
            </a:r>
            <a:endParaRPr lang="en-CA" sz="75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CA" sz="75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Ngamkham</a:t>
            </a: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, T. (2022b). </a:t>
            </a:r>
            <a:r>
              <a:rPr lang="en-CA" sz="750" i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MLRModellingPart</a:t>
            </a:r>
            <a:r>
              <a:rPr lang="en-CA" sz="75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3-ClassNotes</a:t>
            </a: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. </a:t>
            </a:r>
            <a:r>
              <a:rPr lang="en-CA" sz="75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Univeristy</a:t>
            </a: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of Calgary. https://d2l.ucalgary.ca/d2l/le/content/472042/viewContent/5601101/View</a:t>
            </a:r>
            <a:endParaRPr lang="en-CA" sz="75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CA" sz="75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Ngamkham</a:t>
            </a: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, T. (2022c). </a:t>
            </a:r>
            <a:r>
              <a:rPr lang="en-CA" sz="75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MLRModellingPart1-ClassNotes</a:t>
            </a: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. </a:t>
            </a:r>
            <a:r>
              <a:rPr lang="en-CA" sz="75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Univeristy</a:t>
            </a: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of Calgary. https://d2l.ucalgary.ca/d2l/le/content/472042/viewContent/5569429/View</a:t>
            </a:r>
            <a:endParaRPr lang="en-CA" sz="75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CA" sz="75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Ngamkham</a:t>
            </a: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, T. (2022d). </a:t>
            </a:r>
            <a:r>
              <a:rPr lang="en-CA" sz="75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MLRModellingPart2-ClassNotes</a:t>
            </a: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. </a:t>
            </a:r>
            <a:r>
              <a:rPr lang="en-CA" sz="75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Univeristy</a:t>
            </a: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of Calgary. https://d2l.ucalgary.ca/d2l/le/content/472042/viewContent/5572726/View</a:t>
            </a:r>
            <a:endParaRPr lang="en-CA" sz="75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Open Government. (2019). </a:t>
            </a:r>
            <a:r>
              <a:rPr lang="en-CA" sz="75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Open Government Licence—Canada</a:t>
            </a: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. Government of Canada. https://open.canada.ca/en/open-government-licence-canada</a:t>
            </a:r>
            <a:endParaRPr lang="en-CA" sz="75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Open Government. (2022a). </a:t>
            </a:r>
            <a:r>
              <a:rPr lang="en-CA" sz="75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Household energy consumption, Canada and provinces</a:t>
            </a: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(No. 45fc5597-4ea3-4903-8f9b-405a5468bb0d; Table). Government of Canada. https://open.canada.ca/data/en/dataset/45fc5597-4ea3-4903-8f9b-405a5468bb0d</a:t>
            </a:r>
            <a:endParaRPr lang="en-CA" sz="75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Open Government. (2022b). </a:t>
            </a:r>
            <a:r>
              <a:rPr lang="en-CA" sz="75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Canada’s Energy Future 2021: Energy Supply and Demand Projections to 2050</a:t>
            </a: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. Government of Canada. https://open.canada.ca/data/en/dataset/5a6abd9d-d343-41ef-a525-7a1efb686300</a:t>
            </a:r>
            <a:endParaRPr lang="en-CA" sz="75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Pachauri, R. K., Allen, M. R., Barros, V. R., Broome, J., Cramer, W., Christ, R., Church, J. A., Clarke, L., </a:t>
            </a:r>
            <a:r>
              <a:rPr lang="en-CA" sz="75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Dahe</a:t>
            </a: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, Q., Dasgupta, P., Dubash, N. K., Edenhofer, O., </a:t>
            </a:r>
            <a:r>
              <a:rPr lang="en-CA" sz="75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Elgizouli</a:t>
            </a: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, I., Field, C. B., Forster, P., </a:t>
            </a:r>
            <a:r>
              <a:rPr lang="en-CA" sz="75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Friedlingstein</a:t>
            </a: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, P., </a:t>
            </a:r>
            <a:r>
              <a:rPr lang="en-CA" sz="75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Fuglestvedt</a:t>
            </a: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, J., Gomez-</a:t>
            </a:r>
            <a:r>
              <a:rPr lang="en-CA" sz="75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Echeverri</a:t>
            </a: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, L., </a:t>
            </a:r>
            <a:r>
              <a:rPr lang="en-CA" sz="75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Hallegatte</a:t>
            </a: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, S., … </a:t>
            </a:r>
            <a:r>
              <a:rPr lang="en-CA" sz="75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Ypersele</a:t>
            </a: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, J.-P. van. (2015). </a:t>
            </a:r>
            <a:r>
              <a:rPr lang="en-CA" sz="75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Climate Change 2014 Synthesis Report</a:t>
            </a: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(Fifth Assessment Report of the Intergovernmental Panel on Climate Change). https://www.ipcc.ch/site/assets/uploads/2018/02/SYR_AR5_FINAL_full.pdf</a:t>
            </a:r>
            <a:endParaRPr lang="en-CA" sz="75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CA" sz="75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Placidia</a:t>
            </a: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. (2012, November 25). </a:t>
            </a:r>
            <a:r>
              <a:rPr lang="en-CA" sz="750" i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Regsubsets</a:t>
            </a:r>
            <a:r>
              <a:rPr lang="en-CA" sz="75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with leaps fails</a:t>
            </a: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. </a:t>
            </a:r>
            <a:r>
              <a:rPr lang="en-CA" sz="75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StackExchange</a:t>
            </a: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. https://stats.stackexchange.com/questions/44358/regsubsets-with-leaps-fails</a:t>
            </a:r>
            <a:endParaRPr lang="en-CA" sz="75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CA" sz="75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ProgrammingR</a:t>
            </a: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. (2022). </a:t>
            </a:r>
            <a:r>
              <a:rPr lang="en-CA" sz="75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How to Fix the R Error: Missing value where true/false needed</a:t>
            </a: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. </a:t>
            </a:r>
            <a:r>
              <a:rPr lang="en-CA" sz="75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ProgrammingR</a:t>
            </a: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. https://www.programmingr.com/r-error-messages/r-error-missing-value-where-true-false-needed/</a:t>
            </a:r>
            <a:endParaRPr lang="en-CA" sz="75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Statistics Canada. (2021a). </a:t>
            </a:r>
            <a:r>
              <a:rPr lang="en-CA" sz="75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Canadian System of Environmental–Economic Accounts: Energy use and greenhouse gas emissions, 2019</a:t>
            </a: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. Government of Canada. https://www150.statcan.gc.ca/n1/daily-quotidien/211213/dq211213c-eng.htm</a:t>
            </a:r>
            <a:endParaRPr lang="en-CA" sz="75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Statistics Canada. (2021b). </a:t>
            </a:r>
            <a:r>
              <a:rPr lang="en-CA" sz="75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Physical flow account for greenhouse gas emissions</a:t>
            </a: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(https://doi.org/10.25318/3810009701-eng). Government of Canada. https://www150.statcan.gc.ca/t1/tbl1/en/tv.action?pid=3810009701&amp;cubeTimeFrame.startYear=2009&amp;cubeTimeFrame.endYear=2019&amp;referencePeriods=20090101%2C20190101</a:t>
            </a:r>
            <a:endParaRPr lang="en-CA" sz="75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United Nations. (n.d.). </a:t>
            </a:r>
            <a:r>
              <a:rPr lang="en-CA" sz="75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The Paris Agreement</a:t>
            </a: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. United Nations. Retrieved November 7, 2022, from https://www.un.org/en/climatechange/paris-agreement</a:t>
            </a:r>
            <a:endParaRPr lang="en-CA" sz="75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Zach. (2021, October 21). </a:t>
            </a:r>
            <a:r>
              <a:rPr lang="en-CA" sz="75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How to Fix in R: there are aliased coefficients in the model</a:t>
            </a: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. </a:t>
            </a:r>
            <a:r>
              <a:rPr lang="en-CA" sz="75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Statology</a:t>
            </a:r>
            <a:r>
              <a:rPr lang="en-CA" sz="7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. https://www.statology.org/r-aliased-coefficients-in-the-model/</a:t>
            </a:r>
            <a:endParaRPr lang="en-CA" sz="75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056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40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41" name="Rectangle 20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 useBgFill="1">
        <p:nvSpPr>
          <p:cNvPr id="42" name="Rectangle 22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AB12CA-933B-9FF5-7EAA-E50B5FDF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200" y="540000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200"/>
              <a:t>Thank you for listening! Questions or Concerns?</a:t>
            </a:r>
          </a:p>
        </p:txBody>
      </p:sp>
      <p:grpSp>
        <p:nvGrpSpPr>
          <p:cNvPr id="43" name="Group 24">
            <a:extLst>
              <a:ext uri="{FF2B5EF4-FFF2-40B4-BE49-F238E27FC236}">
                <a16:creationId xmlns:a16="http://schemas.microsoft.com/office/drawing/2014/main" id="{4B7AF231-444C-44D0-B791-BAFE395E3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1" y="3600"/>
            <a:ext cx="7266875" cy="6854400"/>
            <a:chOff x="4925125" y="3600"/>
            <a:chExt cx="7266875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152793A-5125-41FA-AEF6-96C5463D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3C1632F-098D-4A05-B248-04B7ABFE0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A85C0F5-DDEB-454E-A0E4-B6F0FB4CA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4" name="Picture 4" descr="Many question marks on black background">
            <a:extLst>
              <a:ext uri="{FF2B5EF4-FFF2-40B4-BE49-F238E27FC236}">
                <a16:creationId xmlns:a16="http://schemas.microsoft.com/office/drawing/2014/main" id="{4BE94963-0606-2C80-22C3-3984EC74BE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000" r="2" b="2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644769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53CDA-C95A-32BF-E1CB-7B455DAE5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Appendix 1: Finalized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44A80E-E6DC-AF3E-8276-CECF200796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0000" y="2158211"/>
                <a:ext cx="11101136" cy="415051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𝑌𝑒𝑎𝑟𝑙𝑦</m:t>
                          </m:r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_</m:t>
                          </m:r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𝐺𝐻𝐺</m:t>
                          </m:r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_</m:t>
                          </m:r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𝐸𝑚𝑖𝑠𝑠𝑖𝑜𝑛</m:t>
                          </m:r>
                        </m:e>
                      </m:acc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=−19806.3345+97451.4007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𝑅𝑒𝑔𝑖𝑜</m:t>
                      </m:r>
                      <m:sSub>
                        <m:sSubPr>
                          <m:ctrlPr>
                            <a:rPr lang="en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−451413.0413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𝑅𝑒𝑔𝑖𝑜</m:t>
                      </m:r>
                      <m:sSub>
                        <m:sSubPr>
                          <m:ctrlPr>
                            <a:rPr lang="en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+9977.0474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𝑅𝑒𝑔𝑖𝑜</m:t>
                      </m:r>
                      <m:sSub>
                        <m:sSubPr>
                          <m:ctrlPr>
                            <a:rPr lang="en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+346753.6210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𝑅𝑒𝑔𝑖𝑜</m:t>
                      </m:r>
                      <m:sSub>
                        <m:sSubPr>
                          <m:ctrlPr>
                            <a:rPr lang="en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+30915.8281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𝑅𝑒𝑔𝑖𝑜</m:t>
                      </m:r>
                      <m:sSub>
                        <m:sSubPr>
                          <m:ctrlPr>
                            <a:rPr lang="en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5</m:t>
                          </m:r>
                        </m:sub>
                      </m:sSub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+114.2416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Crude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Yearly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Average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+3.4741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Elec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Yearly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Average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+192.1408(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𝑅𝑒𝑔𝑖𝑜</m:t>
                      </m:r>
                      <m:sSub>
                        <m:sSubPr>
                          <m:ctrlPr>
                            <a:rPr lang="en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)(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Crude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Yearly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Average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)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+680.3384(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𝑅𝑒𝑔𝑖𝑜</m:t>
                      </m:r>
                      <m:sSub>
                        <m:sSubPr>
                          <m:ctrlPr>
                            <a:rPr lang="en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)(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Crude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Yearly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Average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)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+288.4150(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𝑅𝑒𝑔𝑖𝑜</m:t>
                      </m:r>
                      <m:sSub>
                        <m:sSubPr>
                          <m:ctrlPr>
                            <a:rPr lang="en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)(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Crude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Yearly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Average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)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+40259.1968(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𝑅𝑒𝑔𝑖𝑜</m:t>
                      </m:r>
                      <m:sSub>
                        <m:sSubPr>
                          <m:ctrlPr>
                            <a:rPr lang="en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)(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Crude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Yearly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Average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)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+389.0909(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𝑅𝑒𝑔𝑖𝑜</m:t>
                      </m:r>
                      <m:sSub>
                        <m:sSubPr>
                          <m:ctrlPr>
                            <a:rPr lang="en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5</m:t>
                          </m:r>
                        </m:sub>
                      </m:sSub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)(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Crude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Yearly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Average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)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−3.5028(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𝑅𝑒𝑔𝑖𝑜</m:t>
                      </m:r>
                      <m:sSub>
                        <m:sSubPr>
                          <m:ctrlPr>
                            <a:rPr lang="en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)(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Elec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Yearly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Average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)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−1.5671(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𝑅𝑒𝑔𝑖𝑜</m:t>
                      </m:r>
                      <m:sSub>
                        <m:sSubPr>
                          <m:ctrlPr>
                            <a:rPr lang="en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)(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Elec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Yearly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Average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)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−0.7520(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𝑅𝑒𝑔𝑖𝑜</m:t>
                      </m:r>
                      <m:sSub>
                        <m:sSubPr>
                          <m:ctrlPr>
                            <a:rPr lang="en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)(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Elec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Yearly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Average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)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−4.5478(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𝑅𝑒𝑔𝑖𝑜</m:t>
                      </m:r>
                      <m:sSub>
                        <m:sSubPr>
                          <m:ctrlPr>
                            <a:rPr lang="en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)(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Elec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Yearly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Average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)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−3.9027(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𝑅𝑒𝑔𝑖𝑜</m:t>
                      </m:r>
                      <m:sSub>
                        <m:sSubPr>
                          <m:ctrlPr>
                            <a:rPr lang="en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5</m:t>
                          </m:r>
                        </m:sub>
                      </m:sSub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)(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Elec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Yearly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Average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)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−0.0012(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Crude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Yearly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Average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)(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Elec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Yearly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Average</m:t>
                      </m:r>
                      <m:r>
                        <m:rPr>
                          <m:nor/>
                        </m:rPr>
                        <a:rPr lang="en-CA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44A80E-E6DC-AF3E-8276-CECF200796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000" y="2158211"/>
                <a:ext cx="11101136" cy="415051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08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F832D9-9E09-40D4-AD67-47851A25D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706F7-14EC-8E8B-7F7B-BF8981C8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</p:spPr>
        <p:txBody>
          <a:bodyPr anchor="t">
            <a:normAutofit/>
          </a:bodyPr>
          <a:lstStyle/>
          <a:p>
            <a:r>
              <a:rPr lang="en-CA" dirty="0"/>
              <a:t>Motivation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049C51-9D3D-5AA8-4446-D8D631984B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545593"/>
              </p:ext>
            </p:extLst>
          </p:nvPr>
        </p:nvGraphicFramePr>
        <p:xfrm>
          <a:off x="539747" y="1791799"/>
          <a:ext cx="11101388" cy="4369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371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4F724-BE21-5F0D-8052-FFB09A87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49810-860B-A649-97A0-FFBC42234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endParaRPr lang="en-US"/>
          </a:p>
          <a:p>
            <a:pPr marL="269875" indent="-269875"/>
            <a:r>
              <a:rPr lang="en-US">
                <a:ea typeface="+mn-lt"/>
                <a:cs typeface="+mn-lt"/>
              </a:rPr>
              <a:t>Research Question: Can Canada’s GHG emission be modeled based on Canada’s energy consumption and production data?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7BA10581-08F2-4D9E-8CB4-07ECFEE95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59E2092A-4250-4BDD-AC6C-CA57E30D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266875" cy="6858000"/>
            <a:chOff x="0" y="0"/>
            <a:chExt cx="7266875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A1EE7D2-EB27-4C6C-8E54-CBCDDCA17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3CF8FD-0917-4279-B6E7-120EE392F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A3FA15-CF3D-4F2B-BB5C-18E5DB305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76AED5-83E6-4A3D-B609-7CCABAD44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0DFDD3-A44C-33F8-DDA7-18740B36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833015"/>
            <a:ext cx="5958000" cy="5202026"/>
          </a:xfrm>
        </p:spPr>
        <p:txBody>
          <a:bodyPr anchor="ctr">
            <a:normAutofit/>
          </a:bodyPr>
          <a:lstStyle/>
          <a:p>
            <a:pPr algn="ctr"/>
            <a:r>
              <a:rPr lang="en-US" sz="880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9B312-DD2A-CB18-994A-C6DD9A231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2" y="540347"/>
            <a:ext cx="4537075" cy="576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269875" indent="-269875"/>
            <a:r>
              <a:rPr lang="en-US">
                <a:ea typeface="+mn-lt"/>
                <a:cs typeface="+mn-lt"/>
              </a:rPr>
              <a:t>Greenhouse gas emission based on the energy production, region, dwelling type, and energy consumption.</a:t>
            </a:r>
            <a:endParaRPr lang="en-US"/>
          </a:p>
          <a:p>
            <a:pPr marL="269875" indent="-26987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54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83F2ACB4-066C-48C3-B70E-46135D29F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00573-EA1E-A426-10DD-BEF281DF7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0000"/>
            <a:ext cx="4554821" cy="2186096"/>
          </a:xfrm>
        </p:spPr>
        <p:txBody>
          <a:bodyPr anchor="b">
            <a:normAutofit/>
          </a:bodyPr>
          <a:lstStyle/>
          <a:p>
            <a:r>
              <a:rPr lang="en-CA"/>
              <a:t>Datasets Overview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F6B7499C-46D7-401F-AD28-EEC839E7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ome outline">
            <a:extLst>
              <a:ext uri="{FF2B5EF4-FFF2-40B4-BE49-F238E27FC236}">
                <a16:creationId xmlns:a16="http://schemas.microsoft.com/office/drawing/2014/main" id="{27411DFE-5122-6707-3EB3-35D6705B9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9846" y="2510649"/>
            <a:ext cx="1800000" cy="1800000"/>
          </a:xfrm>
          <a:prstGeom prst="rect">
            <a:avLst/>
          </a:prstGeom>
        </p:spPr>
      </p:pic>
      <p:pic>
        <p:nvPicPr>
          <p:cNvPr id="5" name="Content Placeholder 4" descr="Power Plant outline">
            <a:extLst>
              <a:ext uri="{FF2B5EF4-FFF2-40B4-BE49-F238E27FC236}">
                <a16:creationId xmlns:a16="http://schemas.microsoft.com/office/drawing/2014/main" id="{62EA6E43-FE25-2B7C-83DE-C3FAD8249F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46190" y="356999"/>
            <a:ext cx="1800000" cy="1800000"/>
          </a:xfrm>
          <a:prstGeom prst="rect">
            <a:avLst/>
          </a:prstGeom>
        </p:spPr>
      </p:pic>
      <p:pic>
        <p:nvPicPr>
          <p:cNvPr id="9" name="Graphic 8" descr="Battery charging outline">
            <a:extLst>
              <a:ext uri="{FF2B5EF4-FFF2-40B4-BE49-F238E27FC236}">
                <a16:creationId xmlns:a16="http://schemas.microsoft.com/office/drawing/2014/main" id="{E28B143A-5F0E-D5C3-5268-6B33E8A9F2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22288" y="4571071"/>
            <a:ext cx="1800000" cy="1800000"/>
          </a:xfrm>
          <a:prstGeom prst="rect">
            <a:avLst/>
          </a:prstGeom>
        </p:spPr>
      </p:pic>
      <p:sp>
        <p:nvSpPr>
          <p:cNvPr id="50" name="Content Placeholder 12">
            <a:extLst>
              <a:ext uri="{FF2B5EF4-FFF2-40B4-BE49-F238E27FC236}">
                <a16:creationId xmlns:a16="http://schemas.microsoft.com/office/drawing/2014/main" id="{D6F31DB3-F0E8-B5F0-A063-33FC3203F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r>
              <a:rPr lang="en-US"/>
              <a:t>3 sources of data:</a:t>
            </a:r>
          </a:p>
          <a:p>
            <a:pPr lvl="1"/>
            <a:r>
              <a:rPr lang="en-US"/>
              <a:t>Household energy consumption</a:t>
            </a:r>
          </a:p>
          <a:p>
            <a:pPr lvl="1"/>
            <a:r>
              <a:rPr lang="en-US"/>
              <a:t>Energy production</a:t>
            </a:r>
          </a:p>
          <a:p>
            <a:pPr lvl="1"/>
            <a:r>
              <a:rPr lang="en-US"/>
              <a:t>Greenhouse Gas (GHG) emissions</a:t>
            </a:r>
          </a:p>
        </p:txBody>
      </p:sp>
    </p:spTree>
    <p:extLst>
      <p:ext uri="{BB962C8B-B14F-4D97-AF65-F5344CB8AC3E}">
        <p14:creationId xmlns:p14="http://schemas.microsoft.com/office/powerpoint/2010/main" val="191500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29">
            <a:extLst>
              <a:ext uri="{FF2B5EF4-FFF2-40B4-BE49-F238E27FC236}">
                <a16:creationId xmlns:a16="http://schemas.microsoft.com/office/drawing/2014/main" id="{853E39E6-2A74-404E-B4BC-EEC89C01B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31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35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36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43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00573-EA1E-A426-10DD-BEF281DF7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b">
            <a:normAutofit/>
          </a:bodyPr>
          <a:lstStyle/>
          <a:p>
            <a:r>
              <a:rPr lang="en-CA" sz="4700"/>
              <a:t>Multicollinearity</a:t>
            </a:r>
          </a:p>
        </p:txBody>
      </p:sp>
      <p:sp>
        <p:nvSpPr>
          <p:cNvPr id="63" name="Freeform: Shape 45">
            <a:extLst>
              <a:ext uri="{FF2B5EF4-FFF2-40B4-BE49-F238E27FC236}">
                <a16:creationId xmlns:a16="http://schemas.microsoft.com/office/drawing/2014/main" id="{2D253D93-3319-4E06-B75F-009AE70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07F09B1A-85AA-7D27-41DE-1A445679D5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4" b="5966"/>
          <a:stretch/>
        </p:blipFill>
        <p:spPr bwMode="auto">
          <a:xfrm>
            <a:off x="541776" y="1979312"/>
            <a:ext cx="5353200" cy="289937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09A2E-C843-C301-5B73-27C5A383F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r>
              <a:rPr lang="en-CA"/>
              <a:t>Multicollinearity detected: </a:t>
            </a:r>
          </a:p>
          <a:p>
            <a:pPr lvl="1"/>
            <a:r>
              <a:rPr lang="en-CA"/>
              <a:t>Region</a:t>
            </a:r>
          </a:p>
          <a:p>
            <a:pPr lvl="1"/>
            <a:r>
              <a:rPr lang="en-CA"/>
              <a:t>Yearly production of:</a:t>
            </a:r>
          </a:p>
          <a:p>
            <a:pPr lvl="2"/>
            <a:r>
              <a:rPr lang="en-CA"/>
              <a:t>Crude oil</a:t>
            </a:r>
          </a:p>
          <a:p>
            <a:pPr lvl="2"/>
            <a:r>
              <a:rPr lang="en-CA"/>
              <a:t>Electricity</a:t>
            </a:r>
          </a:p>
          <a:p>
            <a:pPr lvl="2"/>
            <a:r>
              <a:rPr lang="en-CA"/>
              <a:t>Natural gas </a:t>
            </a:r>
          </a:p>
        </p:txBody>
      </p:sp>
    </p:spTree>
    <p:extLst>
      <p:ext uri="{BB962C8B-B14F-4D97-AF65-F5344CB8AC3E}">
        <p14:creationId xmlns:p14="http://schemas.microsoft.com/office/powerpoint/2010/main" val="118437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pic>
        <p:nvPicPr>
          <p:cNvPr id="4" name="Picture 3" descr="White 3D model rendering of a city">
            <a:extLst>
              <a:ext uri="{FF2B5EF4-FFF2-40B4-BE49-F238E27FC236}">
                <a16:creationId xmlns:a16="http://schemas.microsoft.com/office/drawing/2014/main" id="{408A457B-F0EE-FBEC-44DD-510C8BFE39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6" r="1" b="1"/>
          <a:stretch/>
        </p:blipFill>
        <p:spPr>
          <a:xfrm>
            <a:off x="-688" y="-4"/>
            <a:ext cx="12192687" cy="685800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B95B01E-5851-431E-863B-0FAC6566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00"/>
            <a:ext cx="7266875" cy="6854400"/>
          </a:xfrm>
          <a:custGeom>
            <a:avLst/>
            <a:gdLst>
              <a:gd name="connsiteX0" fmla="*/ 3839675 w 7266875"/>
              <a:gd name="connsiteY0" fmla="*/ 0 h 6854400"/>
              <a:gd name="connsiteX1" fmla="*/ 7266875 w 7266875"/>
              <a:gd name="connsiteY1" fmla="*/ 3427200 h 6854400"/>
              <a:gd name="connsiteX2" fmla="*/ 3839675 w 7266875"/>
              <a:gd name="connsiteY2" fmla="*/ 6854400 h 6854400"/>
              <a:gd name="connsiteX3" fmla="*/ 3489264 w 7266875"/>
              <a:gd name="connsiteY3" fmla="*/ 6836706 h 6854400"/>
              <a:gd name="connsiteX4" fmla="*/ 3327588 w 7266875"/>
              <a:gd name="connsiteY4" fmla="*/ 6816161 h 6854400"/>
              <a:gd name="connsiteX5" fmla="*/ 3174464 w 7266875"/>
              <a:gd name="connsiteY5" fmla="*/ 6839531 h 6854400"/>
              <a:gd name="connsiteX6" fmla="*/ 2880000 w 7266875"/>
              <a:gd name="connsiteY6" fmla="*/ 6854400 h 6854400"/>
              <a:gd name="connsiteX7" fmla="*/ 0 w 7266875"/>
              <a:gd name="connsiteY7" fmla="*/ 3974400 h 6854400"/>
              <a:gd name="connsiteX8" fmla="*/ 226325 w 7266875"/>
              <a:gd name="connsiteY8" fmla="*/ 2853374 h 6854400"/>
              <a:gd name="connsiteX9" fmla="*/ 258015 w 7266875"/>
              <a:gd name="connsiteY9" fmla="*/ 2787590 h 6854400"/>
              <a:gd name="connsiteX10" fmla="*/ 224445 w 7266875"/>
              <a:gd name="connsiteY10" fmla="*/ 2657030 h 6854400"/>
              <a:gd name="connsiteX11" fmla="*/ 180561 w 7266875"/>
              <a:gd name="connsiteY11" fmla="*/ 2221714 h 6854400"/>
              <a:gd name="connsiteX12" fmla="*/ 2340561 w 7266875"/>
              <a:gd name="connsiteY12" fmla="*/ 61714 h 6854400"/>
              <a:gd name="connsiteX13" fmla="*/ 2828370 w 7266875"/>
              <a:gd name="connsiteY13" fmla="*/ 117025 h 6854400"/>
              <a:gd name="connsiteX14" fmla="*/ 2891183 w 7266875"/>
              <a:gd name="connsiteY14" fmla="*/ 134017 h 6854400"/>
              <a:gd name="connsiteX15" fmla="*/ 2983165 w 7266875"/>
              <a:gd name="connsiteY15" fmla="*/ 107897 h 6854400"/>
              <a:gd name="connsiteX16" fmla="*/ 3839675 w 7266875"/>
              <a:gd name="connsiteY16" fmla="*/ 0 h 685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66875" h="6854400">
                <a:moveTo>
                  <a:pt x="3839675" y="0"/>
                </a:moveTo>
                <a:cubicBezTo>
                  <a:pt x="5732465" y="0"/>
                  <a:pt x="7266875" y="1534410"/>
                  <a:pt x="7266875" y="3427200"/>
                </a:cubicBezTo>
                <a:cubicBezTo>
                  <a:pt x="7266875" y="5319990"/>
                  <a:pt x="5732465" y="6854400"/>
                  <a:pt x="3839675" y="6854400"/>
                </a:cubicBezTo>
                <a:cubicBezTo>
                  <a:pt x="3721376" y="6854400"/>
                  <a:pt x="3604476" y="6848406"/>
                  <a:pt x="3489264" y="6836706"/>
                </a:cubicBezTo>
                <a:lnTo>
                  <a:pt x="3327588" y="6816161"/>
                </a:lnTo>
                <a:lnTo>
                  <a:pt x="3174464" y="6839531"/>
                </a:lnTo>
                <a:cubicBezTo>
                  <a:pt x="3077646" y="6849363"/>
                  <a:pt x="2979412" y="6854400"/>
                  <a:pt x="2880000" y="6854400"/>
                </a:cubicBezTo>
                <a:cubicBezTo>
                  <a:pt x="1289420" y="6854400"/>
                  <a:pt x="0" y="5564980"/>
                  <a:pt x="0" y="3974400"/>
                </a:cubicBezTo>
                <a:cubicBezTo>
                  <a:pt x="0" y="3576755"/>
                  <a:pt x="80589" y="3197933"/>
                  <a:pt x="226325" y="2853374"/>
                </a:cubicBezTo>
                <a:lnTo>
                  <a:pt x="258015" y="2787590"/>
                </a:lnTo>
                <a:lnTo>
                  <a:pt x="224445" y="2657030"/>
                </a:lnTo>
                <a:cubicBezTo>
                  <a:pt x="195672" y="2516419"/>
                  <a:pt x="180561" y="2370831"/>
                  <a:pt x="180561" y="2221714"/>
                </a:cubicBezTo>
                <a:cubicBezTo>
                  <a:pt x="180561" y="1028779"/>
                  <a:pt x="1147626" y="61714"/>
                  <a:pt x="2340561" y="61714"/>
                </a:cubicBezTo>
                <a:cubicBezTo>
                  <a:pt x="2508318" y="61714"/>
                  <a:pt x="2671608" y="80838"/>
                  <a:pt x="2828370" y="117025"/>
                </a:cubicBezTo>
                <a:lnTo>
                  <a:pt x="2891183" y="134017"/>
                </a:lnTo>
                <a:lnTo>
                  <a:pt x="2983165" y="107897"/>
                </a:lnTo>
                <a:cubicBezTo>
                  <a:pt x="3256928" y="37461"/>
                  <a:pt x="3543927" y="0"/>
                  <a:pt x="3839675" y="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F17E415-B31D-479C-85EC-3974EB6DE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266875" cy="6854400"/>
            <a:chOff x="4925125" y="3600"/>
            <a:chExt cx="7266875" cy="68544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0DD1D5F-3B52-4010-9875-7B2C81481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9A5E776-A0B7-4721-A7C0-6297BF15A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627A0E1-E162-49A8-AD35-2102FE5DA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167714-3893-E547-9F2A-AA1BF2BD4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45125"/>
            <a:ext cx="5473700" cy="33529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109746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9CB1-0C57-87BD-EA24-B99ECB57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Model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E5890-6F26-2D93-B690-10241937C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en-CA">
                <a:ea typeface="+mn-lt"/>
                <a:cs typeface="+mn-lt"/>
              </a:rPr>
              <a:t>Stepwise Regression </a:t>
            </a:r>
            <a:endParaRPr lang="en-US">
              <a:ea typeface="+mn-lt"/>
              <a:cs typeface="+mn-lt"/>
            </a:endParaRPr>
          </a:p>
          <a:p>
            <a:pPr marL="269875" indent="-269875"/>
            <a:r>
              <a:rPr lang="en-CA">
                <a:ea typeface="+mn-lt"/>
                <a:cs typeface="+mn-lt"/>
              </a:rPr>
              <a:t>Backward Regression </a:t>
            </a:r>
            <a:endParaRPr lang="en-US">
              <a:ea typeface="+mn-lt"/>
              <a:cs typeface="+mn-lt"/>
            </a:endParaRPr>
          </a:p>
          <a:p>
            <a:pPr marL="269875" indent="-269875"/>
            <a:r>
              <a:rPr lang="en-CA">
                <a:ea typeface="+mn-lt"/>
                <a:cs typeface="+mn-lt"/>
              </a:rPr>
              <a:t>All-Possible-Regressions-Selection</a:t>
            </a:r>
            <a:endParaRPr lang="en-US">
              <a:ea typeface="+mn-lt"/>
              <a:cs typeface="+mn-lt"/>
            </a:endParaRPr>
          </a:p>
          <a:p>
            <a:pPr marL="269875" indent="-269875"/>
            <a:r>
              <a:rPr lang="en-CA">
                <a:ea typeface="+mn-lt"/>
                <a:cs typeface="+mn-lt"/>
              </a:rPr>
              <a:t>Individual t-test</a:t>
            </a:r>
            <a:endParaRPr lang="en-US">
              <a:ea typeface="+mn-lt"/>
              <a:cs typeface="+mn-lt"/>
            </a:endParaRPr>
          </a:p>
          <a:p>
            <a:pPr marL="269875" indent="-269875"/>
            <a:r>
              <a:rPr lang="en-CA">
                <a:ea typeface="+mn-lt"/>
                <a:cs typeface="+mn-lt"/>
              </a:rPr>
              <a:t>Predictors</a:t>
            </a:r>
            <a:r>
              <a:rPr lang="en-CA"/>
              <a:t> to keep: Region, </a:t>
            </a:r>
            <a:r>
              <a:rPr lang="en-CA" err="1"/>
              <a:t>Crude_Yearly_Average</a:t>
            </a:r>
            <a:r>
              <a:rPr lang="en-CA"/>
              <a:t>, </a:t>
            </a:r>
            <a:r>
              <a:rPr lang="en-CA" err="1"/>
              <a:t>Elec_Yearly_Average</a:t>
            </a:r>
          </a:p>
          <a:p>
            <a:pPr marL="269875" indent="-269875">
              <a:buNone/>
            </a:pPr>
            <a:endParaRPr lang="en-CA">
              <a:latin typeface="Avenir Next LT Pro"/>
              <a:ea typeface="+mn-lt"/>
              <a:cs typeface="Helvetica"/>
            </a:endParaRPr>
          </a:p>
          <a:p>
            <a:pPr marL="0" indent="0" algn="ctr">
              <a:buNone/>
            </a:pPr>
            <a:endParaRPr lang="en-CA">
              <a:latin typeface="Avenir Next LT Pro"/>
              <a:ea typeface="+mn-lt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28512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B0B72-7F71-7BAD-95DB-19AE408B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Interaction Terms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9B2045-568F-C370-B859-1EE882EFB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673478"/>
            <a:ext cx="5241368" cy="1590829"/>
          </a:xfrm>
        </p:spPr>
        <p:txBody>
          <a:bodyPr/>
          <a:lstStyle/>
          <a:p>
            <a:r>
              <a:rPr lang="en-CA" altLang="zh-CN">
                <a:ea typeface="+mn-lt"/>
                <a:cs typeface="+mn-lt"/>
              </a:rPr>
              <a:t>Individual t-test from </a:t>
            </a:r>
            <a:r>
              <a:rPr lang="en-US" altLang="zh-CN">
                <a:ea typeface="+mn-lt"/>
                <a:cs typeface="+mn-lt"/>
              </a:rPr>
              <a:t>I</a:t>
            </a:r>
            <a:r>
              <a:rPr lang="en-US" altLang="zh-CN"/>
              <a:t>nteraction Terms</a:t>
            </a:r>
            <a:endParaRPr lang="en-US" altLang="zh-CN">
              <a:ea typeface="+mn-lt"/>
              <a:cs typeface="+mn-lt"/>
            </a:endParaRPr>
          </a:p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A2FC36F1-A036-DCCA-D928-ACAD959945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8123805"/>
                  </p:ext>
                </p:extLst>
              </p:nvPr>
            </p:nvGraphicFramePr>
            <p:xfrm>
              <a:off x="793134" y="3667758"/>
              <a:ext cx="10042014" cy="742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1007">
                      <a:extLst>
                        <a:ext uri="{9D8B030D-6E8A-4147-A177-3AD203B41FA5}">
                          <a16:colId xmlns:a16="http://schemas.microsoft.com/office/drawing/2014/main" val="2154437563"/>
                        </a:ext>
                      </a:extLst>
                    </a:gridCol>
                    <a:gridCol w="5021007">
                      <a:extLst>
                        <a:ext uri="{9D8B030D-6E8A-4147-A177-3AD203B41FA5}">
                          <a16:colId xmlns:a16="http://schemas.microsoft.com/office/drawing/2014/main" val="2045903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RMSE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Adjusted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05012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1129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0.9999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67859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A2FC36F1-A036-DCCA-D928-ACAD959945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8123805"/>
                  </p:ext>
                </p:extLst>
              </p:nvPr>
            </p:nvGraphicFramePr>
            <p:xfrm>
              <a:off x="793134" y="3667758"/>
              <a:ext cx="10042014" cy="742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1007">
                      <a:extLst>
                        <a:ext uri="{9D8B030D-6E8A-4147-A177-3AD203B41FA5}">
                          <a16:colId xmlns:a16="http://schemas.microsoft.com/office/drawing/2014/main" val="2154437563"/>
                        </a:ext>
                      </a:extLst>
                    </a:gridCol>
                    <a:gridCol w="5021007">
                      <a:extLst>
                        <a:ext uri="{9D8B030D-6E8A-4147-A177-3AD203B41FA5}">
                          <a16:colId xmlns:a16="http://schemas.microsoft.com/office/drawing/2014/main" val="204590355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RMSE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21" t="-8065" r="-485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05012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1129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0.9999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67859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F2FA43B-7B08-2D06-9F5D-F03E571D8544}"/>
              </a:ext>
            </a:extLst>
          </p:cNvPr>
          <p:cNvSpPr txBox="1">
            <a:spLocks/>
          </p:cNvSpPr>
          <p:nvPr/>
        </p:nvSpPr>
        <p:spPr>
          <a:xfrm>
            <a:off x="540000" y="4827636"/>
            <a:ext cx="8466348" cy="1590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zh-CN">
                <a:ea typeface="+mn-lt"/>
                <a:cs typeface="+mn-lt"/>
              </a:rPr>
              <a:t>Compare to Individual t-test from </a:t>
            </a:r>
            <a:r>
              <a:rPr lang="en-US" altLang="zh-CN">
                <a:ea typeface="+mn-lt"/>
                <a:cs typeface="+mn-lt"/>
              </a:rPr>
              <a:t>Base First Order Model</a:t>
            </a:r>
          </a:p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4">
                <a:extLst>
                  <a:ext uri="{FF2B5EF4-FFF2-40B4-BE49-F238E27FC236}">
                    <a16:creationId xmlns:a16="http://schemas.microsoft.com/office/drawing/2014/main" id="{B5570A22-3402-BFB6-2614-B76FDF182D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8926095"/>
                  </p:ext>
                </p:extLst>
              </p:nvPr>
            </p:nvGraphicFramePr>
            <p:xfrm>
              <a:off x="793135" y="5403151"/>
              <a:ext cx="10042014" cy="742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1007">
                      <a:extLst>
                        <a:ext uri="{9D8B030D-6E8A-4147-A177-3AD203B41FA5}">
                          <a16:colId xmlns:a16="http://schemas.microsoft.com/office/drawing/2014/main" val="2154437563"/>
                        </a:ext>
                      </a:extLst>
                    </a:gridCol>
                    <a:gridCol w="5021007">
                      <a:extLst>
                        <a:ext uri="{9D8B030D-6E8A-4147-A177-3AD203B41FA5}">
                          <a16:colId xmlns:a16="http://schemas.microsoft.com/office/drawing/2014/main" val="2045903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RMSE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Adjusted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05012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altLang="zh-CN" sz="1800" b="0" i="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3438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0.9998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67859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4">
                <a:extLst>
                  <a:ext uri="{FF2B5EF4-FFF2-40B4-BE49-F238E27FC236}">
                    <a16:creationId xmlns:a16="http://schemas.microsoft.com/office/drawing/2014/main" id="{B5570A22-3402-BFB6-2614-B76FDF182D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8926095"/>
                  </p:ext>
                </p:extLst>
              </p:nvPr>
            </p:nvGraphicFramePr>
            <p:xfrm>
              <a:off x="793135" y="5403151"/>
              <a:ext cx="10042014" cy="742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1007">
                      <a:extLst>
                        <a:ext uri="{9D8B030D-6E8A-4147-A177-3AD203B41FA5}">
                          <a16:colId xmlns:a16="http://schemas.microsoft.com/office/drawing/2014/main" val="2154437563"/>
                        </a:ext>
                      </a:extLst>
                    </a:gridCol>
                    <a:gridCol w="5021007">
                      <a:extLst>
                        <a:ext uri="{9D8B030D-6E8A-4147-A177-3AD203B41FA5}">
                          <a16:colId xmlns:a16="http://schemas.microsoft.com/office/drawing/2014/main" val="204590355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RMSE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21" t="-8065" r="-485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05012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altLang="zh-CN" sz="1800" b="0" i="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3438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0.9998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678595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19772621-0371-98AD-55D2-6F648A3F1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352161"/>
              </p:ext>
            </p:extLst>
          </p:nvPr>
        </p:nvGraphicFramePr>
        <p:xfrm>
          <a:off x="793134" y="2183335"/>
          <a:ext cx="1004201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1007">
                  <a:extLst>
                    <a:ext uri="{9D8B030D-6E8A-4147-A177-3AD203B41FA5}">
                      <a16:colId xmlns:a16="http://schemas.microsoft.com/office/drawing/2014/main" val="1066536168"/>
                    </a:ext>
                  </a:extLst>
                </a:gridCol>
                <a:gridCol w="5021007">
                  <a:extLst>
                    <a:ext uri="{9D8B030D-6E8A-4147-A177-3AD203B41FA5}">
                      <a16:colId xmlns:a16="http://schemas.microsoft.com/office/drawing/2014/main" val="3649877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Interaction Terms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Significance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320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factor(Region) * Crude_Yearly_Average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√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237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factor(Region) * Elec_Yearly_Average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√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27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Crude_Yearly_Average * Elec_Yearly_Average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√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58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009279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RegularSeedLeftStep">
      <a:dk1>
        <a:srgbClr val="000000"/>
      </a:dk1>
      <a:lt1>
        <a:srgbClr val="FFFFFF"/>
      </a:lt1>
      <a:dk2>
        <a:srgbClr val="31231C"/>
      </a:dk2>
      <a:lt2>
        <a:srgbClr val="F3F0F0"/>
      </a:lt2>
      <a:accent1>
        <a:srgbClr val="45AFAF"/>
      </a:accent1>
      <a:accent2>
        <a:srgbClr val="3BB180"/>
      </a:accent2>
      <a:accent3>
        <a:srgbClr val="48B75A"/>
      </a:accent3>
      <a:accent4>
        <a:srgbClr val="59B13B"/>
      </a:accent4>
      <a:accent5>
        <a:srgbClr val="8AAD44"/>
      </a:accent5>
      <a:accent6>
        <a:srgbClr val="ADA339"/>
      </a:accent6>
      <a:hlink>
        <a:srgbClr val="C14647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1679</Words>
  <Application>Microsoft Office PowerPoint</Application>
  <PresentationFormat>Widescreen</PresentationFormat>
  <Paragraphs>205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Arial,Sans-Serif</vt:lpstr>
      <vt:lpstr>Arial</vt:lpstr>
      <vt:lpstr>Avenir Next LT Pro</vt:lpstr>
      <vt:lpstr>Bell MT</vt:lpstr>
      <vt:lpstr>Calibri</vt:lpstr>
      <vt:lpstr>Cambria Math</vt:lpstr>
      <vt:lpstr>Wingdings 2</vt:lpstr>
      <vt:lpstr>GlowVTI</vt:lpstr>
      <vt:lpstr> </vt:lpstr>
      <vt:lpstr>Motivation</vt:lpstr>
      <vt:lpstr> </vt:lpstr>
      <vt:lpstr>Objective</vt:lpstr>
      <vt:lpstr>Datasets Overview</vt:lpstr>
      <vt:lpstr>Multicollinearity</vt:lpstr>
      <vt:lpstr>Model Building</vt:lpstr>
      <vt:lpstr>Base Model Predictors</vt:lpstr>
      <vt:lpstr>Interaction Terms</vt:lpstr>
      <vt:lpstr>Higher Order</vt:lpstr>
      <vt:lpstr>Assumption Checking-1</vt:lpstr>
      <vt:lpstr>PowerPoint Presentation</vt:lpstr>
      <vt:lpstr>Conclusions</vt:lpstr>
      <vt:lpstr>Next Steps</vt:lpstr>
      <vt:lpstr>References</vt:lpstr>
      <vt:lpstr>Thank you for listening! Questions or Concerns?</vt:lpstr>
      <vt:lpstr>Appendix 1: Finalized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Li</dc:creator>
  <cp:lastModifiedBy>Sarah Li</cp:lastModifiedBy>
  <cp:revision>6</cp:revision>
  <dcterms:created xsi:type="dcterms:W3CDTF">2022-12-09T17:27:13Z</dcterms:created>
  <dcterms:modified xsi:type="dcterms:W3CDTF">2022-12-13T06:03:18Z</dcterms:modified>
</cp:coreProperties>
</file>