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2C68-0041-44C4-BEAA-DF18759B855B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71FD-BA40-4756-A4A3-D3F2E3CE8D5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46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2C68-0041-44C4-BEAA-DF18759B855B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71FD-BA40-4756-A4A3-D3F2E3CE8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68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2C68-0041-44C4-BEAA-DF18759B855B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71FD-BA40-4756-A4A3-D3F2E3CE8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78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2C68-0041-44C4-BEAA-DF18759B855B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71FD-BA40-4756-A4A3-D3F2E3CE8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95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2C68-0041-44C4-BEAA-DF18759B855B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71FD-BA40-4756-A4A3-D3F2E3CE8D5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36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2C68-0041-44C4-BEAA-DF18759B855B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71FD-BA40-4756-A4A3-D3F2E3CE8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31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2C68-0041-44C4-BEAA-DF18759B855B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71FD-BA40-4756-A4A3-D3F2E3CE8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20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2C68-0041-44C4-BEAA-DF18759B855B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71FD-BA40-4756-A4A3-D3F2E3CE8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15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2C68-0041-44C4-BEAA-DF18759B855B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71FD-BA40-4756-A4A3-D3F2E3CE8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34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A82C68-0041-44C4-BEAA-DF18759B855B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4A71FD-BA40-4756-A4A3-D3F2E3CE8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87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2C68-0041-44C4-BEAA-DF18759B855B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71FD-BA40-4756-A4A3-D3F2E3CE8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46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A82C68-0041-44C4-BEAA-DF18759B855B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4A71FD-BA40-4756-A4A3-D3F2E3CE8D5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1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000" dirty="0" smtClean="0"/>
              <a:t>Redes Neurais Artificiais – RNA</a:t>
            </a:r>
            <a:br>
              <a:rPr lang="pt-BR" sz="6000" dirty="0" smtClean="0"/>
            </a:br>
            <a:r>
              <a:rPr lang="pt-BR" sz="4400" dirty="0" err="1" smtClean="0"/>
              <a:t>Perceptron</a:t>
            </a:r>
            <a:r>
              <a:rPr lang="pt-BR" sz="4400" dirty="0" smtClean="0"/>
              <a:t> de uma camada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2800" b="1" cap="none" dirty="0"/>
              <a:t>Leonardo De Holanda Bonifácio</a:t>
            </a:r>
          </a:p>
          <a:p>
            <a:r>
              <a:rPr lang="pt-BR" cap="none" dirty="0"/>
              <a:t>github.com/</a:t>
            </a:r>
            <a:r>
              <a:rPr lang="pt-BR" cap="none" dirty="0" err="1"/>
              <a:t>leothi</a:t>
            </a:r>
            <a:endParaRPr lang="pt-BR" cap="none" dirty="0"/>
          </a:p>
          <a:p>
            <a:r>
              <a:rPr lang="pt-BR" cap="none" dirty="0"/>
              <a:t>lhbonifacio@latam.stefanini.com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297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26979" y="254639"/>
            <a:ext cx="10058400" cy="741043"/>
          </a:xfrm>
        </p:spPr>
        <p:txBody>
          <a:bodyPr/>
          <a:lstStyle/>
          <a:p>
            <a:r>
              <a:rPr lang="pt-BR" dirty="0" smtClean="0"/>
              <a:t>Introdução – Inteligência Artificial</a:t>
            </a:r>
            <a:endParaRPr lang="pt-BR" dirty="0"/>
          </a:p>
        </p:txBody>
      </p:sp>
      <p:pic>
        <p:nvPicPr>
          <p:cNvPr id="1028" name="Picture 4" descr="Image result for inteligencia artificial exempl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444" y="4375707"/>
            <a:ext cx="4604358" cy="23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esla ins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697" y="2124774"/>
            <a:ext cx="3677054" cy="245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black mirror robo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53" y="4297552"/>
            <a:ext cx="3686851" cy="221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617711" y="1091662"/>
            <a:ext cx="98995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0" dirty="0" smtClean="0">
                <a:solidFill>
                  <a:srgbClr val="262626"/>
                </a:solidFill>
                <a:effectLst/>
                <a:latin typeface="Source Sans Pro"/>
              </a:rPr>
              <a:t>Inteligência Artificial (IA) é um ramo da ciência da computação que se propõe a elaborar dispositivos que simulem a capacidade humana de raciocinar, perceber, tomar decisões e resolver problemas, enfim, a capacidade de ser inteligente.</a:t>
            </a:r>
            <a:endParaRPr lang="pt-BR" dirty="0"/>
          </a:p>
        </p:txBody>
      </p:sp>
      <p:pic>
        <p:nvPicPr>
          <p:cNvPr id="1026" name="Picture 2" descr="Image result for inteligencia artificial exemplos"/>
          <p:cNvPicPr>
            <a:picLocks noGrp="1" noChangeAspect="1" noChangeArrowheads="1"/>
          </p:cNvPicPr>
          <p:nvPr>
            <p:ph idx="429496729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4" y="2282077"/>
            <a:ext cx="3892550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21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Neurônio e </a:t>
            </a:r>
            <a:r>
              <a:rPr lang="pt-BR" dirty="0" err="1" smtClean="0"/>
              <a:t>Deep</a:t>
            </a:r>
            <a:r>
              <a:rPr lang="pt-BR" dirty="0" smtClean="0"/>
              <a:t> Learning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 Simulação da capacidade humana – </a:t>
            </a:r>
            <a:r>
              <a:rPr lang="pt-BR" dirty="0"/>
              <a:t>N</a:t>
            </a:r>
            <a:r>
              <a:rPr lang="pt-BR" dirty="0" smtClean="0"/>
              <a:t>eurônio artificial (</a:t>
            </a:r>
            <a:r>
              <a:rPr lang="pt-BR" dirty="0" err="1" smtClean="0"/>
              <a:t>Perceptron</a:t>
            </a:r>
            <a:r>
              <a:rPr lang="pt-BR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 Através de entradas, pesos e função de ativação, toma-se uma decisão (saída)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dirty="0" smtClean="0"/>
              <a:t>Atualização de pesos para diminuir o erro dessa decisão (</a:t>
            </a:r>
            <a:r>
              <a:rPr lang="pt-BR" dirty="0" err="1" smtClean="0"/>
              <a:t>backpropagation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2050" name="Picture 2" descr="Image result for perceptron uma cam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31" y="2479235"/>
            <a:ext cx="4029075" cy="198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22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Elipse 4"/>
              <p:cNvSpPr/>
              <p:nvPr/>
            </p:nvSpPr>
            <p:spPr>
              <a:xfrm>
                <a:off x="651753" y="1011677"/>
                <a:ext cx="731520" cy="72957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Elips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3" y="1011677"/>
                <a:ext cx="731520" cy="72957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Elipse 5"/>
              <p:cNvSpPr/>
              <p:nvPr/>
            </p:nvSpPr>
            <p:spPr>
              <a:xfrm>
                <a:off x="651753" y="2603770"/>
                <a:ext cx="731520" cy="72957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Elips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3" y="2603770"/>
                <a:ext cx="731520" cy="7295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Elipse 6"/>
              <p:cNvSpPr/>
              <p:nvPr/>
            </p:nvSpPr>
            <p:spPr>
              <a:xfrm>
                <a:off x="651753" y="4195863"/>
                <a:ext cx="731520" cy="72957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Elips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3" y="4195863"/>
                <a:ext cx="731520" cy="7295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/>
          <p:cNvSpPr/>
          <p:nvPr/>
        </p:nvSpPr>
        <p:spPr>
          <a:xfrm>
            <a:off x="3910519" y="2603770"/>
            <a:ext cx="1245141" cy="878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Soma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de Seta Reta 9"/>
          <p:cNvCxnSpPr>
            <a:stCxn id="5" idx="6"/>
            <a:endCxn id="8" idx="1"/>
          </p:cNvCxnSpPr>
          <p:nvPr/>
        </p:nvCxnSpPr>
        <p:spPr>
          <a:xfrm>
            <a:off x="1383273" y="1376464"/>
            <a:ext cx="2527246" cy="1666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6" idx="6"/>
            <a:endCxn id="8" idx="1"/>
          </p:cNvCxnSpPr>
          <p:nvPr/>
        </p:nvCxnSpPr>
        <p:spPr>
          <a:xfrm>
            <a:off x="1383273" y="2968557"/>
            <a:ext cx="2527246" cy="7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7" idx="6"/>
            <a:endCxn id="8" idx="1"/>
          </p:cNvCxnSpPr>
          <p:nvPr/>
        </p:nvCxnSpPr>
        <p:spPr>
          <a:xfrm flipV="1">
            <a:off x="1383273" y="3043136"/>
            <a:ext cx="2527246" cy="151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2403704" y="1716932"/>
                <a:ext cx="486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704" y="1716932"/>
                <a:ext cx="4863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2403703" y="2561936"/>
                <a:ext cx="486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703" y="2561936"/>
                <a:ext cx="48638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2403702" y="3383604"/>
                <a:ext cx="486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702" y="3383604"/>
                <a:ext cx="48638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tângulo 19"/>
          <p:cNvSpPr/>
          <p:nvPr/>
        </p:nvSpPr>
        <p:spPr>
          <a:xfrm>
            <a:off x="5667983" y="2603770"/>
            <a:ext cx="1245141" cy="878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Ativação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2" name="Conector de Seta Reta 21"/>
          <p:cNvCxnSpPr>
            <a:stCxn id="8" idx="3"/>
            <a:endCxn id="20" idx="1"/>
          </p:cNvCxnSpPr>
          <p:nvPr/>
        </p:nvCxnSpPr>
        <p:spPr>
          <a:xfrm>
            <a:off x="5155660" y="3043136"/>
            <a:ext cx="512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20" idx="3"/>
          </p:cNvCxnSpPr>
          <p:nvPr/>
        </p:nvCxnSpPr>
        <p:spPr>
          <a:xfrm>
            <a:off x="6913124" y="3043136"/>
            <a:ext cx="742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7682906" y="2812303"/>
            <a:ext cx="1517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Saída</a:t>
            </a:r>
            <a:endParaRPr lang="pt-B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2114793" y="4076686"/>
                <a:ext cx="417316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𝑒𝑛𝑡𝑟𝑎𝑑𝑎𝑠</m:t>
                      </m:r>
                    </m:oMath>
                  </m:oMathPara>
                </a14:m>
                <a:endParaRPr lang="pt-BR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𝑝𝑒𝑠𝑜𝑠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93" y="4076686"/>
                <a:ext cx="4173166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5252937" y="745961"/>
                <a:ext cx="6595354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𝐒𝐨𝐦𝐚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800" b="0" dirty="0" smtClean="0"/>
              </a:p>
              <a:p>
                <a:r>
                  <a:rPr lang="pt-BR" sz="2800" b="1" dirty="0" smtClean="0"/>
                  <a:t>Ativação: </a:t>
                </a:r>
                <a:r>
                  <a:rPr lang="pt-BR" sz="2800" dirty="0" err="1" smtClean="0"/>
                  <a:t>sigmoid</a:t>
                </a:r>
                <a:r>
                  <a:rPr lang="pt-BR" sz="2800" dirty="0" smtClean="0"/>
                  <a:t>, </a:t>
                </a:r>
                <a:r>
                  <a:rPr lang="pt-BR" sz="2800" dirty="0" err="1" smtClean="0"/>
                  <a:t>relu</a:t>
                </a:r>
                <a:r>
                  <a:rPr lang="pt-BR" sz="2800" dirty="0" smtClean="0"/>
                  <a:t>, </a:t>
                </a:r>
                <a:r>
                  <a:rPr lang="pt-BR" sz="2800" dirty="0" err="1" smtClean="0"/>
                  <a:t>tanh</a:t>
                </a:r>
                <a:r>
                  <a:rPr lang="pt-BR" sz="2800" dirty="0" smtClean="0"/>
                  <a:t>, degrau</a:t>
                </a:r>
              </a:p>
              <a:p>
                <a:r>
                  <a:rPr lang="pt-BR" sz="2800" b="1" dirty="0" smtClean="0"/>
                  <a:t>Saída: </a:t>
                </a:r>
                <a:r>
                  <a:rPr lang="pt-BR" sz="2800" dirty="0" smtClean="0"/>
                  <a:t>a ser comparada com desejada (erro)</a:t>
                </a:r>
                <a:endParaRPr lang="pt-BR" sz="2800" b="1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937" y="745961"/>
                <a:ext cx="6595354" cy="1661993"/>
              </a:xfrm>
              <a:prstGeom prst="rect">
                <a:avLst/>
              </a:prstGeom>
              <a:blipFill>
                <a:blip r:embed="rId9"/>
                <a:stretch>
                  <a:fillRect l="-1941" r="-8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02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544749" y="1877438"/>
            <a:ext cx="731520" cy="7295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 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544749" y="3469531"/>
            <a:ext cx="731520" cy="7295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544749" y="5061624"/>
            <a:ext cx="731520" cy="7295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803515" y="3469531"/>
            <a:ext cx="1245141" cy="878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Soma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de Seta Reta 9"/>
          <p:cNvCxnSpPr>
            <a:stCxn id="5" idx="6"/>
            <a:endCxn id="8" idx="1"/>
          </p:cNvCxnSpPr>
          <p:nvPr/>
        </p:nvCxnSpPr>
        <p:spPr>
          <a:xfrm>
            <a:off x="1276269" y="2242225"/>
            <a:ext cx="2527246" cy="1666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6" idx="6"/>
            <a:endCxn id="8" idx="1"/>
          </p:cNvCxnSpPr>
          <p:nvPr/>
        </p:nvCxnSpPr>
        <p:spPr>
          <a:xfrm>
            <a:off x="1276269" y="3834318"/>
            <a:ext cx="2527246" cy="7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7" idx="6"/>
            <a:endCxn id="8" idx="1"/>
          </p:cNvCxnSpPr>
          <p:nvPr/>
        </p:nvCxnSpPr>
        <p:spPr>
          <a:xfrm flipV="1">
            <a:off x="1276269" y="3908897"/>
            <a:ext cx="2527246" cy="151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2296700" y="2582693"/>
                <a:ext cx="486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0,8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700" y="2582693"/>
                <a:ext cx="48638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2296699" y="3427697"/>
                <a:ext cx="486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0,1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699" y="3427697"/>
                <a:ext cx="4863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2296698" y="4249365"/>
                <a:ext cx="486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698" y="4249365"/>
                <a:ext cx="48638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tângulo 19"/>
          <p:cNvSpPr/>
          <p:nvPr/>
        </p:nvSpPr>
        <p:spPr>
          <a:xfrm>
            <a:off x="5560979" y="3469531"/>
            <a:ext cx="1245141" cy="878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Ativação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2" name="Conector de Seta Reta 21"/>
          <p:cNvCxnSpPr>
            <a:stCxn id="8" idx="3"/>
            <a:endCxn id="20" idx="1"/>
          </p:cNvCxnSpPr>
          <p:nvPr/>
        </p:nvCxnSpPr>
        <p:spPr>
          <a:xfrm>
            <a:off x="5048656" y="3908897"/>
            <a:ext cx="512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20" idx="3"/>
          </p:cNvCxnSpPr>
          <p:nvPr/>
        </p:nvCxnSpPr>
        <p:spPr>
          <a:xfrm>
            <a:off x="6806120" y="3908897"/>
            <a:ext cx="742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7575902" y="3678064"/>
            <a:ext cx="1517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Saída</a:t>
            </a:r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– </a:t>
            </a:r>
            <a:r>
              <a:rPr lang="pt-BR" dirty="0" err="1" smtClean="0"/>
              <a:t>Step</a:t>
            </a:r>
            <a:r>
              <a:rPr lang="pt-BR" dirty="0" smtClean="0"/>
              <a:t> </a:t>
            </a:r>
            <a:r>
              <a:rPr lang="pt-BR" dirty="0" err="1" smtClean="0"/>
              <a:t>function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151762" y="1974715"/>
            <a:ext cx="8618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Qual a saída para as seguintes entrada e pesos, com função de ativação </a:t>
            </a:r>
            <a:r>
              <a:rPr lang="pt-BR" sz="2000" dirty="0" err="1" smtClean="0"/>
              <a:t>step</a:t>
            </a:r>
            <a:r>
              <a:rPr lang="pt-BR" sz="2000" dirty="0" smtClean="0"/>
              <a:t> </a:t>
            </a:r>
            <a:r>
              <a:rPr lang="pt-BR" sz="2000" dirty="0" err="1" smtClean="0"/>
              <a:t>function</a:t>
            </a:r>
            <a:r>
              <a:rPr lang="pt-BR" sz="2000" dirty="0" smtClean="0"/>
              <a:t> (degrau)?</a:t>
            </a:r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910509" y="4899815"/>
                <a:ext cx="64397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smtClean="0">
                          <a:latin typeface="Cambria Math" panose="02040503050406030204" pitchFamily="18" charset="0"/>
                        </a:rPr>
                        <m:t>𝐒𝐨𝐦𝐚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𝑆𝑜𝑚𝑎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=1∗0,8+7∗0,1+5∗0</m:t>
                      </m:r>
                    </m:oMath>
                  </m:oMathPara>
                </a14:m>
                <a:endParaRPr lang="pt-B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=0,8+0,7+0</m:t>
                      </m:r>
                    </m:oMath>
                  </m:oMathPara>
                </a14:m>
                <a:endParaRPr lang="pt-B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=1,5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09" y="4899815"/>
                <a:ext cx="6439711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8813259" y="2582693"/>
                <a:ext cx="27140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)={0,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r>
                  <a:rPr lang="pt-BR" b="0" dirty="0" smtClean="0"/>
                  <a:t/>
                </a:r>
                <a:br>
                  <a:rPr lang="pt-BR" b="0" dirty="0" smtClean="0"/>
                </a:br>
                <a:r>
                  <a:rPr lang="pt-BR" b="0" dirty="0" smtClean="0"/>
                  <a:t>	     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&gt;0}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259" y="2582693"/>
                <a:ext cx="2714017" cy="646331"/>
              </a:xfrm>
              <a:prstGeom prst="rect">
                <a:avLst/>
              </a:prstGeom>
              <a:blipFill>
                <a:blip r:embed="rId6"/>
                <a:stretch>
                  <a:fillRect r="-225" b="-84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7548664" y="4776281"/>
                <a:ext cx="2704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1,5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664" y="4776281"/>
                <a:ext cx="2704289" cy="369332"/>
              </a:xfrm>
              <a:prstGeom prst="rect">
                <a:avLst/>
              </a:prstGeom>
              <a:blipFill>
                <a:blip r:embed="rId7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34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17231" y="-486631"/>
            <a:ext cx="10058400" cy="1450976"/>
          </a:xfrm>
        </p:spPr>
        <p:txBody>
          <a:bodyPr/>
          <a:lstStyle/>
          <a:p>
            <a:r>
              <a:rPr lang="pt-BR" dirty="0" smtClean="0"/>
              <a:t>Exemplo completo – Porta AND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0652942"/>
                  </p:ext>
                </p:extLst>
              </p:nvPr>
            </p:nvGraphicFramePr>
            <p:xfrm>
              <a:off x="8346830" y="344528"/>
              <a:ext cx="2985477" cy="18542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995159">
                      <a:extLst>
                        <a:ext uri="{9D8B030D-6E8A-4147-A177-3AD203B41FA5}">
                          <a16:colId xmlns:a16="http://schemas.microsoft.com/office/drawing/2014/main" val="3154154977"/>
                        </a:ext>
                      </a:extLst>
                    </a:gridCol>
                    <a:gridCol w="995159">
                      <a:extLst>
                        <a:ext uri="{9D8B030D-6E8A-4147-A177-3AD203B41FA5}">
                          <a16:colId xmlns:a16="http://schemas.microsoft.com/office/drawing/2014/main" val="777843889"/>
                        </a:ext>
                      </a:extLst>
                    </a:gridCol>
                    <a:gridCol w="995159">
                      <a:extLst>
                        <a:ext uri="{9D8B030D-6E8A-4147-A177-3AD203B41FA5}">
                          <a16:colId xmlns:a16="http://schemas.microsoft.com/office/drawing/2014/main" val="2393150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𝑺𝒂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í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𝒅𝒂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4897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1127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2325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6451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99421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0652942"/>
                  </p:ext>
                </p:extLst>
              </p:nvPr>
            </p:nvGraphicFramePr>
            <p:xfrm>
              <a:off x="8346830" y="344528"/>
              <a:ext cx="2985477" cy="18542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995159">
                      <a:extLst>
                        <a:ext uri="{9D8B030D-6E8A-4147-A177-3AD203B41FA5}">
                          <a16:colId xmlns:a16="http://schemas.microsoft.com/office/drawing/2014/main" val="3154154977"/>
                        </a:ext>
                      </a:extLst>
                    </a:gridCol>
                    <a:gridCol w="995159">
                      <a:extLst>
                        <a:ext uri="{9D8B030D-6E8A-4147-A177-3AD203B41FA5}">
                          <a16:colId xmlns:a16="http://schemas.microsoft.com/office/drawing/2014/main" val="777843889"/>
                        </a:ext>
                      </a:extLst>
                    </a:gridCol>
                    <a:gridCol w="995159">
                      <a:extLst>
                        <a:ext uri="{9D8B030D-6E8A-4147-A177-3AD203B41FA5}">
                          <a16:colId xmlns:a16="http://schemas.microsoft.com/office/drawing/2014/main" val="2393150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1639" r="-20368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639" r="-10243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201227" t="-1639" r="-3067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4897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1127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2325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6451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99421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Elipse 5"/>
          <p:cNvSpPr/>
          <p:nvPr/>
        </p:nvSpPr>
        <p:spPr>
          <a:xfrm>
            <a:off x="239948" y="964345"/>
            <a:ext cx="495952" cy="5025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7" name="Elipse 6"/>
          <p:cNvSpPr/>
          <p:nvPr/>
        </p:nvSpPr>
        <p:spPr>
          <a:xfrm>
            <a:off x="239948" y="1745993"/>
            <a:ext cx="495952" cy="5025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554785" y="1255476"/>
            <a:ext cx="945947" cy="605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Soma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de Seta Reta 9"/>
          <p:cNvCxnSpPr>
            <a:stCxn id="6" idx="6"/>
            <a:endCxn id="9" idx="1"/>
          </p:cNvCxnSpPr>
          <p:nvPr/>
        </p:nvCxnSpPr>
        <p:spPr>
          <a:xfrm>
            <a:off x="735900" y="1215619"/>
            <a:ext cx="818885" cy="34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7" idx="6"/>
            <a:endCxn id="9" idx="1"/>
          </p:cNvCxnSpPr>
          <p:nvPr/>
        </p:nvCxnSpPr>
        <p:spPr>
          <a:xfrm flipV="1">
            <a:off x="735900" y="1558122"/>
            <a:ext cx="818885" cy="43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923686" y="1001819"/>
                <a:ext cx="3297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86" y="1001819"/>
                <a:ext cx="3297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983443" y="1814906"/>
                <a:ext cx="3297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43" y="1814906"/>
                <a:ext cx="32975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tângulo 15"/>
          <p:cNvSpPr/>
          <p:nvPr/>
        </p:nvSpPr>
        <p:spPr>
          <a:xfrm>
            <a:off x="2963175" y="1255476"/>
            <a:ext cx="844173" cy="605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>
                <a:solidFill>
                  <a:schemeClr val="tx1"/>
                </a:solidFill>
              </a:rPr>
              <a:t>step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7" name="Conector de Seta Reta 16"/>
          <p:cNvCxnSpPr>
            <a:stCxn id="9" idx="3"/>
            <a:endCxn id="16" idx="1"/>
          </p:cNvCxnSpPr>
          <p:nvPr/>
        </p:nvCxnSpPr>
        <p:spPr>
          <a:xfrm>
            <a:off x="2500732" y="1558122"/>
            <a:ext cx="462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4058976" y="1327289"/>
            <a:ext cx="1028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Saída</a:t>
            </a:r>
            <a:endParaRPr lang="pt-BR" sz="2400" dirty="0"/>
          </a:p>
        </p:txBody>
      </p:sp>
      <p:cxnSp>
        <p:nvCxnSpPr>
          <p:cNvPr id="43" name="Conector de Seta Reta 42"/>
          <p:cNvCxnSpPr>
            <a:stCxn id="16" idx="3"/>
            <a:endCxn id="19" idx="1"/>
          </p:cNvCxnSpPr>
          <p:nvPr/>
        </p:nvCxnSpPr>
        <p:spPr>
          <a:xfrm>
            <a:off x="3807348" y="1558122"/>
            <a:ext cx="251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Elipse 51"/>
          <p:cNvSpPr/>
          <p:nvPr/>
        </p:nvSpPr>
        <p:spPr>
          <a:xfrm>
            <a:off x="239948" y="2632832"/>
            <a:ext cx="495952" cy="5025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53" name="Elipse 52"/>
          <p:cNvSpPr/>
          <p:nvPr/>
        </p:nvSpPr>
        <p:spPr>
          <a:xfrm>
            <a:off x="239948" y="3414480"/>
            <a:ext cx="495952" cy="5025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1554785" y="2923963"/>
            <a:ext cx="945947" cy="605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Soma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55" name="Conector de Seta Reta 54"/>
          <p:cNvCxnSpPr>
            <a:stCxn id="52" idx="6"/>
            <a:endCxn id="54" idx="1"/>
          </p:cNvCxnSpPr>
          <p:nvPr/>
        </p:nvCxnSpPr>
        <p:spPr>
          <a:xfrm>
            <a:off x="735900" y="2884106"/>
            <a:ext cx="818885" cy="34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53" idx="6"/>
            <a:endCxn id="54" idx="1"/>
          </p:cNvCxnSpPr>
          <p:nvPr/>
        </p:nvCxnSpPr>
        <p:spPr>
          <a:xfrm flipV="1">
            <a:off x="735900" y="3226609"/>
            <a:ext cx="818885" cy="43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923686" y="2670306"/>
                <a:ext cx="3297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86" y="2670306"/>
                <a:ext cx="3297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983443" y="3483393"/>
                <a:ext cx="3297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43" y="3483393"/>
                <a:ext cx="3297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tângulo 58"/>
          <p:cNvSpPr/>
          <p:nvPr/>
        </p:nvSpPr>
        <p:spPr>
          <a:xfrm>
            <a:off x="2963175" y="2923963"/>
            <a:ext cx="844173" cy="605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>
                <a:solidFill>
                  <a:schemeClr val="tx1"/>
                </a:solidFill>
              </a:rPr>
              <a:t>step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60" name="Conector de Seta Reta 59"/>
          <p:cNvCxnSpPr>
            <a:stCxn id="54" idx="3"/>
            <a:endCxn id="59" idx="1"/>
          </p:cNvCxnSpPr>
          <p:nvPr/>
        </p:nvCxnSpPr>
        <p:spPr>
          <a:xfrm>
            <a:off x="2500732" y="3226609"/>
            <a:ext cx="462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CaixaDeTexto 60"/>
          <p:cNvSpPr txBox="1"/>
          <p:nvPr/>
        </p:nvSpPr>
        <p:spPr>
          <a:xfrm>
            <a:off x="4058976" y="2995776"/>
            <a:ext cx="1028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Saída</a:t>
            </a:r>
            <a:endParaRPr lang="pt-BR" sz="2400" dirty="0"/>
          </a:p>
        </p:txBody>
      </p:sp>
      <p:cxnSp>
        <p:nvCxnSpPr>
          <p:cNvPr id="62" name="Conector de Seta Reta 61"/>
          <p:cNvCxnSpPr>
            <a:stCxn id="59" idx="3"/>
            <a:endCxn id="61" idx="1"/>
          </p:cNvCxnSpPr>
          <p:nvPr/>
        </p:nvCxnSpPr>
        <p:spPr>
          <a:xfrm>
            <a:off x="3807348" y="3226609"/>
            <a:ext cx="251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/>
          <p:cNvSpPr/>
          <p:nvPr/>
        </p:nvSpPr>
        <p:spPr>
          <a:xfrm>
            <a:off x="239948" y="4441058"/>
            <a:ext cx="495952" cy="5025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4" name="Elipse 63"/>
          <p:cNvSpPr/>
          <p:nvPr/>
        </p:nvSpPr>
        <p:spPr>
          <a:xfrm>
            <a:off x="239948" y="5222706"/>
            <a:ext cx="495952" cy="5025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65" name="Retângulo 64"/>
          <p:cNvSpPr/>
          <p:nvPr/>
        </p:nvSpPr>
        <p:spPr>
          <a:xfrm>
            <a:off x="1554785" y="4732189"/>
            <a:ext cx="945947" cy="605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Soma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66" name="Conector de Seta Reta 65"/>
          <p:cNvCxnSpPr>
            <a:stCxn id="63" idx="6"/>
            <a:endCxn id="65" idx="1"/>
          </p:cNvCxnSpPr>
          <p:nvPr/>
        </p:nvCxnSpPr>
        <p:spPr>
          <a:xfrm>
            <a:off x="735900" y="4692332"/>
            <a:ext cx="818885" cy="34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stCxn id="64" idx="6"/>
            <a:endCxn id="65" idx="1"/>
          </p:cNvCxnSpPr>
          <p:nvPr/>
        </p:nvCxnSpPr>
        <p:spPr>
          <a:xfrm flipV="1">
            <a:off x="735900" y="5034835"/>
            <a:ext cx="818885" cy="43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923686" y="4478532"/>
                <a:ext cx="3297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86" y="4478532"/>
                <a:ext cx="3297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983443" y="5291619"/>
                <a:ext cx="3297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43" y="5291619"/>
                <a:ext cx="32975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tângulo 69"/>
          <p:cNvSpPr/>
          <p:nvPr/>
        </p:nvSpPr>
        <p:spPr>
          <a:xfrm>
            <a:off x="2963175" y="4732189"/>
            <a:ext cx="844173" cy="605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>
                <a:solidFill>
                  <a:schemeClr val="tx1"/>
                </a:solidFill>
              </a:rPr>
              <a:t>step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1" name="Conector de Seta Reta 70"/>
          <p:cNvCxnSpPr>
            <a:stCxn id="65" idx="3"/>
            <a:endCxn id="70" idx="1"/>
          </p:cNvCxnSpPr>
          <p:nvPr/>
        </p:nvCxnSpPr>
        <p:spPr>
          <a:xfrm>
            <a:off x="2500732" y="5034835"/>
            <a:ext cx="462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4058976" y="4804002"/>
            <a:ext cx="1028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Saída</a:t>
            </a:r>
            <a:endParaRPr lang="pt-BR" sz="2400" dirty="0"/>
          </a:p>
        </p:txBody>
      </p:sp>
      <p:cxnSp>
        <p:nvCxnSpPr>
          <p:cNvPr id="73" name="Conector de Seta Reta 72"/>
          <p:cNvCxnSpPr>
            <a:stCxn id="70" idx="3"/>
            <a:endCxn id="72" idx="1"/>
          </p:cNvCxnSpPr>
          <p:nvPr/>
        </p:nvCxnSpPr>
        <p:spPr>
          <a:xfrm>
            <a:off x="3807348" y="5034835"/>
            <a:ext cx="251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Elipse 76"/>
          <p:cNvSpPr/>
          <p:nvPr/>
        </p:nvSpPr>
        <p:spPr>
          <a:xfrm>
            <a:off x="4933875" y="4441058"/>
            <a:ext cx="495952" cy="5025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8" name="Elipse 77"/>
          <p:cNvSpPr/>
          <p:nvPr/>
        </p:nvSpPr>
        <p:spPr>
          <a:xfrm>
            <a:off x="4933875" y="5222706"/>
            <a:ext cx="495952" cy="5025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9" name="Retângulo 78"/>
          <p:cNvSpPr/>
          <p:nvPr/>
        </p:nvSpPr>
        <p:spPr>
          <a:xfrm>
            <a:off x="6248712" y="4732189"/>
            <a:ext cx="945947" cy="605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Soma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80" name="Conector de Seta Reta 79"/>
          <p:cNvCxnSpPr>
            <a:stCxn id="77" idx="6"/>
            <a:endCxn id="79" idx="1"/>
          </p:cNvCxnSpPr>
          <p:nvPr/>
        </p:nvCxnSpPr>
        <p:spPr>
          <a:xfrm>
            <a:off x="5429827" y="4692332"/>
            <a:ext cx="818885" cy="34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>
            <a:stCxn id="78" idx="6"/>
            <a:endCxn id="79" idx="1"/>
          </p:cNvCxnSpPr>
          <p:nvPr/>
        </p:nvCxnSpPr>
        <p:spPr>
          <a:xfrm flipV="1">
            <a:off x="5429827" y="5034835"/>
            <a:ext cx="818885" cy="43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5617613" y="4478532"/>
                <a:ext cx="3297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613" y="4478532"/>
                <a:ext cx="3297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677370" y="5291619"/>
                <a:ext cx="3297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370" y="5291619"/>
                <a:ext cx="32975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tângulo 83"/>
          <p:cNvSpPr/>
          <p:nvPr/>
        </p:nvSpPr>
        <p:spPr>
          <a:xfrm>
            <a:off x="7657102" y="4732189"/>
            <a:ext cx="844173" cy="605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>
                <a:solidFill>
                  <a:schemeClr val="tx1"/>
                </a:solidFill>
              </a:rPr>
              <a:t>step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85" name="Conector de Seta Reta 84"/>
          <p:cNvCxnSpPr>
            <a:stCxn id="79" idx="3"/>
            <a:endCxn id="84" idx="1"/>
          </p:cNvCxnSpPr>
          <p:nvPr/>
        </p:nvCxnSpPr>
        <p:spPr>
          <a:xfrm>
            <a:off x="7194659" y="5034835"/>
            <a:ext cx="462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8752903" y="4804002"/>
            <a:ext cx="1028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Saída</a:t>
            </a:r>
            <a:endParaRPr lang="pt-BR" sz="2400" dirty="0"/>
          </a:p>
        </p:txBody>
      </p:sp>
      <p:cxnSp>
        <p:nvCxnSpPr>
          <p:cNvPr id="87" name="Conector de Seta Reta 86"/>
          <p:cNvCxnSpPr>
            <a:stCxn id="84" idx="3"/>
            <a:endCxn id="86" idx="1"/>
          </p:cNvCxnSpPr>
          <p:nvPr/>
        </p:nvCxnSpPr>
        <p:spPr>
          <a:xfrm>
            <a:off x="8501275" y="5034835"/>
            <a:ext cx="251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1622315" y="1923648"/>
                <a:ext cx="26817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𝑠𝑜𝑚𝑎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=0∗0+0∗0=0</m:t>
                      </m:r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315" y="1923648"/>
                <a:ext cx="2681720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1554785" y="3639938"/>
                <a:ext cx="26817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𝑠𝑜𝑚𝑎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=0∗0+1∗0=0</m:t>
                      </m:r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785" y="3639938"/>
                <a:ext cx="2681720" cy="12003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391093" y="5428710"/>
                <a:ext cx="26817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𝑠𝑜𝑚𝑎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=1∗0+0∗0=0</m:t>
                      </m:r>
                    </m:oMath>
                  </m:oMathPara>
                </a14:m>
                <a:endParaRPr lang="pt-B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93" y="5428710"/>
                <a:ext cx="2681720" cy="120032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6248712" y="5366540"/>
                <a:ext cx="26817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𝑠𝑜𝑚𝑎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=1∗0+1∗0=0</m:t>
                      </m:r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712" y="5366540"/>
                <a:ext cx="2681720" cy="120032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2" name="Tabela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130620"/>
              </p:ext>
            </p:extLst>
          </p:nvPr>
        </p:nvGraphicFramePr>
        <p:xfrm>
          <a:off x="8330800" y="2385902"/>
          <a:ext cx="3001506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00753">
                  <a:extLst>
                    <a:ext uri="{9D8B030D-6E8A-4147-A177-3AD203B41FA5}">
                      <a16:colId xmlns:a16="http://schemas.microsoft.com/office/drawing/2014/main" val="2162993790"/>
                    </a:ext>
                  </a:extLst>
                </a:gridCol>
                <a:gridCol w="1500753">
                  <a:extLst>
                    <a:ext uri="{9D8B030D-6E8A-4147-A177-3AD203B41FA5}">
                      <a16:colId xmlns:a16="http://schemas.microsoft.com/office/drawing/2014/main" val="3094731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Saída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Esperada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64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878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7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6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20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9004531" y="4694687"/>
                <a:ext cx="3590310" cy="1153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𝐄𝐫𝐫𝐨</m:t>
                      </m:r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t-BR" sz="2400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pt-BR" sz="24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𝐀𝐜𝐞𝐫𝐭𝐨</m:t>
                      </m:r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𝟕𝟓</m:t>
                      </m:r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531" y="4694687"/>
                <a:ext cx="3590310" cy="11531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73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3" grpId="0"/>
      <p:bldP spid="14" grpId="0"/>
      <p:bldP spid="16" grpId="0" animBg="1"/>
      <p:bldP spid="19" grpId="0"/>
      <p:bldP spid="52" grpId="0" animBg="1"/>
      <p:bldP spid="53" grpId="0" animBg="1"/>
      <p:bldP spid="54" grpId="0" animBg="1"/>
      <p:bldP spid="57" grpId="0"/>
      <p:bldP spid="58" grpId="0"/>
      <p:bldP spid="59" grpId="0" animBg="1"/>
      <p:bldP spid="61" grpId="0"/>
      <p:bldP spid="63" grpId="0" animBg="1"/>
      <p:bldP spid="64" grpId="0" animBg="1"/>
      <p:bldP spid="65" grpId="0" animBg="1"/>
      <p:bldP spid="68" grpId="0"/>
      <p:bldP spid="69" grpId="0"/>
      <p:bldP spid="70" grpId="0" animBg="1"/>
      <p:bldP spid="72" grpId="0"/>
      <p:bldP spid="77" grpId="0" animBg="1"/>
      <p:bldP spid="78" grpId="0" animBg="1"/>
      <p:bldP spid="79" grpId="0" animBg="1"/>
      <p:bldP spid="82" grpId="0"/>
      <p:bldP spid="83" grpId="0"/>
      <p:bldP spid="84" grpId="0" animBg="1"/>
      <p:bldP spid="86" grpId="0"/>
      <p:bldP spid="88" grpId="0"/>
      <p:bldP spid="89" grpId="0"/>
      <p:bldP spid="90" grpId="0"/>
      <p:bldP spid="91" grpId="0"/>
      <p:bldP spid="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17231" y="-486631"/>
            <a:ext cx="10058400" cy="1450976"/>
          </a:xfrm>
        </p:spPr>
        <p:txBody>
          <a:bodyPr/>
          <a:lstStyle/>
          <a:p>
            <a:r>
              <a:rPr lang="pt-BR" dirty="0" smtClean="0"/>
              <a:t>Exemplo completo – Porta AND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/>
              <p:cNvGraphicFramePr>
                <a:graphicFrameLocks noGrp="1"/>
              </p:cNvGraphicFramePr>
              <p:nvPr/>
            </p:nvGraphicFramePr>
            <p:xfrm>
              <a:off x="8346830" y="344528"/>
              <a:ext cx="2985477" cy="18542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995159">
                      <a:extLst>
                        <a:ext uri="{9D8B030D-6E8A-4147-A177-3AD203B41FA5}">
                          <a16:colId xmlns:a16="http://schemas.microsoft.com/office/drawing/2014/main" val="3154154977"/>
                        </a:ext>
                      </a:extLst>
                    </a:gridCol>
                    <a:gridCol w="995159">
                      <a:extLst>
                        <a:ext uri="{9D8B030D-6E8A-4147-A177-3AD203B41FA5}">
                          <a16:colId xmlns:a16="http://schemas.microsoft.com/office/drawing/2014/main" val="777843889"/>
                        </a:ext>
                      </a:extLst>
                    </a:gridCol>
                    <a:gridCol w="995159">
                      <a:extLst>
                        <a:ext uri="{9D8B030D-6E8A-4147-A177-3AD203B41FA5}">
                          <a16:colId xmlns:a16="http://schemas.microsoft.com/office/drawing/2014/main" val="2393150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𝑺𝒂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í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𝒅𝒂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4897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1127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2325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6451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99421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/>
              <p:cNvGraphicFramePr>
                <a:graphicFrameLocks noGrp="1"/>
              </p:cNvGraphicFramePr>
              <p:nvPr/>
            </p:nvGraphicFramePr>
            <p:xfrm>
              <a:off x="8346830" y="344528"/>
              <a:ext cx="2985477" cy="18542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995159">
                      <a:extLst>
                        <a:ext uri="{9D8B030D-6E8A-4147-A177-3AD203B41FA5}">
                          <a16:colId xmlns:a16="http://schemas.microsoft.com/office/drawing/2014/main" val="3154154977"/>
                        </a:ext>
                      </a:extLst>
                    </a:gridCol>
                    <a:gridCol w="995159">
                      <a:extLst>
                        <a:ext uri="{9D8B030D-6E8A-4147-A177-3AD203B41FA5}">
                          <a16:colId xmlns:a16="http://schemas.microsoft.com/office/drawing/2014/main" val="777843889"/>
                        </a:ext>
                      </a:extLst>
                    </a:gridCol>
                    <a:gridCol w="995159">
                      <a:extLst>
                        <a:ext uri="{9D8B030D-6E8A-4147-A177-3AD203B41FA5}">
                          <a16:colId xmlns:a16="http://schemas.microsoft.com/office/drawing/2014/main" val="2393150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1639" r="-20368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639" r="-10243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201227" t="-1639" r="-3067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4897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1127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2325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6451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99421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Elipse 5"/>
          <p:cNvSpPr/>
          <p:nvPr/>
        </p:nvSpPr>
        <p:spPr>
          <a:xfrm>
            <a:off x="239948" y="964345"/>
            <a:ext cx="495952" cy="5025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7" name="Elipse 6"/>
          <p:cNvSpPr/>
          <p:nvPr/>
        </p:nvSpPr>
        <p:spPr>
          <a:xfrm>
            <a:off x="239948" y="1745993"/>
            <a:ext cx="495952" cy="5025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554785" y="1255476"/>
            <a:ext cx="945947" cy="605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Soma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de Seta Reta 9"/>
          <p:cNvCxnSpPr>
            <a:stCxn id="6" idx="6"/>
            <a:endCxn id="9" idx="1"/>
          </p:cNvCxnSpPr>
          <p:nvPr/>
        </p:nvCxnSpPr>
        <p:spPr>
          <a:xfrm>
            <a:off x="735900" y="1215619"/>
            <a:ext cx="818885" cy="34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7" idx="6"/>
            <a:endCxn id="9" idx="1"/>
          </p:cNvCxnSpPr>
          <p:nvPr/>
        </p:nvCxnSpPr>
        <p:spPr>
          <a:xfrm flipV="1">
            <a:off x="735900" y="1558122"/>
            <a:ext cx="818885" cy="43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923686" y="1001819"/>
                <a:ext cx="758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0,5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86" y="1001819"/>
                <a:ext cx="7581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983443" y="1814906"/>
                <a:ext cx="3297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0,5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43" y="1814906"/>
                <a:ext cx="329755" cy="369332"/>
              </a:xfrm>
              <a:prstGeom prst="rect">
                <a:avLst/>
              </a:prstGeom>
              <a:blipFill>
                <a:blip r:embed="rId4"/>
                <a:stretch>
                  <a:fillRect r="-462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tângulo 15"/>
          <p:cNvSpPr/>
          <p:nvPr/>
        </p:nvSpPr>
        <p:spPr>
          <a:xfrm>
            <a:off x="2963175" y="1255476"/>
            <a:ext cx="844173" cy="605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>
                <a:solidFill>
                  <a:schemeClr val="tx1"/>
                </a:solidFill>
              </a:rPr>
              <a:t>step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7" name="Conector de Seta Reta 16"/>
          <p:cNvCxnSpPr>
            <a:stCxn id="9" idx="3"/>
            <a:endCxn id="16" idx="1"/>
          </p:cNvCxnSpPr>
          <p:nvPr/>
        </p:nvCxnSpPr>
        <p:spPr>
          <a:xfrm>
            <a:off x="2500732" y="1558122"/>
            <a:ext cx="462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4058976" y="1327289"/>
            <a:ext cx="1028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Saída</a:t>
            </a:r>
            <a:endParaRPr lang="pt-BR" sz="2400" dirty="0"/>
          </a:p>
        </p:txBody>
      </p:sp>
      <p:cxnSp>
        <p:nvCxnSpPr>
          <p:cNvPr id="43" name="Conector de Seta Reta 42"/>
          <p:cNvCxnSpPr>
            <a:stCxn id="16" idx="3"/>
            <a:endCxn id="19" idx="1"/>
          </p:cNvCxnSpPr>
          <p:nvPr/>
        </p:nvCxnSpPr>
        <p:spPr>
          <a:xfrm>
            <a:off x="3807348" y="1558122"/>
            <a:ext cx="251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Elipse 51"/>
          <p:cNvSpPr/>
          <p:nvPr/>
        </p:nvSpPr>
        <p:spPr>
          <a:xfrm>
            <a:off x="239948" y="2632832"/>
            <a:ext cx="495952" cy="5025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53" name="Elipse 52"/>
          <p:cNvSpPr/>
          <p:nvPr/>
        </p:nvSpPr>
        <p:spPr>
          <a:xfrm>
            <a:off x="239948" y="3414480"/>
            <a:ext cx="495952" cy="5025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1554785" y="2923963"/>
            <a:ext cx="945947" cy="605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Soma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55" name="Conector de Seta Reta 54"/>
          <p:cNvCxnSpPr>
            <a:stCxn id="52" idx="6"/>
            <a:endCxn id="54" idx="1"/>
          </p:cNvCxnSpPr>
          <p:nvPr/>
        </p:nvCxnSpPr>
        <p:spPr>
          <a:xfrm>
            <a:off x="735900" y="2884106"/>
            <a:ext cx="818885" cy="34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53" idx="6"/>
            <a:endCxn id="54" idx="1"/>
          </p:cNvCxnSpPr>
          <p:nvPr/>
        </p:nvCxnSpPr>
        <p:spPr>
          <a:xfrm flipV="1">
            <a:off x="735900" y="3226609"/>
            <a:ext cx="818885" cy="43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923686" y="2670306"/>
                <a:ext cx="3297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0,5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86" y="2670306"/>
                <a:ext cx="329755" cy="369332"/>
              </a:xfrm>
              <a:prstGeom prst="rect">
                <a:avLst/>
              </a:prstGeom>
              <a:blipFill>
                <a:blip r:embed="rId5"/>
                <a:stretch>
                  <a:fillRect r="-462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983443" y="3483393"/>
                <a:ext cx="3297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0,5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43" y="3483393"/>
                <a:ext cx="329755" cy="369332"/>
              </a:xfrm>
              <a:prstGeom prst="rect">
                <a:avLst/>
              </a:prstGeom>
              <a:blipFill>
                <a:blip r:embed="rId6"/>
                <a:stretch>
                  <a:fillRect r="-462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tângulo 58"/>
          <p:cNvSpPr/>
          <p:nvPr/>
        </p:nvSpPr>
        <p:spPr>
          <a:xfrm>
            <a:off x="2963175" y="2923963"/>
            <a:ext cx="844173" cy="605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>
                <a:solidFill>
                  <a:schemeClr val="tx1"/>
                </a:solidFill>
              </a:rPr>
              <a:t>step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60" name="Conector de Seta Reta 59"/>
          <p:cNvCxnSpPr>
            <a:stCxn id="54" idx="3"/>
            <a:endCxn id="59" idx="1"/>
          </p:cNvCxnSpPr>
          <p:nvPr/>
        </p:nvCxnSpPr>
        <p:spPr>
          <a:xfrm>
            <a:off x="2500732" y="3226609"/>
            <a:ext cx="462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CaixaDeTexto 60"/>
          <p:cNvSpPr txBox="1"/>
          <p:nvPr/>
        </p:nvSpPr>
        <p:spPr>
          <a:xfrm>
            <a:off x="4058976" y="2995776"/>
            <a:ext cx="1028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Saída</a:t>
            </a:r>
            <a:endParaRPr lang="pt-BR" sz="2400" dirty="0"/>
          </a:p>
        </p:txBody>
      </p:sp>
      <p:cxnSp>
        <p:nvCxnSpPr>
          <p:cNvPr id="62" name="Conector de Seta Reta 61"/>
          <p:cNvCxnSpPr>
            <a:stCxn id="59" idx="3"/>
            <a:endCxn id="61" idx="1"/>
          </p:cNvCxnSpPr>
          <p:nvPr/>
        </p:nvCxnSpPr>
        <p:spPr>
          <a:xfrm>
            <a:off x="3807348" y="3226609"/>
            <a:ext cx="251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/>
          <p:cNvSpPr/>
          <p:nvPr/>
        </p:nvSpPr>
        <p:spPr>
          <a:xfrm>
            <a:off x="239948" y="4441058"/>
            <a:ext cx="495952" cy="5025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4" name="Elipse 63"/>
          <p:cNvSpPr/>
          <p:nvPr/>
        </p:nvSpPr>
        <p:spPr>
          <a:xfrm>
            <a:off x="239948" y="5222706"/>
            <a:ext cx="495952" cy="5025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65" name="Retângulo 64"/>
          <p:cNvSpPr/>
          <p:nvPr/>
        </p:nvSpPr>
        <p:spPr>
          <a:xfrm>
            <a:off x="1554785" y="4732189"/>
            <a:ext cx="945947" cy="605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Soma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66" name="Conector de Seta Reta 65"/>
          <p:cNvCxnSpPr>
            <a:stCxn id="63" idx="6"/>
            <a:endCxn id="65" idx="1"/>
          </p:cNvCxnSpPr>
          <p:nvPr/>
        </p:nvCxnSpPr>
        <p:spPr>
          <a:xfrm>
            <a:off x="735900" y="4692332"/>
            <a:ext cx="818885" cy="34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stCxn id="64" idx="6"/>
            <a:endCxn id="65" idx="1"/>
          </p:cNvCxnSpPr>
          <p:nvPr/>
        </p:nvCxnSpPr>
        <p:spPr>
          <a:xfrm flipV="1">
            <a:off x="735900" y="5034835"/>
            <a:ext cx="818885" cy="43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923686" y="4478532"/>
                <a:ext cx="3297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0,5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86" y="4478532"/>
                <a:ext cx="329755" cy="369332"/>
              </a:xfrm>
              <a:prstGeom prst="rect">
                <a:avLst/>
              </a:prstGeom>
              <a:blipFill>
                <a:blip r:embed="rId7"/>
                <a:stretch>
                  <a:fillRect r="-462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983443" y="5291619"/>
                <a:ext cx="3297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0,5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43" y="5291619"/>
                <a:ext cx="329755" cy="369332"/>
              </a:xfrm>
              <a:prstGeom prst="rect">
                <a:avLst/>
              </a:prstGeom>
              <a:blipFill>
                <a:blip r:embed="rId8"/>
                <a:stretch>
                  <a:fillRect r="-462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tângulo 69"/>
          <p:cNvSpPr/>
          <p:nvPr/>
        </p:nvSpPr>
        <p:spPr>
          <a:xfrm>
            <a:off x="2963175" y="4732189"/>
            <a:ext cx="844173" cy="605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>
                <a:solidFill>
                  <a:schemeClr val="tx1"/>
                </a:solidFill>
              </a:rPr>
              <a:t>step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1" name="Conector de Seta Reta 70"/>
          <p:cNvCxnSpPr>
            <a:stCxn id="65" idx="3"/>
            <a:endCxn id="70" idx="1"/>
          </p:cNvCxnSpPr>
          <p:nvPr/>
        </p:nvCxnSpPr>
        <p:spPr>
          <a:xfrm>
            <a:off x="2500732" y="5034835"/>
            <a:ext cx="462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4058976" y="4804002"/>
            <a:ext cx="1028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Saída</a:t>
            </a:r>
            <a:endParaRPr lang="pt-BR" sz="2400" dirty="0"/>
          </a:p>
        </p:txBody>
      </p:sp>
      <p:cxnSp>
        <p:nvCxnSpPr>
          <p:cNvPr id="73" name="Conector de Seta Reta 72"/>
          <p:cNvCxnSpPr>
            <a:stCxn id="70" idx="3"/>
            <a:endCxn id="72" idx="1"/>
          </p:cNvCxnSpPr>
          <p:nvPr/>
        </p:nvCxnSpPr>
        <p:spPr>
          <a:xfrm>
            <a:off x="3807348" y="5034835"/>
            <a:ext cx="251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Elipse 76"/>
          <p:cNvSpPr/>
          <p:nvPr/>
        </p:nvSpPr>
        <p:spPr>
          <a:xfrm>
            <a:off x="4933875" y="4441058"/>
            <a:ext cx="495952" cy="5025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8" name="Elipse 77"/>
          <p:cNvSpPr/>
          <p:nvPr/>
        </p:nvSpPr>
        <p:spPr>
          <a:xfrm>
            <a:off x="4933875" y="5222706"/>
            <a:ext cx="495952" cy="5025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9" name="Retângulo 78"/>
          <p:cNvSpPr/>
          <p:nvPr/>
        </p:nvSpPr>
        <p:spPr>
          <a:xfrm>
            <a:off x="6248712" y="4732189"/>
            <a:ext cx="945947" cy="605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Soma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80" name="Conector de Seta Reta 79"/>
          <p:cNvCxnSpPr>
            <a:stCxn id="77" idx="6"/>
            <a:endCxn id="79" idx="1"/>
          </p:cNvCxnSpPr>
          <p:nvPr/>
        </p:nvCxnSpPr>
        <p:spPr>
          <a:xfrm>
            <a:off x="5429827" y="4692332"/>
            <a:ext cx="818885" cy="34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>
            <a:stCxn id="78" idx="6"/>
            <a:endCxn id="79" idx="1"/>
          </p:cNvCxnSpPr>
          <p:nvPr/>
        </p:nvCxnSpPr>
        <p:spPr>
          <a:xfrm flipV="1">
            <a:off x="5429827" y="5034835"/>
            <a:ext cx="818885" cy="43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5617613" y="4478532"/>
                <a:ext cx="3297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0,5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613" y="4478532"/>
                <a:ext cx="329755" cy="369332"/>
              </a:xfrm>
              <a:prstGeom prst="rect">
                <a:avLst/>
              </a:prstGeom>
              <a:blipFill>
                <a:blip r:embed="rId9"/>
                <a:stretch>
                  <a:fillRect r="-462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677370" y="5291619"/>
                <a:ext cx="3297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0,5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370" y="5291619"/>
                <a:ext cx="329755" cy="369332"/>
              </a:xfrm>
              <a:prstGeom prst="rect">
                <a:avLst/>
              </a:prstGeom>
              <a:blipFill>
                <a:blip r:embed="rId10"/>
                <a:stretch>
                  <a:fillRect r="-462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tângulo 83"/>
          <p:cNvSpPr/>
          <p:nvPr/>
        </p:nvSpPr>
        <p:spPr>
          <a:xfrm>
            <a:off x="7657102" y="4732189"/>
            <a:ext cx="844173" cy="605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>
                <a:solidFill>
                  <a:schemeClr val="tx1"/>
                </a:solidFill>
              </a:rPr>
              <a:t>step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85" name="Conector de Seta Reta 84"/>
          <p:cNvCxnSpPr>
            <a:stCxn id="79" idx="3"/>
            <a:endCxn id="84" idx="1"/>
          </p:cNvCxnSpPr>
          <p:nvPr/>
        </p:nvCxnSpPr>
        <p:spPr>
          <a:xfrm>
            <a:off x="7194659" y="5034835"/>
            <a:ext cx="462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8752903" y="4804002"/>
            <a:ext cx="1028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Saída</a:t>
            </a:r>
            <a:endParaRPr lang="pt-BR" sz="2400" dirty="0"/>
          </a:p>
        </p:txBody>
      </p:sp>
      <p:cxnSp>
        <p:nvCxnSpPr>
          <p:cNvPr id="87" name="Conector de Seta Reta 86"/>
          <p:cNvCxnSpPr>
            <a:stCxn id="84" idx="3"/>
            <a:endCxn id="86" idx="1"/>
          </p:cNvCxnSpPr>
          <p:nvPr/>
        </p:nvCxnSpPr>
        <p:spPr>
          <a:xfrm>
            <a:off x="8501275" y="5034835"/>
            <a:ext cx="251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1622314" y="1923648"/>
                <a:ext cx="346549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𝑠𝑜𝑚𝑎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=0∗0,5+0∗0,5=0</m:t>
                      </m:r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314" y="1923648"/>
                <a:ext cx="3465497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1554785" y="3639938"/>
                <a:ext cx="353302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𝑠𝑜𝑚𝑎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=0∗0,5+1∗0,5=0</m:t>
                      </m:r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785" y="3639938"/>
                <a:ext cx="3533026" cy="120032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391093" y="5428710"/>
                <a:ext cx="369671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𝑠𝑜𝑚𝑎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=1∗0,5+0∗0,5=0</m:t>
                      </m:r>
                    </m:oMath>
                  </m:oMathPara>
                </a14:m>
                <a:endParaRPr lang="pt-B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93" y="5428710"/>
                <a:ext cx="3696718" cy="120032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6248712" y="5366540"/>
                <a:ext cx="305702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𝑠𝑜𝑚𝑎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=1∗0,5+1∗0,5=1</m:t>
                      </m:r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712" y="5366540"/>
                <a:ext cx="3057022" cy="120032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2" name="Tabela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637738"/>
              </p:ext>
            </p:extLst>
          </p:nvPr>
        </p:nvGraphicFramePr>
        <p:xfrm>
          <a:off x="8330800" y="2385902"/>
          <a:ext cx="3001506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00753">
                  <a:extLst>
                    <a:ext uri="{9D8B030D-6E8A-4147-A177-3AD203B41FA5}">
                      <a16:colId xmlns:a16="http://schemas.microsoft.com/office/drawing/2014/main" val="2162993790"/>
                    </a:ext>
                  </a:extLst>
                </a:gridCol>
                <a:gridCol w="1500753">
                  <a:extLst>
                    <a:ext uri="{9D8B030D-6E8A-4147-A177-3AD203B41FA5}">
                      <a16:colId xmlns:a16="http://schemas.microsoft.com/office/drawing/2014/main" val="3094731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Saída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Esperada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64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878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7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6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20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9139564" y="4847864"/>
                <a:ext cx="359031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𝐄𝐫𝐫𝐨</m:t>
                      </m:r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BR" sz="24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𝐀𝐜𝐞𝐫𝐭𝐨</m:t>
                      </m:r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564" y="4847864"/>
                <a:ext cx="3590310" cy="8309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93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3" grpId="0"/>
      <p:bldP spid="14" grpId="0"/>
      <p:bldP spid="16" grpId="0" animBg="1"/>
      <p:bldP spid="19" grpId="0"/>
      <p:bldP spid="52" grpId="0" animBg="1"/>
      <p:bldP spid="53" grpId="0" animBg="1"/>
      <p:bldP spid="54" grpId="0" animBg="1"/>
      <p:bldP spid="57" grpId="0"/>
      <p:bldP spid="58" grpId="0"/>
      <p:bldP spid="59" grpId="0" animBg="1"/>
      <p:bldP spid="61" grpId="0"/>
      <p:bldP spid="63" grpId="0" animBg="1"/>
      <p:bldP spid="64" grpId="0" animBg="1"/>
      <p:bldP spid="65" grpId="0" animBg="1"/>
      <p:bldP spid="68" grpId="0"/>
      <p:bldP spid="69" grpId="0"/>
      <p:bldP spid="70" grpId="0" animBg="1"/>
      <p:bldP spid="72" grpId="0"/>
      <p:bldP spid="77" grpId="0" animBg="1"/>
      <p:bldP spid="78" grpId="0" animBg="1"/>
      <p:bldP spid="79" grpId="0" animBg="1"/>
      <p:bldP spid="82" grpId="0"/>
      <p:bldP spid="83" grpId="0"/>
      <p:bldP spid="84" grpId="0" animBg="1"/>
      <p:bldP spid="86" grpId="0"/>
      <p:bldP spid="88" grpId="0"/>
      <p:bldP spid="89" grpId="0"/>
      <p:bldP spid="90" grpId="0"/>
      <p:bldP spid="91" grpId="0"/>
      <p:bldP spid="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10743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dirty="0" smtClean="0"/>
              <a:t> Introdução ao </a:t>
            </a:r>
            <a:r>
              <a:rPr lang="pt-BR" sz="2800" dirty="0" err="1" smtClean="0"/>
              <a:t>Deep</a:t>
            </a:r>
            <a:r>
              <a:rPr lang="pt-BR" sz="2800" dirty="0" smtClean="0"/>
              <a:t>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</a:t>
            </a:r>
            <a:r>
              <a:rPr lang="pt-BR" sz="2800" dirty="0" smtClean="0"/>
              <a:t>Seguinte: MLP e </a:t>
            </a:r>
            <a:r>
              <a:rPr lang="pt-BR" sz="2800" dirty="0" err="1" smtClean="0"/>
              <a:t>backpropagation</a:t>
            </a:r>
            <a:endParaRPr lang="pt-BR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</a:t>
            </a:r>
            <a:r>
              <a:rPr lang="pt-BR" sz="2800" dirty="0" smtClean="0"/>
              <a:t>Justificativa: MLP resolve problemas não-linearmente separáveis.</a:t>
            </a: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1274618" y="3629891"/>
            <a:ext cx="0" cy="23183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1274618" y="5948218"/>
            <a:ext cx="262682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518920" y="5942676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		1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817880" y="3773391"/>
            <a:ext cx="279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/>
              <a:t>0</a:t>
            </a:r>
            <a:endParaRPr lang="pt-BR" dirty="0" smtClean="0"/>
          </a:p>
        </p:txBody>
      </p:sp>
      <p:sp>
        <p:nvSpPr>
          <p:cNvPr id="10" name="Elipse 9"/>
          <p:cNvSpPr/>
          <p:nvPr/>
        </p:nvSpPr>
        <p:spPr>
          <a:xfrm>
            <a:off x="1518920" y="5441727"/>
            <a:ext cx="274320" cy="2743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3369553" y="5441727"/>
            <a:ext cx="274320" cy="2743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1518920" y="3816004"/>
            <a:ext cx="274320" cy="2743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3369553" y="3816004"/>
            <a:ext cx="274320" cy="2743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4320" y="4373880"/>
            <a:ext cx="82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AND</a:t>
            </a:r>
            <a:endParaRPr lang="pt-BR" sz="2400" dirty="0"/>
          </a:p>
        </p:txBody>
      </p:sp>
      <p:cxnSp>
        <p:nvCxnSpPr>
          <p:cNvPr id="15" name="Conector de Seta Reta 14"/>
          <p:cNvCxnSpPr/>
          <p:nvPr/>
        </p:nvCxnSpPr>
        <p:spPr>
          <a:xfrm flipV="1">
            <a:off x="6935521" y="3629891"/>
            <a:ext cx="0" cy="23183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6935521" y="5948218"/>
            <a:ext cx="262682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179823" y="5942676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		1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478783" y="3773391"/>
            <a:ext cx="279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/>
              <a:t>0</a:t>
            </a:r>
            <a:endParaRPr lang="pt-BR" dirty="0" smtClean="0"/>
          </a:p>
        </p:txBody>
      </p:sp>
      <p:sp>
        <p:nvSpPr>
          <p:cNvPr id="19" name="Elipse 18"/>
          <p:cNvSpPr/>
          <p:nvPr/>
        </p:nvSpPr>
        <p:spPr>
          <a:xfrm>
            <a:off x="7179823" y="5441727"/>
            <a:ext cx="274320" cy="2743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20" name="Elipse 19"/>
          <p:cNvSpPr/>
          <p:nvPr/>
        </p:nvSpPr>
        <p:spPr>
          <a:xfrm>
            <a:off x="9030456" y="5441727"/>
            <a:ext cx="274320" cy="2743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7179823" y="3816004"/>
            <a:ext cx="274320" cy="2743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2" name="Elipse 21"/>
          <p:cNvSpPr/>
          <p:nvPr/>
        </p:nvSpPr>
        <p:spPr>
          <a:xfrm>
            <a:off x="9030456" y="3816004"/>
            <a:ext cx="274320" cy="2743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935223" y="4373880"/>
            <a:ext cx="82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XOR</a:t>
            </a:r>
            <a:endParaRPr lang="pt-BR" sz="2400" dirty="0"/>
          </a:p>
        </p:txBody>
      </p:sp>
      <p:cxnSp>
        <p:nvCxnSpPr>
          <p:cNvPr id="25" name="Conector reto 24"/>
          <p:cNvCxnSpPr/>
          <p:nvPr/>
        </p:nvCxnSpPr>
        <p:spPr>
          <a:xfrm flipH="1" flipV="1">
            <a:off x="1127394" y="3304156"/>
            <a:ext cx="3423593" cy="26357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H="1" flipV="1">
            <a:off x="5935223" y="4061538"/>
            <a:ext cx="4076996" cy="12031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Multiplicar 29"/>
          <p:cNvSpPr/>
          <p:nvPr/>
        </p:nvSpPr>
        <p:spPr>
          <a:xfrm>
            <a:off x="8175534" y="4456599"/>
            <a:ext cx="692727" cy="660015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/>
          <p:cNvCxnSpPr/>
          <p:nvPr/>
        </p:nvCxnSpPr>
        <p:spPr>
          <a:xfrm flipH="1">
            <a:off x="7363564" y="3907820"/>
            <a:ext cx="2825993" cy="2417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 flipH="1">
            <a:off x="6262255" y="3442891"/>
            <a:ext cx="3300088" cy="14902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2" name="Elipse 41"/>
          <p:cNvSpPr/>
          <p:nvPr/>
        </p:nvSpPr>
        <p:spPr>
          <a:xfrm rot="19239533">
            <a:off x="6646199" y="4259579"/>
            <a:ext cx="3227097" cy="10540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71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/>
      <p:bldP spid="30" grpId="0" animBg="1"/>
      <p:bldP spid="30" grpId="1" animBg="1"/>
      <p:bldP spid="42" grpId="0" animBg="1"/>
    </p:bld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</TotalTime>
  <Words>385</Words>
  <Application>Microsoft Office PowerPoint</Application>
  <PresentationFormat>Widescreen</PresentationFormat>
  <Paragraphs>212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Source Sans Pro</vt:lpstr>
      <vt:lpstr>Retrospectiva</vt:lpstr>
      <vt:lpstr>Redes Neurais Artificiais – RNA Perceptron de uma camada</vt:lpstr>
      <vt:lpstr>Introdução – Inteligência Artificial</vt:lpstr>
      <vt:lpstr>Neurônio e Deep Learning</vt:lpstr>
      <vt:lpstr>Apresentação do PowerPoint</vt:lpstr>
      <vt:lpstr>Exemplo – Step function</vt:lpstr>
      <vt:lpstr>Exemplo completo – Porta AND</vt:lpstr>
      <vt:lpstr>Exemplo completo – Porta AND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Neurais Artificiais – RNA Perceptron de uma camada</dc:title>
  <dc:creator>Leonardo Bonifácio</dc:creator>
  <cp:lastModifiedBy>Leonardo Bonifácio</cp:lastModifiedBy>
  <cp:revision>21</cp:revision>
  <dcterms:created xsi:type="dcterms:W3CDTF">2019-07-12T20:13:06Z</dcterms:created>
  <dcterms:modified xsi:type="dcterms:W3CDTF">2019-07-12T23:04:48Z</dcterms:modified>
</cp:coreProperties>
</file>