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8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5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11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2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1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56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80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53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2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0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2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1C8248-D560-451E-8FF1-45CD6DF125D6}" type="datetimeFigureOut">
              <a:rPr lang="pt-BR" smtClean="0"/>
              <a:t>12/07/2019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9F94C8-0ECA-4F2E-87C1-6CC4CAA659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6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knn_credit-data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 smtClean="0"/>
              <a:t>KNN – K </a:t>
            </a:r>
            <a:r>
              <a:rPr lang="pt-BR" sz="6600" dirty="0" err="1" smtClean="0"/>
              <a:t>Nearest</a:t>
            </a:r>
            <a:r>
              <a:rPr lang="pt-BR" sz="6600" dirty="0" smtClean="0"/>
              <a:t> </a:t>
            </a:r>
            <a:r>
              <a:rPr lang="pt-BR" sz="6600" dirty="0" err="1" smtClean="0"/>
              <a:t>Neighbors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800" b="1" cap="none" dirty="0" smtClean="0"/>
              <a:t>Leonardo De Holanda Bonifácio</a:t>
            </a:r>
          </a:p>
          <a:p>
            <a:r>
              <a:rPr lang="pt-BR" cap="none" dirty="0" smtClean="0"/>
              <a:t>github.com/</a:t>
            </a:r>
            <a:r>
              <a:rPr lang="pt-BR" cap="none" dirty="0" err="1" smtClean="0"/>
              <a:t>leothi</a:t>
            </a:r>
            <a:endParaRPr lang="pt-BR" cap="none" dirty="0" smtClean="0"/>
          </a:p>
          <a:p>
            <a:r>
              <a:rPr lang="pt-BR" cap="none" dirty="0" smtClean="0"/>
              <a:t>lhbonifacio@latam.stefanini.com</a:t>
            </a:r>
            <a:endParaRPr lang="pt-BR" cap="none" dirty="0"/>
          </a:p>
        </p:txBody>
      </p:sp>
    </p:spTree>
    <p:extLst>
      <p:ext uri="{BB962C8B-B14F-4D97-AF65-F5344CB8AC3E}">
        <p14:creationId xmlns:p14="http://schemas.microsoft.com/office/powerpoint/2010/main" val="42247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615" y="2768411"/>
            <a:ext cx="475529" cy="475529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2844800" y="32696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44059" y="51793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Espaço Reservado para Conteúdo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206" y="3258405"/>
            <a:ext cx="475529" cy="475529"/>
          </a:xfrm>
          <a:prstGeom prst="rect">
            <a:avLst/>
          </a:prstGeom>
        </p:spPr>
      </p:pic>
      <p:pic>
        <p:nvPicPr>
          <p:cNvPr id="9" name="Espaço Reservado para Conteúdo 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849307" y="4330223"/>
            <a:ext cx="475529" cy="475529"/>
          </a:xfrm>
          <a:prstGeom prst="rect">
            <a:avLst/>
          </a:prstGeom>
        </p:spPr>
      </p:pic>
      <p:pic>
        <p:nvPicPr>
          <p:cNvPr id="11" name="Espaço Reservado para Conteúdo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454380" y="3747258"/>
            <a:ext cx="475529" cy="47552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539780" y="3800356"/>
            <a:ext cx="7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56351" y="3243940"/>
            <a:ext cx="4544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classificar um novo registro?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Calcular distância para todos os vizinhos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Selecionar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Classificar a partir dos K mais próximos</a:t>
            </a:r>
            <a:endParaRPr lang="pt-BR" dirty="0"/>
          </a:p>
        </p:txBody>
      </p:sp>
      <p:cxnSp>
        <p:nvCxnSpPr>
          <p:cNvPr id="15" name="Conector reto 14"/>
          <p:cNvCxnSpPr>
            <a:stCxn id="6" idx="2"/>
            <a:endCxn id="11" idx="0"/>
          </p:cNvCxnSpPr>
          <p:nvPr/>
        </p:nvCxnSpPr>
        <p:spPr>
          <a:xfrm>
            <a:off x="4454380" y="3243940"/>
            <a:ext cx="237765" cy="503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4" idx="5"/>
            <a:endCxn id="11" idx="1"/>
          </p:cNvCxnSpPr>
          <p:nvPr/>
        </p:nvCxnSpPr>
        <p:spPr>
          <a:xfrm>
            <a:off x="3235045" y="3659918"/>
            <a:ext cx="1219335" cy="325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7"/>
            <a:endCxn id="11" idx="2"/>
          </p:cNvCxnSpPr>
          <p:nvPr/>
        </p:nvCxnSpPr>
        <p:spPr>
          <a:xfrm flipV="1">
            <a:off x="3834304" y="4222787"/>
            <a:ext cx="857841" cy="1023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8" idx="1"/>
          </p:cNvCxnSpPr>
          <p:nvPr/>
        </p:nvCxnSpPr>
        <p:spPr>
          <a:xfrm flipH="1">
            <a:off x="4885272" y="3496170"/>
            <a:ext cx="1151934" cy="47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 flipV="1">
            <a:off x="4808220" y="4169689"/>
            <a:ext cx="121689" cy="20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125444" y="3413846"/>
            <a:ext cx="639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0,75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532187" y="3273686"/>
            <a:ext cx="5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0,5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650595" y="3494590"/>
            <a:ext cx="5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01259" y="4981832"/>
            <a:ext cx="5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0,8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027653" y="4056380"/>
            <a:ext cx="5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14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1" grpId="0"/>
      <p:bldP spid="32" grpId="0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615" y="2768411"/>
            <a:ext cx="475529" cy="475529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2844800" y="32696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444059" y="51793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Espaço Reservado para Conteúdo 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849307" y="4330223"/>
            <a:ext cx="475529" cy="475529"/>
          </a:xfrm>
          <a:prstGeom prst="rect">
            <a:avLst/>
          </a:prstGeom>
        </p:spPr>
      </p:pic>
      <p:pic>
        <p:nvPicPr>
          <p:cNvPr id="11" name="Espaço Reservado para Conteúdo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454380" y="3747258"/>
            <a:ext cx="475529" cy="47552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539780" y="3800356"/>
            <a:ext cx="7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56351" y="3243940"/>
            <a:ext cx="4544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classificar um novo registro?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Calcular distância para todos os vizinhos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Selecionar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Classificar a partir dos K mais próximos</a:t>
            </a:r>
          </a:p>
          <a:p>
            <a:endParaRPr lang="pt-BR" u="sng" dirty="0"/>
          </a:p>
        </p:txBody>
      </p:sp>
      <p:cxnSp>
        <p:nvCxnSpPr>
          <p:cNvPr id="15" name="Conector reto 14"/>
          <p:cNvCxnSpPr>
            <a:stCxn id="6" idx="2"/>
            <a:endCxn id="11" idx="0"/>
          </p:cNvCxnSpPr>
          <p:nvPr/>
        </p:nvCxnSpPr>
        <p:spPr>
          <a:xfrm>
            <a:off x="4454380" y="3243940"/>
            <a:ext cx="237765" cy="503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4" idx="5"/>
            <a:endCxn id="11" idx="1"/>
          </p:cNvCxnSpPr>
          <p:nvPr/>
        </p:nvCxnSpPr>
        <p:spPr>
          <a:xfrm>
            <a:off x="3235045" y="3659918"/>
            <a:ext cx="1219335" cy="325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7" idx="7"/>
            <a:endCxn id="11" idx="2"/>
          </p:cNvCxnSpPr>
          <p:nvPr/>
        </p:nvCxnSpPr>
        <p:spPr>
          <a:xfrm flipV="1">
            <a:off x="3834304" y="4222787"/>
            <a:ext cx="857841" cy="1023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 flipV="1">
            <a:off x="4808220" y="4169689"/>
            <a:ext cx="121689" cy="20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138390" y="3407634"/>
            <a:ext cx="64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0,75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532187" y="3273686"/>
            <a:ext cx="5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0,5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650595" y="3494590"/>
            <a:ext cx="5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0,7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3901259" y="4981832"/>
            <a:ext cx="5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0,8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5027653" y="4056380"/>
            <a:ext cx="5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0,2</a:t>
            </a:r>
            <a:endParaRPr lang="pt-BR" dirty="0"/>
          </a:p>
        </p:txBody>
      </p:sp>
      <p:pic>
        <p:nvPicPr>
          <p:cNvPr id="21" name="Espaço Reservado para Conteúdo 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847237" y="4567987"/>
            <a:ext cx="475529" cy="475529"/>
          </a:xfrm>
          <a:prstGeom prst="rect">
            <a:avLst/>
          </a:prstGeom>
        </p:spPr>
      </p:pic>
      <p:pic>
        <p:nvPicPr>
          <p:cNvPr id="26" name="Espaço Reservado para Conteú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236" y="5179344"/>
            <a:ext cx="475529" cy="475529"/>
          </a:xfrm>
          <a:prstGeom prst="rect">
            <a:avLst/>
          </a:prstGeom>
        </p:spPr>
      </p:pic>
      <p:pic>
        <p:nvPicPr>
          <p:cNvPr id="28" name="Espaço Reservado para Conteúdo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47236" y="5761259"/>
            <a:ext cx="475529" cy="475529"/>
          </a:xfrm>
          <a:prstGeom prst="rect">
            <a:avLst/>
          </a:prstGeom>
        </p:spPr>
      </p:pic>
      <p:pic>
        <p:nvPicPr>
          <p:cNvPr id="29" name="Espaço Reservado para Conteú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16" y="5761259"/>
            <a:ext cx="475529" cy="475529"/>
          </a:xfrm>
          <a:prstGeom prst="rect">
            <a:avLst/>
          </a:prstGeom>
        </p:spPr>
      </p:pic>
      <p:pic>
        <p:nvPicPr>
          <p:cNvPr id="34" name="Espaço Reservado para Conteúdo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37206" y="3258405"/>
            <a:ext cx="475529" cy="475529"/>
          </a:xfrm>
          <a:prstGeom prst="rect">
            <a:avLst/>
          </a:prstGeom>
        </p:spPr>
      </p:pic>
      <p:cxnSp>
        <p:nvCxnSpPr>
          <p:cNvPr id="36" name="Conector reto 35"/>
          <p:cNvCxnSpPr>
            <a:stCxn id="34" idx="1"/>
          </p:cNvCxnSpPr>
          <p:nvPr/>
        </p:nvCxnSpPr>
        <p:spPr>
          <a:xfrm flipH="1">
            <a:off x="4885272" y="3496170"/>
            <a:ext cx="1151934" cy="471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7214546" y="4611293"/>
            <a:ext cx="79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K = 1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8" name="Espaço Reservado para Conteúdo 5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54379" y="3748688"/>
            <a:ext cx="475529" cy="475529"/>
          </a:xfrm>
          <a:prstGeom prst="rect">
            <a:avLst/>
          </a:prstGeom>
        </p:spPr>
      </p:pic>
      <p:sp>
        <p:nvSpPr>
          <p:cNvPr id="42" name="CaixaDeTexto 41"/>
          <p:cNvSpPr txBox="1"/>
          <p:nvPr/>
        </p:nvSpPr>
        <p:spPr>
          <a:xfrm>
            <a:off x="7214546" y="5208786"/>
            <a:ext cx="79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K = 3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220753" y="5822001"/>
            <a:ext cx="79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K = 4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5" name="Espaço Reservado para Conteú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19" y="3746918"/>
            <a:ext cx="475529" cy="475529"/>
          </a:xfrm>
          <a:prstGeom prst="rect">
            <a:avLst/>
          </a:prstGeom>
        </p:spPr>
      </p:pic>
      <p:pic>
        <p:nvPicPr>
          <p:cNvPr id="46" name="Espaço Reservado para Conteúdo 5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454380" y="3738626"/>
            <a:ext cx="475529" cy="475529"/>
          </a:xfrm>
          <a:prstGeom prst="rect">
            <a:avLst/>
          </a:prstGeom>
        </p:spPr>
      </p:pic>
      <p:sp>
        <p:nvSpPr>
          <p:cNvPr id="47" name="CaixaDeTexto 46"/>
          <p:cNvSpPr txBox="1"/>
          <p:nvPr/>
        </p:nvSpPr>
        <p:spPr>
          <a:xfrm>
            <a:off x="4539780" y="3791724"/>
            <a:ext cx="7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645668" y="5362367"/>
            <a:ext cx="134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K ímpar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6145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4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 vizinhos mais próximos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Algoritmo de classificação – supervisionado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Classifica de acordo com os K vizinhos mais próximos ao registro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err="1" smtClean="0"/>
              <a:t>Algortimo</a:t>
            </a:r>
            <a:r>
              <a:rPr lang="pt-BR" dirty="0" smtClean="0"/>
              <a:t> </a:t>
            </a:r>
            <a:r>
              <a:rPr lang="pt-BR" dirty="0" err="1" smtClean="0"/>
              <a:t>Lazy</a:t>
            </a:r>
            <a:r>
              <a:rPr lang="pt-BR" dirty="0" smtClean="0"/>
              <a:t>: não salva modelo – previsão ocorre quando uma nova instância precisa ser classificada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0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da distância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 Distância euclidiana: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pt-BR" sz="28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 Exemplo:</a:t>
                </a:r>
              </a:p>
              <a:p>
                <a:pPr marL="0" indent="0">
                  <a:buNone/>
                </a:pPr>
                <a:r>
                  <a:rPr lang="pt-BR" dirty="0" smtClean="0"/>
                  <a:t>a = (5,7,9)	</a:t>
                </a:r>
              </a:p>
              <a:p>
                <a:pPr marL="0" indent="0">
                  <a:buNone/>
                </a:pPr>
                <a:r>
                  <a:rPr lang="pt-BR" dirty="0" smtClean="0"/>
                  <a:t>b = (5,5,5)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849880" y="3672748"/>
                <a:ext cx="4267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5−5=0</m:t>
                    </m:r>
                  </m:oMath>
                </a14:m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7−5=2</m:t>
                    </m:r>
                  </m:oMath>
                </a14:m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9−5=4</m:t>
                    </m:r>
                  </m:oMath>
                </a14:m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pt-BR" b="0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0" y="3672748"/>
                <a:ext cx="426720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611418" y="5116946"/>
                <a:ext cx="3206712" cy="1243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0+4+16=20</m:t>
                      </m:r>
                    </m:oMath>
                  </m:oMathPara>
                </a14:m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𝟒𝟕</m:t>
                      </m:r>
                    </m:oMath>
                  </m:oMathPara>
                </a14:m>
                <a:endParaRPr lang="pt-BR" sz="2400" b="1" dirty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418" y="5116946"/>
                <a:ext cx="3206712" cy="1243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0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Completo – Classificação filme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803059"/>
              </p:ext>
            </p:extLst>
          </p:nvPr>
        </p:nvGraphicFramePr>
        <p:xfrm>
          <a:off x="538475" y="1846263"/>
          <a:ext cx="11196324" cy="182880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017525">
                  <a:extLst>
                    <a:ext uri="{9D8B030D-6E8A-4147-A177-3AD203B41FA5}">
                      <a16:colId xmlns:a16="http://schemas.microsoft.com/office/drawing/2014/main" val="326205882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164779701"/>
                    </a:ext>
                  </a:extLst>
                </a:gridCol>
                <a:gridCol w="1391917">
                  <a:extLst>
                    <a:ext uri="{9D8B030D-6E8A-4147-A177-3AD203B41FA5}">
                      <a16:colId xmlns:a16="http://schemas.microsoft.com/office/drawing/2014/main" val="911798070"/>
                    </a:ext>
                  </a:extLst>
                </a:gridCol>
                <a:gridCol w="1866054">
                  <a:extLst>
                    <a:ext uri="{9D8B030D-6E8A-4147-A177-3AD203B41FA5}">
                      <a16:colId xmlns:a16="http://schemas.microsoft.com/office/drawing/2014/main" val="52022794"/>
                    </a:ext>
                  </a:extLst>
                </a:gridCol>
                <a:gridCol w="1866054">
                  <a:extLst>
                    <a:ext uri="{9D8B030D-6E8A-4147-A177-3AD203B41FA5}">
                      <a16:colId xmlns:a16="http://schemas.microsoft.com/office/drawing/2014/main" val="1829500127"/>
                    </a:ext>
                  </a:extLst>
                </a:gridCol>
                <a:gridCol w="1866054">
                  <a:extLst>
                    <a:ext uri="{9D8B030D-6E8A-4147-A177-3AD203B41FA5}">
                      <a16:colId xmlns:a16="http://schemas.microsoft.com/office/drawing/2014/main" val="179758153"/>
                    </a:ext>
                  </a:extLst>
                </a:gridCol>
              </a:tblGrid>
              <a:tr h="327290">
                <a:tc>
                  <a:txBody>
                    <a:bodyPr/>
                    <a:lstStyle/>
                    <a:p>
                      <a:r>
                        <a:rPr lang="pt-BR" dirty="0" smtClean="0"/>
                        <a:t>Filme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Violência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Romance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Comédia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Classe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39705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r>
                        <a:rPr lang="pt-BR" b="1" dirty="0" err="1" smtClean="0"/>
                        <a:t>Anabelle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Terror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96279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A volta dos que não foram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7092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De pernas pro ar 3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Comédia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795754"/>
                  </a:ext>
                </a:extLst>
              </a:tr>
              <a:tr h="32729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Gente grande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Comédia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47923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0" y="3783966"/>
            <a:ext cx="18592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/>
                </a:solidFill>
              </a:rPr>
              <a:t>Novo Registro: </a:t>
            </a: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Maligno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Violência = 0,8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Romance = 0,1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Ação = 0,5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Comédia = 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972560" y="3962400"/>
                <a:ext cx="2519680" cy="189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Maligno x A volta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0,8;0,1;0,5;0,0</m:t>
                          </m:r>
                        </m:e>
                      </m:d>
                    </m:oMath>
                  </m:oMathPara>
                </a14:m>
                <a:endParaRPr lang="pt-BR" sz="1600" b="0" dirty="0" smtClean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         (0,9;0,0;0,5;0,1</m:t>
                    </m:r>
                  </m:oMath>
                </a14:m>
                <a:r>
                  <a:rPr lang="pt-BR" sz="1600" dirty="0" smtClean="0"/>
                  <a:t>)</a:t>
                </a:r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b="0" dirty="0" smtClean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0,01+0,01+0,01=0,0</m:t>
                    </m:r>
                  </m:oMath>
                </a14:m>
                <a:r>
                  <a:rPr lang="pt-BR" sz="1600" b="0" dirty="0" smtClean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𝟎𝟑</m:t>
                          </m:r>
                        </m:e>
                      </m:rad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60" y="3962400"/>
                <a:ext cx="2519680" cy="1898597"/>
              </a:xfrm>
              <a:prstGeom prst="rect">
                <a:avLst/>
              </a:prstGeom>
              <a:blipFill>
                <a:blip r:embed="rId2"/>
                <a:stretch>
                  <a:fillRect l="-2179" t="-1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534160" y="3962400"/>
                <a:ext cx="2519680" cy="189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Maligno x </a:t>
                </a:r>
                <a:r>
                  <a:rPr lang="pt-BR" b="1" dirty="0" err="1" smtClean="0"/>
                  <a:t>Anabelle</a:t>
                </a:r>
                <a:endParaRPr lang="pt-BR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0,8;0,1;0,5;0,0</m:t>
                          </m:r>
                        </m:e>
                      </m:d>
                    </m:oMath>
                  </m:oMathPara>
                </a14:m>
                <a:endParaRPr lang="pt-BR" sz="1600" b="0" dirty="0" smtClean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         (0,6;0,0;0,3;0,0</m:t>
                    </m:r>
                  </m:oMath>
                </a14:m>
                <a:r>
                  <a:rPr lang="pt-BR" sz="1600" dirty="0" smtClean="0"/>
                  <a:t>)</a:t>
                </a:r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pt-B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0,04+0,01+0,04=0,09</m:t>
                      </m:r>
                    </m:oMath>
                  </m:oMathPara>
                </a14:m>
                <a:endParaRPr lang="pt-B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𝟎𝟗</m:t>
                          </m:r>
                        </m:e>
                      </m:rad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60" y="3962400"/>
                <a:ext cx="2519680" cy="1898597"/>
              </a:xfrm>
              <a:prstGeom prst="rect">
                <a:avLst/>
              </a:prstGeom>
              <a:blipFill>
                <a:blip r:embed="rId3"/>
                <a:stretch>
                  <a:fillRect l="-2179" t="-1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273800" y="3962400"/>
                <a:ext cx="3068320" cy="189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Maligno x Pernas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0,8;0,1;0,5;0,0</m:t>
                          </m:r>
                        </m:e>
                      </m:d>
                    </m:oMath>
                  </m:oMathPara>
                </a14:m>
                <a:endParaRPr lang="pt-BR" sz="1600" b="0" dirty="0" smtClean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               (0,1;0,2;0,1;0,9</m:t>
                    </m:r>
                  </m:oMath>
                </a14:m>
                <a:r>
                  <a:rPr lang="pt-BR" sz="1600" dirty="0" smtClean="0"/>
                  <a:t>)</a:t>
                </a:r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0,7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0,9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0,49+0,01+0,16+0,8=1,46</m:t>
                      </m:r>
                    </m:oMath>
                  </m:oMathPara>
                </a14:m>
                <a:endParaRPr lang="pt-B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𝟒𝟔</m:t>
                          </m:r>
                        </m:e>
                      </m:rad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0" y="3962400"/>
                <a:ext cx="3068320" cy="1898597"/>
              </a:xfrm>
              <a:prstGeom prst="rect">
                <a:avLst/>
              </a:prstGeom>
              <a:blipFill>
                <a:blip r:embed="rId4"/>
                <a:stretch>
                  <a:fillRect l="-1587" t="-1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9144000" y="3962399"/>
                <a:ext cx="3180080" cy="189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smtClean="0"/>
                  <a:t>Maligno x Gente Grande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0,8;0,1;0,5;0,0</m:t>
                          </m:r>
                        </m:e>
                      </m:d>
                    </m:oMath>
                  </m:oMathPara>
                </a14:m>
                <a:endParaRPr lang="pt-BR" sz="1600" b="0" dirty="0" smtClean="0"/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                (0,0;0,2;0,2;0,8</m:t>
                    </m:r>
                  </m:oMath>
                </a14:m>
                <a:r>
                  <a:rPr lang="pt-BR" sz="1600" dirty="0" smtClean="0"/>
                  <a:t>)</a:t>
                </a:r>
              </a:p>
              <a:p>
                <a:endParaRPr lang="pt-B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0,8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0,64+0,01+0,16+0,64=1,45</m:t>
                      </m:r>
                    </m:oMath>
                  </m:oMathPara>
                </a14:m>
                <a:endParaRPr lang="pt-BR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</m:rad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pt-BR" sz="1600" b="1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962399"/>
                <a:ext cx="3180080" cy="1898597"/>
              </a:xfrm>
              <a:prstGeom prst="rect">
                <a:avLst/>
              </a:prstGeom>
              <a:blipFill>
                <a:blip r:embed="rId5"/>
                <a:stretch>
                  <a:fillRect l="-1533" t="-1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to 11"/>
          <p:cNvCxnSpPr/>
          <p:nvPr/>
        </p:nvCxnSpPr>
        <p:spPr>
          <a:xfrm flipV="1">
            <a:off x="3972560" y="3962400"/>
            <a:ext cx="0" cy="1898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6344920" y="3962399"/>
            <a:ext cx="0" cy="1898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flipV="1">
            <a:off x="9221216" y="3895344"/>
            <a:ext cx="0" cy="1898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8380429" y="123933"/>
                <a:ext cx="3073138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29" y="123933"/>
                <a:ext cx="3073138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8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322019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Ordem das distâncias: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0,17 - A volta: </a:t>
            </a:r>
            <a:r>
              <a:rPr lang="pt-BR" b="1" dirty="0" smtClean="0"/>
              <a:t>Terror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0,3 - </a:t>
            </a:r>
            <a:r>
              <a:rPr lang="pt-BR" dirty="0" err="1" smtClean="0"/>
              <a:t>Anabelle</a:t>
            </a:r>
            <a:r>
              <a:rPr lang="pt-BR" dirty="0" smtClean="0"/>
              <a:t>: </a:t>
            </a:r>
            <a:r>
              <a:rPr lang="pt-BR" b="1" dirty="0" smtClean="0"/>
              <a:t>Terror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1,2 - Pernas: </a:t>
            </a:r>
            <a:r>
              <a:rPr lang="pt-BR" b="1" dirty="0" smtClean="0"/>
              <a:t>Comédia</a:t>
            </a: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1,2 - Gente: </a:t>
            </a:r>
            <a:r>
              <a:rPr lang="pt-BR" b="1" dirty="0"/>
              <a:t>Comédia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 smtClean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11365" y="2224726"/>
            <a:ext cx="507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 = 1 </a:t>
            </a:r>
            <a:r>
              <a:rPr lang="pt-BR" dirty="0"/>
              <a:t>	</a:t>
            </a:r>
            <a:r>
              <a:rPr lang="pt-BR" dirty="0" smtClean="0"/>
              <a:t>1 Terror: </a:t>
            </a:r>
            <a:r>
              <a:rPr lang="pt-BR" sz="2000" b="1" dirty="0" smtClean="0"/>
              <a:t>Terror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911364" y="2712092"/>
            <a:ext cx="5071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 = 2 	</a:t>
            </a:r>
            <a:r>
              <a:rPr lang="pt-BR" dirty="0" smtClean="0"/>
              <a:t>2 Terror: </a:t>
            </a:r>
            <a:r>
              <a:rPr lang="pt-BR" sz="2000" b="1" dirty="0" smtClean="0"/>
              <a:t>Terror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911363" y="3199458"/>
            <a:ext cx="43646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 = 3 	</a:t>
            </a:r>
            <a:r>
              <a:rPr lang="pt-BR" dirty="0" smtClean="0"/>
              <a:t>2 Terror, 1 Comédia: </a:t>
            </a:r>
            <a:r>
              <a:rPr lang="pt-BR" sz="2000" b="1" dirty="0" smtClean="0"/>
              <a:t>Terror</a:t>
            </a:r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911364" y="3748380"/>
            <a:ext cx="53544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K = 4 	</a:t>
            </a:r>
            <a:r>
              <a:rPr lang="pt-BR" dirty="0" smtClean="0"/>
              <a:t>2 Terror, 2 Comédia: </a:t>
            </a:r>
            <a:r>
              <a:rPr lang="pt-BR" sz="2000" b="1" dirty="0" smtClean="0"/>
              <a:t>Terror/Comédia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9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Normalização: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Simples, poderoso e rápido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Relacionamento entre previsores é complexo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K pequeno – prejudicado com ruídos e </a:t>
            </a:r>
            <a:r>
              <a:rPr lang="pt-BR" dirty="0" err="1" smtClean="0"/>
              <a:t>outliers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K grande – </a:t>
            </a:r>
            <a:r>
              <a:rPr lang="pt-BR" dirty="0" err="1" smtClean="0"/>
              <a:t>overfitting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K = 3 ou 5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9087"/>
              </p:ext>
            </p:extLst>
          </p:nvPr>
        </p:nvGraphicFramePr>
        <p:xfrm>
          <a:off x="1607129" y="2252902"/>
          <a:ext cx="4128654" cy="111252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376218">
                  <a:extLst>
                    <a:ext uri="{9D8B030D-6E8A-4147-A177-3AD203B41FA5}">
                      <a16:colId xmlns:a16="http://schemas.microsoft.com/office/drawing/2014/main" val="258380703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2433852007"/>
                    </a:ext>
                  </a:extLst>
                </a:gridCol>
                <a:gridCol w="1376218">
                  <a:extLst>
                    <a:ext uri="{9D8B030D-6E8A-4147-A177-3AD203B41FA5}">
                      <a16:colId xmlns:a16="http://schemas.microsoft.com/office/drawing/2014/main" val="1632352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Renda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Classe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Pobre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Rico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61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5680" y="1873444"/>
            <a:ext cx="10058400" cy="1017539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7200" dirty="0" smtClean="0"/>
              <a:t> Biblioteca em Python: </a:t>
            </a:r>
            <a:r>
              <a:rPr lang="pt-BR" sz="7200" dirty="0" err="1" smtClean="0"/>
              <a:t>scikit-learn</a:t>
            </a:r>
            <a:endParaRPr lang="pt-BR" sz="7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7200" dirty="0"/>
              <a:t> </a:t>
            </a:r>
            <a:r>
              <a:rPr lang="pt-BR" sz="7200" dirty="0" smtClean="0"/>
              <a:t>Carregamento da base -&gt; Pré-processamento -&gt; Classe e método </a:t>
            </a:r>
            <a:r>
              <a:rPr lang="pt-BR" sz="7200" dirty="0" err="1" smtClean="0"/>
              <a:t>fit</a:t>
            </a:r>
            <a:r>
              <a:rPr lang="pt-BR" sz="7200" dirty="0" smtClean="0"/>
              <a:t> -&gt; Resultados</a:t>
            </a:r>
            <a:endParaRPr lang="pt-BR" sz="72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7200" dirty="0" smtClean="0">
                <a:hlinkClick r:id="rId2" action="ppaction://hlinkfile"/>
              </a:rPr>
              <a:t> Código de exemplo</a:t>
            </a:r>
            <a:r>
              <a:rPr lang="pt-BR" sz="7200" dirty="0" smtClean="0"/>
              <a:t>: </a:t>
            </a:r>
            <a:r>
              <a:rPr lang="pt-BR" sz="7200" smtClean="0"/>
              <a:t>base crédito</a:t>
            </a:r>
            <a:endParaRPr lang="pt-BR" sz="7200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04" y="3239504"/>
            <a:ext cx="7688780" cy="253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318</Words>
  <Application>Microsoft Office PowerPoint</Application>
  <PresentationFormat>Widescreen</PresentationFormat>
  <Paragraphs>145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Retrospectiva</vt:lpstr>
      <vt:lpstr>KNN – K Nearest Neighbors</vt:lpstr>
      <vt:lpstr>Introdução</vt:lpstr>
      <vt:lpstr>Introdução</vt:lpstr>
      <vt:lpstr>K vizinhos mais próximos</vt:lpstr>
      <vt:lpstr>Cálculo da distância</vt:lpstr>
      <vt:lpstr>Exemplo Completo – Classificação filme</vt:lpstr>
      <vt:lpstr>Resultado</vt:lpstr>
      <vt:lpstr>Observações</vt:lpstr>
      <vt:lpstr>Implementação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– K Nearest Neighbors</dc:title>
  <dc:creator>Leonardo Bonifácio</dc:creator>
  <cp:lastModifiedBy>Leonardo Bonifácio</cp:lastModifiedBy>
  <cp:revision>25</cp:revision>
  <dcterms:created xsi:type="dcterms:W3CDTF">2019-07-12T16:56:47Z</dcterms:created>
  <dcterms:modified xsi:type="dcterms:W3CDTF">2019-07-12T19:54:07Z</dcterms:modified>
</cp:coreProperties>
</file>