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68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78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31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5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4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87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A82C68-0041-44C4-BEAA-DF18759B855B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A71FD-BA40-4756-A4A3-D3F2E3CE8D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Redes Neurais Artificiais – RNA</a:t>
            </a:r>
            <a:br>
              <a:rPr lang="pt-BR" sz="6000" dirty="0" smtClean="0"/>
            </a:br>
            <a:r>
              <a:rPr lang="pt-BR" sz="4400" dirty="0" err="1" smtClean="0"/>
              <a:t>Perceptron</a:t>
            </a:r>
            <a:r>
              <a:rPr lang="pt-BR" sz="4400" dirty="0" smtClean="0"/>
              <a:t> de uma camada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b="1" cap="none" dirty="0"/>
              <a:t>Leonardo De Holanda Bonifácio</a:t>
            </a:r>
          </a:p>
          <a:p>
            <a:r>
              <a:rPr lang="pt-BR" cap="none" dirty="0"/>
              <a:t>github.com/</a:t>
            </a:r>
            <a:r>
              <a:rPr lang="pt-BR" cap="none" dirty="0" err="1"/>
              <a:t>leothi</a:t>
            </a:r>
            <a:endParaRPr lang="pt-BR" cap="none" dirty="0"/>
          </a:p>
          <a:p>
            <a:r>
              <a:rPr lang="pt-BR" cap="none" dirty="0"/>
              <a:t>lhbonifacio@latam.stefanini.com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9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26979" y="254639"/>
            <a:ext cx="10058400" cy="741043"/>
          </a:xfrm>
        </p:spPr>
        <p:txBody>
          <a:bodyPr/>
          <a:lstStyle/>
          <a:p>
            <a:r>
              <a:rPr lang="pt-BR" dirty="0" smtClean="0"/>
              <a:t>Introdução – Inteligência Artificial</a:t>
            </a:r>
            <a:endParaRPr lang="pt-BR" dirty="0"/>
          </a:p>
        </p:txBody>
      </p:sp>
      <p:pic>
        <p:nvPicPr>
          <p:cNvPr id="1028" name="Picture 4" descr="Image result for inteligencia artificial ex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44" y="4375707"/>
            <a:ext cx="4604358" cy="23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sla ins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97" y="2124774"/>
            <a:ext cx="3677054" cy="24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lack mirror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53" y="4297552"/>
            <a:ext cx="3686851" cy="221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7711" y="1091662"/>
            <a:ext cx="9899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262626"/>
                </a:solidFill>
                <a:effectLst/>
                <a:latin typeface="Source Sans Pro"/>
              </a:rPr>
              <a:t>Inteligência Artificial (IA) é um ramo da ciência da computação que se propõe a elaborar dispositivos que simulem a capacidade humana de raciocinar, perceber, tomar decisões e resolver problemas, enfim, a capacidade de ser inteligente.</a:t>
            </a:r>
            <a:endParaRPr lang="pt-BR" dirty="0"/>
          </a:p>
        </p:txBody>
      </p:sp>
      <p:pic>
        <p:nvPicPr>
          <p:cNvPr id="1026" name="Picture 2" descr="Image result for inteligencia artificial exemplos"/>
          <p:cNvPicPr>
            <a:picLocks noGrp="1" noChangeAspect="1" noChangeArrowheads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" y="2282077"/>
            <a:ext cx="38925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e </a:t>
            </a:r>
            <a:r>
              <a:rPr lang="pt-BR" dirty="0" err="1" smtClean="0"/>
              <a:t>Deep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Simulação da capacidade humana – </a:t>
            </a:r>
            <a:r>
              <a:rPr lang="pt-BR" dirty="0"/>
              <a:t>N</a:t>
            </a:r>
            <a:r>
              <a:rPr lang="pt-BR" dirty="0" smtClean="0"/>
              <a:t>eurônio artificial (</a:t>
            </a:r>
            <a:r>
              <a:rPr lang="pt-BR" dirty="0" err="1" smtClean="0"/>
              <a:t>Perceptron</a:t>
            </a:r>
            <a:r>
              <a:rPr lang="pt-B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Através de entradas, pesos e função de ativação, toma-se uma decisão (saída)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Atualização de pesos para diminuir o erro dessa decisão (</a:t>
            </a:r>
            <a:r>
              <a:rPr lang="pt-BR" dirty="0" err="1" smtClean="0"/>
              <a:t>backpropagation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 descr="Image result for perceptron uma cam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31" y="2479235"/>
            <a:ext cx="4029075" cy="19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ipse 4"/>
              <p:cNvSpPr/>
              <p:nvPr/>
            </p:nvSpPr>
            <p:spPr>
              <a:xfrm>
                <a:off x="651753" y="1011677"/>
                <a:ext cx="731520" cy="72957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1011677"/>
                <a:ext cx="731520" cy="7295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ipse 5"/>
              <p:cNvSpPr/>
              <p:nvPr/>
            </p:nvSpPr>
            <p:spPr>
              <a:xfrm>
                <a:off x="651753" y="2603770"/>
                <a:ext cx="731520" cy="72957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E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2603770"/>
                <a:ext cx="731520" cy="7295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ipse 6"/>
              <p:cNvSpPr/>
              <p:nvPr/>
            </p:nvSpPr>
            <p:spPr>
              <a:xfrm>
                <a:off x="651753" y="4195863"/>
                <a:ext cx="731520" cy="72957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4195863"/>
                <a:ext cx="731520" cy="7295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3910519" y="2603770"/>
            <a:ext cx="1245141" cy="878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5" idx="6"/>
            <a:endCxn id="8" idx="1"/>
          </p:cNvCxnSpPr>
          <p:nvPr/>
        </p:nvCxnSpPr>
        <p:spPr>
          <a:xfrm>
            <a:off x="1383273" y="1376464"/>
            <a:ext cx="2527246" cy="166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6"/>
            <a:endCxn id="8" idx="1"/>
          </p:cNvCxnSpPr>
          <p:nvPr/>
        </p:nvCxnSpPr>
        <p:spPr>
          <a:xfrm>
            <a:off x="1383273" y="2968557"/>
            <a:ext cx="2527246" cy="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6"/>
            <a:endCxn id="8" idx="1"/>
          </p:cNvCxnSpPr>
          <p:nvPr/>
        </p:nvCxnSpPr>
        <p:spPr>
          <a:xfrm flipV="1">
            <a:off x="1383273" y="3043136"/>
            <a:ext cx="2527246" cy="151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2403704" y="1716932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04" y="1716932"/>
                <a:ext cx="4863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2403703" y="2561936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03" y="2561936"/>
                <a:ext cx="4863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2403702" y="3383604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02" y="3383604"/>
                <a:ext cx="4863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/>
          <p:cNvSpPr/>
          <p:nvPr/>
        </p:nvSpPr>
        <p:spPr>
          <a:xfrm>
            <a:off x="5667983" y="2603770"/>
            <a:ext cx="1245141" cy="878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Ativação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8" idx="3"/>
            <a:endCxn id="20" idx="1"/>
          </p:cNvCxnSpPr>
          <p:nvPr/>
        </p:nvCxnSpPr>
        <p:spPr>
          <a:xfrm>
            <a:off x="5155660" y="3043136"/>
            <a:ext cx="5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</p:cNvCxnSpPr>
          <p:nvPr/>
        </p:nvCxnSpPr>
        <p:spPr>
          <a:xfrm>
            <a:off x="6913124" y="3043136"/>
            <a:ext cx="742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682906" y="2812303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2114793" y="4076686"/>
                <a:ext cx="41731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𝑝𝑒𝑠𝑜𝑠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93" y="4076686"/>
                <a:ext cx="417316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5252937" y="745961"/>
                <a:ext cx="659535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𝐒𝐨𝐦𝐚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800" b="0" dirty="0" smtClean="0"/>
              </a:p>
              <a:p>
                <a:r>
                  <a:rPr lang="pt-BR" sz="2800" b="1" dirty="0" smtClean="0"/>
                  <a:t>Ativação: </a:t>
                </a:r>
                <a:r>
                  <a:rPr lang="pt-BR" sz="2800" dirty="0" err="1" smtClean="0"/>
                  <a:t>sigmoid</a:t>
                </a:r>
                <a:r>
                  <a:rPr lang="pt-BR" sz="2800" dirty="0" smtClean="0"/>
                  <a:t>, </a:t>
                </a:r>
                <a:r>
                  <a:rPr lang="pt-BR" sz="2800" dirty="0" err="1" smtClean="0"/>
                  <a:t>relu</a:t>
                </a:r>
                <a:r>
                  <a:rPr lang="pt-BR" sz="2800" dirty="0" smtClean="0"/>
                  <a:t>, </a:t>
                </a:r>
                <a:r>
                  <a:rPr lang="pt-BR" sz="2800" dirty="0" err="1" smtClean="0"/>
                  <a:t>tanh</a:t>
                </a:r>
                <a:r>
                  <a:rPr lang="pt-BR" sz="2800" dirty="0" smtClean="0"/>
                  <a:t>, degrau</a:t>
                </a:r>
              </a:p>
              <a:p>
                <a:r>
                  <a:rPr lang="pt-BR" sz="2800" b="1" dirty="0" smtClean="0"/>
                  <a:t>Saída: </a:t>
                </a:r>
                <a:r>
                  <a:rPr lang="pt-BR" sz="2800" dirty="0" smtClean="0"/>
                  <a:t>a ser comparada com desejada (erro)</a:t>
                </a:r>
                <a:endParaRPr lang="pt-BR" sz="2800" b="1" dirty="0" smtClean="0"/>
              </a:p>
              <a:p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37" y="745961"/>
                <a:ext cx="6595354" cy="1661993"/>
              </a:xfrm>
              <a:prstGeom prst="rect">
                <a:avLst/>
              </a:prstGeom>
              <a:blipFill>
                <a:blip r:embed="rId9"/>
                <a:stretch>
                  <a:fillRect l="-1941" r="-8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02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544749" y="1877438"/>
            <a:ext cx="731520" cy="729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 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44749" y="3469531"/>
            <a:ext cx="731520" cy="729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44749" y="5061624"/>
            <a:ext cx="731520" cy="729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803515" y="3469531"/>
            <a:ext cx="1245141" cy="878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5" idx="6"/>
            <a:endCxn id="8" idx="1"/>
          </p:cNvCxnSpPr>
          <p:nvPr/>
        </p:nvCxnSpPr>
        <p:spPr>
          <a:xfrm>
            <a:off x="1276269" y="2242225"/>
            <a:ext cx="2527246" cy="166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6"/>
            <a:endCxn id="8" idx="1"/>
          </p:cNvCxnSpPr>
          <p:nvPr/>
        </p:nvCxnSpPr>
        <p:spPr>
          <a:xfrm>
            <a:off x="1276269" y="3834318"/>
            <a:ext cx="2527246" cy="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6"/>
            <a:endCxn id="8" idx="1"/>
          </p:cNvCxnSpPr>
          <p:nvPr/>
        </p:nvCxnSpPr>
        <p:spPr>
          <a:xfrm flipV="1">
            <a:off x="1276269" y="3908897"/>
            <a:ext cx="2527246" cy="151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2296700" y="2582693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700" y="2582693"/>
                <a:ext cx="4863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2296699" y="3427697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99" y="3427697"/>
                <a:ext cx="4863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2296698" y="4249365"/>
                <a:ext cx="486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98" y="4249365"/>
                <a:ext cx="4863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/>
          <p:cNvSpPr/>
          <p:nvPr/>
        </p:nvSpPr>
        <p:spPr>
          <a:xfrm>
            <a:off x="5560979" y="3469531"/>
            <a:ext cx="1245141" cy="878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Ativação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8" idx="3"/>
            <a:endCxn id="20" idx="1"/>
          </p:cNvCxnSpPr>
          <p:nvPr/>
        </p:nvCxnSpPr>
        <p:spPr>
          <a:xfrm>
            <a:off x="5048656" y="3908897"/>
            <a:ext cx="5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</p:cNvCxnSpPr>
          <p:nvPr/>
        </p:nvCxnSpPr>
        <p:spPr>
          <a:xfrm>
            <a:off x="6806120" y="3908897"/>
            <a:ext cx="742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575902" y="3678064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151762" y="1974715"/>
            <a:ext cx="861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Qual a saída para as seguintes entrada e pesos, com função de ativação </a:t>
            </a:r>
            <a:r>
              <a:rPr lang="pt-BR" sz="2000" dirty="0" err="1" smtClean="0"/>
              <a:t>step</a:t>
            </a:r>
            <a:r>
              <a:rPr lang="pt-BR" sz="2000" dirty="0" smtClean="0"/>
              <a:t> </a:t>
            </a:r>
            <a:r>
              <a:rPr lang="pt-BR" sz="2000" dirty="0" err="1" smtClean="0"/>
              <a:t>function</a:t>
            </a:r>
            <a:r>
              <a:rPr lang="pt-BR" sz="2000" dirty="0" smtClean="0"/>
              <a:t> (degrau)?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910509" y="4899815"/>
                <a:ext cx="64397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𝐒𝐨𝐦𝐚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=1∗0,8+7∗0,1+5∗0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=0,8+0,7+0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09" y="4899815"/>
                <a:ext cx="643971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8813259" y="2582693"/>
                <a:ext cx="2714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)={0,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r>
                  <a:rPr lang="pt-BR" b="0" dirty="0" smtClean="0"/>
                  <a:t/>
                </a:r>
                <a:br>
                  <a:rPr lang="pt-BR" b="0" dirty="0" smtClean="0"/>
                </a:br>
                <a:r>
                  <a:rPr lang="pt-BR" b="0" dirty="0" smtClean="0"/>
                  <a:t>	   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259" y="2582693"/>
                <a:ext cx="2714017" cy="646331"/>
              </a:xfrm>
              <a:prstGeom prst="rect">
                <a:avLst/>
              </a:prstGeom>
              <a:blipFill>
                <a:blip r:embed="rId6"/>
                <a:stretch>
                  <a:fillRect r="-225"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7548664" y="4776281"/>
                <a:ext cx="270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64" y="4776281"/>
                <a:ext cx="2704289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4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231" y="-486631"/>
            <a:ext cx="10058400" cy="1450976"/>
          </a:xfrm>
        </p:spPr>
        <p:txBody>
          <a:bodyPr/>
          <a:lstStyle/>
          <a:p>
            <a:r>
              <a:rPr lang="pt-BR" dirty="0" smtClean="0"/>
              <a:t>Exemplo completo – Porta AND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652942"/>
                  </p:ext>
                </p:extLst>
              </p:nvPr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𝑺𝒂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𝒅𝒂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652942"/>
                  </p:ext>
                </p:extLst>
              </p:nvPr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639" r="-20368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24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1227" t="-1639" r="-306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Elipse 5"/>
          <p:cNvSpPr/>
          <p:nvPr/>
        </p:nvSpPr>
        <p:spPr>
          <a:xfrm>
            <a:off x="239948" y="964345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7" name="Elipse 6"/>
          <p:cNvSpPr/>
          <p:nvPr/>
        </p:nvSpPr>
        <p:spPr>
          <a:xfrm>
            <a:off x="239948" y="1745993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4785" y="1255476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6" idx="6"/>
            <a:endCxn id="9" idx="1"/>
          </p:cNvCxnSpPr>
          <p:nvPr/>
        </p:nvCxnSpPr>
        <p:spPr>
          <a:xfrm>
            <a:off x="735900" y="1215619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6"/>
            <a:endCxn id="9" idx="1"/>
          </p:cNvCxnSpPr>
          <p:nvPr/>
        </p:nvCxnSpPr>
        <p:spPr>
          <a:xfrm flipV="1">
            <a:off x="735900" y="1558122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923686" y="10018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1001819"/>
                <a:ext cx="329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2963175" y="1255476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3"/>
            <a:endCxn id="16" idx="1"/>
          </p:cNvCxnSpPr>
          <p:nvPr/>
        </p:nvCxnSpPr>
        <p:spPr>
          <a:xfrm>
            <a:off x="2500732" y="1558122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058976" y="1327289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43" name="Conector de Seta Reta 42"/>
          <p:cNvCxnSpPr>
            <a:stCxn id="16" idx="3"/>
            <a:endCxn id="19" idx="1"/>
          </p:cNvCxnSpPr>
          <p:nvPr/>
        </p:nvCxnSpPr>
        <p:spPr>
          <a:xfrm>
            <a:off x="3807348" y="1558122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39948" y="2632832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3" name="Elipse 52"/>
          <p:cNvSpPr/>
          <p:nvPr/>
        </p:nvSpPr>
        <p:spPr>
          <a:xfrm>
            <a:off x="239948" y="3414480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54" name="Retângulo 53"/>
          <p:cNvSpPr/>
          <p:nvPr/>
        </p:nvSpPr>
        <p:spPr>
          <a:xfrm>
            <a:off x="1554785" y="2923963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52" idx="6"/>
            <a:endCxn id="54" idx="1"/>
          </p:cNvCxnSpPr>
          <p:nvPr/>
        </p:nvCxnSpPr>
        <p:spPr>
          <a:xfrm>
            <a:off x="735900" y="2884106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3" idx="6"/>
            <a:endCxn id="54" idx="1"/>
          </p:cNvCxnSpPr>
          <p:nvPr/>
        </p:nvCxnSpPr>
        <p:spPr>
          <a:xfrm flipV="1">
            <a:off x="735900" y="3226609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/>
          <p:cNvSpPr/>
          <p:nvPr/>
        </p:nvSpPr>
        <p:spPr>
          <a:xfrm>
            <a:off x="2963175" y="2923963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 de Seta Reta 59"/>
          <p:cNvCxnSpPr>
            <a:stCxn id="54" idx="3"/>
            <a:endCxn id="59" idx="1"/>
          </p:cNvCxnSpPr>
          <p:nvPr/>
        </p:nvCxnSpPr>
        <p:spPr>
          <a:xfrm>
            <a:off x="2500732" y="3226609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4058976" y="2995776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62" name="Conector de Seta Reta 61"/>
          <p:cNvCxnSpPr>
            <a:stCxn id="59" idx="3"/>
            <a:endCxn id="61" idx="1"/>
          </p:cNvCxnSpPr>
          <p:nvPr/>
        </p:nvCxnSpPr>
        <p:spPr>
          <a:xfrm>
            <a:off x="3807348" y="3226609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39948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239948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554785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6" name="Conector de Seta Reta 65"/>
          <p:cNvCxnSpPr>
            <a:stCxn id="63" idx="6"/>
            <a:endCxn id="65" idx="1"/>
          </p:cNvCxnSpPr>
          <p:nvPr/>
        </p:nvCxnSpPr>
        <p:spPr>
          <a:xfrm>
            <a:off x="735900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64" idx="6"/>
            <a:endCxn id="65" idx="1"/>
          </p:cNvCxnSpPr>
          <p:nvPr/>
        </p:nvCxnSpPr>
        <p:spPr>
          <a:xfrm flipV="1">
            <a:off x="735900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/>
          <p:cNvSpPr/>
          <p:nvPr/>
        </p:nvSpPr>
        <p:spPr>
          <a:xfrm>
            <a:off x="2963175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65" idx="3"/>
            <a:endCxn id="70" idx="1"/>
          </p:cNvCxnSpPr>
          <p:nvPr/>
        </p:nvCxnSpPr>
        <p:spPr>
          <a:xfrm>
            <a:off x="2500732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058976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73" name="Conector de Seta Reta 72"/>
          <p:cNvCxnSpPr>
            <a:stCxn id="70" idx="3"/>
            <a:endCxn id="72" idx="1"/>
          </p:cNvCxnSpPr>
          <p:nvPr/>
        </p:nvCxnSpPr>
        <p:spPr>
          <a:xfrm>
            <a:off x="3807348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33875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4933875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6248712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7" idx="6"/>
            <a:endCxn id="79" idx="1"/>
          </p:cNvCxnSpPr>
          <p:nvPr/>
        </p:nvCxnSpPr>
        <p:spPr>
          <a:xfrm>
            <a:off x="5429827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8" idx="6"/>
            <a:endCxn id="79" idx="1"/>
          </p:cNvCxnSpPr>
          <p:nvPr/>
        </p:nvCxnSpPr>
        <p:spPr>
          <a:xfrm flipV="1">
            <a:off x="5429827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7657102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stCxn id="79" idx="3"/>
            <a:endCxn id="84" idx="1"/>
          </p:cNvCxnSpPr>
          <p:nvPr/>
        </p:nvCxnSpPr>
        <p:spPr>
          <a:xfrm>
            <a:off x="7194659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8752903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87" name="Conector de Seta Reta 86"/>
          <p:cNvCxnSpPr>
            <a:stCxn id="84" idx="3"/>
            <a:endCxn id="86" idx="1"/>
          </p:cNvCxnSpPr>
          <p:nvPr/>
        </p:nvCxnSpPr>
        <p:spPr>
          <a:xfrm>
            <a:off x="8501275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1622315" y="1923648"/>
                <a:ext cx="26817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=0∗0+0∗0=0</m:t>
                      </m:r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15" y="1923648"/>
                <a:ext cx="268172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1554785" y="3639938"/>
                <a:ext cx="2681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=0∗0+1∗0=0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85" y="3639938"/>
                <a:ext cx="268172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391093" y="5428710"/>
                <a:ext cx="2681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=1∗0+0∗0=0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93" y="5428710"/>
                <a:ext cx="2681720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6248712" y="5366540"/>
                <a:ext cx="26817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=1∗0+1∗0=0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12" y="5366540"/>
                <a:ext cx="2681720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Tabela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30620"/>
              </p:ext>
            </p:extLst>
          </p:nvPr>
        </p:nvGraphicFramePr>
        <p:xfrm>
          <a:off x="8330800" y="2385902"/>
          <a:ext cx="300150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2162993790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309473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Esperada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7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20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9004531" y="4694687"/>
                <a:ext cx="359031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𝐄𝐫𝐫𝐨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𝐀𝐜𝐞𝐫𝐭𝐨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531" y="4694687"/>
                <a:ext cx="3590310" cy="1153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6" grpId="0" animBg="1"/>
      <p:bldP spid="19" grpId="0"/>
      <p:bldP spid="52" grpId="0" animBg="1"/>
      <p:bldP spid="53" grpId="0" animBg="1"/>
      <p:bldP spid="54" grpId="0" animBg="1"/>
      <p:bldP spid="57" grpId="0"/>
      <p:bldP spid="58" grpId="0"/>
      <p:bldP spid="59" grpId="0" animBg="1"/>
      <p:bldP spid="61" grpId="0"/>
      <p:bldP spid="63" grpId="0" animBg="1"/>
      <p:bldP spid="64" grpId="0" animBg="1"/>
      <p:bldP spid="65" grpId="0" animBg="1"/>
      <p:bldP spid="68" grpId="0"/>
      <p:bldP spid="69" grpId="0"/>
      <p:bldP spid="70" grpId="0" animBg="1"/>
      <p:bldP spid="72" grpId="0"/>
      <p:bldP spid="77" grpId="0" animBg="1"/>
      <p:bldP spid="78" grpId="0" animBg="1"/>
      <p:bldP spid="79" grpId="0" animBg="1"/>
      <p:bldP spid="82" grpId="0"/>
      <p:bldP spid="83" grpId="0"/>
      <p:bldP spid="84" grpId="0" animBg="1"/>
      <p:bldP spid="86" grpId="0"/>
      <p:bldP spid="88" grpId="0"/>
      <p:bldP spid="89" grpId="0"/>
      <p:bldP spid="90" grpId="0"/>
      <p:bldP spid="91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231" y="-486631"/>
            <a:ext cx="10058400" cy="1450976"/>
          </a:xfrm>
        </p:spPr>
        <p:txBody>
          <a:bodyPr/>
          <a:lstStyle/>
          <a:p>
            <a:r>
              <a:rPr lang="pt-BR" dirty="0" smtClean="0"/>
              <a:t>Exemplo completo – Porta AND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𝑺𝒂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í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𝒅𝒂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8346830" y="344528"/>
              <a:ext cx="2985477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995159">
                      <a:extLst>
                        <a:ext uri="{9D8B030D-6E8A-4147-A177-3AD203B41FA5}">
                          <a16:colId xmlns:a16="http://schemas.microsoft.com/office/drawing/2014/main" val="3154154977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777843889"/>
                        </a:ext>
                      </a:extLst>
                    </a:gridCol>
                    <a:gridCol w="995159">
                      <a:extLst>
                        <a:ext uri="{9D8B030D-6E8A-4147-A177-3AD203B41FA5}">
                          <a16:colId xmlns:a16="http://schemas.microsoft.com/office/drawing/2014/main" val="239315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639" r="-20368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24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1227" t="-1639" r="-306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897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127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25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451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9421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Elipse 5"/>
          <p:cNvSpPr/>
          <p:nvPr/>
        </p:nvSpPr>
        <p:spPr>
          <a:xfrm>
            <a:off x="239948" y="964345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7" name="Elipse 6"/>
          <p:cNvSpPr/>
          <p:nvPr/>
        </p:nvSpPr>
        <p:spPr>
          <a:xfrm>
            <a:off x="239948" y="1745993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4785" y="1255476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6" idx="6"/>
            <a:endCxn id="9" idx="1"/>
          </p:cNvCxnSpPr>
          <p:nvPr/>
        </p:nvCxnSpPr>
        <p:spPr>
          <a:xfrm>
            <a:off x="735900" y="1215619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6"/>
            <a:endCxn id="9" idx="1"/>
          </p:cNvCxnSpPr>
          <p:nvPr/>
        </p:nvCxnSpPr>
        <p:spPr>
          <a:xfrm flipV="1">
            <a:off x="735900" y="1558122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923686" y="1001819"/>
                <a:ext cx="75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1001819"/>
                <a:ext cx="7581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1814906"/>
                <a:ext cx="329755" cy="369332"/>
              </a:xfrm>
              <a:prstGeom prst="rect">
                <a:avLst/>
              </a:prstGeom>
              <a:blipFill>
                <a:blip r:embed="rId4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2963175" y="1255476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9" idx="3"/>
            <a:endCxn id="16" idx="1"/>
          </p:cNvCxnSpPr>
          <p:nvPr/>
        </p:nvCxnSpPr>
        <p:spPr>
          <a:xfrm>
            <a:off x="2500732" y="1558122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058976" y="1327289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43" name="Conector de Seta Reta 42"/>
          <p:cNvCxnSpPr>
            <a:stCxn id="16" idx="3"/>
            <a:endCxn id="19" idx="1"/>
          </p:cNvCxnSpPr>
          <p:nvPr/>
        </p:nvCxnSpPr>
        <p:spPr>
          <a:xfrm>
            <a:off x="3807348" y="1558122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39948" y="2632832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3" name="Elipse 52"/>
          <p:cNvSpPr/>
          <p:nvPr/>
        </p:nvSpPr>
        <p:spPr>
          <a:xfrm>
            <a:off x="239948" y="3414480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54" name="Retângulo 53"/>
          <p:cNvSpPr/>
          <p:nvPr/>
        </p:nvSpPr>
        <p:spPr>
          <a:xfrm>
            <a:off x="1554785" y="2923963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54"/>
          <p:cNvCxnSpPr>
            <a:stCxn id="52" idx="6"/>
            <a:endCxn id="54" idx="1"/>
          </p:cNvCxnSpPr>
          <p:nvPr/>
        </p:nvCxnSpPr>
        <p:spPr>
          <a:xfrm>
            <a:off x="735900" y="2884106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3" idx="6"/>
            <a:endCxn id="54" idx="1"/>
          </p:cNvCxnSpPr>
          <p:nvPr/>
        </p:nvCxnSpPr>
        <p:spPr>
          <a:xfrm flipV="1">
            <a:off x="735900" y="3226609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2670306"/>
                <a:ext cx="329755" cy="369332"/>
              </a:xfrm>
              <a:prstGeom prst="rect">
                <a:avLst/>
              </a:prstGeom>
              <a:blipFill>
                <a:blip r:embed="rId5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3483393"/>
                <a:ext cx="329755" cy="369332"/>
              </a:xfrm>
              <a:prstGeom prst="rect">
                <a:avLst/>
              </a:prstGeom>
              <a:blipFill>
                <a:blip r:embed="rId6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/>
          <p:cNvSpPr/>
          <p:nvPr/>
        </p:nvSpPr>
        <p:spPr>
          <a:xfrm>
            <a:off x="2963175" y="2923963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 de Seta Reta 59"/>
          <p:cNvCxnSpPr>
            <a:stCxn id="54" idx="3"/>
            <a:endCxn id="59" idx="1"/>
          </p:cNvCxnSpPr>
          <p:nvPr/>
        </p:nvCxnSpPr>
        <p:spPr>
          <a:xfrm>
            <a:off x="2500732" y="3226609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4058976" y="2995776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62" name="Conector de Seta Reta 61"/>
          <p:cNvCxnSpPr>
            <a:stCxn id="59" idx="3"/>
            <a:endCxn id="61" idx="1"/>
          </p:cNvCxnSpPr>
          <p:nvPr/>
        </p:nvCxnSpPr>
        <p:spPr>
          <a:xfrm>
            <a:off x="3807348" y="3226609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39948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lipse 63"/>
          <p:cNvSpPr/>
          <p:nvPr/>
        </p:nvSpPr>
        <p:spPr>
          <a:xfrm>
            <a:off x="239948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554785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6" name="Conector de Seta Reta 65"/>
          <p:cNvCxnSpPr>
            <a:stCxn id="63" idx="6"/>
            <a:endCxn id="65" idx="1"/>
          </p:cNvCxnSpPr>
          <p:nvPr/>
        </p:nvCxnSpPr>
        <p:spPr>
          <a:xfrm>
            <a:off x="735900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64" idx="6"/>
            <a:endCxn id="65" idx="1"/>
          </p:cNvCxnSpPr>
          <p:nvPr/>
        </p:nvCxnSpPr>
        <p:spPr>
          <a:xfrm flipV="1">
            <a:off x="735900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6" y="4478532"/>
                <a:ext cx="329755" cy="369332"/>
              </a:xfrm>
              <a:prstGeom prst="rect">
                <a:avLst/>
              </a:prstGeom>
              <a:blipFill>
                <a:blip r:embed="rId7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3" y="5291619"/>
                <a:ext cx="329755" cy="369332"/>
              </a:xfrm>
              <a:prstGeom prst="rect">
                <a:avLst/>
              </a:prstGeom>
              <a:blipFill>
                <a:blip r:embed="rId8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/>
          <p:cNvSpPr/>
          <p:nvPr/>
        </p:nvSpPr>
        <p:spPr>
          <a:xfrm>
            <a:off x="2963175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65" idx="3"/>
            <a:endCxn id="70" idx="1"/>
          </p:cNvCxnSpPr>
          <p:nvPr/>
        </p:nvCxnSpPr>
        <p:spPr>
          <a:xfrm>
            <a:off x="2500732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058976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73" name="Conector de Seta Reta 72"/>
          <p:cNvCxnSpPr>
            <a:stCxn id="70" idx="3"/>
            <a:endCxn id="72" idx="1"/>
          </p:cNvCxnSpPr>
          <p:nvPr/>
        </p:nvCxnSpPr>
        <p:spPr>
          <a:xfrm>
            <a:off x="3807348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33875" y="4441058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4933875" y="5222706"/>
            <a:ext cx="495952" cy="5025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6248712" y="4732189"/>
            <a:ext cx="945947" cy="60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0" name="Conector de Seta Reta 79"/>
          <p:cNvCxnSpPr>
            <a:stCxn id="77" idx="6"/>
            <a:endCxn id="79" idx="1"/>
          </p:cNvCxnSpPr>
          <p:nvPr/>
        </p:nvCxnSpPr>
        <p:spPr>
          <a:xfrm>
            <a:off x="5429827" y="4692332"/>
            <a:ext cx="818885" cy="3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8" idx="6"/>
            <a:endCxn id="79" idx="1"/>
          </p:cNvCxnSpPr>
          <p:nvPr/>
        </p:nvCxnSpPr>
        <p:spPr>
          <a:xfrm flipV="1">
            <a:off x="5429827" y="5034835"/>
            <a:ext cx="818885" cy="43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13" y="4478532"/>
                <a:ext cx="329755" cy="369332"/>
              </a:xfrm>
              <a:prstGeom prst="rect">
                <a:avLst/>
              </a:prstGeom>
              <a:blipFill>
                <a:blip r:embed="rId9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370" y="5291619"/>
                <a:ext cx="329755" cy="369332"/>
              </a:xfrm>
              <a:prstGeom prst="rect">
                <a:avLst/>
              </a:prstGeom>
              <a:blipFill>
                <a:blip r:embed="rId10"/>
                <a:stretch>
                  <a:fillRect r="-46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7657102" y="4732189"/>
            <a:ext cx="844173" cy="60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step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stCxn id="79" idx="3"/>
            <a:endCxn id="84" idx="1"/>
          </p:cNvCxnSpPr>
          <p:nvPr/>
        </p:nvCxnSpPr>
        <p:spPr>
          <a:xfrm>
            <a:off x="7194659" y="5034835"/>
            <a:ext cx="4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8752903" y="4804002"/>
            <a:ext cx="10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Saída</a:t>
            </a:r>
            <a:endParaRPr lang="pt-BR" sz="2400" dirty="0"/>
          </a:p>
        </p:txBody>
      </p:sp>
      <p:cxnSp>
        <p:nvCxnSpPr>
          <p:cNvPr id="87" name="Conector de Seta Reta 86"/>
          <p:cNvCxnSpPr>
            <a:stCxn id="84" idx="3"/>
            <a:endCxn id="86" idx="1"/>
          </p:cNvCxnSpPr>
          <p:nvPr/>
        </p:nvCxnSpPr>
        <p:spPr>
          <a:xfrm>
            <a:off x="8501275" y="5034835"/>
            <a:ext cx="2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1622314" y="1923648"/>
                <a:ext cx="34654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=0∗0,5+0∗0,5=0</m:t>
                      </m:r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14" y="1923648"/>
                <a:ext cx="346549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1554785" y="3639938"/>
                <a:ext cx="3533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=0∗0,5+1∗0,5=0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85" y="3639938"/>
                <a:ext cx="3533026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391093" y="5428710"/>
                <a:ext cx="3696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=1∗0,5+0∗0,5=0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93" y="5428710"/>
                <a:ext cx="3696718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6248712" y="5366540"/>
                <a:ext cx="30570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=1∗0,5+1∗0,5=1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12" y="5366540"/>
                <a:ext cx="3057022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Tabela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37738"/>
              </p:ext>
            </p:extLst>
          </p:nvPr>
        </p:nvGraphicFramePr>
        <p:xfrm>
          <a:off x="8330800" y="2385902"/>
          <a:ext cx="300150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53">
                  <a:extLst>
                    <a:ext uri="{9D8B030D-6E8A-4147-A177-3AD203B41FA5}">
                      <a16:colId xmlns:a16="http://schemas.microsoft.com/office/drawing/2014/main" val="2162993790"/>
                    </a:ext>
                  </a:extLst>
                </a:gridCol>
                <a:gridCol w="1500753">
                  <a:extLst>
                    <a:ext uri="{9D8B030D-6E8A-4147-A177-3AD203B41FA5}">
                      <a16:colId xmlns:a16="http://schemas.microsoft.com/office/drawing/2014/main" val="309473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Esperada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7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20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9139564" y="4847864"/>
                <a:ext cx="35903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𝐄𝐫𝐫𝐨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4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𝐀𝐜𝐞𝐫𝐭𝐨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564" y="4847864"/>
                <a:ext cx="3590310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6" grpId="0" animBg="1"/>
      <p:bldP spid="19" grpId="0"/>
      <p:bldP spid="52" grpId="0" animBg="1"/>
      <p:bldP spid="53" grpId="0" animBg="1"/>
      <p:bldP spid="54" grpId="0" animBg="1"/>
      <p:bldP spid="57" grpId="0"/>
      <p:bldP spid="58" grpId="0"/>
      <p:bldP spid="59" grpId="0" animBg="1"/>
      <p:bldP spid="61" grpId="0"/>
      <p:bldP spid="63" grpId="0" animBg="1"/>
      <p:bldP spid="64" grpId="0" animBg="1"/>
      <p:bldP spid="65" grpId="0" animBg="1"/>
      <p:bldP spid="68" grpId="0"/>
      <p:bldP spid="69" grpId="0"/>
      <p:bldP spid="70" grpId="0" animBg="1"/>
      <p:bldP spid="72" grpId="0"/>
      <p:bldP spid="77" grpId="0" animBg="1"/>
      <p:bldP spid="78" grpId="0" animBg="1"/>
      <p:bldP spid="79" grpId="0" animBg="1"/>
      <p:bldP spid="82" grpId="0"/>
      <p:bldP spid="83" grpId="0"/>
      <p:bldP spid="84" grpId="0" animBg="1"/>
      <p:bldP spid="86" grpId="0"/>
      <p:bldP spid="88" grpId="0"/>
      <p:bldP spid="89" grpId="0"/>
      <p:bldP spid="90" grpId="0"/>
      <p:bldP spid="91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 smtClean="0"/>
              <a:t> Introdução ao </a:t>
            </a:r>
            <a:r>
              <a:rPr lang="pt-BR" sz="2800" dirty="0" err="1" smtClean="0"/>
              <a:t>Deep</a:t>
            </a:r>
            <a:r>
              <a:rPr lang="pt-BR" sz="2800" dirty="0" smtClean="0"/>
              <a:t>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Seguinte: MLP e </a:t>
            </a:r>
            <a:r>
              <a:rPr lang="pt-BR" sz="2800" dirty="0" err="1" smtClean="0"/>
              <a:t>backpropagation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667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360</Words>
  <Application>Microsoft Office PowerPoint</Application>
  <PresentationFormat>Widescreen</PresentationFormat>
  <Paragraphs>185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Source Sans Pro</vt:lpstr>
      <vt:lpstr>Retrospectiva</vt:lpstr>
      <vt:lpstr>Redes Neurais Artificiais – RNA Perceptron de uma camada</vt:lpstr>
      <vt:lpstr>Introdução – Inteligência Artificial</vt:lpstr>
      <vt:lpstr>Neurônio e Deep Learning</vt:lpstr>
      <vt:lpstr>Apresentação do PowerPoint</vt:lpstr>
      <vt:lpstr>Exemplo – Step function</vt:lpstr>
      <vt:lpstr>Exemplo completo – Porta AND</vt:lpstr>
      <vt:lpstr>Exemplo completo – Porta AND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 – RNA Perceptron de uma camada</dc:title>
  <dc:creator>Leonardo Bonifácio</dc:creator>
  <cp:lastModifiedBy>Leonardo Bonifácio</cp:lastModifiedBy>
  <cp:revision>17</cp:revision>
  <dcterms:created xsi:type="dcterms:W3CDTF">2019-07-12T20:13:06Z</dcterms:created>
  <dcterms:modified xsi:type="dcterms:W3CDTF">2019-07-12T21:38:50Z</dcterms:modified>
</cp:coreProperties>
</file>