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9"/>
  </p:notesMasterIdLst>
  <p:handoutMasterIdLst>
    <p:handoutMasterId r:id="rId20"/>
  </p:handoutMasterIdLst>
  <p:sldIdLst>
    <p:sldId id="494" r:id="rId2"/>
    <p:sldId id="572" r:id="rId3"/>
    <p:sldId id="577" r:id="rId4"/>
    <p:sldId id="651" r:id="rId5"/>
    <p:sldId id="635" r:id="rId6"/>
    <p:sldId id="648" r:id="rId7"/>
    <p:sldId id="662" r:id="rId8"/>
    <p:sldId id="654" r:id="rId9"/>
    <p:sldId id="663" r:id="rId10"/>
    <p:sldId id="664" r:id="rId11"/>
    <p:sldId id="665" r:id="rId12"/>
    <p:sldId id="666" r:id="rId13"/>
    <p:sldId id="667" r:id="rId14"/>
    <p:sldId id="668" r:id="rId15"/>
    <p:sldId id="669" r:id="rId16"/>
    <p:sldId id="670" r:id="rId17"/>
    <p:sldId id="671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 Kuma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08C"/>
    <a:srgbClr val="FCB021"/>
    <a:srgbClr val="D01E2C"/>
    <a:srgbClr val="660066"/>
    <a:srgbClr val="666699"/>
    <a:srgbClr val="006666"/>
    <a:srgbClr val="993300"/>
    <a:srgbClr val="0070C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CB4D8-DB02-4DC6-A0A2-4F2EBAE1DC9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50000" autoAdjust="0"/>
  </p:normalViewPr>
  <p:slideViewPr>
    <p:cSldViewPr>
      <p:cViewPr varScale="1">
        <p:scale>
          <a:sx n="110" d="100"/>
          <a:sy n="110" d="100"/>
        </p:scale>
        <p:origin x="16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3" d="100"/>
          <a:sy n="83" d="100"/>
        </p:scale>
        <p:origin x="-24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A4940-BE1F-A04A-BEC9-959CE05F3776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A152-AC38-A94C-8A82-3AA06EA49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1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fr-CA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4B26DDB-4073-3C49-94B1-21DFE7424B87}" type="datetime1">
              <a:rPr lang="fr-CA" altLang="en-US"/>
              <a:pPr/>
              <a:t>18-07-24</a:t>
            </a:fld>
            <a:endParaRPr lang="fr-CA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fr-CA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fr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2B51CA-69FC-6649-8254-54C2B7DFABF9}" type="slidenum">
              <a:rPr lang="fr-CA" altLang="en-US"/>
              <a:pPr/>
              <a:t>‹#›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637840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8382000" cy="16002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8400737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0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14800" cy="36925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35113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174875"/>
            <a:ext cx="4114800" cy="36925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705E3A89-8642-BF44-AEFB-48C9C77F1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2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124200" cy="10223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124200" cy="45085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273051"/>
            <a:ext cx="5111750" cy="5670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DC7BA04B-193B-9D49-8C40-E022BEF708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590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57200"/>
          </a:xfrm>
        </p:spPr>
        <p:txBody>
          <a:bodyPr anchor="t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7800"/>
            <a:ext cx="5486400" cy="685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7C02DBA6-D12F-DE4F-9B14-F55C13894B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03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628650" y="981075"/>
            <a:ext cx="8186738" cy="0"/>
          </a:xfrm>
          <a:prstGeom prst="line">
            <a:avLst/>
          </a:prstGeom>
          <a:ln w="15875">
            <a:solidFill>
              <a:srgbClr val="D01E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382000" cy="4343400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Arial" panose="020B0604020202020204" pitchFamily="34" charset="0"/>
              <a:buChar char="−"/>
              <a:defRPr sz="22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Courier New" panose="02070309020205020404" pitchFamily="49" charset="0"/>
              <a:buChar char="o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6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&quot;&quot;"/>
          <p:cNvSpPr/>
          <p:nvPr userDrawn="1"/>
        </p:nvSpPr>
        <p:spPr>
          <a:xfrm rot="16200000">
            <a:off x="3505200" y="-1524000"/>
            <a:ext cx="2133600" cy="914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5" name="Picture 9" descr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5954713"/>
            <a:ext cx="18065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0"/>
            <a:ext cx="8153400" cy="1524000"/>
          </a:xfrm>
        </p:spPr>
        <p:txBody>
          <a:bodyPr>
            <a:normAutofit/>
          </a:bodyPr>
          <a:lstStyle>
            <a:lvl1pPr algn="ctr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4267200"/>
            <a:ext cx="8153400" cy="749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22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114800" cy="43434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114800" cy="43434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D19A09D3-403F-1246-A694-E93A03837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18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5C0E87B9-1EE9-F545-B9BB-509CBE9F0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4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&quot;&quot;"/>
          <p:cNvSpPr/>
          <p:nvPr userDrawn="1"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E31837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459AD0B6-B138-FC4C-BE1A-93C389E947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8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231C82E7-28D6-7643-B5A0-983D798A0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Bar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&quot;&quot;"/>
          <p:cNvSpPr/>
          <p:nvPr userDrawn="1"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E31837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E8B5EA7E-1ED2-4A4C-B909-86E85316B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54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CE583F37-0C67-B14E-ACD9-ABA169294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1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382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42063"/>
            <a:ext cx="457200" cy="3873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47F4449-6720-314E-9738-D3B00CE9D3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600" y="6364288"/>
            <a:ext cx="1524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64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en-CA" altLang="en-US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6223000"/>
            <a:ext cx="406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 descr="&quot;&quot;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2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QL:200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analytics tools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5300" y="4267200"/>
            <a:ext cx="8153400" cy="11060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Week 1</a:t>
            </a:r>
          </a:p>
          <a:p>
            <a:r>
              <a:rPr lang="en-US" b="1" dirty="0"/>
              <a:t>Day 1</a:t>
            </a:r>
          </a:p>
          <a:p>
            <a:r>
              <a:rPr lang="en-US" b="1" dirty="0"/>
              <a:t>Apache Spark SQL</a:t>
            </a:r>
            <a:endParaRPr lang="en-CA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069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/>
                <a:cs typeface="Times New Roman"/>
              </a:rPr>
            </a:br>
            <a:br>
              <a:rPr lang="en-CA" dirty="0">
                <a:latin typeface="Times New Roman"/>
                <a:cs typeface="Times New Roman"/>
              </a:rPr>
            </a:br>
            <a:r>
              <a:rPr lang="en-CA" dirty="0">
                <a:latin typeface="Times New Roman"/>
                <a:cs typeface="Times New Roman"/>
              </a:rPr>
              <a:t>Schemas</a:t>
            </a: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3568" y="1157387"/>
            <a:ext cx="8064896" cy="31357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 schema defines the column names and types of a    Dataframe. Schemas can be specified manually or be inferred from a data source 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Schemas are used to specify the type of data that is stored in the columns of the Dataframe i.e. Integer, String, Date etc.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7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/>
                <a:cs typeface="Times New Roman"/>
              </a:rPr>
            </a:br>
            <a:br>
              <a:rPr lang="en-CA" dirty="0">
                <a:latin typeface="Times New Roman"/>
                <a:cs typeface="Times New Roman"/>
              </a:rPr>
            </a:br>
            <a:r>
              <a:rPr lang="en-CA" dirty="0">
                <a:latin typeface="Times New Roman"/>
                <a:cs typeface="Times New Roman"/>
              </a:rPr>
              <a:t>Working with Structured data</a:t>
            </a: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3568" y="1157387"/>
            <a:ext cx="8064896" cy="14075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You can create a Dataframe by using the following snippet of code: </a:t>
            </a:r>
          </a:p>
          <a:p>
            <a:pPr latinLnBrk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400401"/>
            <a:ext cx="7704856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events_df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= spark.read.format(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"csv"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).option(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"delimiter"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\t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).</a:t>
            </a:r>
          </a:p>
          <a:p>
            <a:r>
              <a:rPr lang="en-US" dirty="0">
                <a:solidFill>
                  <a:srgbClr val="D4D4D4"/>
                </a:solidFill>
                <a:latin typeface="Menlo" charset="0"/>
              </a:rPr>
              <a:t>.load(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"/gdelt/data/raw/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events.csv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38" name="Text Placeholder 3"/>
          <p:cNvSpPr txBox="1">
            <a:spLocks/>
          </p:cNvSpPr>
          <p:nvPr/>
        </p:nvSpPr>
        <p:spPr bwMode="auto">
          <a:xfrm>
            <a:off x="547563" y="3284985"/>
            <a:ext cx="806489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You can view the schema of this Dataframe by using : </a:t>
            </a:r>
          </a:p>
          <a:p>
            <a:pPr latinLnBrk="1">
              <a:lnSpc>
                <a:spcPct val="150000"/>
              </a:lnSpc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39204" y="4046596"/>
            <a:ext cx="339227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Menlo" charset="0"/>
              </a:rPr>
              <a:t>events_df.printSchema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41" name="Text Placeholder 3"/>
          <p:cNvSpPr txBox="1">
            <a:spLocks/>
          </p:cNvSpPr>
          <p:nvPr/>
        </p:nvSpPr>
        <p:spPr bwMode="auto">
          <a:xfrm>
            <a:off x="547563" y="4549140"/>
            <a:ext cx="806489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This will show the name and types of columns in the Dataframe</a:t>
            </a:r>
          </a:p>
          <a:p>
            <a:pPr latinLnBrk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1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/>
                <a:cs typeface="Times New Roman"/>
              </a:rPr>
            </a:br>
            <a:br>
              <a:rPr lang="en-CA" dirty="0">
                <a:latin typeface="Times New Roman"/>
                <a:cs typeface="Times New Roman"/>
              </a:rPr>
            </a:br>
            <a:r>
              <a:rPr lang="en-CA" b="1" dirty="0"/>
              <a:t> </a:t>
            </a:r>
            <a:br>
              <a:rPr lang="en-CA" b="1" dirty="0"/>
            </a:br>
            <a:br>
              <a:rPr lang="en-CA" b="1" dirty="0"/>
            </a:br>
            <a:r>
              <a:rPr lang="en-CA" dirty="0">
                <a:latin typeface="Times New Roman"/>
                <a:cs typeface="Times New Roman"/>
              </a:rPr>
              <a:t>DataFrame Transformations</a:t>
            </a:r>
            <a:br>
              <a:rPr lang="en-CA" b="1" dirty="0"/>
            </a:br>
            <a:br>
              <a:rPr lang="en-CA" b="1" cap="all" dirty="0"/>
            </a:b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3568" y="1157387"/>
            <a:ext cx="8064896" cy="39277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 order for Dataframes to be useful they must all transformations. The main dataframe transformations are: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Creating Dataframes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Removing columns or Rows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Add rows or columns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Sort data by values in rows</a:t>
            </a:r>
          </a:p>
        </p:txBody>
      </p:sp>
    </p:spTree>
    <p:extLst>
      <p:ext uri="{BB962C8B-B14F-4D97-AF65-F5344CB8AC3E}">
        <p14:creationId xmlns:p14="http://schemas.microsoft.com/office/powerpoint/2010/main" val="192036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/>
                <a:cs typeface="Times New Roman"/>
              </a:rPr>
            </a:br>
            <a:br>
              <a:rPr lang="en-CA" dirty="0">
                <a:latin typeface="Times New Roman"/>
                <a:cs typeface="Times New Roman"/>
              </a:rPr>
            </a:br>
            <a:r>
              <a:rPr lang="en-CA" b="1" dirty="0"/>
              <a:t> </a:t>
            </a:r>
            <a:br>
              <a:rPr lang="en-CA" b="1" dirty="0"/>
            </a:br>
            <a:br>
              <a:rPr lang="en-CA" b="1" dirty="0"/>
            </a:br>
            <a:r>
              <a:rPr lang="en-CA" dirty="0">
                <a:latin typeface="Times New Roman"/>
                <a:cs typeface="Times New Roman"/>
              </a:rPr>
              <a:t>Creating</a:t>
            </a:r>
            <a:r>
              <a:rPr lang="en-CA" b="1" dirty="0"/>
              <a:t> </a:t>
            </a:r>
            <a:r>
              <a:rPr lang="en-CA" dirty="0">
                <a:latin typeface="Times New Roman"/>
                <a:cs typeface="Times New Roman"/>
              </a:rPr>
              <a:t>Dataframes</a:t>
            </a:r>
            <a:br>
              <a:rPr lang="en-CA" b="1" dirty="0"/>
            </a:br>
            <a:br>
              <a:rPr lang="en-CA" b="1" cap="all" dirty="0"/>
            </a:b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3568" y="1157387"/>
            <a:ext cx="8064896" cy="12635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code listing below shows how to create a dataframe when working with csv files.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15616" y="2852936"/>
            <a:ext cx="7078598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Menlo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charset="0"/>
              </a:rPr>
              <a:t>events_df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= spark.read.format(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"csv"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Menlo" charset="0"/>
              </a:rPr>
              <a:t>.option(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"delimiter"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7BA7D"/>
                </a:solidFill>
                <a:latin typeface="Menlo" charset="0"/>
              </a:rPr>
              <a:t>\t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Menlo" charset="0"/>
              </a:rPr>
              <a:t>.load(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"/gdelt/data/raw/events/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events.csv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Menlo" charset="0"/>
              </a:rPr>
            </a:br>
            <a:r>
              <a:rPr lang="en-US" dirty="0" err="1">
                <a:solidFill>
                  <a:srgbClr val="D4D4D4"/>
                </a:solidFill>
                <a:latin typeface="Menlo" charset="0"/>
              </a:rPr>
              <a:t>events_df.createOrReplaceTempView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events_table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39" name="Text Placeholder 3"/>
          <p:cNvSpPr txBox="1">
            <a:spLocks/>
          </p:cNvSpPr>
          <p:nvPr/>
        </p:nvSpPr>
        <p:spPr bwMode="auto">
          <a:xfrm>
            <a:off x="698104" y="4348738"/>
            <a:ext cx="8064896" cy="126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You can also create Dataframes from jdbc, odbc and many other data sources. </a:t>
            </a:r>
          </a:p>
        </p:txBody>
      </p:sp>
    </p:spTree>
    <p:extLst>
      <p:ext uri="{BB962C8B-B14F-4D97-AF65-F5344CB8AC3E}">
        <p14:creationId xmlns:p14="http://schemas.microsoft.com/office/powerpoint/2010/main" val="6906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/>
                <a:cs typeface="Times New Roman"/>
              </a:rPr>
            </a:br>
            <a:br>
              <a:rPr lang="en-CA" dirty="0">
                <a:latin typeface="Times New Roman"/>
                <a:cs typeface="Times New Roman"/>
              </a:rPr>
            </a:br>
            <a:r>
              <a:rPr lang="en-CA" b="1" dirty="0"/>
              <a:t> </a:t>
            </a:r>
            <a:br>
              <a:rPr lang="en-CA" b="1" dirty="0"/>
            </a:br>
            <a:br>
              <a:rPr lang="en-CA" b="1" dirty="0"/>
            </a:br>
            <a:r>
              <a:rPr lang="en-CA" dirty="0">
                <a:latin typeface="Times New Roman"/>
                <a:cs typeface="Times New Roman"/>
              </a:rPr>
              <a:t>Removing Columns and Rows</a:t>
            </a:r>
            <a:br>
              <a:rPr lang="en-CA" b="1" dirty="0"/>
            </a:br>
            <a:br>
              <a:rPr lang="en-CA" b="1" cap="all" dirty="0"/>
            </a:b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3568" y="1157387"/>
            <a:ext cx="8064896" cy="12635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It is not possible to remove a row or column from a Dataframe because Dataframes are immutable i.e. they can be changed after they are created.  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 you can use select queries to create a new Dataframe without the row or column you which to remove. This is shown below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3608" y="4725144"/>
            <a:ext cx="7416824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Menlo" charset="0"/>
              </a:rPr>
              <a:t>new_df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events_df.select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"DEST_COUNTRY_NAME"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"ORIGIN_COUNTRY_NAME"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/>
                <a:cs typeface="Times New Roman"/>
              </a:rPr>
            </a:br>
            <a:br>
              <a:rPr lang="en-CA" dirty="0">
                <a:latin typeface="Times New Roman"/>
                <a:cs typeface="Times New Roman"/>
              </a:rPr>
            </a:br>
            <a:r>
              <a:rPr lang="en-CA" b="1" dirty="0"/>
              <a:t> </a:t>
            </a:r>
            <a:br>
              <a:rPr lang="en-CA" b="1" dirty="0"/>
            </a:br>
            <a:br>
              <a:rPr lang="en-CA" b="1" dirty="0"/>
            </a:br>
            <a:r>
              <a:rPr lang="en-CA" dirty="0">
                <a:latin typeface="Times New Roman"/>
                <a:cs typeface="Times New Roman"/>
              </a:rPr>
              <a:t>Removing Columns</a:t>
            </a:r>
            <a:br>
              <a:rPr lang="en-CA" b="1" dirty="0"/>
            </a:br>
            <a:br>
              <a:rPr lang="en-CA" b="1" cap="all" dirty="0"/>
            </a:b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3568" y="1157387"/>
            <a:ext cx="8064896" cy="12635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Rows are removed by using where clause or by filtering. The code listing below shows how this is done: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543656"/>
            <a:ext cx="7537635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Menlo" charset="0"/>
              </a:rPr>
              <a:t>new_df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events_df.where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(col(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"count"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 &lt; 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).where(col(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"ORIGIN_COUNTRY_NAME"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 =!= 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"Croatia"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Menlo" charset="0"/>
              </a:rPr>
              <a:t>.show(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8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/>
                <a:cs typeface="Times New Roman"/>
              </a:rPr>
            </a:br>
            <a:br>
              <a:rPr lang="en-CA" dirty="0">
                <a:latin typeface="Times New Roman"/>
                <a:cs typeface="Times New Roman"/>
              </a:rPr>
            </a:br>
            <a:r>
              <a:rPr lang="en-CA" b="1" dirty="0"/>
              <a:t> </a:t>
            </a:r>
            <a:br>
              <a:rPr lang="en-CA" b="1" dirty="0"/>
            </a:br>
            <a:br>
              <a:rPr lang="en-CA" b="1" dirty="0"/>
            </a:br>
            <a:r>
              <a:rPr lang="en-CA" dirty="0">
                <a:latin typeface="Times New Roman"/>
                <a:cs typeface="Times New Roman"/>
              </a:rPr>
              <a:t>Adding Columns</a:t>
            </a:r>
            <a:br>
              <a:rPr lang="en-CA" b="1" dirty="0"/>
            </a:br>
            <a:br>
              <a:rPr lang="en-CA" b="1" cap="all" dirty="0"/>
            </a:b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3568" y="1157387"/>
            <a:ext cx="8064896" cy="12635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You can add columns to and existing Dataframe using the command below. This will add a new column called </a:t>
            </a:r>
            <a:r>
              <a:rPr lang="en-US" dirty="0" err="1"/>
              <a:t>numberOne</a:t>
            </a:r>
            <a:r>
              <a:rPr lang="en-US" dirty="0"/>
              <a:t> to the events_df dataframe.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3461643"/>
            <a:ext cx="7488832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Menlo" charset="0"/>
              </a:rPr>
              <a:t>new_df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events_df.withColumn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numberOne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 lit(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2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/>
                <a:cs typeface="Times New Roman"/>
              </a:rPr>
            </a:br>
            <a:br>
              <a:rPr lang="en-CA" dirty="0">
                <a:latin typeface="Times New Roman"/>
                <a:cs typeface="Times New Roman"/>
              </a:rPr>
            </a:br>
            <a:r>
              <a:rPr lang="en-CA" b="1" dirty="0"/>
              <a:t> </a:t>
            </a:r>
            <a:br>
              <a:rPr lang="en-CA" b="1" dirty="0"/>
            </a:br>
            <a:br>
              <a:rPr lang="en-CA" b="1" dirty="0"/>
            </a:br>
            <a:r>
              <a:rPr lang="en-CA" dirty="0">
                <a:latin typeface="Times New Roman"/>
                <a:cs typeface="Times New Roman"/>
              </a:rPr>
              <a:t>Adding Columns</a:t>
            </a:r>
            <a:br>
              <a:rPr lang="en-CA" b="1" dirty="0"/>
            </a:br>
            <a:br>
              <a:rPr lang="en-CA" b="1" cap="all" dirty="0"/>
            </a:b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3568" y="1157387"/>
            <a:ext cx="8064896" cy="12635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You can add columns to and existing Dataframe using the command below. This will add a new column called </a:t>
            </a:r>
            <a:r>
              <a:rPr lang="en-US" dirty="0" err="1"/>
              <a:t>numberOne</a:t>
            </a:r>
            <a:r>
              <a:rPr lang="en-US" dirty="0"/>
              <a:t> to the events_df dataframe.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3461643"/>
            <a:ext cx="7488832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4D4D4"/>
                </a:solidFill>
                <a:latin typeface="Menlo" charset="0"/>
              </a:rPr>
              <a:t>new_df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Menlo" charset="0"/>
              </a:rPr>
              <a:t>events_df.withColumn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charset="0"/>
              </a:rPr>
              <a:t>numberOne</a:t>
            </a:r>
            <a:r>
              <a:rPr lang="en-US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, lit(</a:t>
            </a:r>
            <a:r>
              <a:rPr lang="en-US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38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Apache Spark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Apache Spark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5536" y="1268760"/>
            <a:ext cx="8382000" cy="43434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Apache Spark is a unified computing engine and a set of libraries for parallel data processing on computer clusters.</a:t>
            </a:r>
          </a:p>
          <a:p>
            <a:r>
              <a:rPr lang="en-US" dirty="0">
                <a:latin typeface="Times New Roman"/>
                <a:cs typeface="Times New Roman"/>
              </a:rPr>
              <a:t>The computing engine allows you the process any size dataset distributed or non-distributed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997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Computing Engine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5536" y="1268760"/>
            <a:ext cx="8382000" cy="434340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This means that you can use spark to perform a wide range of analytic task using the same APIs. </a:t>
            </a:r>
          </a:p>
          <a:p>
            <a:pPr lvl="1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Data loading</a:t>
            </a:r>
          </a:p>
          <a:p>
            <a:pPr lvl="1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SQL </a:t>
            </a:r>
          </a:p>
          <a:p>
            <a:pPr lvl="1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Machine learning</a:t>
            </a:r>
          </a:p>
          <a:p>
            <a:pPr lvl="1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Data Streaming </a:t>
            </a:r>
          </a:p>
          <a:p>
            <a:pPr lvl="1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Batch processing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716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A4952-A3CB-4617-83FC-23161908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24" y="2636912"/>
            <a:ext cx="5904655" cy="324036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9E7F1D5-F7B9-48E0-BC0C-C2123BF2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9673"/>
            <a:ext cx="83820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Spark Components</a:t>
            </a: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diagram shows the major components of the spark framework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59CF0DF-4C8C-4118-B158-0C6B64C96A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6093296"/>
            <a:ext cx="2376264" cy="288032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Image source: spark definite guide</a:t>
            </a: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113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Spark SQL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95536" y="1268760"/>
            <a:ext cx="8568952" cy="4343400"/>
          </a:xfrm>
        </p:spPr>
        <p:txBody>
          <a:bodyPr/>
          <a:lstStyle/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368513"/>
            <a:ext cx="806489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555555"/>
                </a:solidFill>
                <a:latin typeface="Times New Roman" charset="0"/>
                <a:ea typeface="Times New Roman" charset="0"/>
                <a:cs typeface="Times New Roman" charset="0"/>
              </a:rPr>
              <a:t>Spark SQL is used for processing with structured data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It provides Uniform Data Access to various data sources for example Hive, Avro, Parquet, ORC, JSON, and JDBC.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It allows you to use ODBC or JDBC to connect to data stored in relational databases or data store in hadoop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4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/>
                <a:cs typeface="Times New Roman"/>
              </a:rPr>
            </a:br>
            <a:r>
              <a:rPr lang="en-US" dirty="0" err="1">
                <a:latin typeface="Times New Roman"/>
                <a:cs typeface="Times New Roman"/>
              </a:rPr>
              <a:t>MLlib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MLlib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 is Apache Spark's scalable machine learning library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Runs on existing Hadoop clusters and data.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It can also run standalone, in the cloud or on HDFS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785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/>
                <a:cs typeface="Times New Roman"/>
              </a:rPr>
            </a:br>
            <a:r>
              <a:rPr lang="en-CA" dirty="0">
                <a:latin typeface="Times New Roman"/>
                <a:cs typeface="Times New Roman"/>
              </a:rPr>
              <a:t>SQL</a:t>
            </a: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3568" y="1157387"/>
            <a:ext cx="8064896" cy="4343400"/>
          </a:xfrm>
        </p:spPr>
        <p:txBody>
          <a:bodyPr/>
          <a:lstStyle/>
          <a:p>
            <a:pPr marL="0" indent="0" latinLnBrk="1">
              <a:buNone/>
            </a:pPr>
            <a:r>
              <a:rPr lang="en-US" b="1" dirty="0"/>
              <a:t>What Is SQL?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SQL or Structured Query Language is a domain-specific language for expressing relational operations over data. It is used in all relational databases, and many “NoSQL” databases.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Spark implements a subset of the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ANSI SQL:2003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Standard. 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Spark SQL supports both ANSI-SQL as well as Hive QL queries.</a:t>
            </a:r>
            <a:r>
              <a:rPr lang="en-US" sz="1800" dirty="0"/>
              <a:t> 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14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820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/>
                <a:cs typeface="Times New Roman"/>
              </a:rPr>
            </a:br>
            <a:br>
              <a:rPr lang="en-CA" dirty="0">
                <a:latin typeface="Times New Roman"/>
                <a:cs typeface="Times New Roman"/>
              </a:rPr>
            </a:br>
            <a:r>
              <a:rPr lang="en-CA" dirty="0">
                <a:latin typeface="Times New Roman"/>
                <a:cs typeface="Times New Roman"/>
              </a:rPr>
              <a:t>Spark Dataframes and Datasets</a:t>
            </a:r>
            <a:br>
              <a:rPr lang="en-CA" b="1" dirty="0"/>
            </a:b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8" descr="Under the Hood&lt;br /&gt;Infrastructure of Database&lt;br /&gt;Implementations in which we are going to lear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Basic of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Don’t panic! You’ll soon be familiar with it.&lt;br /&gt;Microsoft Office Access 2007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Field Types (1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Field Types (2/2)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Basic Operations of Database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Structured Query Language (SQL)&lt;br /&gt;Defines methods to manipulate database&lt;br /&gt;Attempt to request something from Databas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5" descr="CRUD&lt;br /&gt;Create new tables and records&lt;br /&gt;Retrieve records from tables&lt;br /&gt;Update tables’ definition and record’s dat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CRUD : Create&lt;br /&gt;INSERT INTO &lt;table_name&gt; (&lt;field_list&gt;)&lt;br /&gt;VALUES (&lt;value_list&gt;);&lt;br /&gt;AutoNumber field must not be i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8" descr="CRUD : Create - Example&lt;br /&gt;INSERT INTO students(nisit_id, name, surname)&lt;br /&gt;VALUES (51052744, “Pongsakorn”, “U-chupala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9" descr="CRUD : Create - Practice&lt;br /&gt;Insert a record with every field specified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1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2" descr="CRUD : Retrieve&lt;br /&gt;SELECT &lt;select_list&gt; FROM &lt;table_name&gt;&lt;br /&gt;[ WHERE &lt;search_condition&gt; ]&lt;br /&gt;[ ORDER BY &lt;order_expr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4" descr="CRUD : Retrieve - Example&lt;br /&gt;SELECT name, height FROM students&lt;br /&gt;WHERE height&gt;160&lt;br /&gt;ORDER BY height DESC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25" descr="CRUD : Retrieve - Practice&lt;br /&gt;Select every record, sort by STU_ID, ascending&lt;br /&gt;Select name, surname and height of eve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26" descr="CRUD : Update&lt;br /&gt;UPDATE &lt;table_name&gt; SET &lt;field_value_list&gt;&lt;br /&gt;[ WHERE &lt;search_condition&gt; ];&lt;br /&gt;Update every record 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7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28" descr="CRUD : Update - Example&lt;br /&gt;UPDATE students SET name=“Knight”, surname=“Baron”&lt;br /&gt;WHERE nisit_id=51052744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29" descr="CRUD : Update - Practice&lt;br /&gt;Update the record that you’ve added earlier with different data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30" descr="CRUD : Delete&lt;br /&gt;DELETE FROM &lt;table_name&gt;&lt;br /&gt;WHERE &lt;search_condition&gt; ;&lt;br /&gt;Delete every record that match the search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31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32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33" descr="CRUD : Delete - Example&lt;br /&gt;DELETE FROM students&lt;br /&gt;WHERE (nisit_id=51052345) OR (nisit_id=51052744);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34" descr="CRUD : Delete - Practice&lt;br /&gt;Delete the record you’ve modified earlier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35" descr="Conclusion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36" descr="Review&lt;br /&gt;Getting to know Database&lt;br /&gt;Definition&lt;br /&gt;Organization&lt;br /&gt;Practicing with Access 2007&lt;br /&gt;Database oper...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7" descr="Please do not hesitate to ask&lt;br /&gt;Any Questions?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38" descr="Author: @KnightBaron&lt;br /&gt;Blog: http://aosekai.net/&lt;br /&gt;Email: knightbaron@gmail.com&lt;br /&gt;Thank You!&lt;br /&gt;"/>
          <p:cNvSpPr>
            <a:spLocks noChangeAspect="1" noChangeArrowheads="1"/>
          </p:cNvSpPr>
          <p:nvPr/>
        </p:nvSpPr>
        <p:spPr bwMode="auto">
          <a:xfrm>
            <a:off x="1403648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403648" y="8367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utoShape 7" descr="When to Use Database? (3/3)&lt;br /&gt;Managing mass amount of information&lt;br /&gt;Sharing Information between many users&lt;br /&gt;Mani..."/>
          <p:cNvSpPr>
            <a:spLocks noChangeAspect="1" noChangeArrowheads="1"/>
          </p:cNvSpPr>
          <p:nvPr/>
        </p:nvSpPr>
        <p:spPr bwMode="auto">
          <a:xfrm>
            <a:off x="1438573" y="84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3568" y="1157387"/>
            <a:ext cx="8064896" cy="4647877"/>
          </a:xfrm>
        </p:spPr>
        <p:txBody>
          <a:bodyPr/>
          <a:lstStyle/>
          <a:p>
            <a:pPr latinLnBrk="1">
              <a:lnSpc>
                <a:spcPct val="150000"/>
              </a:lnSpc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Dataframes and Datasets are (distributed) table-like      collections with well-defined rows and columns. Each   column must have the same number of rows as all the other columns</a:t>
            </a:r>
          </a:p>
          <a:p>
            <a:pPr latinLnBrk="1">
              <a:lnSpc>
                <a:spcPct val="150000"/>
              </a:lnSpc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You can think of spark Dataframes and datasets as      being equivalent to tables in a relational database</a:t>
            </a:r>
          </a:p>
          <a:p>
            <a:pPr latinLnBrk="1"/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1910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ession 11&amp;#x0D;&amp;#x0A;The Labour Context&amp;quot;&quot;/&gt;&lt;property id=&quot;20307&quot; value=&quot;320&quot;/&gt;&lt;/object&gt;&lt;object type=&quot;3&quot; unique_id=&quot;10005&quot;&gt;&lt;property id=&quot;20148&quot; value=&quot;5&quot;/&gt;&lt;property id=&quot;20300&quot; value=&quot;Slide 3&quot;/&gt;&lt;property id=&quot;20307&quot; value=&quot;384&quot;/&gt;&lt;/object&gt;&lt;object type=&quot;3&quot; unique_id=&quot;10006&quot;&gt;&lt;property id=&quot;20148&quot; value=&quot;5&quot;/&gt;&lt;property id=&quot;20300&quot; value=&quot;Slide 5&quot;/&gt;&lt;property id=&quot;20307&quot; value=&quot;385&quot;/&gt;&lt;/object&gt;&lt;object type=&quot;3&quot; unique_id=&quot;10007&quot;&gt;&lt;property id=&quot;20148&quot; value=&quot;5&quot;/&gt;&lt;property id=&quot;20300&quot; value=&quot;Slide 9&quot;/&gt;&lt;property id=&quot;20307&quot; value=&quot;371&quot;/&gt;&lt;/object&gt;&lt;object type=&quot;3&quot; unique_id=&quot;10014&quot;&gt;&lt;property id=&quot;20148&quot; value=&quot;5&quot;/&gt;&lt;property id=&quot;20300&quot; value=&quot;Slide 18&quot;/&gt;&lt;property id=&quot;20307&quot; value=&quot;377&quot;/&gt;&lt;/object&gt;&lt;object type=&quot;3&quot; unique_id=&quot;10020&quot;&gt;&lt;property id=&quot;20148&quot; value=&quot;5&quot;/&gt;&lt;property id=&quot;20300&quot; value=&quot;Slide 22&quot;/&gt;&lt;property id=&quot;20307&quot; value=&quot;382&quot;/&gt;&lt;/object&gt;&lt;object type=&quot;3&quot; unique_id=&quot;10021&quot;&gt;&lt;property id=&quot;20148&quot; value=&quot;5&quot;/&gt;&lt;property id=&quot;20300&quot; value=&quot;Slide 23&quot;/&gt;&lt;property id=&quot;20307&quot; value=&quot;389&quot;/&gt;&lt;/object&gt;&lt;object type=&quot;3&quot; unique_id=&quot;10022&quot;&gt;&lt;property id=&quot;20148&quot; value=&quot;5&quot;/&gt;&lt;property id=&quot;20300&quot; value=&quot;Slide 24&quot;/&gt;&lt;property id=&quot;20307&quot; value=&quot;390&quot;/&gt;&lt;/object&gt;&lt;object type=&quot;3&quot; unique_id=&quot;10023&quot;&gt;&lt;property id=&quot;20148&quot; value=&quot;5&quot;/&gt;&lt;property id=&quot;20300&quot; value=&quot;Slide 25 - &amp;quot;Designated Employee Groups&amp;#x0D;&amp;#x0A;Employment Equity Legislation&amp;quot;&quot;/&gt;&lt;property id=&quot;20307&quot; value=&quot;361&quot;/&gt;&lt;/object&gt;&lt;object type=&quot;3&quot; unique_id=&quot;10024&quot;&gt;&lt;property id=&quot;20148&quot; value=&quot;5&quot;/&gt;&lt;property id=&quot;20300&quot; value=&quot;Slide 26 - &amp;quot;Women&amp;quot;&quot;/&gt;&lt;property id=&quot;20307&quot; value=&quot;362&quot;/&gt;&lt;/object&gt;&lt;object type=&quot;3&quot; unique_id=&quot;10025&quot;&gt;&lt;property id=&quot;20148&quot; value=&quot;5&quot;/&gt;&lt;property id=&quot;20300&quot; value=&quot;Slide 27 - &amp;quot;First Nations and Aboriginals&amp;quot;&quot;/&gt;&lt;property id=&quot;20307&quot; value=&quot;363&quot;/&gt;&lt;/object&gt;&lt;object type=&quot;3&quot; unique_id=&quot;10026&quot;&gt;&lt;property id=&quot;20148&quot; value=&quot;5&quot;/&gt;&lt;property id=&quot;20300&quot; value=&quot;Slide 28 - &amp;quot;Individuals With Disabilities&amp;quot;&quot;/&gt;&lt;property id=&quot;20307&quot; value=&quot;364&quot;/&gt;&lt;/object&gt;&lt;object type=&quot;3&quot; unique_id=&quot;10027&quot;&gt;&lt;property id=&quot;20148&quot; value=&quot;5&quot;/&gt;&lt;property id=&quot;20300&quot; value=&quot;Slide 29 - &amp;quot;Visible Minorities&amp;quot;&quot;/&gt;&lt;property id=&quot;20307&quot; value=&quot;365&quot;/&gt;&lt;/object&gt;&lt;object type=&quot;3&quot; unique_id=&quot;10029&quot;&gt;&lt;property id=&quot;20148&quot; value=&quot;5&quot;/&gt;&lt;property id=&quot;20300&quot; value=&quot;Slide 30&quot;/&gt;&lt;property id=&quot;20307&quot; value=&quot;367&quot;/&gt;&lt;/object&gt;&lt;object type=&quot;3&quot; unique_id=&quot;10030&quot;&gt;&lt;property id=&quot;20148&quot; value=&quot;5&quot;/&gt;&lt;property id=&quot;20300&quot; value=&quot;Slide 31 - &amp;quot;Employment Equity Legislation&amp;quot;&quot;/&gt;&lt;property id=&quot;20307&quot; value=&quot;368&quot;/&gt;&lt;/object&gt;&lt;object type=&quot;3&quot; unique_id=&quot;11005&quot;&gt;&lt;property id=&quot;20148&quot; value=&quot;5&quot;/&gt;&lt;property id=&quot;20300&quot; value=&quot;Slide 2 - &amp;quot;THE LABOUR CONTEXT:  LET’S CONSIDER &amp;#x0D;&amp;#x0A;A FEW FUNDAMENTAL THEMES…&amp;quot;&quot;/&gt;&lt;property id=&quot;20307&quot; value=&quot;393&quot;/&gt;&lt;/object&gt;&lt;object type=&quot;3&quot; unique_id=&quot;11424&quot;&gt;&lt;property id=&quot;20148&quot; value=&quot;5&quot;/&gt;&lt;property id=&quot;20300&quot; value=&quot;Slide 20 - &amp;quot;CURRENT LABOUR ISSUES : DIVERSITY&amp;#x0D;&amp;#x0A;&amp;#x0D;&amp;#x0A;&amp;quot;&quot;/&gt;&lt;property id=&quot;20307&quot; value=&quot;403&quot;/&gt;&lt;/object&gt;&lt;object type=&quot;3&quot; unique_id=&quot;11426&quot;&gt;&lt;property id=&quot;20148&quot; value=&quot;5&quot;/&gt;&lt;property id=&quot;20300&quot; value=&quot;Slide 34 - &amp;quot;SUMMARY&amp;quot;&quot;/&gt;&lt;property id=&quot;20307&quot; value=&quot;402&quot;/&gt;&lt;/object&gt;&lt;object type=&quot;3&quot; unique_id=&quot;12231&quot;&gt;&lt;property id=&quot;20148&quot; value=&quot;5&quot;/&gt;&lt;property id=&quot;20300&quot; value=&quot;Slide 10 - &amp;quot;Nature of independent contractor relationship&amp;quot;&quot;/&gt;&lt;property id=&quot;20307&quot; value=&quot;412&quot;/&gt;&lt;/object&gt;&lt;object type=&quot;3&quot; unique_id=&quot;12233&quot;&gt;&lt;property id=&quot;20148&quot; value=&quot;5&quot;/&gt;&lt;property id=&quot;20300&quot; value=&quot;Slide 12 - &amp;quot;Court’s adjudication criteria&amp;quot;&quot;/&gt;&lt;property id=&quot;20307&quot; value=&quot;414&quot;/&gt;&lt;/object&gt;&lt;object type=&quot;3&quot; unique_id=&quot;12236&quot;&gt;&lt;property id=&quot;20148&quot; value=&quot;5&quot;/&gt;&lt;property id=&quot;20300&quot; value=&quot;Slide 14 - &amp;quot;1. Neoclassical Perspective&amp;quot;&quot;/&gt;&lt;property id=&quot;20307&quot; value=&quot;417&quot;/&gt;&lt;/object&gt;&lt;object type=&quot;3&quot; unique_id=&quot;12237&quot;&gt;&lt;property id=&quot;20148&quot; value=&quot;5&quot;/&gt;&lt;property id=&quot;20300&quot; value=&quot;Slide 15 - &amp;quot;2. Managerial Perspective&amp;quot;&quot;/&gt;&lt;property id=&quot;20307&quot; value=&quot;418&quot;/&gt;&lt;/object&gt;&lt;object type=&quot;3&quot; unique_id=&quot;12239&quot;&gt;&lt;property id=&quot;20148&quot; value=&quot;5&quot;/&gt;&lt;property id=&quot;20300&quot; value=&quot;Slide 16 - &amp;quot;3. Industrial Pluralist Perspective&amp;quot;&quot;/&gt;&lt;property id=&quot;20307&quot; value=&quot;420&quot;/&gt;&lt;/object&gt;&lt;object type=&quot;3&quot; unique_id=&quot;12242&quot;&gt;&lt;property id=&quot;20148&quot; value=&quot;5&quot;/&gt;&lt;property id=&quot;20300&quot; value=&quot;Slide 17 - &amp;quot;4. Critical Perspective&amp;quot;&quot;/&gt;&lt;property id=&quot;20307&quot; value=&quot;423&quot;/&gt;&lt;/object&gt;&lt;object type=&quot;3&quot; unique_id=&quot;12246&quot;&gt;&lt;property id=&quot;20148&quot; value=&quot;5&quot;/&gt;&lt;property id=&quot;20300&quot; value=&quot;Slide 32 - &amp;quot;Employment Equity Act &amp;quot;&quot;/&gt;&lt;property id=&quot;20307&quot; value=&quot;408&quot;/&gt;&lt;/object&gt;&lt;object type=&quot;3&quot; unique_id=&quot;12248&quot;&gt;&lt;property id=&quot;20148&quot; value=&quot;5&quot;/&gt;&lt;property id=&quot;20300&quot; value=&quot;Slide 33 - &amp;quot;Employment Equity Act&amp;quot;&quot;/&gt;&lt;property id=&quot;20307&quot; value=&quot;410&quot;/&gt;&lt;/object&gt;&lt;object type=&quot;3&quot; unique_id=&quot;12983&quot;&gt;&lt;property id=&quot;20148&quot; value=&quot;5&quot;/&gt;&lt;property id=&quot;20300&quot; value=&quot;Slide 6&quot;/&gt;&lt;property id=&quot;20307&quot; value=&quot;431&quot;/&gt;&lt;/object&gt;&lt;object type=&quot;3&quot; unique_id=&quot;12984&quot;&gt;&lt;property id=&quot;20148&quot; value=&quot;5&quot;/&gt;&lt;property id=&quot;20300&quot; value=&quot;Slide 7&quot;/&gt;&lt;property id=&quot;20307&quot; value=&quot;428&quot;/&gt;&lt;/object&gt;&lt;object type=&quot;3&quot; unique_id=&quot;12985&quot;&gt;&lt;property id=&quot;20148&quot; value=&quot;5&quot;/&gt;&lt;property id=&quot;20300&quot; value=&quot;Slide 8&quot;/&gt;&lt;property id=&quot;20307&quot; value=&quot;424&quot;/&gt;&lt;/object&gt;&lt;object type=&quot;3&quot; unique_id=&quot;13401&quot;&gt;&lt;property id=&quot;20148&quot; value=&quot;5&quot;/&gt;&lt;property id=&quot;20300&quot; value=&quot;Slide 13&quot;/&gt;&lt;property id=&quot;20307&quot; value=&quot;434&quot;/&gt;&lt;/object&gt;&lt;object type=&quot;3&quot; unique_id=&quot;13874&quot;&gt;&lt;property id=&quot;20148&quot; value=&quot;5&quot;/&gt;&lt;property id=&quot;20300&quot; value=&quot;Slide 11 - &amp;quot;Nature of independent contractor relationship&amp;quot;&quot;/&gt;&lt;property id=&quot;20307&quot; value=&quot;435&quot;/&gt;&lt;/object&gt;&lt;object type=&quot;3&quot; unique_id=&quot;14177&quot;&gt;&lt;property id=&quot;20148&quot; value=&quot;5&quot;/&gt;&lt;property id=&quot;20300&quot; value=&quot;Slide 21&quot;/&gt;&lt;property id=&quot;20307&quot; value=&quot;439&quot;/&gt;&lt;/object&gt;&lt;object type=&quot;3&quot; unique_id=&quot;15378&quot;&gt;&lt;property id=&quot;20148&quot; value=&quot;5&quot;/&gt;&lt;property id=&quot;20300&quot; value=&quot;Slide 4&quot;/&gt;&lt;property id=&quot;20307&quot; value=&quot;440&quot;/&gt;&lt;/object&gt;&lt;object type=&quot;3&quot; unique_id=&quot;15579&quot;&gt;&lt;property id=&quot;20148&quot; value=&quot;5&quot;/&gt;&lt;property id=&quot;20300&quot; value=&quot;Slide 19&quot;/&gt;&lt;property id=&quot;20307&quot; value=&quot;441&quot;/&gt;&lt;/object&gt;&lt;/object&gt;&lt;object type=&quot;8&quot; unique_id=&quot;1006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York U 2015 PPT">
  <a:themeElements>
    <a:clrScheme name="York">
      <a:dk1>
        <a:srgbClr val="000000"/>
      </a:dk1>
      <a:lt1>
        <a:sysClr val="window" lastClr="FFFFFF"/>
      </a:lt1>
      <a:dk2>
        <a:srgbClr val="E31837"/>
      </a:dk2>
      <a:lt2>
        <a:srgbClr val="666666"/>
      </a:lt2>
      <a:accent1>
        <a:srgbClr val="E31837"/>
      </a:accent1>
      <a:accent2>
        <a:srgbClr val="BFBFBF"/>
      </a:accent2>
      <a:accent3>
        <a:srgbClr val="666666"/>
      </a:accent3>
      <a:accent4>
        <a:srgbClr val="D59F0F"/>
      </a:accent4>
      <a:accent5>
        <a:srgbClr val="004A8D"/>
      </a:accent5>
      <a:accent6>
        <a:srgbClr val="B4A77A"/>
      </a:accent6>
      <a:hlink>
        <a:srgbClr val="E31837"/>
      </a:hlink>
      <a:folHlink>
        <a:srgbClr val="E31837"/>
      </a:folHlink>
    </a:clrScheme>
    <a:fontScheme name="Y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1837"/>
        </a:solidFill>
        <a:ln>
          <a:noFill/>
        </a:ln>
        <a:effectLst/>
      </a:spPr>
      <a:bodyPr rtlCol="0" anchor="ctr"/>
      <a:lstStyle>
        <a:defPPr algn="ctr">
          <a:defRPr>
            <a:ln>
              <a:noFill/>
            </a:ln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48158</TotalTime>
  <Words>600</Words>
  <Application>Microsoft Macintosh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Courier New</vt:lpstr>
      <vt:lpstr>Menlo</vt:lpstr>
      <vt:lpstr>Times</vt:lpstr>
      <vt:lpstr>Times New Roman</vt:lpstr>
      <vt:lpstr>Wingdings</vt:lpstr>
      <vt:lpstr>York U 2015 PPT</vt:lpstr>
      <vt:lpstr>Big Data analytics tools </vt:lpstr>
      <vt:lpstr>What is Apache Spark </vt:lpstr>
      <vt:lpstr>What is Apache Spark </vt:lpstr>
      <vt:lpstr>Unified Computing Engine </vt:lpstr>
      <vt:lpstr> Spark Components  The following diagram shows the major components of the spark framework</vt:lpstr>
      <vt:lpstr> Spark SQL </vt:lpstr>
      <vt:lpstr> MLlib </vt:lpstr>
      <vt:lpstr> SQL  </vt:lpstr>
      <vt:lpstr>  Spark Dataframes and Datasets   </vt:lpstr>
      <vt:lpstr>  Schemas  </vt:lpstr>
      <vt:lpstr>  Working with Structured data  </vt:lpstr>
      <vt:lpstr>     DataFrame Transformations    </vt:lpstr>
      <vt:lpstr>     Creating Dataframes    </vt:lpstr>
      <vt:lpstr>     Removing Columns and Rows    </vt:lpstr>
      <vt:lpstr>     Removing Columns    </vt:lpstr>
      <vt:lpstr>     Adding Columns    </vt:lpstr>
      <vt:lpstr>     Adding Columns    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1:  Exploring The Canadian Bussiness Environment: A Framework</dc:title>
  <dc:creator>Office</dc:creator>
  <cp:lastModifiedBy>Johnson Joe</cp:lastModifiedBy>
  <cp:revision>1221</cp:revision>
  <dcterms:created xsi:type="dcterms:W3CDTF">2013-08-19T16:33:56Z</dcterms:created>
  <dcterms:modified xsi:type="dcterms:W3CDTF">2018-07-24T10:03:57Z</dcterms:modified>
</cp:coreProperties>
</file>