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Average"/>
      <p:regular r:id="rId9"/>
    </p:embeddedFont>
    <p:embeddedFont>
      <p:font typeface="Oswald"/>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swald-bold.fntdata"/><Relationship Id="rId10" Type="http://schemas.openxmlformats.org/officeDocument/2006/relationships/font" Target="fonts/Oswald-regular.fntdata"/><Relationship Id="rId9"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5944f41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5944f41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5944f410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5944f410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5944f410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5944f410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5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Hypotheses and their testing - part 1</a:t>
            </a:r>
            <a:endParaRPr/>
          </a:p>
        </p:txBody>
      </p:sp>
      <p:sp>
        <p:nvSpPr>
          <p:cNvPr id="60" name="Google Shape;60;p13"/>
          <p:cNvSpPr txBox="1"/>
          <p:nvPr>
            <p:ph idx="1" type="body"/>
          </p:nvPr>
        </p:nvSpPr>
        <p:spPr>
          <a:xfrm>
            <a:off x="311700" y="626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ru">
                <a:solidFill>
                  <a:schemeClr val="dk1"/>
                </a:solidFill>
              </a:rPr>
              <a:t>The glucose parameter has a greater influence on the targeting function </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There are irrelevant values in the data that need to be processed</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61" name="Google Shape;61;p13"/>
          <p:cNvPicPr preferRelativeResize="0"/>
          <p:nvPr/>
        </p:nvPicPr>
        <p:blipFill>
          <a:blip r:embed="rId3">
            <a:alphaModFix/>
          </a:blip>
          <a:stretch>
            <a:fillRect/>
          </a:stretch>
        </p:blipFill>
        <p:spPr>
          <a:xfrm>
            <a:off x="5341400" y="1395852"/>
            <a:ext cx="3544125" cy="1427523"/>
          </a:xfrm>
          <a:prstGeom prst="rect">
            <a:avLst/>
          </a:prstGeom>
          <a:noFill/>
          <a:ln>
            <a:noFill/>
          </a:ln>
        </p:spPr>
      </p:pic>
      <p:pic>
        <p:nvPicPr>
          <p:cNvPr id="62" name="Google Shape;62;p13"/>
          <p:cNvPicPr preferRelativeResize="0"/>
          <p:nvPr/>
        </p:nvPicPr>
        <p:blipFill>
          <a:blip r:embed="rId4">
            <a:alphaModFix/>
          </a:blip>
          <a:stretch>
            <a:fillRect/>
          </a:stretch>
        </p:blipFill>
        <p:spPr>
          <a:xfrm>
            <a:off x="5341400" y="3164275"/>
            <a:ext cx="3544124" cy="1469849"/>
          </a:xfrm>
          <a:prstGeom prst="rect">
            <a:avLst/>
          </a:prstGeom>
          <a:noFill/>
          <a:ln>
            <a:noFill/>
          </a:ln>
        </p:spPr>
      </p:pic>
      <p:sp>
        <p:nvSpPr>
          <p:cNvPr id="63" name="Google Shape;63;p13"/>
          <p:cNvSpPr txBox="1"/>
          <p:nvPr/>
        </p:nvSpPr>
        <p:spPr>
          <a:xfrm>
            <a:off x="7028263" y="2764075"/>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1</a:t>
            </a:r>
            <a:endParaRPr>
              <a:solidFill>
                <a:schemeClr val="dk1"/>
              </a:solidFill>
              <a:latin typeface="Average"/>
              <a:ea typeface="Average"/>
              <a:cs typeface="Average"/>
              <a:sym typeface="Average"/>
            </a:endParaRPr>
          </a:p>
        </p:txBody>
      </p:sp>
      <p:sp>
        <p:nvSpPr>
          <p:cNvPr id="64" name="Google Shape;64;p13"/>
          <p:cNvSpPr txBox="1"/>
          <p:nvPr/>
        </p:nvSpPr>
        <p:spPr>
          <a:xfrm>
            <a:off x="7028250" y="4634125"/>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2</a:t>
            </a:r>
            <a:endParaRPr>
              <a:solidFill>
                <a:schemeClr val="dk1"/>
              </a:solidFill>
              <a:latin typeface="Average"/>
              <a:ea typeface="Average"/>
              <a:cs typeface="Average"/>
              <a:sym typeface="Average"/>
            </a:endParaRPr>
          </a:p>
        </p:txBody>
      </p:sp>
      <p:sp>
        <p:nvSpPr>
          <p:cNvPr id="65" name="Google Shape;65;p13"/>
          <p:cNvSpPr txBox="1"/>
          <p:nvPr/>
        </p:nvSpPr>
        <p:spPr>
          <a:xfrm>
            <a:off x="531400" y="1395850"/>
            <a:ext cx="4642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1 - The distribution of the glucose trait shows that it helps distinguish one class from another. Before data processing it was the main distinguishing factor</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66" name="Google Shape;66;p13"/>
          <p:cNvSpPr txBox="1"/>
          <p:nvPr/>
        </p:nvSpPr>
        <p:spPr>
          <a:xfrm>
            <a:off x="531400" y="3164275"/>
            <a:ext cx="464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2 - You can see that BloodPressure, SkinThickness, Insulin, BMI have a lot of outliers and they need to be processed</a:t>
            </a:r>
            <a:endParaRPr>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Hypotheses and their testing - part 2</a:t>
            </a:r>
            <a:endParaRPr/>
          </a:p>
          <a:p>
            <a:pPr indent="0" lvl="0" marL="0" rtl="0" algn="l">
              <a:spcBef>
                <a:spcPts val="0"/>
              </a:spcBef>
              <a:spcAft>
                <a:spcPts val="0"/>
              </a:spcAft>
              <a:buNone/>
            </a:pPr>
            <a:r>
              <a:t/>
            </a:r>
            <a:endParaRPr/>
          </a:p>
        </p:txBody>
      </p:sp>
      <p:sp>
        <p:nvSpPr>
          <p:cNvPr id="72" name="Google Shape;72;p14"/>
          <p:cNvSpPr txBox="1"/>
          <p:nvPr>
            <p:ph idx="1" type="body"/>
          </p:nvPr>
        </p:nvSpPr>
        <p:spPr>
          <a:xfrm>
            <a:off x="311700" y="626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3. After processing the data insuline has a greater impact to separate classes</a:t>
            </a:r>
            <a:endParaRPr>
              <a:solidFill>
                <a:schemeClr val="dk1"/>
              </a:solidFill>
            </a:endParaRPr>
          </a:p>
          <a:p>
            <a:pPr indent="0" lvl="0" marL="0" rtl="0" algn="l">
              <a:spcBef>
                <a:spcPts val="1200"/>
              </a:spcBef>
              <a:spcAft>
                <a:spcPts val="0"/>
              </a:spcAft>
              <a:buNone/>
            </a:pPr>
            <a:r>
              <a:rPr lang="ru">
                <a:solidFill>
                  <a:schemeClr val="dk1"/>
                </a:solidFill>
              </a:rPr>
              <a:t>4. For a more accurate classification, you can create features to improve the distinction between classes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3" name="Google Shape;73;p14"/>
          <p:cNvPicPr preferRelativeResize="0"/>
          <p:nvPr/>
        </p:nvPicPr>
        <p:blipFill>
          <a:blip r:embed="rId3">
            <a:alphaModFix/>
          </a:blip>
          <a:stretch>
            <a:fillRect/>
          </a:stretch>
        </p:blipFill>
        <p:spPr>
          <a:xfrm>
            <a:off x="5256384" y="1940704"/>
            <a:ext cx="3325265" cy="1262100"/>
          </a:xfrm>
          <a:prstGeom prst="rect">
            <a:avLst/>
          </a:prstGeom>
          <a:noFill/>
          <a:ln>
            <a:noFill/>
          </a:ln>
        </p:spPr>
      </p:pic>
      <p:sp>
        <p:nvSpPr>
          <p:cNvPr id="74" name="Google Shape;74;p14"/>
          <p:cNvSpPr txBox="1"/>
          <p:nvPr/>
        </p:nvSpPr>
        <p:spPr>
          <a:xfrm>
            <a:off x="311700" y="2328675"/>
            <a:ext cx="4642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3 - After processing the data, it is easy to see that an excessive amount of insulin most likely means that the patient has diabetes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75" name="Google Shape;75;p14"/>
          <p:cNvSpPr txBox="1"/>
          <p:nvPr/>
        </p:nvSpPr>
        <p:spPr>
          <a:xfrm>
            <a:off x="311700" y="3343325"/>
            <a:ext cx="464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4 - For the model with the best metrics (XGBClassifier) the invented features did not play a role</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76" name="Google Shape;76;p14"/>
          <p:cNvSpPr txBox="1"/>
          <p:nvPr/>
        </p:nvSpPr>
        <p:spPr>
          <a:xfrm>
            <a:off x="6962838" y="3216050"/>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3</a:t>
            </a:r>
            <a:endParaRPr>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results of the work</a:t>
            </a:r>
            <a:endParaRPr/>
          </a:p>
        </p:txBody>
      </p:sp>
      <p:sp>
        <p:nvSpPr>
          <p:cNvPr id="82" name="Google Shape;82;p15"/>
          <p:cNvSpPr txBox="1"/>
          <p:nvPr>
            <p:ph idx="1" type="body"/>
          </p:nvPr>
        </p:nvSpPr>
        <p:spPr>
          <a:xfrm>
            <a:off x="311700" y="616675"/>
            <a:ext cx="8520600" cy="43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In the course of the work, I processed the data and trained the classifiers. The figure shows the algorithms used and the main quality metrics of the model </a:t>
            </a:r>
            <a:endParaRPr>
              <a:solidFill>
                <a:schemeClr val="dk1"/>
              </a:solidFill>
            </a:endParaRPr>
          </a:p>
          <a:p>
            <a:pPr indent="0" lvl="0" marL="0" rtl="0" algn="l">
              <a:spcBef>
                <a:spcPts val="1200"/>
              </a:spcBef>
              <a:spcAft>
                <a:spcPts val="0"/>
              </a:spcAft>
              <a:buNone/>
            </a:pPr>
            <a:r>
              <a:rPr lang="ru">
                <a:solidFill>
                  <a:schemeClr val="dk1"/>
                </a:solidFill>
              </a:rPr>
              <a:t>Before processing the features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solidFill>
                  <a:schemeClr val="dk1"/>
                </a:solidFill>
              </a:rPr>
              <a:t>After processing the features</a:t>
            </a:r>
            <a:endParaRPr>
              <a:solidFill>
                <a:schemeClr val="dk1"/>
              </a:solidFill>
            </a:endParaRPr>
          </a:p>
        </p:txBody>
      </p:sp>
      <p:pic>
        <p:nvPicPr>
          <p:cNvPr id="83" name="Google Shape;83;p15"/>
          <p:cNvPicPr preferRelativeResize="0"/>
          <p:nvPr/>
        </p:nvPicPr>
        <p:blipFill>
          <a:blip r:embed="rId3">
            <a:alphaModFix/>
          </a:blip>
          <a:stretch>
            <a:fillRect/>
          </a:stretch>
        </p:blipFill>
        <p:spPr>
          <a:xfrm>
            <a:off x="311700" y="3631425"/>
            <a:ext cx="5078951" cy="1321450"/>
          </a:xfrm>
          <a:prstGeom prst="rect">
            <a:avLst/>
          </a:prstGeom>
          <a:noFill/>
          <a:ln>
            <a:noFill/>
          </a:ln>
        </p:spPr>
      </p:pic>
      <p:pic>
        <p:nvPicPr>
          <p:cNvPr id="84" name="Google Shape;84;p15"/>
          <p:cNvPicPr preferRelativeResize="0"/>
          <p:nvPr/>
        </p:nvPicPr>
        <p:blipFill>
          <a:blip r:embed="rId4">
            <a:alphaModFix/>
          </a:blip>
          <a:stretch>
            <a:fillRect/>
          </a:stretch>
        </p:blipFill>
        <p:spPr>
          <a:xfrm>
            <a:off x="311700" y="1854875"/>
            <a:ext cx="5078949" cy="1321450"/>
          </a:xfrm>
          <a:prstGeom prst="rect">
            <a:avLst/>
          </a:prstGeom>
          <a:noFill/>
          <a:ln>
            <a:noFill/>
          </a:ln>
        </p:spPr>
      </p:pic>
      <p:sp>
        <p:nvSpPr>
          <p:cNvPr id="85" name="Google Shape;85;p15"/>
          <p:cNvSpPr txBox="1"/>
          <p:nvPr/>
        </p:nvSpPr>
        <p:spPr>
          <a:xfrm>
            <a:off x="5584650" y="1844850"/>
            <a:ext cx="31083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It is easy to see that the processing of the raw data made sense of the data and handled the complexities. It was the work with the data that led to improved model predictions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ru">
                <a:solidFill>
                  <a:schemeClr val="dk1"/>
                </a:solidFill>
                <a:latin typeface="Average"/>
                <a:ea typeface="Average"/>
                <a:cs typeface="Average"/>
                <a:sym typeface="Average"/>
              </a:rPr>
              <a:t>The best metrics</a:t>
            </a:r>
            <a:endParaRPr>
              <a:solidFill>
                <a:schemeClr val="dk1"/>
              </a:solidFill>
              <a:latin typeface="Average"/>
              <a:ea typeface="Average"/>
              <a:cs typeface="Average"/>
              <a:sym typeface="Average"/>
            </a:endParaRPr>
          </a:p>
          <a:p>
            <a:pPr indent="0" lvl="0" marL="0" rtl="0" algn="l">
              <a:spcBef>
                <a:spcPts val="0"/>
              </a:spcBef>
              <a:spcAft>
                <a:spcPts val="0"/>
              </a:spcAft>
              <a:buNone/>
            </a:pPr>
            <a:r>
              <a:rPr lang="ru" sz="1100">
                <a:solidFill>
                  <a:schemeClr val="dk1"/>
                </a:solidFill>
                <a:latin typeface="Average"/>
                <a:ea typeface="Average"/>
                <a:cs typeface="Average"/>
                <a:sym typeface="Average"/>
              </a:rPr>
              <a:t> - Best mean accuracy - XGBClassifier (0.9005)</a:t>
            </a:r>
            <a:endParaRPr sz="1100">
              <a:solidFill>
                <a:schemeClr val="dk1"/>
              </a:solidFill>
              <a:latin typeface="Average"/>
              <a:ea typeface="Average"/>
              <a:cs typeface="Average"/>
              <a:sym typeface="Average"/>
            </a:endParaRPr>
          </a:p>
          <a:p>
            <a:pPr indent="0" lvl="0" marL="0" rtl="0" algn="l">
              <a:spcBef>
                <a:spcPts val="0"/>
              </a:spcBef>
              <a:spcAft>
                <a:spcPts val="0"/>
              </a:spcAft>
              <a:buNone/>
            </a:pPr>
            <a:r>
              <a:rPr lang="ru" sz="1100">
                <a:solidFill>
                  <a:schemeClr val="dk1"/>
                </a:solidFill>
                <a:latin typeface="Average"/>
                <a:ea typeface="Average"/>
                <a:cs typeface="Average"/>
                <a:sym typeface="Average"/>
              </a:rPr>
              <a:t> - Best mean precision - XGBClassifier (0.8667)</a:t>
            </a:r>
            <a:endParaRPr sz="1100">
              <a:solidFill>
                <a:schemeClr val="dk1"/>
              </a:solidFill>
              <a:latin typeface="Average"/>
              <a:ea typeface="Average"/>
              <a:cs typeface="Average"/>
              <a:sym typeface="Average"/>
            </a:endParaRPr>
          </a:p>
          <a:p>
            <a:pPr indent="0" lvl="0" marL="0" rtl="0" algn="l">
              <a:spcBef>
                <a:spcPts val="0"/>
              </a:spcBef>
              <a:spcAft>
                <a:spcPts val="0"/>
              </a:spcAft>
              <a:buNone/>
            </a:pPr>
            <a:r>
              <a:rPr lang="ru" sz="1100">
                <a:solidFill>
                  <a:schemeClr val="dk1"/>
                </a:solidFill>
                <a:latin typeface="Average"/>
                <a:ea typeface="Average"/>
                <a:cs typeface="Average"/>
                <a:sym typeface="Average"/>
              </a:rPr>
              <a:t> - Best mean recall - XGBClassifier (0.8575)</a:t>
            </a:r>
            <a:endParaRPr sz="1100">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86" name="Google Shape;86;p15"/>
          <p:cNvSpPr txBox="1"/>
          <p:nvPr/>
        </p:nvSpPr>
        <p:spPr>
          <a:xfrm>
            <a:off x="6447000" y="4160925"/>
            <a:ext cx="13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latin typeface="Average"/>
                <a:ea typeface="Average"/>
                <a:cs typeface="Average"/>
                <a:sym typeface="Average"/>
              </a:rPr>
              <a:t>XGBoost - TOP</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