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975213" cy="21029613"/>
  <p:notesSz cx="6858000" cy="9144000"/>
  <p:kinsoku lang="zh-CN" invalStChars="-" invalEndChars="([{‘“〔〈《「『〖【（［｛．·"/>
  <p:defaultTextStyle>
    <a:defPPr>
      <a:defRPr lang="zh-CN"/>
    </a:defPPr>
    <a:lvl1pPr marL="0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709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417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126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4834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3543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251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0960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9668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24">
          <p15:clr>
            <a:srgbClr val="A4A3A4"/>
          </p15:clr>
        </p15:guide>
        <p15:guide id="2" pos="13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27" d="100"/>
          <a:sy n="27" d="100"/>
        </p:scale>
        <p:origin x="518" y="86"/>
      </p:cViewPr>
      <p:guideLst>
        <p:guide orient="horz" pos="6624"/>
        <p:guide pos="13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3141" y="6532812"/>
            <a:ext cx="36528931" cy="45077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46282" y="11916781"/>
            <a:ext cx="30082649" cy="53742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1157029" y="842161"/>
            <a:ext cx="9669423" cy="179433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48761" y="842161"/>
            <a:ext cx="28292015" cy="179433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4746" y="13513475"/>
            <a:ext cx="36528931" cy="4176715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94746" y="8913249"/>
            <a:ext cx="36528931" cy="4600226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70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4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12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83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543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25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09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966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48761" y="4906911"/>
            <a:ext cx="18980719" cy="13878573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845733" y="4906911"/>
            <a:ext cx="18980719" cy="13878573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8761" y="4707325"/>
            <a:ext cx="18988182" cy="196178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09" indent="0">
              <a:buNone/>
              <a:defRPr sz="8000" b="1"/>
            </a:lvl2pPr>
            <a:lvl3pPr marL="3657417" indent="0">
              <a:buNone/>
              <a:defRPr sz="7200" b="1"/>
            </a:lvl3pPr>
            <a:lvl4pPr marL="5486126" indent="0">
              <a:buNone/>
              <a:defRPr sz="6400" b="1"/>
            </a:lvl4pPr>
            <a:lvl5pPr marL="7314834" indent="0">
              <a:buNone/>
              <a:defRPr sz="6400" b="1"/>
            </a:lvl5pPr>
            <a:lvl6pPr marL="9143543" indent="0">
              <a:buNone/>
              <a:defRPr sz="6400" b="1"/>
            </a:lvl6pPr>
            <a:lvl7pPr marL="10972251" indent="0">
              <a:buNone/>
              <a:defRPr sz="6400" b="1"/>
            </a:lvl7pPr>
            <a:lvl8pPr marL="12800960" indent="0">
              <a:buNone/>
              <a:defRPr sz="6400" b="1"/>
            </a:lvl8pPr>
            <a:lvl9pPr marL="14629668" indent="0">
              <a:buNone/>
              <a:defRPr sz="6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48761" y="6669113"/>
            <a:ext cx="18988182" cy="12116369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1830814" y="4707325"/>
            <a:ext cx="18995641" cy="196178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09" indent="0">
              <a:buNone/>
              <a:defRPr sz="8000" b="1"/>
            </a:lvl2pPr>
            <a:lvl3pPr marL="3657417" indent="0">
              <a:buNone/>
              <a:defRPr sz="7200" b="1"/>
            </a:lvl3pPr>
            <a:lvl4pPr marL="5486126" indent="0">
              <a:buNone/>
              <a:defRPr sz="6400" b="1"/>
            </a:lvl4pPr>
            <a:lvl5pPr marL="7314834" indent="0">
              <a:buNone/>
              <a:defRPr sz="6400" b="1"/>
            </a:lvl5pPr>
            <a:lvl6pPr marL="9143543" indent="0">
              <a:buNone/>
              <a:defRPr sz="6400" b="1"/>
            </a:lvl6pPr>
            <a:lvl7pPr marL="10972251" indent="0">
              <a:buNone/>
              <a:defRPr sz="6400" b="1"/>
            </a:lvl7pPr>
            <a:lvl8pPr marL="12800960" indent="0">
              <a:buNone/>
              <a:defRPr sz="6400" b="1"/>
            </a:lvl8pPr>
            <a:lvl9pPr marL="14629668" indent="0">
              <a:buNone/>
              <a:defRPr sz="6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1830814" y="6669113"/>
            <a:ext cx="18995641" cy="12116369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8763" y="837290"/>
            <a:ext cx="14138549" cy="3563351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02114" y="837292"/>
            <a:ext cx="24024338" cy="1794819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48763" y="4400643"/>
            <a:ext cx="14138549" cy="14384841"/>
          </a:xfrm>
        </p:spPr>
        <p:txBody>
          <a:bodyPr/>
          <a:lstStyle>
            <a:lvl1pPr marL="0" indent="0">
              <a:buNone/>
              <a:defRPr sz="5600"/>
            </a:lvl1pPr>
            <a:lvl2pPr marL="1828709" indent="0">
              <a:buNone/>
              <a:defRPr sz="4800"/>
            </a:lvl2pPr>
            <a:lvl3pPr marL="3657417" indent="0">
              <a:buNone/>
              <a:defRPr sz="4000"/>
            </a:lvl3pPr>
            <a:lvl4pPr marL="5486126" indent="0">
              <a:buNone/>
              <a:defRPr sz="3600"/>
            </a:lvl4pPr>
            <a:lvl5pPr marL="7314834" indent="0">
              <a:buNone/>
              <a:defRPr sz="3600"/>
            </a:lvl5pPr>
            <a:lvl6pPr marL="9143543" indent="0">
              <a:buNone/>
              <a:defRPr sz="3600"/>
            </a:lvl6pPr>
            <a:lvl7pPr marL="10972251" indent="0">
              <a:buNone/>
              <a:defRPr sz="3600"/>
            </a:lvl7pPr>
            <a:lvl8pPr marL="12800960" indent="0">
              <a:buNone/>
              <a:defRPr sz="3600"/>
            </a:lvl8pPr>
            <a:lvl9pPr marL="14629668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3442" y="14720729"/>
            <a:ext cx="25785128" cy="1737865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423442" y="1879035"/>
            <a:ext cx="25785128" cy="12617768"/>
          </a:xfrm>
        </p:spPr>
        <p:txBody>
          <a:bodyPr/>
          <a:lstStyle>
            <a:lvl1pPr marL="0" indent="0">
              <a:buNone/>
              <a:defRPr sz="12800"/>
            </a:lvl1pPr>
            <a:lvl2pPr marL="1828709" indent="0">
              <a:buNone/>
              <a:defRPr sz="11200"/>
            </a:lvl2pPr>
            <a:lvl3pPr marL="3657417" indent="0">
              <a:buNone/>
              <a:defRPr sz="9600"/>
            </a:lvl3pPr>
            <a:lvl4pPr marL="5486126" indent="0">
              <a:buNone/>
              <a:defRPr sz="8000"/>
            </a:lvl4pPr>
            <a:lvl5pPr marL="7314834" indent="0">
              <a:buNone/>
              <a:defRPr sz="8000"/>
            </a:lvl5pPr>
            <a:lvl6pPr marL="9143543" indent="0">
              <a:buNone/>
              <a:defRPr sz="8000"/>
            </a:lvl6pPr>
            <a:lvl7pPr marL="10972251" indent="0">
              <a:buNone/>
              <a:defRPr sz="8000"/>
            </a:lvl7pPr>
            <a:lvl8pPr marL="12800960" indent="0">
              <a:buNone/>
              <a:defRPr sz="8000"/>
            </a:lvl8pPr>
            <a:lvl9pPr marL="14629668" indent="0">
              <a:buNone/>
              <a:defRPr sz="8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23442" y="16458595"/>
            <a:ext cx="25785128" cy="2468057"/>
          </a:xfrm>
        </p:spPr>
        <p:txBody>
          <a:bodyPr/>
          <a:lstStyle>
            <a:lvl1pPr marL="0" indent="0">
              <a:buNone/>
              <a:defRPr sz="5600"/>
            </a:lvl1pPr>
            <a:lvl2pPr marL="1828709" indent="0">
              <a:buNone/>
              <a:defRPr sz="4800"/>
            </a:lvl2pPr>
            <a:lvl3pPr marL="3657417" indent="0">
              <a:buNone/>
              <a:defRPr sz="4000"/>
            </a:lvl3pPr>
            <a:lvl4pPr marL="5486126" indent="0">
              <a:buNone/>
              <a:defRPr sz="3600"/>
            </a:lvl4pPr>
            <a:lvl5pPr marL="7314834" indent="0">
              <a:buNone/>
              <a:defRPr sz="3600"/>
            </a:lvl5pPr>
            <a:lvl6pPr marL="9143543" indent="0">
              <a:buNone/>
              <a:defRPr sz="3600"/>
            </a:lvl6pPr>
            <a:lvl7pPr marL="10972251" indent="0">
              <a:buNone/>
              <a:defRPr sz="3600"/>
            </a:lvl7pPr>
            <a:lvl8pPr marL="12800960" indent="0">
              <a:buNone/>
              <a:defRPr sz="3600"/>
            </a:lvl8pPr>
            <a:lvl9pPr marL="14629668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8761" y="842159"/>
            <a:ext cx="38677692" cy="3504936"/>
          </a:xfrm>
          <a:prstGeom prst="rect">
            <a:avLst/>
          </a:prstGeom>
        </p:spPr>
        <p:txBody>
          <a:bodyPr vert="horz" lIns="365742" tIns="182871" rIns="365742" bIns="182871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8761" y="4906911"/>
            <a:ext cx="38677692" cy="13878573"/>
          </a:xfrm>
          <a:prstGeom prst="rect">
            <a:avLst/>
          </a:prstGeom>
        </p:spPr>
        <p:txBody>
          <a:bodyPr vert="horz" lIns="365742" tIns="182871" rIns="365742" bIns="18287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148760" y="19491337"/>
            <a:ext cx="10027550" cy="1119632"/>
          </a:xfrm>
          <a:prstGeom prst="rect">
            <a:avLst/>
          </a:prstGeom>
        </p:spPr>
        <p:txBody>
          <a:bodyPr vert="horz" lIns="365742" tIns="182871" rIns="365742" bIns="182871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4683198" y="19491337"/>
            <a:ext cx="13608817" cy="1119632"/>
          </a:xfrm>
          <a:prstGeom prst="rect">
            <a:avLst/>
          </a:prstGeom>
        </p:spPr>
        <p:txBody>
          <a:bodyPr vert="horz" lIns="365742" tIns="182871" rIns="365742" bIns="182871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0798903" y="19491337"/>
            <a:ext cx="10027550" cy="1119632"/>
          </a:xfrm>
          <a:prstGeom prst="rect">
            <a:avLst/>
          </a:prstGeom>
        </p:spPr>
        <p:txBody>
          <a:bodyPr vert="horz" lIns="365742" tIns="182871" rIns="365742" bIns="182871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417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31" indent="-1371531" algn="l" defTabSz="3657417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651" indent="-1142943" algn="l" defTabSz="3657417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771" indent="-914354" algn="l" defTabSz="3657417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480" indent="-914354" algn="l" defTabSz="3657417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189" indent="-914354" algn="l" defTabSz="3657417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897" indent="-914354" algn="l" defTabSz="3657417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606" indent="-914354" algn="l" defTabSz="3657417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314" indent="-914354" algn="l" defTabSz="3657417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023" indent="-914354" algn="l" defTabSz="3657417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5741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09" algn="l" defTabSz="365741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417" algn="l" defTabSz="365741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26" algn="l" defTabSz="365741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4834" algn="l" defTabSz="365741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543" algn="l" defTabSz="365741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251" algn="l" defTabSz="365741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0960" algn="l" defTabSz="365741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668" algn="l" defTabSz="365741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1107" y="15411350"/>
            <a:ext cx="10725669" cy="462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3"/>
          <p:cNvSpPr txBox="1">
            <a:spLocks/>
          </p:cNvSpPr>
          <p:nvPr/>
        </p:nvSpPr>
        <p:spPr>
          <a:xfrm>
            <a:off x="1904033" y="303212"/>
            <a:ext cx="34470975" cy="1465263"/>
          </a:xfrm>
          <a:prstGeom prst="rect">
            <a:avLst/>
          </a:prstGeom>
        </p:spPr>
        <p:txBody>
          <a:bodyPr vert="horz" lIns="365742" tIns="182871" rIns="365742" bIns="182871" rtlCol="0" anchor="ctr">
            <a:normAutofit fontScale="77500" lnSpcReduction="20000"/>
          </a:bodyPr>
          <a:lstStyle>
            <a:lvl1pPr algn="ctr" defTabSz="3657417" rtl="0" eaLnBrk="1" latinLnBrk="0" hangingPunct="1">
              <a:spcBef>
                <a:spcPct val="0"/>
              </a:spcBef>
              <a:buNone/>
              <a:defRPr sz="17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200" dirty="0"/>
              <a:t>Learning Eﬃcient Single-stage Pedestrian Detectors by Asymptotic Localization Fitting</a:t>
            </a:r>
            <a:b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4"/>
          <p:cNvSpPr txBox="1">
            <a:spLocks/>
          </p:cNvSpPr>
          <p:nvPr/>
        </p:nvSpPr>
        <p:spPr>
          <a:xfrm>
            <a:off x="304150" y="3169990"/>
            <a:ext cx="13262576" cy="420618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371531" indent="-1371531" algn="l" defTabSz="3657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71651" indent="-1142943" algn="l" defTabSz="36574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771" indent="-914354" algn="l" defTabSz="3657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480" indent="-914354" algn="l" defTabSz="36574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189" indent="-914354" algn="l" defTabSz="365741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7897" indent="-914354" algn="l" defTabSz="3657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606" indent="-914354" algn="l" defTabSz="3657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314" indent="-914354" algn="l" defTabSz="3657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023" indent="-914354" algn="l" defTabSz="36574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033588">
              <a:buNone/>
              <a:defRPr/>
            </a:pPr>
            <a:r>
              <a:rPr lang="en-US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lvl="1" indent="-457200" defTabSz="2033588" latinLnBrk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with Pedestrian Detectors </a:t>
            </a:r>
          </a:p>
          <a:p>
            <a:pPr marL="457200" lvl="1" indent="-457200" defTabSz="2033588" latinLnBrk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Two-stage: less efficient</a:t>
            </a:r>
          </a:p>
          <a:p>
            <a:pPr marL="457200" lvl="1" indent="-457200" defTabSz="2033588" latinLnBrk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Single-stage: less accurate</a:t>
            </a:r>
          </a:p>
          <a:p>
            <a:pPr marL="457200" lvl="1" indent="-457200" defTabSz="2033588" latinLnBrk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samples: largely unbalanced</a:t>
            </a:r>
          </a:p>
          <a:p>
            <a:pPr marL="457200" lvl="1" indent="-457200" defTabSz="2033588" latinLnBrk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 </a:t>
            </a:r>
          </a:p>
          <a:p>
            <a:pPr marL="457200" lvl="1" indent="-457200" defTabSz="2033588" latinLnBrk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module called ALF is proposed to refine detections step by step</a:t>
            </a:r>
          </a:p>
          <a:p>
            <a:pPr marL="457200" lvl="1" indent="-457200" defTabSz="2033588" latinLnBrk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efficient single-stage pedestrian detector is designed</a:t>
            </a:r>
          </a:p>
          <a:p>
            <a:pPr marL="457200" lvl="1" indent="-457200" defTabSz="2033588" latinLnBrk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State-of-the-art results on two benchmarks are achieved</a:t>
            </a:r>
          </a:p>
          <a:p>
            <a:pPr marL="0" lvl="1" indent="0" algn="just" defTabSz="2033588">
              <a:lnSpc>
                <a:spcPct val="120000"/>
              </a:lnSpc>
              <a:buNone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0687625" y="1814513"/>
            <a:ext cx="18415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0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7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6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5700" dirty="0"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9" y="250308"/>
            <a:ext cx="2360612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3"/>
          <p:cNvSpPr txBox="1">
            <a:spLocks/>
          </p:cNvSpPr>
          <p:nvPr/>
        </p:nvSpPr>
        <p:spPr bwMode="auto">
          <a:xfrm>
            <a:off x="2210319" y="2074615"/>
            <a:ext cx="344709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  <a:noAutofit/>
          </a:bodyPr>
          <a:lstStyle>
            <a:lvl1pPr algn="ctr" defTabSz="1471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algn="ctr" defTabSz="1471613" rtl="0" eaLnBrk="0" fontAlgn="base" hangingPunct="0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  <a:cs typeface="ＭＳ Ｐゴシック" charset="-128"/>
              </a:defRPr>
            </a:lvl2pPr>
            <a:lvl3pPr algn="ctr" defTabSz="1471613" rtl="0" eaLnBrk="0" fontAlgn="base" hangingPunct="0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  <a:cs typeface="ＭＳ Ｐゴシック" charset="-128"/>
              </a:defRPr>
            </a:lvl3pPr>
            <a:lvl4pPr algn="ctr" defTabSz="1471613" rtl="0" eaLnBrk="0" fontAlgn="base" hangingPunct="0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  <a:cs typeface="ＭＳ Ｐゴシック" charset="-128"/>
              </a:defRPr>
            </a:lvl4pPr>
            <a:lvl5pPr algn="ctr" defTabSz="1471613" rtl="0" eaLnBrk="0" fontAlgn="base" hangingPunct="0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charset="0"/>
                <a:ea typeface="MS PGothic" panose="020B0600070205080204" pitchFamily="34" charset="-128"/>
                <a:cs typeface="ＭＳ Ｐゴシック" charset="-128"/>
              </a:defRPr>
            </a:lvl5pPr>
            <a:lvl6pPr marL="373903" algn="ctr" defTabSz="1473542" rtl="0" fontAlgn="base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747805" algn="ctr" defTabSz="1473542" rtl="0" fontAlgn="base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121708" algn="ctr" defTabSz="1473542" rtl="0" fontAlgn="base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495611" algn="ctr" defTabSz="1473542" rtl="0" fontAlgn="base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Wei Liu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1,3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Shengcai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Liao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*1,2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Weidong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Hu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Xuezhi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Liang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Xiao Chen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dirty="0"/>
              <a:t>Center for Biometrics and Security Research &amp; National Laboratory of Pattern Recognition, Institute of Automation, Chinese Academy of Sciences, Beijing, China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dirty="0"/>
              <a:t> University of Chinese Academy of Sciences, Beijing, China</a:t>
            </a:r>
          </a:p>
          <a:p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National University of Defense Technology, Changsha, China</a:t>
            </a:r>
          </a:p>
          <a:p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 txBox="1">
            <a:spLocks/>
          </p:cNvSpPr>
          <p:nvPr/>
        </p:nvSpPr>
        <p:spPr bwMode="auto">
          <a:xfrm>
            <a:off x="-19842" y="7274446"/>
            <a:ext cx="13075045" cy="74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033588" eaLnBrk="1" hangingPunct="1">
              <a:defRPr/>
            </a:pPr>
            <a:r>
              <a:rPr lang="en-US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Approach</a:t>
            </a:r>
          </a:p>
          <a:p>
            <a:pPr marL="565150" indent="-565150" defTabSz="2033588" eaLnBrk="1" hangingPunct="1">
              <a:defRPr/>
            </a:pPr>
            <a:endParaRPr lang="en-US" alt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 eaLnBrk="1" hangingPunct="1">
              <a:defRPr/>
            </a:pPr>
            <a:endParaRPr lang="en-US" altLang="zh-CN" sz="3200" dirty="0"/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16"/>
          <p:cNvSpPr txBox="1">
            <a:spLocks/>
          </p:cNvSpPr>
          <p:nvPr/>
        </p:nvSpPr>
        <p:spPr bwMode="auto">
          <a:xfrm>
            <a:off x="13782750" y="3409091"/>
            <a:ext cx="13252744" cy="228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rm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defTabSz="2033588" eaLnBrk="1" hangingPunct="1">
              <a:buFont typeface="Wingdings" pitchFamily="2" charset="2"/>
              <a:buChar char="Ø"/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Illustration examples</a:t>
            </a:r>
          </a:p>
          <a:p>
            <a:pPr marL="0" lvl="1" indent="0" defTabSz="2033588" eaLnBrk="1" hangingPunct="1"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and red rectangles are anchor boxes and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groundtruth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boxes, respectively</a:t>
            </a:r>
          </a:p>
          <a:p>
            <a:pPr marL="0" lvl="1" indent="0" defTabSz="2033588" eaLnBrk="1" hangingPunct="1"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Top left values: number of anchor boxes matched with the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groundtruth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boxes</a:t>
            </a:r>
          </a:p>
          <a:p>
            <a:pPr marL="0" lvl="1" indent="0" defTabSz="2033588" eaLnBrk="1" hangingPunct="1">
              <a:buNone/>
              <a:defRPr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Top right values: mean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groundtruth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of all matched anchor boxes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14"/>
          <p:cNvSpPr txBox="1">
            <a:spLocks/>
          </p:cNvSpPr>
          <p:nvPr/>
        </p:nvSpPr>
        <p:spPr bwMode="auto">
          <a:xfrm>
            <a:off x="131640" y="7850510"/>
            <a:ext cx="13762834" cy="169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defTabSz="2033588" eaLnBrk="1" latinLnBrk="1" hangingPunct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zh-CN" sz="120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 of Caltech pedestrian detection dataset. </a:t>
            </a:r>
          </a:p>
          <a:p>
            <a:pPr marL="0" lvl="1" indent="0" defTabSz="2033588" eaLnBrk="1" latinLnBrk="1" hangingPunct="1">
              <a:lnSpc>
                <a:spcPct val="120000"/>
              </a:lnSpc>
              <a:buNone/>
              <a:defRPr/>
            </a:pPr>
            <a:r>
              <a:rPr lang="en-US" altLang="zh-CN" sz="120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lang="en-US" altLang="zh-CN" sz="1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(a) Percentage of images with diﬀerent number of pedestrian instances</a:t>
            </a:r>
          </a:p>
          <a:p>
            <a:pPr marL="0" lvl="1" indent="0" defTabSz="2033588" eaLnBrk="1" latinLnBrk="1" hangingPunct="1">
              <a:lnSpc>
                <a:spcPct val="120000"/>
              </a:lnSpc>
              <a:buNone/>
              <a:defRPr/>
            </a:pPr>
            <a:r>
              <a:rPr lang="en-US" altLang="zh-CN" sz="1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(b) Number of positive anchors w.r.t. diﬀerent </a:t>
            </a:r>
            <a:r>
              <a:rPr lang="en-US" altLang="zh-CN" sz="1200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IoU</a:t>
            </a:r>
            <a:r>
              <a:rPr lang="en-US" altLang="zh-CN" sz="120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thresholds</a:t>
            </a:r>
          </a:p>
          <a:p>
            <a:pPr marL="0" lvl="1" indent="0" defTabSz="2033588" eaLnBrk="1" latinLnBrk="1" hangingPunct="1">
              <a:lnSpc>
                <a:spcPct val="120000"/>
              </a:lnSpc>
              <a:buNone/>
              <a:defRPr/>
            </a:pPr>
            <a:endParaRPr lang="en-US" altLang="en-US" sz="43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lvl="1" indent="0" defTabSz="2033588" eaLnBrk="1" hangingPunct="1">
              <a:buNone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ontent Placeholder 16"/>
          <p:cNvSpPr txBox="1">
            <a:spLocks/>
          </p:cNvSpPr>
          <p:nvPr/>
        </p:nvSpPr>
        <p:spPr bwMode="auto">
          <a:xfrm>
            <a:off x="188135" y="15409711"/>
            <a:ext cx="13594615" cy="518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rm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defTabSz="2033588" eaLnBrk="1" hangingPunct="1">
              <a:buFont typeface="Wingdings" pitchFamily="2" charset="2"/>
              <a:buChar char="Ø"/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Asymptotic Localization Fitting (ALF)</a:t>
            </a:r>
          </a:p>
          <a:p>
            <a:pPr marL="593518" lvl="2" indent="-457200" defTabSz="2033588" eaLnBrk="1" hangingPunct="1">
              <a:buFont typeface="Wingdings" pitchFamily="2" charset="2"/>
              <a:buChar char="Ø"/>
              <a:defRPr/>
            </a:pPr>
            <a:r>
              <a:rPr lang="en-US" altLang="zh-CN" sz="2800" b="1" dirty="0"/>
              <a:t>Formulation</a:t>
            </a:r>
          </a:p>
          <a:p>
            <a:pPr marL="593518" lvl="2" indent="-457200" defTabSz="2033588" eaLnBrk="1" hangingPunct="1">
              <a:defRPr/>
            </a:pPr>
            <a:r>
              <a:rPr lang="en-US" altLang="zh-CN" sz="2800" dirty="0"/>
              <a:t>Multi-scale feature maps:</a:t>
            </a:r>
          </a:p>
          <a:p>
            <a:pPr marL="136318" lvl="2" indent="0" defTabSz="2033588" eaLnBrk="1" hangingPunct="1">
              <a:buNone/>
              <a:defRPr/>
            </a:pPr>
            <a:endParaRPr lang="en-US" altLang="zh-CN" sz="2800" dirty="0"/>
          </a:p>
          <a:p>
            <a:pPr marL="593518" lvl="2" indent="-457200" defTabSz="2033588" eaLnBrk="1" hangingPunct="1">
              <a:defRPr/>
            </a:pPr>
            <a:r>
              <a:rPr lang="en-US" altLang="zh-CN" sz="2800" dirty="0"/>
              <a:t>Detection:</a:t>
            </a:r>
          </a:p>
          <a:p>
            <a:pPr marL="593518" lvl="2" indent="-457200" defTabSz="2033588" eaLnBrk="1" hangingPunct="1">
              <a:defRPr/>
            </a:pPr>
            <a:endParaRPr lang="en-US" altLang="zh-CN" sz="2800" dirty="0"/>
          </a:p>
          <a:p>
            <a:pPr marL="457200" lvl="1" indent="-457200" defTabSz="2033588" eaLnBrk="1" hangingPunct="1">
              <a:buFont typeface="Wingdings" pitchFamily="2" charset="2"/>
              <a:buChar char="Ø"/>
              <a:defRPr/>
            </a:pPr>
            <a:endParaRPr lang="en-US" altLang="zh-CN" sz="3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latinLnBrk="1" hangingPunct="1">
              <a:lnSpc>
                <a:spcPct val="120000"/>
              </a:lnSpc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Content Placeholder 16"/>
          <p:cNvSpPr txBox="1">
            <a:spLocks/>
          </p:cNvSpPr>
          <p:nvPr/>
        </p:nvSpPr>
        <p:spPr>
          <a:xfrm>
            <a:off x="34321331" y="19803838"/>
            <a:ext cx="2053677" cy="837621"/>
          </a:xfrm>
          <a:prstGeom prst="rect">
            <a:avLst/>
          </a:prstGeom>
        </p:spPr>
        <p:txBody>
          <a:bodyPr vert="horz" lIns="365742" tIns="182871" rIns="365742" bIns="182871" rtlCol="0" anchor="ctr"/>
          <a:lstStyle>
            <a:defPPr>
              <a:defRPr lang="zh-CN"/>
            </a:defPPr>
            <a:lvl1pPr marL="0" algn="ctr" defTabSz="3657417" rtl="0" eaLnBrk="1" latinLnBrk="0" hangingPunct="1"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709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417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126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4834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3543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251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0960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29668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algn="l" defTabSz="2033588">
              <a:lnSpc>
                <a:spcPct val="80000"/>
              </a:lnSpc>
              <a:defRPr/>
            </a:pPr>
            <a:r>
              <a:rPr lang="en-US" altLang="en-US" sz="37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en-US" sz="3000" b="1" i="1" dirty="0">
              <a:solidFill>
                <a:schemeClr val="tx1"/>
              </a:solidFill>
              <a:latin typeface="Arial"/>
              <a:ea typeface="MS PGothic" panose="020B0600070205080204" pitchFamily="34" charset="-128"/>
              <a:cs typeface="Arial"/>
            </a:endParaRPr>
          </a:p>
        </p:txBody>
      </p:sp>
      <p:pic>
        <p:nvPicPr>
          <p:cNvPr id="30" name="Picture 2" descr="C:\Users\Administrator\Desktop\下载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47" y="293724"/>
            <a:ext cx="2296559" cy="229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8806" y="0"/>
            <a:ext cx="1066462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3" y="9578703"/>
            <a:ext cx="11953328" cy="458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0044" y="14331230"/>
            <a:ext cx="11953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457200" defTabSz="2033588" latinLnBrk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Inspiration: train the SSD in multi-steps with </a:t>
            </a:r>
            <a:r>
              <a:rPr lang="en-US" altLang="zh-CN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</a:t>
            </a:r>
            <a:r>
              <a:rPr lang="en-US" altLang="zh-CN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 and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en-US" altLang="zh-CN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en-US" altLang="zh-CN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thresholds</a:t>
            </a:r>
            <a:endParaRPr lang="zh-CN" altLang="en-US" sz="3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98" y="17139543"/>
            <a:ext cx="8936947" cy="51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15" y="18075646"/>
            <a:ext cx="11039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81"/>
          <a:stretch/>
        </p:blipFill>
        <p:spPr bwMode="auto">
          <a:xfrm>
            <a:off x="4124217" y="19784371"/>
            <a:ext cx="8218373" cy="45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下弧形箭头 37"/>
          <p:cNvSpPr/>
          <p:nvPr/>
        </p:nvSpPr>
        <p:spPr bwMode="auto">
          <a:xfrm rot="3660867">
            <a:off x="2960152" y="19550001"/>
            <a:ext cx="1325630" cy="411679"/>
          </a:xfrm>
          <a:prstGeom prst="curvedUpArrow">
            <a:avLst>
              <a:gd name="adj1" fmla="val 0"/>
              <a:gd name="adj2" fmla="val 41455"/>
              <a:gd name="adj3" fmla="val 31392"/>
            </a:avLst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4321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zh-CN" altLang="en-US" sz="9500" b="0" i="0" u="none" strike="noStrike" cap="none" normalizeH="0" baseline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06"/>
          <a:stretch/>
        </p:blipFill>
        <p:spPr bwMode="auto">
          <a:xfrm>
            <a:off x="4124217" y="20451910"/>
            <a:ext cx="8218373" cy="4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766" y="5618262"/>
            <a:ext cx="124777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13864172" y="10874846"/>
            <a:ext cx="12968605" cy="1089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457200" defTabSz="2033588" latinLnBrk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more ALF steps, the former predictor can hand over more anchor boxes with higher 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latter one.</a:t>
            </a:r>
            <a:endParaRPr lang="zh-CN" altLang="en-US" sz="2800" dirty="0"/>
          </a:p>
        </p:txBody>
      </p:sp>
      <p:sp>
        <p:nvSpPr>
          <p:cNvPr id="41" name="Content Placeholder 16"/>
          <p:cNvSpPr txBox="1">
            <a:spLocks/>
          </p:cNvSpPr>
          <p:nvPr/>
        </p:nvSpPr>
        <p:spPr bwMode="auto">
          <a:xfrm>
            <a:off x="13419437" y="11882958"/>
            <a:ext cx="13252745" cy="83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rm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defTabSz="2033588" eaLnBrk="1" hangingPunct="1">
              <a:buFont typeface="Wingdings" pitchFamily="2" charset="2"/>
              <a:buChar char="Ø"/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Framework</a:t>
            </a:r>
          </a:p>
          <a:p>
            <a:pPr marL="0" indent="0" eaLnBrk="1" latinLnBrk="1" hangingPunct="1">
              <a:lnSpc>
                <a:spcPct val="120000"/>
              </a:lnSpc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734" y="12675046"/>
            <a:ext cx="12753284" cy="412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Content Placeholder 16"/>
          <p:cNvSpPr txBox="1">
            <a:spLocks/>
          </p:cNvSpPr>
          <p:nvPr/>
        </p:nvSpPr>
        <p:spPr>
          <a:xfrm>
            <a:off x="13822734" y="16995526"/>
            <a:ext cx="12252113" cy="717635"/>
          </a:xfrm>
          <a:prstGeom prst="rect">
            <a:avLst/>
          </a:prstGeom>
        </p:spPr>
        <p:txBody>
          <a:bodyPr vert="horz" lIns="365742" tIns="182871" rIns="365742" bIns="182871" rtlCol="0" anchor="ctr"/>
          <a:lstStyle>
            <a:defPPr>
              <a:defRPr lang="zh-CN"/>
            </a:defPPr>
            <a:lvl1pPr marL="0" algn="ctr" defTabSz="3657417" rtl="0" eaLnBrk="1" latinLnBrk="0" hangingPunct="1"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709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417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126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4834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3543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251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0960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29668" algn="l" defTabSz="3657417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588">
              <a:lnSpc>
                <a:spcPct val="80000"/>
              </a:lnSpc>
              <a:defRPr/>
            </a:pPr>
            <a:r>
              <a:rPr lang="en-US" altLang="en-US" sz="37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4" name="Content Placeholder 16"/>
          <p:cNvSpPr txBox="1">
            <a:spLocks/>
          </p:cNvSpPr>
          <p:nvPr/>
        </p:nvSpPr>
        <p:spPr bwMode="auto">
          <a:xfrm>
            <a:off x="13503109" y="17546504"/>
            <a:ext cx="13252745" cy="15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rm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defTabSz="2033588" eaLnBrk="1" hangingPunct="1">
              <a:buFont typeface="Wingdings" pitchFamily="2" charset="2"/>
              <a:buChar char="Ø"/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Ablation Analyses</a:t>
            </a:r>
          </a:p>
          <a:p>
            <a:pPr marL="593518" lvl="2" indent="-457200" defTabSz="2033588" eaLnBrk="1" hangingPunct="1">
              <a:buFont typeface="Wingdings" pitchFamily="2" charset="2"/>
              <a:buChar char="Ø"/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ALF improvements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173" y="18723718"/>
            <a:ext cx="12808009" cy="167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矩形 44"/>
          <p:cNvSpPr/>
          <p:nvPr/>
        </p:nvSpPr>
        <p:spPr>
          <a:xfrm>
            <a:off x="14016573" y="20383822"/>
            <a:ext cx="12530618" cy="572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2033588" latinLnBrk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confidence score  B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bounding box location.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27320254" y="7183993"/>
            <a:ext cx="5096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3518" lvl="2" indent="-457200" defTabSz="2033588">
              <a:buFont typeface="Wingdings" pitchFamily="2" charset="2"/>
              <a:buChar char="Ø"/>
              <a:defRPr/>
            </a:pP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threshold for training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576" y="2960120"/>
            <a:ext cx="14960358" cy="417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576" y="7779221"/>
            <a:ext cx="63531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7353" y="7779221"/>
            <a:ext cx="90392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矩形 49"/>
          <p:cNvSpPr/>
          <p:nvPr/>
        </p:nvSpPr>
        <p:spPr>
          <a:xfrm>
            <a:off x="33728966" y="7183993"/>
            <a:ext cx="5096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3518" lvl="2" indent="-457200" defTabSz="2033588">
              <a:buFont typeface="Wingdings" pitchFamily="2" charset="2"/>
              <a:buChar char="Ø"/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stacked steps</a:t>
            </a:r>
          </a:p>
        </p:txBody>
      </p:sp>
      <p:sp>
        <p:nvSpPr>
          <p:cNvPr id="51" name="Content Placeholder 16"/>
          <p:cNvSpPr txBox="1">
            <a:spLocks/>
          </p:cNvSpPr>
          <p:nvPr/>
        </p:nvSpPr>
        <p:spPr bwMode="auto">
          <a:xfrm>
            <a:off x="27320980" y="10685297"/>
            <a:ext cx="13252745" cy="15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rm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defTabSz="2033588" eaLnBrk="1" hangingPunct="1">
              <a:buFont typeface="Wingdings" pitchFamily="2" charset="2"/>
              <a:buChar char="Ø"/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the state of the arts</a:t>
            </a:r>
          </a:p>
          <a:p>
            <a:pPr marL="593518" lvl="2" indent="-457200" defTabSz="2033588" eaLnBrk="1" hangingPunct="1">
              <a:buFont typeface="Wingdings" pitchFamily="2" charset="2"/>
              <a:buChar char="Ø"/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 </a:t>
            </a: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CityPersons</a:t>
            </a:r>
            <a:endParaRPr lang="en-US" altLang="en-US" sz="2800" b="1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478" y="11909433"/>
            <a:ext cx="117252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矩形 52"/>
          <p:cNvSpPr/>
          <p:nvPr/>
        </p:nvSpPr>
        <p:spPr>
          <a:xfrm>
            <a:off x="27472654" y="15005777"/>
            <a:ext cx="268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3518" lvl="2" indent="-457200" defTabSz="2033588">
              <a:buFont typeface="Wingdings" pitchFamily="2" charset="2"/>
              <a:buChar char="Ø"/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Caltech</a:t>
            </a:r>
          </a:p>
        </p:txBody>
      </p:sp>
      <p:sp>
        <p:nvSpPr>
          <p:cNvPr id="13" name="矩形 12"/>
          <p:cNvSpPr/>
          <p:nvPr/>
        </p:nvSpPr>
        <p:spPr>
          <a:xfrm>
            <a:off x="27895144" y="20451910"/>
            <a:ext cx="79480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i="1" u="sng" dirty="0"/>
              <a:t>https://github.com/VideoObjectSearch/ALFNet</a:t>
            </a:r>
            <a:endParaRPr lang="zh-CN" altLang="en-US" sz="3000" i="1" u="sng" dirty="0"/>
          </a:p>
        </p:txBody>
      </p:sp>
    </p:spTree>
    <p:extLst>
      <p:ext uri="{BB962C8B-B14F-4D97-AF65-F5344CB8AC3E}">
        <p14:creationId xmlns:p14="http://schemas.microsoft.com/office/powerpoint/2010/main" val="37180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9159</TotalTime>
  <Words>292</Words>
  <Application>Microsoft Office PowerPoint</Application>
  <PresentationFormat>自定义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MS PGothic</vt:lpstr>
      <vt:lpstr>宋体</vt:lpstr>
      <vt:lpstr>Arial</vt:lpstr>
      <vt:lpstr>Calibri</vt:lpstr>
      <vt:lpstr>Verdana</vt:lpstr>
      <vt:lpstr>Wingdings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xuezhi</dc:creator>
  <cp:lastModifiedBy>L SC</cp:lastModifiedBy>
  <cp:revision>63</cp:revision>
  <dcterms:created xsi:type="dcterms:W3CDTF">2018-07-10T13:01:15Z</dcterms:created>
  <dcterms:modified xsi:type="dcterms:W3CDTF">2018-09-04T08:28:00Z</dcterms:modified>
</cp:coreProperties>
</file>