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380" y="-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16632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TDMA</a:t>
            </a:r>
            <a:r>
              <a:rPr lang="zh-CN" altLang="zh-CN" b="1" dirty="0"/>
              <a:t>（</a:t>
            </a:r>
            <a:r>
              <a:rPr lang="en-US" altLang="zh-CN" b="1" dirty="0"/>
              <a:t>Time Division Multiple Access</a:t>
            </a:r>
            <a:r>
              <a:rPr lang="zh-CN" altLang="zh-CN" b="1" dirty="0"/>
              <a:t>，时分多址接入）</a:t>
            </a:r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>
            <a:off x="1331640" y="868650"/>
            <a:ext cx="5184576" cy="3723611"/>
            <a:chOff x="1331640" y="868650"/>
            <a:chExt cx="5184576" cy="3723611"/>
          </a:xfrm>
        </p:grpSpPr>
        <p:sp>
          <p:nvSpPr>
            <p:cNvPr id="6" name="矩形 5"/>
            <p:cNvSpPr/>
            <p:nvPr/>
          </p:nvSpPr>
          <p:spPr>
            <a:xfrm>
              <a:off x="1331640" y="1268760"/>
              <a:ext cx="432048" cy="79208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03648" y="1403194"/>
              <a:ext cx="2880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1763688" y="1268760"/>
              <a:ext cx="432048" cy="79208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35696" y="1403194"/>
              <a:ext cx="2880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2</a:t>
              </a:r>
              <a:endParaRPr lang="zh-CN" altLang="en-US" sz="28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2195736" y="1268760"/>
              <a:ext cx="432048" cy="79208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67744" y="1403194"/>
              <a:ext cx="2880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2627784" y="1268760"/>
              <a:ext cx="432048" cy="79208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99792" y="1403194"/>
              <a:ext cx="2880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3059832" y="1268760"/>
              <a:ext cx="432048" cy="79208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31840" y="1403194"/>
              <a:ext cx="2880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3491880" y="1268760"/>
              <a:ext cx="432048" cy="79208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63888" y="1403194"/>
              <a:ext cx="2880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2</a:t>
              </a:r>
              <a:endParaRPr lang="zh-CN" altLang="en-US" sz="28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3923928" y="1268760"/>
              <a:ext cx="432048" cy="79208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95936" y="1403194"/>
              <a:ext cx="2880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4355976" y="1268760"/>
              <a:ext cx="432048" cy="79208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27984" y="1403194"/>
              <a:ext cx="2880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4788024" y="1268760"/>
              <a:ext cx="432048" cy="79208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60032" y="1403194"/>
              <a:ext cx="2880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5220072" y="1268760"/>
              <a:ext cx="432048" cy="79208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92080" y="1403194"/>
              <a:ext cx="2880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2</a:t>
              </a:r>
              <a:endParaRPr lang="zh-CN" altLang="en-US" sz="2800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5652120" y="1268760"/>
              <a:ext cx="432048" cy="79208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24128" y="1403194"/>
              <a:ext cx="2880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6084168" y="1268760"/>
              <a:ext cx="432048" cy="79208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56176" y="1403194"/>
              <a:ext cx="2880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sp>
          <p:nvSpPr>
            <p:cNvPr id="31" name="左大括号 30"/>
            <p:cNvSpPr/>
            <p:nvPr/>
          </p:nvSpPr>
          <p:spPr>
            <a:xfrm rot="16200000">
              <a:off x="1701822" y="2169806"/>
              <a:ext cx="576064" cy="411765"/>
            </a:xfrm>
            <a:prstGeom prst="lef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01822" y="2663721"/>
              <a:ext cx="7099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时隙</a:t>
              </a:r>
              <a:endParaRPr lang="zh-CN" altLang="en-US" sz="2000" dirty="0"/>
            </a:p>
          </p:txBody>
        </p:sp>
        <p:sp>
          <p:nvSpPr>
            <p:cNvPr id="33" name="左大括号 32"/>
            <p:cNvSpPr/>
            <p:nvPr/>
          </p:nvSpPr>
          <p:spPr>
            <a:xfrm rot="16200000">
              <a:off x="3646039" y="1521733"/>
              <a:ext cx="576064" cy="1707911"/>
            </a:xfrm>
            <a:prstGeom prst="lef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79102" y="2669742"/>
              <a:ext cx="7099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帧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1495939" y="3212976"/>
              <a:ext cx="432048" cy="79208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567947" y="3347410"/>
              <a:ext cx="2880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2</a:t>
              </a:r>
              <a:endParaRPr lang="zh-CN" altLang="en-US" sz="28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23728" y="3208910"/>
              <a:ext cx="33843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标有</a:t>
              </a:r>
              <a:r>
                <a:rPr lang="en-US" altLang="zh-CN" sz="2000" dirty="0" smtClean="0"/>
                <a:t>2</a:t>
              </a:r>
              <a:r>
                <a:rPr lang="zh-CN" altLang="en-US" sz="2000" dirty="0" smtClean="0"/>
                <a:t>的所有时隙专用于一个特定的发送方</a:t>
              </a:r>
              <a:r>
                <a:rPr lang="en-US" altLang="zh-CN" sz="2000" dirty="0" smtClean="0"/>
                <a:t>-</a:t>
              </a:r>
              <a:r>
                <a:rPr lang="zh-CN" altLang="en-US" sz="2000" dirty="0" smtClean="0"/>
                <a:t>接收方对。</a:t>
              </a:r>
              <a:endParaRPr lang="zh-CN" altLang="en-US" sz="2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331640" y="868650"/>
              <a:ext cx="7099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TDM</a:t>
              </a:r>
              <a:endParaRPr lang="zh-CN" altLang="en-US" sz="2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35796" y="4192151"/>
              <a:ext cx="33843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Fig. </a:t>
              </a:r>
              <a:r>
                <a:rPr lang="zh-CN" altLang="en-US" sz="2000" b="1" dirty="0" smtClean="0"/>
                <a:t>一个</a:t>
              </a:r>
              <a:r>
                <a:rPr lang="en-US" altLang="zh-CN" sz="2000" b="1" dirty="0" smtClean="0"/>
                <a:t>4</a:t>
              </a:r>
              <a:r>
                <a:rPr lang="zh-CN" altLang="en-US" sz="2000" b="1" dirty="0" smtClean="0"/>
                <a:t>结点的</a:t>
              </a:r>
              <a:r>
                <a:rPr lang="en-US" altLang="zh-CN" sz="2000" b="1" dirty="0" smtClean="0"/>
                <a:t>TDM</a:t>
              </a:r>
              <a:endParaRPr lang="zh-CN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8127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16632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FDMA</a:t>
            </a:r>
            <a:r>
              <a:rPr lang="zh-CN" altLang="zh-CN" b="1" dirty="0"/>
              <a:t>（</a:t>
            </a:r>
            <a:r>
              <a:rPr lang="en-US" altLang="zh-CN" b="1" dirty="0"/>
              <a:t>Frequency Division Multiple Access</a:t>
            </a:r>
            <a:r>
              <a:rPr lang="zh-CN" altLang="zh-CN" b="1" dirty="0"/>
              <a:t>，频分多址接入）</a:t>
            </a:r>
            <a:endParaRPr lang="zh-CN" altLang="en-US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24075" y="868650"/>
            <a:ext cx="7851830" cy="3723611"/>
            <a:chOff x="24075" y="868650"/>
            <a:chExt cx="7851830" cy="3723611"/>
          </a:xfrm>
        </p:grpSpPr>
        <p:sp>
          <p:nvSpPr>
            <p:cNvPr id="6" name="矩形 5"/>
            <p:cNvSpPr/>
            <p:nvPr/>
          </p:nvSpPr>
          <p:spPr>
            <a:xfrm>
              <a:off x="1331640" y="1268760"/>
              <a:ext cx="5112568" cy="79208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左大括号 32"/>
            <p:cNvSpPr/>
            <p:nvPr/>
          </p:nvSpPr>
          <p:spPr>
            <a:xfrm rot="10800000">
              <a:off x="6578084" y="1268760"/>
              <a:ext cx="576064" cy="2644574"/>
            </a:xfrm>
            <a:prstGeom prst="lef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65967" y="2390992"/>
              <a:ext cx="7099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链路</a:t>
              </a:r>
              <a:endParaRPr lang="zh-CN" altLang="en-US" sz="2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331640" y="868650"/>
              <a:ext cx="7099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F</a:t>
              </a:r>
              <a:r>
                <a:rPr lang="en-US" altLang="zh-CN" sz="2000" dirty="0" smtClean="0"/>
                <a:t>DM</a:t>
              </a:r>
              <a:endParaRPr lang="zh-CN" altLang="en-US" sz="2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35796" y="4192151"/>
              <a:ext cx="33843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Fig. </a:t>
              </a:r>
              <a:r>
                <a:rPr lang="zh-CN" altLang="en-US" sz="2000" b="1" dirty="0" smtClean="0"/>
                <a:t>一个</a:t>
              </a:r>
              <a:r>
                <a:rPr lang="en-US" altLang="zh-CN" sz="2000" b="1" dirty="0" smtClean="0"/>
                <a:t>4</a:t>
              </a:r>
              <a:r>
                <a:rPr lang="zh-CN" altLang="en-US" sz="2000" b="1" dirty="0" smtClean="0"/>
                <a:t>结点的</a:t>
              </a:r>
              <a:r>
                <a:rPr lang="en-US" altLang="zh-CN" sz="2000" b="1" dirty="0"/>
                <a:t>F</a:t>
              </a:r>
              <a:r>
                <a:rPr lang="en-US" altLang="zh-CN" sz="2000" b="1" dirty="0" smtClean="0"/>
                <a:t>DM</a:t>
              </a:r>
              <a:endParaRPr lang="zh-CN" altLang="en-US" sz="2000" b="1" dirty="0"/>
            </a:p>
          </p:txBody>
        </p:sp>
        <p:sp>
          <p:nvSpPr>
            <p:cNvPr id="41" name="左大括号 40"/>
            <p:cNvSpPr/>
            <p:nvPr/>
          </p:nvSpPr>
          <p:spPr>
            <a:xfrm>
              <a:off x="724128" y="1268760"/>
              <a:ext cx="576064" cy="792088"/>
            </a:xfrm>
            <a:prstGeom prst="lef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4075" y="1464749"/>
              <a:ext cx="7099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4kHz</a:t>
              </a:r>
              <a:endParaRPr lang="zh-CN" altLang="en-US" sz="20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1331640" y="3140968"/>
              <a:ext cx="5112568" cy="79208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左大括号 43"/>
            <p:cNvSpPr/>
            <p:nvPr/>
          </p:nvSpPr>
          <p:spPr>
            <a:xfrm>
              <a:off x="724128" y="3140968"/>
              <a:ext cx="576064" cy="792088"/>
            </a:xfrm>
            <a:prstGeom prst="lef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4075" y="3336957"/>
              <a:ext cx="7099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4kHz</a:t>
              </a:r>
              <a:endParaRPr lang="zh-CN" altLang="en-US" sz="2000" dirty="0"/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331640" y="2060848"/>
              <a:ext cx="0" cy="4320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1331640" y="2708920"/>
              <a:ext cx="0" cy="4320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6444208" y="2051720"/>
              <a:ext cx="0" cy="4320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6444208" y="2699792"/>
              <a:ext cx="0" cy="4320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6300611" y="2412132"/>
              <a:ext cx="269507" cy="1432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>
              <a:off x="6318257" y="2616222"/>
              <a:ext cx="269507" cy="1432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H="1">
              <a:off x="1179240" y="2443740"/>
              <a:ext cx="269507" cy="1432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1196886" y="2647830"/>
              <a:ext cx="269507" cy="1432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348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16632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FDMA</a:t>
            </a:r>
            <a:r>
              <a:rPr lang="zh-CN" altLang="zh-CN" b="1" dirty="0" smtClean="0"/>
              <a:t>（</a:t>
            </a:r>
            <a:r>
              <a:rPr lang="en-US" altLang="zh-CN" b="1" dirty="0" smtClean="0"/>
              <a:t>Frequency Division Multiple Access</a:t>
            </a:r>
            <a:r>
              <a:rPr lang="zh-CN" altLang="zh-CN" b="1" dirty="0" smtClean="0"/>
              <a:t>，频分多址接入）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6876256" y="1510927"/>
            <a:ext cx="792088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095836" y="2289066"/>
            <a:ext cx="18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一条链路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个频（信）道</a:t>
            </a:r>
            <a:endParaRPr lang="zh-CN" alt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2735796" y="4192151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Fig. FDM</a:t>
            </a:r>
            <a:r>
              <a:rPr lang="zh-CN" altLang="en-US" sz="2000" b="1" dirty="0" smtClean="0"/>
              <a:t>频分复用</a:t>
            </a:r>
            <a:endParaRPr lang="zh-CN" altLang="en-US" sz="2000" b="1" dirty="0"/>
          </a:p>
        </p:txBody>
      </p:sp>
      <p:sp>
        <p:nvSpPr>
          <p:cNvPr id="2" name="流程图: 手动操作 1"/>
          <p:cNvSpPr/>
          <p:nvPr/>
        </p:nvSpPr>
        <p:spPr>
          <a:xfrm rot="5400000">
            <a:off x="5072283" y="2050987"/>
            <a:ext cx="1440160" cy="1080120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061347" y="2083215"/>
            <a:ext cx="565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计算机</a:t>
            </a:r>
          </a:p>
        </p:txBody>
      </p:sp>
      <p:cxnSp>
        <p:nvCxnSpPr>
          <p:cNvPr id="8" name="直接箭头连接符 7"/>
          <p:cNvCxnSpPr>
            <a:stCxn id="2" idx="0"/>
          </p:cNvCxnSpPr>
          <p:nvPr/>
        </p:nvCxnSpPr>
        <p:spPr>
          <a:xfrm>
            <a:off x="6332423" y="2591047"/>
            <a:ext cx="54383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332423" y="3140968"/>
            <a:ext cx="54383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6332423" y="2060848"/>
            <a:ext cx="54383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13778" y="2053465"/>
            <a:ext cx="1027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频分多路分配器</a:t>
            </a:r>
            <a:endParaRPr lang="zh-CN" altLang="en-US" sz="2000" dirty="0"/>
          </a:p>
        </p:txBody>
      </p:sp>
      <p:cxnSp>
        <p:nvCxnSpPr>
          <p:cNvPr id="30" name="直接箭头连接符 29"/>
          <p:cNvCxnSpPr>
            <a:stCxn id="56" idx="2"/>
            <a:endCxn id="2" idx="2"/>
          </p:cNvCxnSpPr>
          <p:nvPr/>
        </p:nvCxnSpPr>
        <p:spPr>
          <a:xfrm flipV="1">
            <a:off x="2739569" y="2591047"/>
            <a:ext cx="2512734" cy="256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五边形 9"/>
          <p:cNvSpPr/>
          <p:nvPr/>
        </p:nvSpPr>
        <p:spPr>
          <a:xfrm>
            <a:off x="251520" y="1850706"/>
            <a:ext cx="864096" cy="405905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95706" y="1876762"/>
            <a:ext cx="709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终端</a:t>
            </a: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1115616" y="2591047"/>
            <a:ext cx="54383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115616" y="3140968"/>
            <a:ext cx="54383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1115616" y="2060848"/>
            <a:ext cx="54383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五边形 39"/>
          <p:cNvSpPr/>
          <p:nvPr/>
        </p:nvSpPr>
        <p:spPr>
          <a:xfrm>
            <a:off x="251520" y="2380656"/>
            <a:ext cx="864096" cy="405905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95706" y="2406712"/>
            <a:ext cx="709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终端</a:t>
            </a:r>
          </a:p>
        </p:txBody>
      </p:sp>
      <p:sp>
        <p:nvSpPr>
          <p:cNvPr id="54" name="五边形 53"/>
          <p:cNvSpPr/>
          <p:nvPr/>
        </p:nvSpPr>
        <p:spPr>
          <a:xfrm>
            <a:off x="251520" y="2930826"/>
            <a:ext cx="864096" cy="405905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95706" y="2956882"/>
            <a:ext cx="709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终端</a:t>
            </a:r>
          </a:p>
        </p:txBody>
      </p:sp>
      <p:sp>
        <p:nvSpPr>
          <p:cNvPr id="56" name="流程图: 手动操作 55"/>
          <p:cNvSpPr/>
          <p:nvPr/>
        </p:nvSpPr>
        <p:spPr>
          <a:xfrm rot="16200000">
            <a:off x="1479429" y="2076591"/>
            <a:ext cx="1440160" cy="1080120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701038" y="2091280"/>
            <a:ext cx="1027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频分多路复合器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78298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16632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2G</a:t>
            </a:r>
            <a:endParaRPr lang="zh-CN" altLang="en-US" b="1" dirty="0"/>
          </a:p>
        </p:txBody>
      </p:sp>
      <p:grpSp>
        <p:nvGrpSpPr>
          <p:cNvPr id="112" name="组合 111"/>
          <p:cNvGrpSpPr/>
          <p:nvPr/>
        </p:nvGrpSpPr>
        <p:grpSpPr>
          <a:xfrm>
            <a:off x="0" y="1186879"/>
            <a:ext cx="9108504" cy="5266456"/>
            <a:chOff x="0" y="1186879"/>
            <a:chExt cx="9108504" cy="5266456"/>
          </a:xfrm>
        </p:grpSpPr>
        <p:sp>
          <p:nvSpPr>
            <p:cNvPr id="3" name="TextBox 2"/>
            <p:cNvSpPr txBox="1"/>
            <p:nvPr/>
          </p:nvSpPr>
          <p:spPr>
            <a:xfrm>
              <a:off x="103362" y="2788136"/>
              <a:ext cx="576064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ME</a:t>
              </a:r>
              <a:endParaRPr lang="zh-CN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3362" y="3157468"/>
              <a:ext cx="576064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SIM</a:t>
              </a:r>
              <a:endParaRPr lang="zh-CN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9220" y="3668732"/>
              <a:ext cx="576064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MS</a:t>
              </a:r>
              <a:endParaRPr lang="zh-CN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2539" y="1628800"/>
              <a:ext cx="576064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Um</a:t>
              </a:r>
              <a:endParaRPr lang="zh-CN" altLang="en-US" dirty="0"/>
            </a:p>
          </p:txBody>
        </p:sp>
        <p:sp>
          <p:nvSpPr>
            <p:cNvPr id="4" name="闪电形 3"/>
            <p:cNvSpPr/>
            <p:nvPr/>
          </p:nvSpPr>
          <p:spPr>
            <a:xfrm rot="5400000">
              <a:off x="734684" y="1771648"/>
              <a:ext cx="433339" cy="422756"/>
            </a:xfrm>
            <a:prstGeom prst="lightningBol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048603" y="1268760"/>
              <a:ext cx="0" cy="403244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574751" y="2109104"/>
              <a:ext cx="576064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BTS</a:t>
              </a:r>
              <a:endParaRPr lang="zh-CN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74751" y="3237246"/>
              <a:ext cx="576064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BTS</a:t>
              </a:r>
              <a:endParaRPr lang="zh-CN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574751" y="4499828"/>
              <a:ext cx="576064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BTS</a:t>
              </a:r>
              <a:endParaRPr lang="zh-CN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15816" y="3237246"/>
              <a:ext cx="576064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87824" y="3330408"/>
              <a:ext cx="576064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064421" y="3427210"/>
              <a:ext cx="576064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BSC</a:t>
              </a:r>
              <a:endParaRPr lang="zh-CN" altLang="en-US" dirty="0"/>
            </a:p>
          </p:txBody>
        </p:sp>
        <p:cxnSp>
          <p:nvCxnSpPr>
            <p:cNvPr id="12" name="直接箭头连接符 11"/>
            <p:cNvCxnSpPr>
              <a:stCxn id="33" idx="3"/>
              <a:endCxn id="42" idx="1"/>
            </p:cNvCxnSpPr>
            <p:nvPr/>
          </p:nvCxnSpPr>
          <p:spPr>
            <a:xfrm>
              <a:off x="2150815" y="2293770"/>
              <a:ext cx="765001" cy="11281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8" idx="3"/>
              <a:endCxn id="42" idx="1"/>
            </p:cNvCxnSpPr>
            <p:nvPr/>
          </p:nvCxnSpPr>
          <p:spPr>
            <a:xfrm>
              <a:off x="2150815" y="3421912"/>
              <a:ext cx="76500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41" idx="3"/>
              <a:endCxn id="42" idx="1"/>
            </p:cNvCxnSpPr>
            <p:nvPr/>
          </p:nvCxnSpPr>
          <p:spPr>
            <a:xfrm flipV="1">
              <a:off x="2150815" y="3421912"/>
              <a:ext cx="765001" cy="12625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006432" y="2673175"/>
              <a:ext cx="670533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 smtClean="0"/>
                <a:t>Abis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259632" y="1340768"/>
              <a:ext cx="2664296" cy="3816424"/>
            </a:xfrm>
            <a:prstGeom prst="rect">
              <a:avLst/>
            </a:prstGeom>
            <a:noFill/>
            <a:ln w="15875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03748" y="4773746"/>
              <a:ext cx="576064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BSS</a:t>
              </a:r>
              <a:endParaRPr lang="zh-CN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154076" y="1444134"/>
              <a:ext cx="690457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RAN</a:t>
              </a:r>
              <a:endParaRPr lang="zh-CN" altLang="en-US" dirty="0"/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4139952" y="1232756"/>
              <a:ext cx="0" cy="403244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572000" y="2199696"/>
              <a:ext cx="576064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EIR</a:t>
              </a:r>
              <a:endParaRPr lang="zh-CN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572000" y="3427210"/>
              <a:ext cx="648072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MSC</a:t>
              </a:r>
              <a:endParaRPr lang="zh-CN" alt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572000" y="3789040"/>
              <a:ext cx="648072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VLR</a:t>
              </a:r>
              <a:endParaRPr lang="zh-CN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364088" y="2204864"/>
              <a:ext cx="648072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AUC</a:t>
              </a:r>
              <a:endParaRPr lang="zh-CN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012160" y="2204864"/>
              <a:ext cx="648072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HLR</a:t>
              </a:r>
              <a:endParaRPr lang="zh-CN" alt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868144" y="3419708"/>
              <a:ext cx="79208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GMSC</a:t>
              </a:r>
              <a:endParaRPr lang="zh-CN" alt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57825" y="4684494"/>
              <a:ext cx="576064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NSS</a:t>
              </a:r>
              <a:endParaRPr lang="zh-CN" alt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243457" y="1444134"/>
              <a:ext cx="690457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CN</a:t>
              </a:r>
              <a:endParaRPr lang="zh-CN" altLang="en-US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4355976" y="1340768"/>
              <a:ext cx="2664296" cy="3816424"/>
            </a:xfrm>
            <a:prstGeom prst="rect">
              <a:avLst/>
            </a:prstGeom>
            <a:noFill/>
            <a:ln w="15875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>
              <a:stCxn id="43" idx="3"/>
              <a:endCxn id="58" idx="1"/>
            </p:cNvCxnSpPr>
            <p:nvPr/>
          </p:nvCxnSpPr>
          <p:spPr>
            <a:xfrm>
              <a:off x="3640485" y="3611876"/>
              <a:ext cx="9315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52" idx="2"/>
              <a:endCxn id="58" idx="0"/>
            </p:cNvCxnSpPr>
            <p:nvPr/>
          </p:nvCxnSpPr>
          <p:spPr>
            <a:xfrm>
              <a:off x="4860032" y="2569028"/>
              <a:ext cx="36004" cy="8581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61" idx="2"/>
              <a:endCxn id="58" idx="0"/>
            </p:cNvCxnSpPr>
            <p:nvPr/>
          </p:nvCxnSpPr>
          <p:spPr>
            <a:xfrm flipH="1">
              <a:off x="4896036" y="2574196"/>
              <a:ext cx="1440160" cy="8530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62" idx="1"/>
              <a:endCxn id="58" idx="3"/>
            </p:cNvCxnSpPr>
            <p:nvPr/>
          </p:nvCxnSpPr>
          <p:spPr>
            <a:xfrm flipH="1">
              <a:off x="5220072" y="3604374"/>
              <a:ext cx="648072" cy="75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61" idx="2"/>
              <a:endCxn id="62" idx="0"/>
            </p:cNvCxnSpPr>
            <p:nvPr/>
          </p:nvCxnSpPr>
          <p:spPr>
            <a:xfrm flipH="1">
              <a:off x="6264188" y="2574196"/>
              <a:ext cx="72008" cy="8455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矩形 76"/>
            <p:cNvSpPr/>
            <p:nvPr/>
          </p:nvSpPr>
          <p:spPr>
            <a:xfrm>
              <a:off x="7236296" y="1340768"/>
              <a:ext cx="1872208" cy="3816424"/>
            </a:xfrm>
            <a:prstGeom prst="rect">
              <a:avLst/>
            </a:prstGeom>
            <a:noFill/>
            <a:ln w="15875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380312" y="1445960"/>
              <a:ext cx="1728192" cy="64633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External Networks</a:t>
              </a:r>
              <a:endParaRPr lang="zh-CN" altLang="en-US" dirty="0"/>
            </a:p>
          </p:txBody>
        </p:sp>
        <p:sp>
          <p:nvSpPr>
            <p:cNvPr id="79" name="椭圆 78"/>
            <p:cNvSpPr/>
            <p:nvPr/>
          </p:nvSpPr>
          <p:spPr>
            <a:xfrm>
              <a:off x="7380312" y="3237246"/>
              <a:ext cx="1728192" cy="73646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489227" y="3295625"/>
              <a:ext cx="1475259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/>
                <a:t>PSTN or Other Networks</a:t>
              </a:r>
              <a:endParaRPr lang="zh-CN" altLang="en-US" sz="1600" dirty="0"/>
            </a:p>
          </p:txBody>
        </p:sp>
        <p:cxnSp>
          <p:nvCxnSpPr>
            <p:cNvPr id="81" name="直接连接符 80"/>
            <p:cNvCxnSpPr>
              <a:stCxn id="79" idx="2"/>
            </p:cNvCxnSpPr>
            <p:nvPr/>
          </p:nvCxnSpPr>
          <p:spPr>
            <a:xfrm flipH="1" flipV="1">
              <a:off x="6655643" y="3593664"/>
              <a:ext cx="724669" cy="118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2712783" y="1351801"/>
              <a:ext cx="1211145" cy="120032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还有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OMS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，负责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GSM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网络各中能单元的监视、状态报告以及故障诊断等功能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0" y="2469589"/>
              <a:ext cx="1913475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FF0000"/>
                  </a:solidFill>
                </a:rPr>
                <a:t>移动终端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0" y="3022631"/>
              <a:ext cx="1913475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FF0000"/>
                  </a:solidFill>
                </a:rPr>
                <a:t>用户识别卡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0" y="3504473"/>
              <a:ext cx="1913475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FF0000"/>
                  </a:solidFill>
                </a:rPr>
                <a:t>移动台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031086" y="1186879"/>
              <a:ext cx="1913475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FF0000"/>
                  </a:solidFill>
                </a:rPr>
                <a:t>无线网络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389121" y="1826707"/>
              <a:ext cx="1913475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FF0000"/>
                  </a:solidFill>
                </a:rPr>
                <a:t>基</a:t>
              </a:r>
              <a:r>
                <a:rPr lang="zh-CN" altLang="en-US" sz="1400" dirty="0" smtClean="0">
                  <a:solidFill>
                    <a:srgbClr val="FF0000"/>
                  </a:solidFill>
                </a:rPr>
                <a:t>站收发台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438978" y="2951997"/>
              <a:ext cx="1913475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FF0000"/>
                  </a:solidFill>
                </a:rPr>
                <a:t>基</a:t>
              </a:r>
              <a:r>
                <a:rPr lang="zh-CN" altLang="en-US" sz="1400" dirty="0" smtClean="0">
                  <a:solidFill>
                    <a:srgbClr val="FF0000"/>
                  </a:solidFill>
                </a:rPr>
                <a:t>站收发台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422478" y="4213325"/>
              <a:ext cx="1913475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FF0000"/>
                  </a:solidFill>
                </a:rPr>
                <a:t>基</a:t>
              </a:r>
              <a:r>
                <a:rPr lang="zh-CN" altLang="en-US" sz="1400" dirty="0" smtClean="0">
                  <a:solidFill>
                    <a:srgbClr val="FF0000"/>
                  </a:solidFill>
                </a:rPr>
                <a:t>站收发台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590478" y="3787234"/>
              <a:ext cx="1913475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FF0000"/>
                  </a:solidFill>
                </a:rPr>
                <a:t>基</a:t>
              </a:r>
              <a:r>
                <a:rPr lang="zh-CN" altLang="en-US" sz="1400" dirty="0" smtClean="0">
                  <a:solidFill>
                    <a:srgbClr val="FF0000"/>
                  </a:solidFill>
                </a:rPr>
                <a:t>站控制器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478505" y="2689175"/>
              <a:ext cx="1913475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FF0000"/>
                  </a:solidFill>
                </a:rPr>
                <a:t>接口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221778" y="1268760"/>
              <a:ext cx="1913475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FF0000"/>
                  </a:solidFill>
                </a:rPr>
                <a:t>核心网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921296" y="1938402"/>
              <a:ext cx="1913475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FF0000"/>
                  </a:solidFill>
                </a:rPr>
                <a:t>设备识别寄存器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310828" y="1891919"/>
              <a:ext cx="1913475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FF0000"/>
                  </a:solidFill>
                </a:rPr>
                <a:t>鉴权中心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710572" y="2602308"/>
              <a:ext cx="1913475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FF0000"/>
                  </a:solidFill>
                </a:rPr>
                <a:t>归属位置寄存器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868144" y="3786059"/>
              <a:ext cx="1913475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FF0000"/>
                  </a:solidFill>
                </a:rPr>
                <a:t>网关型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286719" y="4173311"/>
              <a:ext cx="1913475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FF0000"/>
                  </a:solidFill>
                </a:rPr>
                <a:t>访问位置寄存器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367853" y="3131095"/>
              <a:ext cx="1913475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FF0000"/>
                  </a:solidFill>
                </a:rPr>
                <a:t>移动交换中心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055422" y="4867310"/>
              <a:ext cx="1913475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FF0000"/>
                  </a:solidFill>
                </a:rPr>
                <a:t>交换子系统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959078" y="4989189"/>
              <a:ext cx="1913475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FF0000"/>
                  </a:solidFill>
                </a:rPr>
                <a:t>基站子系统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89404" y="5906985"/>
              <a:ext cx="3249091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OMS</a:t>
              </a:r>
              <a:r>
                <a:rPr lang="zh-CN" altLang="en-US" sz="1400" dirty="0" smtClean="0"/>
                <a:t>操作维护子系统</a:t>
              </a:r>
              <a:endParaRPr lang="zh-CN" altLang="en-US" sz="14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248007" y="6145558"/>
              <a:ext cx="3249091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OMS-S</a:t>
              </a:r>
              <a:r>
                <a:rPr lang="zh-CN" altLang="en-US" sz="1400" dirty="0" smtClean="0"/>
                <a:t>操作维护中心</a:t>
              </a:r>
              <a:r>
                <a:rPr lang="en-US" altLang="zh-CN" sz="1400" dirty="0" smtClean="0"/>
                <a:t>-</a:t>
              </a:r>
              <a:r>
                <a:rPr lang="zh-CN" altLang="en-US" sz="1400" dirty="0" smtClean="0"/>
                <a:t>系统部分</a:t>
              </a:r>
              <a:endParaRPr lang="zh-CN" altLang="en-US" sz="14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259013" y="5713511"/>
              <a:ext cx="3249091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OMS-R</a:t>
              </a:r>
              <a:r>
                <a:rPr lang="zh-CN" altLang="en-US" sz="1400" dirty="0" smtClean="0"/>
                <a:t>操作维护中心</a:t>
              </a:r>
              <a:r>
                <a:rPr lang="en-US" altLang="zh-CN" sz="1400" dirty="0" smtClean="0"/>
                <a:t>-</a:t>
              </a:r>
              <a:r>
                <a:rPr lang="zh-CN" altLang="en-US" sz="1400" dirty="0"/>
                <a:t>无线</a:t>
              </a:r>
              <a:r>
                <a:rPr lang="zh-CN" altLang="en-US" sz="1400" dirty="0" smtClean="0"/>
                <a:t>部分</a:t>
              </a:r>
              <a:endParaRPr lang="zh-CN" altLang="en-US" sz="1400" dirty="0"/>
            </a:p>
          </p:txBody>
        </p:sp>
        <p:sp>
          <p:nvSpPr>
            <p:cNvPr id="105" name="左大括号 104"/>
            <p:cNvSpPr/>
            <p:nvPr/>
          </p:nvSpPr>
          <p:spPr>
            <a:xfrm>
              <a:off x="1959078" y="5834882"/>
              <a:ext cx="288032" cy="474438"/>
            </a:xfrm>
            <a:prstGeom prst="lef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6" name="直接箭头连接符 105"/>
            <p:cNvCxnSpPr/>
            <p:nvPr/>
          </p:nvCxnSpPr>
          <p:spPr>
            <a:xfrm flipV="1">
              <a:off x="2669906" y="5175087"/>
              <a:ext cx="0" cy="553232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/>
          </p:nvCxnSpPr>
          <p:spPr>
            <a:xfrm flipV="1">
              <a:off x="4644008" y="5157192"/>
              <a:ext cx="900100" cy="1142255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8014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16632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</a:t>
            </a:r>
            <a:r>
              <a:rPr lang="en-US" altLang="zh-CN" b="1" dirty="0"/>
              <a:t>.</a:t>
            </a:r>
            <a:r>
              <a:rPr lang="en-US" altLang="zh-CN" b="1" dirty="0" smtClean="0"/>
              <a:t>5G</a:t>
            </a:r>
            <a:endParaRPr lang="zh-CN" altLang="en-US" b="1" dirty="0"/>
          </a:p>
        </p:txBody>
      </p:sp>
      <p:grpSp>
        <p:nvGrpSpPr>
          <p:cNvPr id="56" name="组合 55"/>
          <p:cNvGrpSpPr/>
          <p:nvPr/>
        </p:nvGrpSpPr>
        <p:grpSpPr>
          <a:xfrm>
            <a:off x="0" y="1186879"/>
            <a:ext cx="9108504" cy="4114329"/>
            <a:chOff x="0" y="1186879"/>
            <a:chExt cx="9108504" cy="4114329"/>
          </a:xfrm>
        </p:grpSpPr>
        <p:grpSp>
          <p:nvGrpSpPr>
            <p:cNvPr id="54" name="组合 53"/>
            <p:cNvGrpSpPr/>
            <p:nvPr/>
          </p:nvGrpSpPr>
          <p:grpSpPr>
            <a:xfrm>
              <a:off x="0" y="1186879"/>
              <a:ext cx="9108504" cy="4114329"/>
              <a:chOff x="0" y="1186879"/>
              <a:chExt cx="9108504" cy="4114329"/>
            </a:xfrm>
          </p:grpSpPr>
          <p:cxnSp>
            <p:nvCxnSpPr>
              <p:cNvPr id="114" name="直接连接符 113"/>
              <p:cNvCxnSpPr>
                <a:stCxn id="52" idx="2"/>
                <a:endCxn id="58" idx="0"/>
              </p:cNvCxnSpPr>
              <p:nvPr/>
            </p:nvCxnSpPr>
            <p:spPr>
              <a:xfrm>
                <a:off x="4896036" y="2359765"/>
                <a:ext cx="42827" cy="18496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TextBox 2"/>
              <p:cNvSpPr txBox="1"/>
              <p:nvPr/>
            </p:nvSpPr>
            <p:spPr>
              <a:xfrm>
                <a:off x="103362" y="2788136"/>
                <a:ext cx="576064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ME</a:t>
                </a:r>
                <a:endParaRPr lang="zh-CN" alt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03362" y="3157468"/>
                <a:ext cx="576064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SIM</a:t>
                </a:r>
                <a:endParaRPr lang="zh-CN" alt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99220" y="3668732"/>
                <a:ext cx="576064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MS</a:t>
                </a:r>
                <a:endParaRPr lang="zh-CN" alt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72539" y="1628800"/>
                <a:ext cx="576064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Um</a:t>
                </a:r>
                <a:endParaRPr lang="zh-CN" altLang="en-US" dirty="0"/>
              </a:p>
            </p:txBody>
          </p:sp>
          <p:sp>
            <p:nvSpPr>
              <p:cNvPr id="4" name="闪电形 3"/>
              <p:cNvSpPr/>
              <p:nvPr/>
            </p:nvSpPr>
            <p:spPr>
              <a:xfrm rot="5400000">
                <a:off x="734684" y="1771648"/>
                <a:ext cx="433339" cy="422756"/>
              </a:xfrm>
              <a:prstGeom prst="lightningBol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/>
              <p:nvPr/>
            </p:nvCxnSpPr>
            <p:spPr>
              <a:xfrm>
                <a:off x="1048603" y="1268760"/>
                <a:ext cx="0" cy="4032448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1574751" y="2109104"/>
                <a:ext cx="576064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BTS</a:t>
                </a:r>
                <a:endParaRPr lang="zh-CN" alt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574751" y="3237246"/>
                <a:ext cx="576064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BTS</a:t>
                </a:r>
                <a:endParaRPr lang="zh-CN" alt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574751" y="4499828"/>
                <a:ext cx="576064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BTS</a:t>
                </a:r>
                <a:endParaRPr lang="zh-CN" alt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915816" y="3237246"/>
                <a:ext cx="576064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987824" y="3330408"/>
                <a:ext cx="576064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064421" y="3427210"/>
                <a:ext cx="576064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BSC</a:t>
                </a:r>
                <a:endParaRPr lang="zh-CN" altLang="en-US" dirty="0"/>
              </a:p>
            </p:txBody>
          </p:sp>
          <p:cxnSp>
            <p:nvCxnSpPr>
              <p:cNvPr id="12" name="直接箭头连接符 11"/>
              <p:cNvCxnSpPr>
                <a:stCxn id="33" idx="3"/>
                <a:endCxn id="42" idx="1"/>
              </p:cNvCxnSpPr>
              <p:nvPr/>
            </p:nvCxnSpPr>
            <p:spPr>
              <a:xfrm>
                <a:off x="2150815" y="2293770"/>
                <a:ext cx="765001" cy="112814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stCxn id="38" idx="3"/>
                <a:endCxn id="42" idx="1"/>
              </p:cNvCxnSpPr>
              <p:nvPr/>
            </p:nvCxnSpPr>
            <p:spPr>
              <a:xfrm>
                <a:off x="2150815" y="3421912"/>
                <a:ext cx="76500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>
                <a:stCxn id="41" idx="3"/>
                <a:endCxn id="42" idx="1"/>
              </p:cNvCxnSpPr>
              <p:nvPr/>
            </p:nvCxnSpPr>
            <p:spPr>
              <a:xfrm flipV="1">
                <a:off x="2150815" y="3421912"/>
                <a:ext cx="765001" cy="126258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2006432" y="2673175"/>
                <a:ext cx="670533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err="1" smtClean="0"/>
                  <a:t>Abis</a:t>
                </a:r>
                <a:endParaRPr lang="zh-CN" altLang="en-US" dirty="0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259632" y="1340768"/>
                <a:ext cx="2664296" cy="3816424"/>
              </a:xfrm>
              <a:prstGeom prst="rect">
                <a:avLst/>
              </a:prstGeom>
              <a:noFill/>
              <a:ln w="15875">
                <a:solidFill>
                  <a:schemeClr val="accent1">
                    <a:shade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303748" y="4773746"/>
                <a:ext cx="576064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BSS</a:t>
                </a:r>
                <a:endParaRPr lang="zh-CN" alt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154076" y="1444134"/>
                <a:ext cx="690457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RAN</a:t>
                </a:r>
                <a:endParaRPr lang="zh-CN" altLang="en-US" dirty="0"/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>
                <a:off x="4139952" y="1232756"/>
                <a:ext cx="0" cy="4032448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4572000" y="1990433"/>
                <a:ext cx="648072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MSC</a:t>
                </a:r>
                <a:endParaRPr lang="zh-CN" alt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553136" y="4209392"/>
                <a:ext cx="771454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SGSN</a:t>
                </a:r>
                <a:endParaRPr lang="zh-CN" altLang="en-US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012159" y="2077830"/>
                <a:ext cx="812721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GMSC</a:t>
                </a:r>
                <a:endParaRPr lang="zh-CN" altLang="en-US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6059274" y="4118292"/>
                <a:ext cx="792088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GGSN</a:t>
                </a:r>
                <a:endParaRPr lang="zh-CN" altLang="en-US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357825" y="4684494"/>
                <a:ext cx="576064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NSS</a:t>
                </a:r>
                <a:endParaRPr lang="zh-CN" altLang="en-US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43457" y="1444134"/>
                <a:ext cx="690457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CN</a:t>
                </a:r>
                <a:endParaRPr lang="zh-CN" altLang="en-US" dirty="0"/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4355976" y="1340768"/>
                <a:ext cx="2664296" cy="3816424"/>
              </a:xfrm>
              <a:prstGeom prst="rect">
                <a:avLst/>
              </a:prstGeom>
              <a:noFill/>
              <a:ln w="15875">
                <a:solidFill>
                  <a:schemeClr val="accent1">
                    <a:shade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" name="直接连接符 18"/>
              <p:cNvCxnSpPr>
                <a:stCxn id="69" idx="3"/>
                <a:endCxn id="58" idx="1"/>
              </p:cNvCxnSpPr>
              <p:nvPr/>
            </p:nvCxnSpPr>
            <p:spPr>
              <a:xfrm>
                <a:off x="3792885" y="3901698"/>
                <a:ext cx="760251" cy="4923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>
                <a:stCxn id="62" idx="1"/>
                <a:endCxn id="58" idx="3"/>
              </p:cNvCxnSpPr>
              <p:nvPr/>
            </p:nvCxnSpPr>
            <p:spPr>
              <a:xfrm flipH="1">
                <a:off x="5324590" y="4302958"/>
                <a:ext cx="734684" cy="911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矩形 76"/>
              <p:cNvSpPr/>
              <p:nvPr/>
            </p:nvSpPr>
            <p:spPr>
              <a:xfrm>
                <a:off x="7236296" y="1340768"/>
                <a:ext cx="1872208" cy="3816424"/>
              </a:xfrm>
              <a:prstGeom prst="rect">
                <a:avLst/>
              </a:prstGeom>
              <a:noFill/>
              <a:ln w="15875">
                <a:solidFill>
                  <a:schemeClr val="accent1">
                    <a:shade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7380312" y="1445960"/>
                <a:ext cx="1728192" cy="64633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External Networks</a:t>
                </a:r>
                <a:endParaRPr lang="zh-CN" altLang="en-US" dirty="0"/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7354416" y="2094515"/>
                <a:ext cx="1728192" cy="73646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7506778" y="2170357"/>
                <a:ext cx="1475259" cy="58477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 smtClean="0"/>
                  <a:t>PSTN or Other Networks</a:t>
                </a:r>
                <a:endParaRPr lang="zh-CN" altLang="en-US" sz="1600" dirty="0"/>
              </a:p>
            </p:txBody>
          </p:sp>
          <p:cxnSp>
            <p:nvCxnSpPr>
              <p:cNvPr id="81" name="直接连接符 80"/>
              <p:cNvCxnSpPr>
                <a:stCxn id="79" idx="2"/>
                <a:endCxn id="61" idx="3"/>
              </p:cNvCxnSpPr>
              <p:nvPr/>
            </p:nvCxnSpPr>
            <p:spPr>
              <a:xfrm flipH="1" flipV="1">
                <a:off x="6824880" y="2262496"/>
                <a:ext cx="529536" cy="2002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0" y="2469589"/>
                <a:ext cx="1913475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solidFill>
                      <a:srgbClr val="FF0000"/>
                    </a:solidFill>
                  </a:rPr>
                  <a:t>移动终端</a:t>
                </a:r>
                <a:endParaRPr lang="zh-CN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0" y="3022631"/>
                <a:ext cx="1913475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solidFill>
                      <a:srgbClr val="FF0000"/>
                    </a:solidFill>
                  </a:rPr>
                  <a:t>用户识别卡</a:t>
                </a:r>
                <a:endParaRPr lang="zh-CN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0" y="3504473"/>
                <a:ext cx="1913475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solidFill>
                      <a:srgbClr val="FF0000"/>
                    </a:solidFill>
                  </a:rPr>
                  <a:t>移动台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031086" y="1186879"/>
                <a:ext cx="1913475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solidFill>
                      <a:srgbClr val="FF0000"/>
                    </a:solidFill>
                  </a:rPr>
                  <a:t>无线网络</a:t>
                </a:r>
                <a:endParaRPr lang="zh-CN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389121" y="1826707"/>
                <a:ext cx="1913475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solidFill>
                      <a:srgbClr val="FF0000"/>
                    </a:solidFill>
                  </a:rPr>
                  <a:t>基</a:t>
                </a:r>
                <a:r>
                  <a:rPr lang="zh-CN" altLang="en-US" sz="1400" dirty="0" smtClean="0">
                    <a:solidFill>
                      <a:srgbClr val="FF0000"/>
                    </a:solidFill>
                  </a:rPr>
                  <a:t>站收发台</a:t>
                </a:r>
                <a:endParaRPr lang="zh-CN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438978" y="2951997"/>
                <a:ext cx="1913475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solidFill>
                      <a:srgbClr val="FF0000"/>
                    </a:solidFill>
                  </a:rPr>
                  <a:t>基</a:t>
                </a:r>
                <a:r>
                  <a:rPr lang="zh-CN" altLang="en-US" sz="1400" dirty="0" smtClean="0">
                    <a:solidFill>
                      <a:srgbClr val="FF0000"/>
                    </a:solidFill>
                  </a:rPr>
                  <a:t>站收发台</a:t>
                </a:r>
                <a:endParaRPr lang="zh-CN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422478" y="4213325"/>
                <a:ext cx="1913475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solidFill>
                      <a:srgbClr val="FF0000"/>
                    </a:solidFill>
                  </a:rPr>
                  <a:t>基</a:t>
                </a:r>
                <a:r>
                  <a:rPr lang="zh-CN" altLang="en-US" sz="1400" dirty="0" smtClean="0">
                    <a:solidFill>
                      <a:srgbClr val="FF0000"/>
                    </a:solidFill>
                  </a:rPr>
                  <a:t>站收发台</a:t>
                </a:r>
                <a:endParaRPr lang="zh-CN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844533" y="2981516"/>
                <a:ext cx="1913475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solidFill>
                      <a:srgbClr val="FF0000"/>
                    </a:solidFill>
                  </a:rPr>
                  <a:t>基</a:t>
                </a:r>
                <a:r>
                  <a:rPr lang="zh-CN" altLang="en-US" sz="1400" dirty="0" smtClean="0">
                    <a:solidFill>
                      <a:srgbClr val="FF0000"/>
                    </a:solidFill>
                  </a:rPr>
                  <a:t>站控制器</a:t>
                </a:r>
                <a:endParaRPr lang="zh-CN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478505" y="2689175"/>
                <a:ext cx="1913475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solidFill>
                      <a:srgbClr val="FF0000"/>
                    </a:solidFill>
                  </a:rPr>
                  <a:t>接口</a:t>
                </a:r>
                <a:endParaRPr lang="zh-CN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1778" y="1268760"/>
                <a:ext cx="1913475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solidFill>
                      <a:srgbClr val="FF0000"/>
                    </a:solidFill>
                  </a:rPr>
                  <a:t>核心网</a:t>
                </a:r>
                <a:endParaRPr lang="zh-CN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067756" y="1690355"/>
                <a:ext cx="1913475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solidFill>
                      <a:srgbClr val="FF0000"/>
                    </a:solidFill>
                  </a:rPr>
                  <a:t>移动交换中心</a:t>
                </a:r>
                <a:endParaRPr lang="zh-CN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5645857" y="1738030"/>
                <a:ext cx="1913475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solidFill>
                      <a:srgbClr val="FF0000"/>
                    </a:solidFill>
                  </a:rPr>
                  <a:t>网关移动交换中心</a:t>
                </a:r>
                <a:endParaRPr lang="zh-CN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461781" y="2780594"/>
                <a:ext cx="1913475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solidFill>
                      <a:srgbClr val="FF0000"/>
                    </a:solidFill>
                  </a:rPr>
                  <a:t>归属位置寄存器</a:t>
                </a:r>
                <a:endParaRPr lang="zh-CN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604473" y="4465969"/>
                <a:ext cx="1913475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solidFill>
                      <a:srgbClr val="FF0000"/>
                    </a:solidFill>
                  </a:rPr>
                  <a:t>网关型</a:t>
                </a:r>
                <a:r>
                  <a:rPr lang="en-US" altLang="zh-CN" sz="1400" dirty="0" smtClean="0">
                    <a:solidFill>
                      <a:srgbClr val="FF0000"/>
                    </a:solidFill>
                  </a:rPr>
                  <a:t>GPRS</a:t>
                </a:r>
                <a:r>
                  <a:rPr lang="zh-CN" altLang="en-US" sz="1400" dirty="0" smtClean="0">
                    <a:solidFill>
                      <a:srgbClr val="FF0000"/>
                    </a:solidFill>
                  </a:rPr>
                  <a:t>支持节点</a:t>
                </a:r>
                <a:endParaRPr lang="zh-CN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5055422" y="4867310"/>
                <a:ext cx="1913475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solidFill>
                      <a:srgbClr val="FF0000"/>
                    </a:solidFill>
                  </a:rPr>
                  <a:t>交换子系统</a:t>
                </a:r>
                <a:endParaRPr lang="zh-CN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959078" y="4989189"/>
                <a:ext cx="1913475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solidFill>
                      <a:srgbClr val="FF0000"/>
                    </a:solidFill>
                  </a:rPr>
                  <a:t>基站子系统</a:t>
                </a:r>
                <a:endParaRPr lang="zh-CN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3216821" y="3717032"/>
                <a:ext cx="576064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PCU</a:t>
                </a:r>
                <a:endParaRPr lang="zh-CN" altLang="en-US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879812" y="4093836"/>
                <a:ext cx="1913475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solidFill>
                      <a:srgbClr val="FF0000"/>
                    </a:solidFill>
                  </a:rPr>
                  <a:t>分组控制单元</a:t>
                </a:r>
                <a:endParaRPr lang="zh-CN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云形 13"/>
              <p:cNvSpPr/>
              <p:nvPr/>
            </p:nvSpPr>
            <p:spPr>
              <a:xfrm>
                <a:off x="4603240" y="2999963"/>
                <a:ext cx="671244" cy="526837"/>
              </a:xfrm>
              <a:prstGeom prst="cloud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650830" y="3078716"/>
                <a:ext cx="576064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SS7</a:t>
                </a:r>
                <a:endParaRPr lang="zh-CN" altLang="en-US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3982125" y="4521334"/>
                <a:ext cx="1913475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solidFill>
                      <a:srgbClr val="FF0000"/>
                    </a:solidFill>
                  </a:rPr>
                  <a:t>服务</a:t>
                </a:r>
                <a:r>
                  <a:rPr lang="en-US" altLang="zh-CN" sz="1400" dirty="0" smtClean="0">
                    <a:solidFill>
                      <a:srgbClr val="FF0000"/>
                    </a:solidFill>
                  </a:rPr>
                  <a:t>GPRS</a:t>
                </a:r>
                <a:r>
                  <a:rPr lang="zh-CN" altLang="en-US" sz="1400" dirty="0" smtClean="0">
                    <a:solidFill>
                      <a:srgbClr val="FF0000"/>
                    </a:solidFill>
                  </a:rPr>
                  <a:t>支持节点</a:t>
                </a:r>
                <a:endParaRPr lang="zh-CN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5828569" y="3088371"/>
                <a:ext cx="648072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HLR</a:t>
                </a:r>
                <a:endParaRPr lang="zh-CN" alt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546947" y="2185552"/>
                <a:ext cx="1026918" cy="52322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dirty="0" smtClean="0"/>
                  <a:t>电路交换业务通道</a:t>
                </a:r>
                <a:endParaRPr lang="zh-CN" altLang="en-US" sz="1400" b="1" dirty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3766369" y="3706925"/>
                <a:ext cx="1026918" cy="52322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dirty="0" smtClean="0"/>
                  <a:t>分组交换业务通道</a:t>
                </a:r>
                <a:endParaRPr lang="zh-CN" altLang="en-US" sz="1400" b="1" dirty="0"/>
              </a:p>
            </p:txBody>
          </p:sp>
          <p:cxnSp>
            <p:nvCxnSpPr>
              <p:cNvPr id="113" name="直接连接符 112"/>
              <p:cNvCxnSpPr>
                <a:stCxn id="52" idx="1"/>
                <a:endCxn id="43" idx="3"/>
              </p:cNvCxnSpPr>
              <p:nvPr/>
            </p:nvCxnSpPr>
            <p:spPr>
              <a:xfrm flipH="1">
                <a:off x="3640485" y="2175099"/>
                <a:ext cx="931515" cy="14367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>
                <a:stCxn id="109" idx="1"/>
                <a:endCxn id="58" idx="0"/>
              </p:cNvCxnSpPr>
              <p:nvPr/>
            </p:nvCxnSpPr>
            <p:spPr>
              <a:xfrm flipH="1">
                <a:off x="4938863" y="3273037"/>
                <a:ext cx="889706" cy="936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>
                <a:stCxn id="109" idx="0"/>
                <a:endCxn id="52" idx="2"/>
              </p:cNvCxnSpPr>
              <p:nvPr/>
            </p:nvCxnSpPr>
            <p:spPr>
              <a:xfrm flipH="1" flipV="1">
                <a:off x="4896036" y="2359765"/>
                <a:ext cx="1256569" cy="7286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>
                <a:stCxn id="61" idx="1"/>
              </p:cNvCxnSpPr>
              <p:nvPr/>
            </p:nvCxnSpPr>
            <p:spPr>
              <a:xfrm flipH="1" flipV="1">
                <a:off x="5219528" y="2165526"/>
                <a:ext cx="792631" cy="9697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椭圆 117"/>
              <p:cNvSpPr/>
              <p:nvPr/>
            </p:nvSpPr>
            <p:spPr>
              <a:xfrm>
                <a:off x="7308304" y="3902700"/>
                <a:ext cx="1728192" cy="73646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7460666" y="3978542"/>
                <a:ext cx="1475259" cy="58477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 smtClean="0"/>
                  <a:t>IP Network</a:t>
                </a:r>
              </a:p>
              <a:p>
                <a:pPr algn="ctr"/>
                <a:r>
                  <a:rPr lang="zh-CN" altLang="en-US" sz="1600" dirty="0" smtClean="0"/>
                  <a:t>（</a:t>
                </a:r>
                <a:r>
                  <a:rPr lang="en-US" altLang="zh-CN" sz="1600" dirty="0" smtClean="0"/>
                  <a:t>Internet</a:t>
                </a:r>
                <a:r>
                  <a:rPr lang="zh-CN" altLang="en-US" sz="1600" dirty="0" smtClean="0"/>
                  <a:t>）</a:t>
                </a:r>
                <a:endParaRPr lang="zh-CN" altLang="en-US" sz="1600" dirty="0"/>
              </a:p>
            </p:txBody>
          </p:sp>
          <p:cxnSp>
            <p:nvCxnSpPr>
              <p:cNvPr id="120" name="直接连接符 119"/>
              <p:cNvCxnSpPr>
                <a:stCxn id="118" idx="2"/>
                <a:endCxn id="62" idx="3"/>
              </p:cNvCxnSpPr>
              <p:nvPr/>
            </p:nvCxnSpPr>
            <p:spPr>
              <a:xfrm flipH="1">
                <a:off x="6851362" y="4270930"/>
                <a:ext cx="456942" cy="320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TextBox 120"/>
            <p:cNvSpPr txBox="1"/>
            <p:nvPr/>
          </p:nvSpPr>
          <p:spPr>
            <a:xfrm>
              <a:off x="3748379" y="3057878"/>
              <a:ext cx="576064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986690" y="3473695"/>
              <a:ext cx="576064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Gb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305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16632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3G</a:t>
            </a:r>
            <a:endParaRPr lang="zh-CN" altLang="en-US" b="1" dirty="0"/>
          </a:p>
        </p:txBody>
      </p:sp>
      <p:cxnSp>
        <p:nvCxnSpPr>
          <p:cNvPr id="114" name="直接连接符 113"/>
          <p:cNvCxnSpPr>
            <a:stCxn id="52" idx="2"/>
            <a:endCxn id="58" idx="0"/>
          </p:cNvCxnSpPr>
          <p:nvPr/>
        </p:nvCxnSpPr>
        <p:spPr>
          <a:xfrm>
            <a:off x="5112060" y="2359765"/>
            <a:ext cx="10317" cy="184962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3362" y="2788136"/>
            <a:ext cx="57606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ME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3361" y="3779748"/>
            <a:ext cx="84799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USIM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9220" y="4283804"/>
            <a:ext cx="576064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MS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72539" y="1628800"/>
            <a:ext cx="576064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Uu</a:t>
            </a:r>
            <a:endParaRPr lang="zh-CN" altLang="en-US" dirty="0"/>
          </a:p>
        </p:txBody>
      </p:sp>
      <p:sp>
        <p:nvSpPr>
          <p:cNvPr id="4" name="闪电形 3"/>
          <p:cNvSpPr/>
          <p:nvPr/>
        </p:nvSpPr>
        <p:spPr>
          <a:xfrm rot="5400000">
            <a:off x="734684" y="1771648"/>
            <a:ext cx="433339" cy="422756"/>
          </a:xfrm>
          <a:prstGeom prst="lightningBol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048603" y="1268760"/>
            <a:ext cx="0" cy="40324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89122" y="2109104"/>
            <a:ext cx="91462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NodeB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259632" y="1340768"/>
            <a:ext cx="2664296" cy="3816424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303748" y="4773746"/>
            <a:ext cx="576064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RNS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913476" y="1444134"/>
            <a:ext cx="93105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UTRAN</a:t>
            </a:r>
            <a:endParaRPr lang="zh-CN" altLang="en-US" dirty="0"/>
          </a:p>
        </p:txBody>
      </p:sp>
      <p:cxnSp>
        <p:nvCxnSpPr>
          <p:cNvPr id="51" name="直接连接符 50"/>
          <p:cNvCxnSpPr/>
          <p:nvPr/>
        </p:nvCxnSpPr>
        <p:spPr>
          <a:xfrm>
            <a:off x="4139952" y="1232756"/>
            <a:ext cx="0" cy="40324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788024" y="1990433"/>
            <a:ext cx="64807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MSC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736650" y="4209392"/>
            <a:ext cx="77145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SGSN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059274" y="4211796"/>
            <a:ext cx="79208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GGSN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357825" y="4684494"/>
            <a:ext cx="576064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NSS</a:t>
            </a:r>
            <a:endParaRPr lang="zh-CN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243457" y="1444134"/>
            <a:ext cx="690457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CN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4355976" y="1340768"/>
            <a:ext cx="2664296" cy="3816424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7236296" y="1340768"/>
            <a:ext cx="1872208" cy="3816424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7380312" y="1445960"/>
            <a:ext cx="1728192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External Networks</a:t>
            </a:r>
            <a:endParaRPr lang="zh-CN" altLang="en-US" dirty="0"/>
          </a:p>
        </p:txBody>
      </p:sp>
      <p:sp>
        <p:nvSpPr>
          <p:cNvPr id="79" name="椭圆 78"/>
          <p:cNvSpPr/>
          <p:nvPr/>
        </p:nvSpPr>
        <p:spPr>
          <a:xfrm>
            <a:off x="7354416" y="2094515"/>
            <a:ext cx="1728192" cy="73646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7506778" y="2170357"/>
            <a:ext cx="1475259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PSTN or Other Networks</a:t>
            </a:r>
            <a:endParaRPr lang="zh-CN" alt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0" y="2469589"/>
            <a:ext cx="1913475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移动终端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6509" y="3642512"/>
            <a:ext cx="1913475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用户识别卡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0" y="4129335"/>
            <a:ext cx="1913475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移动台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031086" y="1186879"/>
            <a:ext cx="1913475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无线网络子系统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389121" y="1826707"/>
            <a:ext cx="1913475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基</a:t>
            </a:r>
            <a:r>
              <a:rPr lang="zh-CN" altLang="en-US" sz="1400" dirty="0" smtClean="0">
                <a:solidFill>
                  <a:srgbClr val="FF0000"/>
                </a:solidFill>
              </a:rPr>
              <a:t>站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442501" y="3319523"/>
            <a:ext cx="1913475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接口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221778" y="1268760"/>
            <a:ext cx="1913475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核心网子系统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391980" y="2392838"/>
            <a:ext cx="1913475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移动交换中心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645857" y="1738030"/>
            <a:ext cx="1913475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网关移动交换中心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461781" y="2780594"/>
            <a:ext cx="1913475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归属位置寄存器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604473" y="4561383"/>
            <a:ext cx="1913475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网关型</a:t>
            </a:r>
            <a:r>
              <a:rPr lang="en-US" altLang="zh-CN" sz="1400" dirty="0" smtClean="0">
                <a:solidFill>
                  <a:srgbClr val="FF0000"/>
                </a:solidFill>
              </a:rPr>
              <a:t>GPRS</a:t>
            </a:r>
            <a:r>
              <a:rPr lang="zh-CN" altLang="en-US" sz="1400" dirty="0" smtClean="0">
                <a:solidFill>
                  <a:srgbClr val="FF0000"/>
                </a:solidFill>
              </a:rPr>
              <a:t>支持节点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055422" y="4921423"/>
            <a:ext cx="1913475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交换子系统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959078" y="4989189"/>
            <a:ext cx="1913475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无线网子系统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982125" y="4521334"/>
            <a:ext cx="1913475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服务</a:t>
            </a:r>
            <a:r>
              <a:rPr lang="en-US" altLang="zh-CN" sz="1400" dirty="0" smtClean="0">
                <a:solidFill>
                  <a:srgbClr val="FF0000"/>
                </a:solidFill>
              </a:rPr>
              <a:t>GPRS</a:t>
            </a:r>
            <a:r>
              <a:rPr lang="zh-CN" altLang="en-US" sz="1400" dirty="0" smtClean="0">
                <a:solidFill>
                  <a:srgbClr val="FF0000"/>
                </a:solidFill>
              </a:rPr>
              <a:t>支持节点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828569" y="3088371"/>
            <a:ext cx="64807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HLR</a:t>
            </a:r>
            <a:endParaRPr lang="zh-CN" altLang="en-US" dirty="0"/>
          </a:p>
        </p:txBody>
      </p:sp>
      <p:sp>
        <p:nvSpPr>
          <p:cNvPr id="118" name="椭圆 117"/>
          <p:cNvSpPr/>
          <p:nvPr/>
        </p:nvSpPr>
        <p:spPr>
          <a:xfrm>
            <a:off x="7308304" y="3902700"/>
            <a:ext cx="1728192" cy="73646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7460666" y="3978542"/>
            <a:ext cx="1475259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IP Network</a:t>
            </a:r>
          </a:p>
          <a:p>
            <a:pPr algn="ctr"/>
            <a:r>
              <a:rPr lang="zh-CN" altLang="en-US" sz="1600" dirty="0" smtClean="0"/>
              <a:t>（</a:t>
            </a:r>
            <a:r>
              <a:rPr lang="en-US" altLang="zh-CN" sz="1600" dirty="0" smtClean="0"/>
              <a:t>Internet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cxnSp>
        <p:nvCxnSpPr>
          <p:cNvPr id="120" name="直接连接符 119"/>
          <p:cNvCxnSpPr>
            <a:stCxn id="118" idx="2"/>
            <a:endCxn id="62" idx="3"/>
          </p:cNvCxnSpPr>
          <p:nvPr/>
        </p:nvCxnSpPr>
        <p:spPr>
          <a:xfrm flipH="1">
            <a:off x="6851362" y="4270930"/>
            <a:ext cx="456942" cy="1255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86691" y="3257968"/>
            <a:ext cx="576064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Cu</a:t>
            </a:r>
            <a:endParaRPr lang="zh-CN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48862" y="1427837"/>
            <a:ext cx="1913475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空中接口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89121" y="2688546"/>
            <a:ext cx="91462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NodeB</a:t>
            </a:r>
            <a:endParaRPr lang="zh-CN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591780" y="2308450"/>
            <a:ext cx="64807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RNC</a:t>
            </a:r>
            <a:endParaRPr lang="zh-CN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283114" y="2021210"/>
            <a:ext cx="1913475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无线网络控制器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99" name="直接连接符 98"/>
          <p:cNvCxnSpPr>
            <a:stCxn id="76" idx="1"/>
            <a:endCxn id="33" idx="3"/>
          </p:cNvCxnSpPr>
          <p:nvPr/>
        </p:nvCxnSpPr>
        <p:spPr>
          <a:xfrm flipH="1" flipV="1">
            <a:off x="2303748" y="2293770"/>
            <a:ext cx="288032" cy="199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76" idx="1"/>
            <a:endCxn id="75" idx="3"/>
          </p:cNvCxnSpPr>
          <p:nvPr/>
        </p:nvCxnSpPr>
        <p:spPr>
          <a:xfrm flipH="1">
            <a:off x="2303747" y="2493116"/>
            <a:ext cx="288033" cy="3800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403649" y="3848378"/>
            <a:ext cx="91462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NodeB</a:t>
            </a:r>
            <a:endParaRPr lang="zh-CN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1403648" y="4427820"/>
            <a:ext cx="91462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NodeB</a:t>
            </a:r>
            <a:endParaRPr lang="zh-CN" alt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2606307" y="4047724"/>
            <a:ext cx="64807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RNC</a:t>
            </a:r>
            <a:endParaRPr lang="zh-CN" altLang="en-US" dirty="0"/>
          </a:p>
        </p:txBody>
      </p:sp>
      <p:cxnSp>
        <p:nvCxnSpPr>
          <p:cNvPr id="112" name="直接连接符 111"/>
          <p:cNvCxnSpPr>
            <a:stCxn id="106" idx="1"/>
            <a:endCxn id="103" idx="3"/>
          </p:cNvCxnSpPr>
          <p:nvPr/>
        </p:nvCxnSpPr>
        <p:spPr>
          <a:xfrm flipH="1" flipV="1">
            <a:off x="2318275" y="4033044"/>
            <a:ext cx="288032" cy="199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106" idx="1"/>
            <a:endCxn id="105" idx="3"/>
          </p:cNvCxnSpPr>
          <p:nvPr/>
        </p:nvCxnSpPr>
        <p:spPr>
          <a:xfrm flipH="1">
            <a:off x="2318274" y="4232390"/>
            <a:ext cx="288033" cy="3800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2447763" y="1967027"/>
            <a:ext cx="0" cy="2806719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76" idx="2"/>
            <a:endCxn id="106" idx="0"/>
          </p:cNvCxnSpPr>
          <p:nvPr/>
        </p:nvCxnSpPr>
        <p:spPr>
          <a:xfrm>
            <a:off x="2915816" y="2677782"/>
            <a:ext cx="14527" cy="13699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762345" y="3273849"/>
            <a:ext cx="93105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Iub</a:t>
            </a:r>
            <a:endParaRPr lang="zh-CN" alt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2645489" y="3284578"/>
            <a:ext cx="93105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Iur</a:t>
            </a:r>
            <a:endParaRPr lang="zh-CN" alt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5951607" y="1990432"/>
            <a:ext cx="79208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GMSC</a:t>
            </a:r>
            <a:endParaRPr lang="zh-CN" altLang="en-US" dirty="0"/>
          </a:p>
        </p:txBody>
      </p:sp>
      <p:cxnSp>
        <p:nvCxnSpPr>
          <p:cNvPr id="129" name="直接连接符 128"/>
          <p:cNvCxnSpPr>
            <a:stCxn id="76" idx="3"/>
            <a:endCxn id="58" idx="1"/>
          </p:cNvCxnSpPr>
          <p:nvPr/>
        </p:nvCxnSpPr>
        <p:spPr>
          <a:xfrm>
            <a:off x="3239852" y="2493116"/>
            <a:ext cx="1496798" cy="19009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76" idx="3"/>
            <a:endCxn id="52" idx="1"/>
          </p:cNvCxnSpPr>
          <p:nvPr/>
        </p:nvCxnSpPr>
        <p:spPr>
          <a:xfrm flipV="1">
            <a:off x="3239852" y="2175099"/>
            <a:ext cx="1548172" cy="3180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106" idx="3"/>
            <a:endCxn id="52" idx="1"/>
          </p:cNvCxnSpPr>
          <p:nvPr/>
        </p:nvCxnSpPr>
        <p:spPr>
          <a:xfrm flipV="1">
            <a:off x="3254379" y="2175099"/>
            <a:ext cx="1533645" cy="20572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106" idx="3"/>
            <a:endCxn id="58" idx="1"/>
          </p:cNvCxnSpPr>
          <p:nvPr/>
        </p:nvCxnSpPr>
        <p:spPr>
          <a:xfrm>
            <a:off x="3254379" y="4232390"/>
            <a:ext cx="1482271" cy="1616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endCxn id="109" idx="1"/>
          </p:cNvCxnSpPr>
          <p:nvPr/>
        </p:nvCxnSpPr>
        <p:spPr>
          <a:xfrm>
            <a:off x="5112060" y="2392838"/>
            <a:ext cx="716509" cy="8801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58" idx="0"/>
            <a:endCxn id="109" idx="1"/>
          </p:cNvCxnSpPr>
          <p:nvPr/>
        </p:nvCxnSpPr>
        <p:spPr>
          <a:xfrm flipV="1">
            <a:off x="5122377" y="3273037"/>
            <a:ext cx="706192" cy="9363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62" idx="0"/>
            <a:endCxn id="109" idx="2"/>
          </p:cNvCxnSpPr>
          <p:nvPr/>
        </p:nvCxnSpPr>
        <p:spPr>
          <a:xfrm flipH="1" flipV="1">
            <a:off x="6152605" y="3457703"/>
            <a:ext cx="302713" cy="7540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62" idx="1"/>
            <a:endCxn id="58" idx="3"/>
          </p:cNvCxnSpPr>
          <p:nvPr/>
        </p:nvCxnSpPr>
        <p:spPr>
          <a:xfrm flipH="1" flipV="1">
            <a:off x="5508104" y="4394058"/>
            <a:ext cx="551170" cy="24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endCxn id="109" idx="0"/>
          </p:cNvCxnSpPr>
          <p:nvPr/>
        </p:nvCxnSpPr>
        <p:spPr>
          <a:xfrm flipH="1">
            <a:off x="6152605" y="2392838"/>
            <a:ext cx="195046" cy="6955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52" idx="3"/>
            <a:endCxn id="128" idx="1"/>
          </p:cNvCxnSpPr>
          <p:nvPr/>
        </p:nvCxnSpPr>
        <p:spPr>
          <a:xfrm flipV="1">
            <a:off x="5436096" y="2175098"/>
            <a:ext cx="515511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4508376" y="1738030"/>
            <a:ext cx="2342986" cy="962585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4325427" y="1678212"/>
            <a:ext cx="690457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CS</a:t>
            </a:r>
            <a:endParaRPr lang="zh-CN" altLang="en-US" dirty="0"/>
          </a:p>
        </p:txBody>
      </p:sp>
      <p:sp>
        <p:nvSpPr>
          <p:cNvPr id="141" name="矩形 140"/>
          <p:cNvSpPr/>
          <p:nvPr/>
        </p:nvSpPr>
        <p:spPr>
          <a:xfrm>
            <a:off x="4538925" y="3912765"/>
            <a:ext cx="2342986" cy="962585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4355976" y="3852947"/>
            <a:ext cx="690457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</a:t>
            </a:r>
            <a:r>
              <a:rPr lang="en-US" altLang="zh-CN" dirty="0" smtClean="0"/>
              <a:t>S</a:t>
            </a:r>
            <a:endParaRPr lang="zh-CN" altLang="en-US" dirty="0"/>
          </a:p>
        </p:txBody>
      </p:sp>
      <p:cxnSp>
        <p:nvCxnSpPr>
          <p:cNvPr id="143" name="直接连接符 142"/>
          <p:cNvCxnSpPr>
            <a:stCxn id="128" idx="3"/>
            <a:endCxn id="79" idx="2"/>
          </p:cNvCxnSpPr>
          <p:nvPr/>
        </p:nvCxnSpPr>
        <p:spPr>
          <a:xfrm>
            <a:off x="6743695" y="2175098"/>
            <a:ext cx="610721" cy="2876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013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16632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4G</a:t>
            </a:r>
            <a:endParaRPr lang="zh-CN" altLang="en-US" b="1" dirty="0"/>
          </a:p>
        </p:txBody>
      </p:sp>
      <p:grpSp>
        <p:nvGrpSpPr>
          <p:cNvPr id="40" name="组合 39"/>
          <p:cNvGrpSpPr/>
          <p:nvPr/>
        </p:nvGrpSpPr>
        <p:grpSpPr>
          <a:xfrm>
            <a:off x="0" y="1124243"/>
            <a:ext cx="9108504" cy="4176965"/>
            <a:chOff x="0" y="1124243"/>
            <a:chExt cx="9108504" cy="4176965"/>
          </a:xfrm>
        </p:grpSpPr>
        <p:sp>
          <p:nvSpPr>
            <p:cNvPr id="31" name="TextBox 30"/>
            <p:cNvSpPr txBox="1"/>
            <p:nvPr/>
          </p:nvSpPr>
          <p:spPr>
            <a:xfrm>
              <a:off x="107504" y="1628800"/>
              <a:ext cx="941099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LTE-</a:t>
              </a:r>
              <a:r>
                <a:rPr lang="en-US" altLang="zh-CN" dirty="0" err="1" smtClean="0"/>
                <a:t>Uu</a:t>
              </a:r>
              <a:endParaRPr lang="zh-CN" altLang="en-US" dirty="0"/>
            </a:p>
          </p:txBody>
        </p:sp>
        <p:sp>
          <p:nvSpPr>
            <p:cNvPr id="4" name="闪电形 3"/>
            <p:cNvSpPr/>
            <p:nvPr/>
          </p:nvSpPr>
          <p:spPr>
            <a:xfrm rot="5400000">
              <a:off x="734684" y="1771648"/>
              <a:ext cx="433339" cy="422756"/>
            </a:xfrm>
            <a:prstGeom prst="lightningBol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048603" y="1268760"/>
              <a:ext cx="0" cy="403244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145387" y="1891919"/>
              <a:ext cx="1092955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eNodeB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259632" y="1340768"/>
              <a:ext cx="2664296" cy="3816424"/>
            </a:xfrm>
            <a:prstGeom prst="rect">
              <a:avLst/>
            </a:prstGeom>
            <a:noFill/>
            <a:ln w="15875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032814" y="1391871"/>
              <a:ext cx="126978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E-UTRAN</a:t>
              </a:r>
              <a:endParaRPr lang="zh-CN" altLang="en-US" dirty="0"/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4139952" y="1232756"/>
              <a:ext cx="0" cy="403244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5376538" y="1259468"/>
              <a:ext cx="690457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EPC</a:t>
              </a:r>
              <a:endParaRPr lang="zh-CN" altLang="en-US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4355976" y="1340768"/>
              <a:ext cx="2664296" cy="3816424"/>
            </a:xfrm>
            <a:prstGeom prst="rect">
              <a:avLst/>
            </a:prstGeom>
            <a:noFill/>
            <a:ln w="15875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>
              <a:stCxn id="107" idx="0"/>
              <a:endCxn id="33" idx="2"/>
            </p:cNvCxnSpPr>
            <p:nvPr/>
          </p:nvCxnSpPr>
          <p:spPr>
            <a:xfrm flipV="1">
              <a:off x="1913475" y="2261251"/>
              <a:ext cx="778390" cy="6488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矩形 76"/>
            <p:cNvSpPr/>
            <p:nvPr/>
          </p:nvSpPr>
          <p:spPr>
            <a:xfrm>
              <a:off x="7236296" y="1340768"/>
              <a:ext cx="1872208" cy="3816424"/>
            </a:xfrm>
            <a:prstGeom prst="rect">
              <a:avLst/>
            </a:prstGeom>
            <a:noFill/>
            <a:ln w="15875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380312" y="1445960"/>
              <a:ext cx="1728192" cy="64633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External Networks</a:t>
              </a:r>
              <a:endParaRPr lang="zh-CN" altLang="en-US" dirty="0"/>
            </a:p>
          </p:txBody>
        </p:sp>
        <p:sp>
          <p:nvSpPr>
            <p:cNvPr id="79" name="椭圆 78"/>
            <p:cNvSpPr/>
            <p:nvPr/>
          </p:nvSpPr>
          <p:spPr>
            <a:xfrm>
              <a:off x="7380312" y="3237246"/>
              <a:ext cx="1728192" cy="73646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031086" y="1186879"/>
              <a:ext cx="1913475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FF0000"/>
                  </a:solidFill>
                </a:rPr>
                <a:t>无线网络子系统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RAN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106797" y="1124243"/>
              <a:ext cx="1913475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FF0000"/>
                  </a:solidFill>
                </a:rPr>
                <a:t>演进的分组核心网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53431" y="4630677"/>
              <a:ext cx="2276698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FF0000"/>
                  </a:solidFill>
                </a:rPr>
                <a:t>RNC</a:t>
              </a:r>
              <a:r>
                <a:rPr lang="zh-CN" altLang="en-US" sz="1400" dirty="0" smtClean="0">
                  <a:solidFill>
                    <a:srgbClr val="FF0000"/>
                  </a:solidFill>
                </a:rPr>
                <a:t>和</a:t>
              </a:r>
              <a:r>
                <a:rPr lang="en-US" altLang="zh-CN" sz="1400" dirty="0" err="1" smtClean="0">
                  <a:solidFill>
                    <a:srgbClr val="FF0000"/>
                  </a:solidFill>
                </a:rPr>
                <a:t>NodeB</a:t>
              </a:r>
              <a:r>
                <a:rPr lang="zh-CN" altLang="en-US" sz="1400" dirty="0" smtClean="0">
                  <a:solidFill>
                    <a:srgbClr val="FF0000"/>
                  </a:solidFill>
                </a:rPr>
                <a:t>融为一体，包括物理层功能、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MAC</a:t>
              </a:r>
              <a:r>
                <a:rPr lang="zh-CN" altLang="en-US" sz="1400" dirty="0" smtClean="0">
                  <a:solidFill>
                    <a:srgbClr val="FF0000"/>
                  </a:solidFill>
                </a:rPr>
                <a:t>、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RRC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03362" y="2788136"/>
              <a:ext cx="576064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ME</a:t>
              </a:r>
              <a:endParaRPr lang="zh-CN" alt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3361" y="3779748"/>
              <a:ext cx="847992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USIM</a:t>
              </a:r>
              <a:endParaRPr lang="zh-CN" alt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9220" y="4283804"/>
              <a:ext cx="576064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MS</a:t>
              </a:r>
              <a:endParaRPr lang="zh-CN" alt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0" y="2469589"/>
              <a:ext cx="1913475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FF0000"/>
                  </a:solidFill>
                </a:rPr>
                <a:t>移动终端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86691" y="3257968"/>
              <a:ext cx="576064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Cu</a:t>
              </a:r>
              <a:endParaRPr lang="zh-CN" alt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6509" y="3642512"/>
              <a:ext cx="1913475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FF0000"/>
                  </a:solidFill>
                </a:rPr>
                <a:t>用户识别卡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0" y="4129335"/>
              <a:ext cx="1913475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FF0000"/>
                  </a:solidFill>
                </a:rPr>
                <a:t>移动台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366997" y="2910085"/>
              <a:ext cx="1092955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eNodeB</a:t>
              </a:r>
              <a:endParaRPr lang="zh-CN" alt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145386" y="3964414"/>
              <a:ext cx="1092955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eNodeB</a:t>
              </a:r>
              <a:endParaRPr lang="zh-CN" altLang="en-US" dirty="0"/>
            </a:p>
          </p:txBody>
        </p:sp>
        <p:cxnSp>
          <p:nvCxnSpPr>
            <p:cNvPr id="110" name="直接连接符 109"/>
            <p:cNvCxnSpPr>
              <a:stCxn id="107" idx="2"/>
              <a:endCxn id="109" idx="0"/>
            </p:cNvCxnSpPr>
            <p:nvPr/>
          </p:nvCxnSpPr>
          <p:spPr>
            <a:xfrm>
              <a:off x="1913475" y="3279417"/>
              <a:ext cx="778389" cy="6849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>
              <a:stCxn id="33" idx="2"/>
              <a:endCxn id="109" idx="0"/>
            </p:cNvCxnSpPr>
            <p:nvPr/>
          </p:nvCxnSpPr>
          <p:spPr>
            <a:xfrm flipH="1">
              <a:off x="2691864" y="2261251"/>
              <a:ext cx="1" cy="17031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7488298" y="3313088"/>
              <a:ext cx="1475259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/>
                <a:t>IP Network</a:t>
              </a:r>
            </a:p>
            <a:p>
              <a:pPr algn="ctr"/>
              <a:r>
                <a:rPr lang="zh-CN" altLang="en-US" sz="1600" dirty="0" smtClean="0"/>
                <a:t>（</a:t>
              </a:r>
              <a:r>
                <a:rPr lang="en-US" altLang="zh-CN" sz="1600" dirty="0" smtClean="0"/>
                <a:t>Internet</a:t>
              </a:r>
              <a:r>
                <a:rPr lang="zh-CN" altLang="en-US" sz="1600" dirty="0" smtClean="0"/>
                <a:t>）</a:t>
              </a:r>
              <a:endParaRPr lang="zh-CN" altLang="en-US" sz="16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374226" y="1135430"/>
              <a:ext cx="126978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S1</a:t>
              </a:r>
              <a:endParaRPr lang="zh-CN" altLang="en-US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280592" y="2408034"/>
              <a:ext cx="126978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X2</a:t>
              </a:r>
              <a:endParaRPr lang="zh-CN" altLang="en-US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391701" y="2584768"/>
              <a:ext cx="1913475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FF0000"/>
                  </a:solidFill>
                </a:rPr>
                <a:t>基站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082111" y="2516675"/>
              <a:ext cx="126978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S1-MME</a:t>
              </a:r>
              <a:endParaRPr lang="zh-CN" altLang="en-US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269125" y="3744915"/>
              <a:ext cx="126978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S1-U</a:t>
              </a:r>
              <a:endParaRPr lang="zh-CN" alt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582140" y="3403396"/>
              <a:ext cx="847992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MME</a:t>
              </a:r>
              <a:endParaRPr lang="zh-CN" altLang="en-US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569690" y="3776871"/>
              <a:ext cx="847992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S-GW</a:t>
              </a:r>
              <a:endParaRPr lang="zh-CN" alt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929124" y="2369324"/>
              <a:ext cx="847992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SGSN</a:t>
              </a:r>
              <a:endParaRPr lang="zh-CN" alt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982544" y="3887836"/>
              <a:ext cx="847992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P-GW</a:t>
              </a:r>
              <a:endParaRPr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5456376" y="1867521"/>
              <a:ext cx="1400404" cy="1080883"/>
            </a:xfrm>
            <a:prstGeom prst="ellips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343622" y="1982645"/>
              <a:ext cx="1485036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GPRS Core</a:t>
              </a:r>
              <a:endParaRPr lang="zh-CN" altLang="en-US" dirty="0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4421133" y="1380956"/>
              <a:ext cx="1051456" cy="928483"/>
            </a:xfrm>
            <a:prstGeom prst="ellipse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72617" y="1520980"/>
              <a:ext cx="1485036" cy="64633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 smtClean="0"/>
                <a:t>Geran</a:t>
              </a:r>
              <a:endParaRPr lang="en-US" altLang="zh-CN" dirty="0" smtClean="0"/>
            </a:p>
            <a:p>
              <a:pPr algn="ctr"/>
              <a:r>
                <a:rPr lang="en-US" altLang="zh-CN" dirty="0"/>
                <a:t>UTRAN</a:t>
              </a:r>
              <a:endParaRPr lang="zh-CN" altLang="en-US" dirty="0"/>
            </a:p>
          </p:txBody>
        </p:sp>
        <p:cxnSp>
          <p:nvCxnSpPr>
            <p:cNvPr id="126" name="直接连接符 125"/>
            <p:cNvCxnSpPr>
              <a:stCxn id="107" idx="3"/>
            </p:cNvCxnSpPr>
            <p:nvPr/>
          </p:nvCxnSpPr>
          <p:spPr>
            <a:xfrm>
              <a:off x="2459952" y="3094751"/>
              <a:ext cx="2122188" cy="6849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09" idx="3"/>
            </p:cNvCxnSpPr>
            <p:nvPr/>
          </p:nvCxnSpPr>
          <p:spPr>
            <a:xfrm flipV="1">
              <a:off x="3238341" y="3779748"/>
              <a:ext cx="1331349" cy="3693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33" idx="3"/>
            </p:cNvCxnSpPr>
            <p:nvPr/>
          </p:nvCxnSpPr>
          <p:spPr>
            <a:xfrm>
              <a:off x="3238342" y="2076585"/>
              <a:ext cx="1331348" cy="16961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22" idx="1"/>
              <a:endCxn id="120" idx="3"/>
            </p:cNvCxnSpPr>
            <p:nvPr/>
          </p:nvCxnSpPr>
          <p:spPr>
            <a:xfrm flipH="1" flipV="1">
              <a:off x="5417682" y="3961537"/>
              <a:ext cx="564862" cy="1109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>
              <a:stCxn id="121" idx="2"/>
              <a:endCxn id="120" idx="3"/>
            </p:cNvCxnSpPr>
            <p:nvPr/>
          </p:nvCxnSpPr>
          <p:spPr>
            <a:xfrm flipH="1">
              <a:off x="5417682" y="2738656"/>
              <a:ext cx="935438" cy="12228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>
              <a:stCxn id="121" idx="1"/>
              <a:endCxn id="119" idx="0"/>
            </p:cNvCxnSpPr>
            <p:nvPr/>
          </p:nvCxnSpPr>
          <p:spPr>
            <a:xfrm flipH="1">
              <a:off x="5006136" y="2553990"/>
              <a:ext cx="922988" cy="8494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>
              <a:stCxn id="121" idx="0"/>
            </p:cNvCxnSpPr>
            <p:nvPr/>
          </p:nvCxnSpPr>
          <p:spPr>
            <a:xfrm flipH="1" flipV="1">
              <a:off x="5472589" y="1891919"/>
              <a:ext cx="880531" cy="4774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>
              <a:stCxn id="79" idx="2"/>
              <a:endCxn id="122" idx="3"/>
            </p:cNvCxnSpPr>
            <p:nvPr/>
          </p:nvCxnSpPr>
          <p:spPr>
            <a:xfrm flipH="1">
              <a:off x="6830536" y="3605476"/>
              <a:ext cx="549776" cy="4670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5574823" y="2756196"/>
              <a:ext cx="1913475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FF0000"/>
                  </a:solidFill>
                </a:rPr>
                <a:t>服务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GPRS</a:t>
              </a:r>
              <a:r>
                <a:rPr lang="zh-CN" altLang="en-US" sz="1400" dirty="0" smtClean="0">
                  <a:solidFill>
                    <a:srgbClr val="FF0000"/>
                  </a:solidFill>
                </a:rPr>
                <a:t>支持节点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820378" y="3574021"/>
              <a:ext cx="1913475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FF0000"/>
                  </a:solidFill>
                </a:rPr>
                <a:t>分组数据网关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515851" y="4160693"/>
              <a:ext cx="1913475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FF0000"/>
                  </a:solidFill>
                </a:rPr>
                <a:t>服务网关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538907" y="3068909"/>
              <a:ext cx="1913475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FF0000"/>
                  </a:solidFill>
                </a:rPr>
                <a:t>移动性管理设备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5885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16632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操作维护子系统</a:t>
            </a:r>
            <a:r>
              <a:rPr lang="en-US" altLang="zh-CN" b="1" dirty="0"/>
              <a:t>OMS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77825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470</Words>
  <Application>Microsoft Office PowerPoint</Application>
  <PresentationFormat>全屏显示(4:3)</PresentationFormat>
  <Paragraphs>207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rt</dc:creator>
  <cp:lastModifiedBy>rt</cp:lastModifiedBy>
  <cp:revision>56</cp:revision>
  <dcterms:created xsi:type="dcterms:W3CDTF">2018-07-06T07:25:29Z</dcterms:created>
  <dcterms:modified xsi:type="dcterms:W3CDTF">2018-07-06T10:07:53Z</dcterms:modified>
</cp:coreProperties>
</file>