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4"/>
  </p:notesMasterIdLst>
  <p:sldIdLst>
    <p:sldId id="600" r:id="rId5"/>
    <p:sldId id="603" r:id="rId6"/>
    <p:sldId id="604" r:id="rId7"/>
    <p:sldId id="602" r:id="rId8"/>
    <p:sldId id="605" r:id="rId9"/>
    <p:sldId id="606" r:id="rId10"/>
    <p:sldId id="607" r:id="rId11"/>
    <p:sldId id="608" r:id="rId12"/>
    <p:sldId id="609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5">
          <p15:clr>
            <a:srgbClr val="A4A3A4"/>
          </p15:clr>
        </p15:guide>
        <p15:guide id="2" pos="286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a" initials="To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9900"/>
    <a:srgbClr val="FFCC00"/>
    <a:srgbClr val="0000FF"/>
    <a:srgbClr val="FF00FF"/>
    <a:srgbClr val="0099FF"/>
    <a:srgbClr val="3399FF"/>
    <a:srgbClr val="0066FF"/>
    <a:srgbClr val="3333FF"/>
    <a:srgbClr val="00A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8" autoAdjust="0"/>
    <p:restoredTop sz="95621" autoAdjust="0"/>
  </p:normalViewPr>
  <p:slideViewPr>
    <p:cSldViewPr showGuides="1">
      <p:cViewPr varScale="1">
        <p:scale>
          <a:sx n="88" d="100"/>
          <a:sy n="88" d="100"/>
        </p:scale>
        <p:origin x="528" y="90"/>
      </p:cViewPr>
      <p:guideLst>
        <p:guide orient="horz" pos="2215"/>
        <p:guide pos="286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717BDA4-F27D-4DE8-8386-298A91B8EB18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4863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6A4A5196-7C0E-453C-8932-8861ADAB52CA}" type="datetime1">
              <a:rPr lang="zh-CN" altLang="en-US">
                <a:solidFill>
                  <a:srgbClr val="000000"/>
                </a:solidFill>
              </a:rPr>
              <a:t>2017/11/29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5DECDE27-2277-460D-8946-85EC99DF7E9C}" type="datetime1">
              <a:rPr lang="zh-CN" altLang="en-US">
                <a:solidFill>
                  <a:srgbClr val="000000"/>
                </a:solidFill>
              </a:rPr>
              <a:t>2017/11/29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D3F5AA23-20ED-450F-BC51-BA090D2584F9}" type="datetime1">
              <a:rPr lang="zh-CN" altLang="en-US">
                <a:solidFill>
                  <a:srgbClr val="000000"/>
                </a:solidFill>
              </a:rPr>
              <a:t>2017/11/29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2369" y="990600"/>
            <a:ext cx="4032504" cy="5257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9465" y="990600"/>
            <a:ext cx="4032504" cy="5257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F9998AC4-7236-430A-A021-6388DE825ABA}" type="datetime1">
              <a:rPr lang="zh-CN" altLang="en-US">
                <a:solidFill>
                  <a:srgbClr val="000000"/>
                </a:solidFill>
              </a:rPr>
              <a:t>2017/11/29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4F5ADD18-5DC9-4883-BDCE-6FCCBC427FAF}" type="datetime1">
              <a:rPr lang="zh-CN" altLang="en-US">
                <a:solidFill>
                  <a:srgbClr val="000000"/>
                </a:solidFill>
              </a:rPr>
              <a:t>2017/11/29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7B12C303-7048-45EB-BA7C-8324D6F4B696}" type="datetime1">
              <a:rPr lang="zh-CN" altLang="en-US">
                <a:solidFill>
                  <a:srgbClr val="000000"/>
                </a:solidFill>
              </a:rPr>
              <a:t>2017/11/29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E20C3B8-941F-4808-A376-6CB2632401B2}" type="datetime1">
              <a:rPr lang="zh-CN" altLang="en-US">
                <a:solidFill>
                  <a:srgbClr val="000000"/>
                </a:solidFill>
              </a:rPr>
              <a:t>2017/11/29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759C3BCC-A4A6-4CAA-B61F-AF26889618E9}" type="datetime1">
              <a:rPr lang="zh-CN" altLang="en-US">
                <a:solidFill>
                  <a:srgbClr val="000000"/>
                </a:solidFill>
              </a:rPr>
              <a:t>2017/11/29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C9390F7-3CD8-4337-AA33-451B99DA3128}" type="datetime1">
              <a:rPr lang="zh-CN" altLang="en-US">
                <a:solidFill>
                  <a:srgbClr val="000000"/>
                </a:solidFill>
              </a:rPr>
              <a:t>2017/11/29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81540CCB-87B1-4995-B879-02D1437DBDC5}" type="datetime1">
              <a:rPr lang="zh-CN" altLang="en-US">
                <a:solidFill>
                  <a:srgbClr val="000000"/>
                </a:solidFill>
              </a:rPr>
              <a:t>2017/11/29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4569" y="152400"/>
            <a:ext cx="2057400" cy="60960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2370" y="152400"/>
            <a:ext cx="6052930" cy="60960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1769497-1A7C-467D-BF1B-89C8A4A11091}" type="datetime1">
              <a:rPr lang="zh-CN" altLang="en-US">
                <a:solidFill>
                  <a:srgbClr val="000000"/>
                </a:solidFill>
              </a:rPr>
              <a:t>2017/11/29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4A5196-7C0E-453C-8932-8861ADAB52CA}" type="datetime1">
              <a:rPr lang="zh-CN" altLang="en-US" smtClean="0">
                <a:solidFill>
                  <a:srgbClr val="000000"/>
                </a:solidFill>
              </a:rPr>
              <a:t>2017/11/29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4EA2-084F-487E-A842-66EA7B143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2494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ECDE27-2277-460D-8946-85EC99DF7E9C}" type="datetime1">
              <a:rPr lang="zh-CN" altLang="en-US" smtClean="0">
                <a:solidFill>
                  <a:srgbClr val="000000"/>
                </a:solidFill>
              </a:rPr>
              <a:t>2017/11/29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4EA2-084F-487E-A842-66EA7B143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1196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F5AA23-20ED-450F-BC51-BA090D2584F9}" type="datetime1">
              <a:rPr lang="zh-CN" altLang="en-US" smtClean="0">
                <a:solidFill>
                  <a:srgbClr val="000000"/>
                </a:solidFill>
              </a:rPr>
              <a:t>2017/11/29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4EA2-084F-487E-A842-66EA7B143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2937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998AC4-7236-430A-A021-6388DE825ABA}" type="datetime1">
              <a:rPr lang="zh-CN" altLang="en-US" smtClean="0">
                <a:solidFill>
                  <a:srgbClr val="000000"/>
                </a:solidFill>
              </a:rPr>
              <a:t>2017/11/29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4EA2-084F-487E-A842-66EA7B143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317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5ADD18-5DC9-4883-BDCE-6FCCBC427FAF}" type="datetime1">
              <a:rPr lang="zh-CN" altLang="en-US" smtClean="0">
                <a:solidFill>
                  <a:srgbClr val="000000"/>
                </a:solidFill>
              </a:rPr>
              <a:t>2017/11/29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4EA2-084F-487E-A842-66EA7B143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66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12C303-7048-45EB-BA7C-8324D6F4B696}" type="datetime1">
              <a:rPr lang="zh-CN" altLang="en-US" smtClean="0">
                <a:solidFill>
                  <a:srgbClr val="000000"/>
                </a:solidFill>
              </a:rPr>
              <a:t>2017/11/29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4EA2-084F-487E-A842-66EA7B143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7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20C3B8-941F-4808-A376-6CB2632401B2}" type="datetime1">
              <a:rPr lang="zh-CN" altLang="en-US" smtClean="0">
                <a:solidFill>
                  <a:srgbClr val="000000"/>
                </a:solidFill>
              </a:rPr>
              <a:t>2017/11/29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4EA2-084F-487E-A842-66EA7B143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1873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9C3BCC-A4A6-4CAA-B61F-AF26889618E9}" type="datetime1">
              <a:rPr lang="zh-CN" altLang="en-US" smtClean="0">
                <a:solidFill>
                  <a:srgbClr val="000000"/>
                </a:solidFill>
              </a:rPr>
              <a:t>2017/11/29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4EA2-084F-487E-A842-66EA7B143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3066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9390F7-3CD8-4337-AA33-451B99DA3128}" type="datetime1">
              <a:rPr lang="zh-CN" altLang="en-US" smtClean="0">
                <a:solidFill>
                  <a:srgbClr val="000000"/>
                </a:solidFill>
              </a:rPr>
              <a:t>2017/11/29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4EA2-084F-487E-A842-66EA7B143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2138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540CCB-87B1-4995-B879-02D1437DBDC5}" type="datetime1">
              <a:rPr lang="zh-CN" altLang="en-US" smtClean="0">
                <a:solidFill>
                  <a:srgbClr val="000000"/>
                </a:solidFill>
              </a:rPr>
              <a:t>2017/11/29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4EA2-084F-487E-A842-66EA7B143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1757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769497-1A7C-467D-BF1B-89C8A4A11091}" type="datetime1">
              <a:rPr lang="zh-CN" altLang="en-US" smtClean="0">
                <a:solidFill>
                  <a:srgbClr val="000000"/>
                </a:solidFill>
              </a:rPr>
              <a:t>2017/11/29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4EA2-084F-487E-A842-66EA7B143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89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5" descr="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30993"/>
            <a:ext cx="22098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3108325" y="5257800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 smtClean="0">
                <a:ea typeface="华文行楷" panose="02010800040101010101" pitchFamily="2" charset="-122"/>
              </a:rPr>
              <a:t>储层地球物理实验室</a:t>
            </a:r>
          </a:p>
        </p:txBody>
      </p:sp>
      <p:sp>
        <p:nvSpPr>
          <p:cNvPr id="2053" name="Text Box 7"/>
          <p:cNvSpPr txBox="1">
            <a:spLocks noChangeArrowheads="1"/>
          </p:cNvSpPr>
          <p:nvPr/>
        </p:nvSpPr>
        <p:spPr bwMode="auto">
          <a:xfrm>
            <a:off x="2725982" y="5698867"/>
            <a:ext cx="36920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dirty="0" smtClean="0">
                <a:latin typeface="Elephant" panose="02020904090505020303" pitchFamily="18" charset="0"/>
              </a:rPr>
              <a:t>Consortium for Reservoir Geophysics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3548803" y="6052066"/>
            <a:ext cx="20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</a:rPr>
              <a:t>http://rg.upc.edu.cn/</a:t>
            </a:r>
          </a:p>
        </p:txBody>
      </p:sp>
      <p:pic>
        <p:nvPicPr>
          <p:cNvPr id="10" name="Picture 7" descr="j0115834"/>
          <p:cNvPicPr>
            <a:picLocks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935672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j0115834"/>
          <p:cNvPicPr>
            <a:picLocks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609600"/>
            <a:ext cx="10001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"/>
        <a:defRPr sz="2400" b="1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♦"/>
        <a:defRPr sz="2000" b="1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000" b="1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000" b="1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000" b="1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770" name="Picture 7" descr="j0115834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827722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8771" name="Picture 3" descr="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00788"/>
            <a:ext cx="2209800" cy="55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8772" name="Picture 8" descr="j0115834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216650"/>
            <a:ext cx="827722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"/>
        <a:defRPr sz="2400" b="1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♦"/>
        <a:defRPr sz="2000" b="1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000" b="1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000" b="1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000" b="1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2369" y="152400"/>
            <a:ext cx="822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492369" y="990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438900"/>
            <a:ext cx="2133600" cy="3238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l">
              <a:defRPr sz="1290" b="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fld id="{ECB17D62-4C52-402F-BB2F-445D9AFBB47D}" type="datetime1">
              <a:rPr lang="zh-CN" altLang="en-US">
                <a:solidFill>
                  <a:srgbClr val="000000"/>
                </a:solidFill>
              </a:rPr>
              <a:t>2017/11/29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29" name="Picture 7" descr="j0115834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86868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8" descr="j0115834"/>
          <p:cNvPicPr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86868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3" descr="Final background"/>
          <p:cNvPicPr>
            <a:picLocks noChangeAspect="1" noChangeArrowheads="1"/>
          </p:cNvPicPr>
          <p:nvPr/>
        </p:nvPicPr>
        <p:blipFill>
          <a:blip r:embed="rId15" cstate="print">
            <a:lum bright="16000" contras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2" t="7217" r="31250" b="78871"/>
          <a:stretch>
            <a:fillRect/>
          </a:stretch>
        </p:blipFill>
        <p:spPr bwMode="auto">
          <a:xfrm>
            <a:off x="6135566" y="6480176"/>
            <a:ext cx="254830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6575181" y="6445250"/>
            <a:ext cx="2057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>
              <a:buFont typeface="Arial" panose="020B0604020202020204" pitchFamily="34" charset="0"/>
              <a:buNone/>
            </a:pPr>
            <a:r>
              <a:rPr lang="zh-CN" altLang="en-US" sz="1475" smtClean="0">
                <a:solidFill>
                  <a:srgbClr val="FFFF00"/>
                </a:solidFill>
              </a:rPr>
              <a:t>中国石油大学</a:t>
            </a:r>
            <a:r>
              <a:rPr lang="en-US" altLang="zh-CN" sz="1475" smtClean="0">
                <a:solidFill>
                  <a:srgbClr val="FFFF00"/>
                </a:solidFill>
              </a:rPr>
              <a:t>(</a:t>
            </a:r>
            <a:r>
              <a:rPr lang="zh-CN" altLang="en-US" sz="1475" smtClean="0">
                <a:solidFill>
                  <a:srgbClr val="FFFF00"/>
                </a:solidFill>
              </a:rPr>
              <a:t>华东</a:t>
            </a:r>
            <a:r>
              <a:rPr lang="en-US" altLang="zh-CN" sz="1475" smtClean="0">
                <a:solidFill>
                  <a:srgbClr val="FFFF00"/>
                </a:solidFill>
              </a:rPr>
              <a:t>)</a:t>
            </a:r>
          </a:p>
        </p:txBody>
      </p:sp>
      <p:pic>
        <p:nvPicPr>
          <p:cNvPr id="1033" name="Picture 16" descr="logo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262" y="64738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955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955" b="1">
          <a:solidFill>
            <a:schemeClr val="accent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955" b="1">
          <a:solidFill>
            <a:schemeClr val="accent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955" b="1">
          <a:solidFill>
            <a:schemeClr val="accent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955" b="1">
          <a:solidFill>
            <a:schemeClr val="accent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2227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955" b="1">
          <a:solidFill>
            <a:schemeClr val="accent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84391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955" b="1">
          <a:solidFill>
            <a:schemeClr val="accent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26619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955" b="1">
          <a:solidFill>
            <a:schemeClr val="accent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68846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955" b="1">
          <a:solidFill>
            <a:schemeClr val="accent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16230" indent="-31623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Ø"/>
        <a:defRPr sz="2215" b="1" kern="1200">
          <a:solidFill>
            <a:schemeClr val="accent2"/>
          </a:solidFill>
          <a:latin typeface="+mn-lt"/>
          <a:ea typeface="+mn-ea"/>
          <a:cs typeface="+mn-cs"/>
        </a:defRPr>
      </a:lvl1pPr>
      <a:lvl2pPr marL="685800" lvl="1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♦"/>
        <a:defRPr sz="2215" b="1" kern="1200">
          <a:solidFill>
            <a:schemeClr val="accent2"/>
          </a:solidFill>
          <a:latin typeface="+mn-lt"/>
          <a:ea typeface="+mn-ea"/>
          <a:cs typeface="+mn-cs"/>
        </a:defRPr>
      </a:lvl2pPr>
      <a:lvl3pPr marL="1055370" lvl="2" indent="-21082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215" b="1" kern="1200">
          <a:solidFill>
            <a:schemeClr val="accent2"/>
          </a:solidFill>
          <a:latin typeface="+mn-lt"/>
          <a:ea typeface="+mn-ea"/>
          <a:cs typeface="+mn-cs"/>
        </a:defRPr>
      </a:lvl3pPr>
      <a:lvl4pPr marL="1477010" lvl="3" indent="-21082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215" b="1" kern="1200">
          <a:solidFill>
            <a:schemeClr val="accent2"/>
          </a:solidFill>
          <a:latin typeface="+mn-lt"/>
          <a:ea typeface="+mn-ea"/>
          <a:cs typeface="+mn-cs"/>
        </a:defRPr>
      </a:lvl4pPr>
      <a:lvl5pPr marL="1899285" lvl="4" indent="-21082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215" b="1" kern="1200">
          <a:solidFill>
            <a:schemeClr val="accent2"/>
          </a:solidFill>
          <a:latin typeface="+mn-lt"/>
          <a:ea typeface="+mn-ea"/>
          <a:cs typeface="+mn-cs"/>
        </a:defRPr>
      </a:lvl5pPr>
      <a:lvl6pPr marL="2320925" lvl="5" indent="-210820" algn="l" defTabSz="843915" eaLnBrk="0" fontAlgn="base" latinLnBrk="0" hangingPunct="0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215" b="1" i="0" u="none" kern="1200" baseline="0">
          <a:solidFill>
            <a:schemeClr val="accent2"/>
          </a:solidFill>
          <a:latin typeface="+mn-lt"/>
          <a:ea typeface="+mn-ea"/>
          <a:cs typeface="+mn-cs"/>
        </a:defRPr>
      </a:lvl6pPr>
      <a:lvl7pPr marL="2743200" lvl="6" indent="-210820" algn="l" defTabSz="843915" eaLnBrk="0" fontAlgn="base" latinLnBrk="0" hangingPunct="0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215" b="1" i="0" u="none" kern="1200" baseline="0">
          <a:solidFill>
            <a:schemeClr val="accent2"/>
          </a:solidFill>
          <a:latin typeface="+mn-lt"/>
          <a:ea typeface="+mn-ea"/>
          <a:cs typeface="+mn-cs"/>
        </a:defRPr>
      </a:lvl7pPr>
      <a:lvl8pPr marL="3165475" lvl="7" indent="-210820" algn="l" defTabSz="843915" eaLnBrk="0" fontAlgn="base" latinLnBrk="0" hangingPunct="0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215" b="1" i="0" u="none" kern="1200" baseline="0">
          <a:solidFill>
            <a:schemeClr val="accent2"/>
          </a:solidFill>
          <a:latin typeface="+mn-lt"/>
          <a:ea typeface="+mn-ea"/>
          <a:cs typeface="+mn-cs"/>
        </a:defRPr>
      </a:lvl8pPr>
      <a:lvl9pPr marL="3587115" lvl="8" indent="-210820" algn="l" defTabSz="843915" eaLnBrk="0" fontAlgn="base" latinLnBrk="0" hangingPunct="0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215" b="1" i="0" u="none" kern="1200" baseline="0"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843915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66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22275" lvl="1" indent="0" algn="ctr" defTabSz="84391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66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43915" lvl="2" indent="0" algn="ctr" defTabSz="84391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66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66190" lvl="3" indent="0" algn="ctr" defTabSz="84391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66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688465" lvl="4" indent="0" algn="ctr" defTabSz="84391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66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110105" lvl="5" indent="0" algn="ctr" defTabSz="84391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66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380" lvl="6" indent="0" algn="ctr" defTabSz="84391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66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54020" lvl="7" indent="0" algn="ctr" defTabSz="84391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66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76295" lvl="8" indent="0" algn="ctr" defTabSz="84391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66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41446-5CAE-4886-98F7-37CBE357E060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04EA2-084F-487E-A842-66EA7B143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2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200" y="690265"/>
            <a:ext cx="8991600" cy="22053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6353" y="1151930"/>
            <a:ext cx="4163247" cy="165854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70653" y="1667470"/>
            <a:ext cx="1237508" cy="990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04153" y="1667470"/>
            <a:ext cx="1237508" cy="990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75753" y="1667470"/>
            <a:ext cx="1237508" cy="990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6096" y="143470"/>
            <a:ext cx="4628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Lucida Sans Typewriter" panose="020B0509030504030204" pitchFamily="49" charset="0"/>
              </a:rPr>
              <a:t>&lt;&lt;&lt;dim3(2)</a:t>
            </a:r>
            <a:r>
              <a:rPr lang="en-US" altLang="zh-CN" sz="2400" dirty="0">
                <a:latin typeface="Lucida Sans Typewriter" panose="020B0509030504030204" pitchFamily="49" charset="0"/>
              </a:rPr>
              <a:t>,</a:t>
            </a:r>
            <a:r>
              <a:rPr lang="en-US" altLang="zh-CN" sz="2400" dirty="0" smtClean="0">
                <a:latin typeface="Lucida Sans Typewriter" panose="020B0509030504030204" pitchFamily="49" charset="0"/>
              </a:rPr>
              <a:t>dim3(3)&gt;&gt;&gt;</a:t>
            </a:r>
            <a:endParaRPr lang="zh-CN" altLang="en-US" sz="2400" dirty="0">
              <a:latin typeface="Lucida Sans Typewriter" panose="020B0509030504030204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48200" y="1143000"/>
            <a:ext cx="4163247" cy="165854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762500" y="1658540"/>
            <a:ext cx="1237508" cy="990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096000" y="1658540"/>
            <a:ext cx="1237508" cy="990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467600" y="1658540"/>
            <a:ext cx="1237508" cy="990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56353" y="1151930"/>
            <a:ext cx="4628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Lucida Sans Typewriter" panose="020B0509030504030204" pitchFamily="49" charset="0"/>
              </a:rPr>
              <a:t>blockIdx</a:t>
            </a:r>
            <a:r>
              <a:rPr lang="en-US" altLang="zh-CN" sz="2000" dirty="0" smtClean="0">
                <a:latin typeface="Lucida Sans Typewriter" panose="020B0509030504030204" pitchFamily="49" charset="0"/>
              </a:rPr>
              <a:t>(0,0,0)</a:t>
            </a:r>
            <a:endParaRPr lang="zh-CN" altLang="en-US" sz="2000" dirty="0">
              <a:latin typeface="Lucida Sans Typewriter" panose="020B0509030504030204" pitchFamily="49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648200" y="1174402"/>
            <a:ext cx="4628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Lucida Sans Typewriter" panose="020B0509030504030204" pitchFamily="49" charset="0"/>
              </a:rPr>
              <a:t>blockIdx</a:t>
            </a:r>
            <a:r>
              <a:rPr lang="en-US" altLang="zh-CN" sz="2000" dirty="0" smtClean="0">
                <a:latin typeface="Lucida Sans Typewriter" panose="020B0509030504030204" pitchFamily="49" charset="0"/>
              </a:rPr>
              <a:t>(1,0,0)</a:t>
            </a:r>
            <a:endParaRPr lang="zh-CN" altLang="en-US" sz="2000" dirty="0">
              <a:latin typeface="Lucida Sans Typewriter" panose="020B0509030504030204" pitchFamily="49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48365" y="1669822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(0,0,0)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645013" y="1655504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(1,0,0)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996821" y="1663659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(2,0,0)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748742" y="1654984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(0,0,0)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045390" y="1640666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(1,0,0)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397198" y="1648821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(2,0,0)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12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200" y="690265"/>
            <a:ext cx="8991600" cy="60915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6353" y="932260"/>
            <a:ext cx="4163247" cy="174367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70653" y="132220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04153" y="132220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75753" y="132220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6096" y="143470"/>
            <a:ext cx="5628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Lucida Sans Typewriter" panose="020B0509030504030204" pitchFamily="49" charset="0"/>
              </a:rPr>
              <a:t>&lt;&lt;&lt;dim3(2,3),dim3(3,2)&gt;&gt;&gt;</a:t>
            </a:r>
            <a:endParaRPr lang="zh-CN" altLang="en-US" sz="2400" dirty="0">
              <a:latin typeface="Lucida Sans Typewriter" panose="020B0509030504030204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48200" y="923330"/>
            <a:ext cx="4163247" cy="174367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762500" y="131327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096000" y="131327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467600" y="131327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56353" y="932260"/>
            <a:ext cx="4628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Lucida Sans Typewriter" panose="020B0509030504030204" pitchFamily="49" charset="0"/>
              </a:rPr>
              <a:t>blockIdx</a:t>
            </a:r>
            <a:r>
              <a:rPr lang="en-US" altLang="zh-CN" sz="2000" dirty="0" smtClean="0">
                <a:latin typeface="Lucida Sans Typewriter" panose="020B0509030504030204" pitchFamily="49" charset="0"/>
              </a:rPr>
              <a:t>(0,0,0)</a:t>
            </a:r>
            <a:endParaRPr lang="zh-CN" altLang="en-US" sz="2000" dirty="0">
              <a:latin typeface="Lucida Sans Typewriter" panose="020B0509030504030204" pitchFamily="49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667992" y="952052"/>
            <a:ext cx="4628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Lucida Sans Typewriter" panose="020B0509030504030204" pitchFamily="49" charset="0"/>
              </a:rPr>
              <a:t>blockIdx</a:t>
            </a:r>
            <a:r>
              <a:rPr lang="en-US" altLang="zh-CN" sz="2000" dirty="0" smtClean="0">
                <a:latin typeface="Lucida Sans Typewriter" panose="020B0509030504030204" pitchFamily="49" charset="0"/>
              </a:rPr>
              <a:t>(1,0,0)</a:t>
            </a:r>
            <a:endParaRPr lang="zh-CN" altLang="en-US" sz="2000" dirty="0">
              <a:latin typeface="Lucida Sans Typewriter" panose="020B0509030504030204" pitchFamily="49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48365" y="1324556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(0,0,0)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645013" y="1310238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(1,0,0)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996821" y="1318393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(2,0,0)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748742" y="1309718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(0,0,0)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045390" y="1295400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(1,0,0)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397198" y="1303555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(2,0,0)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4543" y="200090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28043" y="200090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099643" y="200090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786390" y="199197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119890" y="199197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491490" y="199197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372255" y="2003258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(0,1,0)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668903" y="1988940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(1,1,0)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020711" y="1997095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(2,1,0)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772632" y="1988420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(0,1,0)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069280" y="1974102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(1,1,0)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421088" y="1982257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(2,1,0)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56353" y="2904530"/>
            <a:ext cx="4163247" cy="174367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70653" y="329447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704153" y="329447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075753" y="329447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648200" y="2895600"/>
            <a:ext cx="4163247" cy="174367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762500" y="328554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096000" y="328554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467600" y="328554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256353" y="2904530"/>
            <a:ext cx="4628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Lucida Sans Typewriter" panose="020B0509030504030204" pitchFamily="49" charset="0"/>
              </a:rPr>
              <a:t>blockIdx</a:t>
            </a:r>
            <a:r>
              <a:rPr lang="en-US" altLang="zh-CN" sz="2000" dirty="0" smtClean="0">
                <a:latin typeface="Lucida Sans Typewriter" panose="020B0509030504030204" pitchFamily="49" charset="0"/>
              </a:rPr>
              <a:t>(0,1,0)</a:t>
            </a:r>
            <a:endParaRPr lang="zh-CN" altLang="en-US" sz="2000" dirty="0">
              <a:latin typeface="Lucida Sans Typewriter" panose="020B0509030504030204" pitchFamily="49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67992" y="2924322"/>
            <a:ext cx="4628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Lucida Sans Typewriter" panose="020B0509030504030204" pitchFamily="49" charset="0"/>
              </a:rPr>
              <a:t>blockIdx</a:t>
            </a:r>
            <a:r>
              <a:rPr lang="en-US" altLang="zh-CN" sz="2000" dirty="0" smtClean="0">
                <a:latin typeface="Lucida Sans Typewriter" panose="020B0509030504030204" pitchFamily="49" charset="0"/>
              </a:rPr>
              <a:t>(1,1,0)</a:t>
            </a:r>
            <a:endParaRPr lang="zh-CN" altLang="en-US" sz="2000" dirty="0">
              <a:latin typeface="Lucida Sans Typewriter" panose="020B0509030504030204" pitchFamily="49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48365" y="3296826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(0,0,0)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645013" y="3282508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(1,0,0)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996821" y="3290663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(2,0,0)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748742" y="3281988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(0,0,0)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045390" y="3267670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(1,0,0)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397198" y="3275825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(2,0,0)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94543" y="397317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1728043" y="397317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3099643" y="397317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786390" y="396424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119890" y="396424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7491490" y="396424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372255" y="3975528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(0,1,0)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668903" y="3961210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(1,1,0)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020711" y="3969365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(2,1,0)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772632" y="3960690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(0,1,0)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6069280" y="3946372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(1,1,0)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421088" y="3954527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(2,1,0)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56353" y="4885730"/>
            <a:ext cx="4163247" cy="174367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370653" y="527567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704153" y="527567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3075753" y="527567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4648200" y="4876800"/>
            <a:ext cx="4163247" cy="174367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762500" y="526674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6096000" y="526674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7467600" y="526674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256353" y="4885730"/>
            <a:ext cx="4628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Lucida Sans Typewriter" panose="020B0509030504030204" pitchFamily="49" charset="0"/>
              </a:rPr>
              <a:t>blockIdx</a:t>
            </a:r>
            <a:r>
              <a:rPr lang="en-US" altLang="zh-CN" sz="2000" dirty="0" smtClean="0">
                <a:latin typeface="Lucida Sans Typewriter" panose="020B0509030504030204" pitchFamily="49" charset="0"/>
              </a:rPr>
              <a:t>(0,2,0)</a:t>
            </a:r>
            <a:endParaRPr lang="zh-CN" altLang="en-US" sz="2000" dirty="0">
              <a:latin typeface="Lucida Sans Typewriter" panose="020B0509030504030204" pitchFamily="49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667992" y="4905522"/>
            <a:ext cx="4628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Lucida Sans Typewriter" panose="020B0509030504030204" pitchFamily="49" charset="0"/>
              </a:rPr>
              <a:t>blockIdx</a:t>
            </a:r>
            <a:r>
              <a:rPr lang="en-US" altLang="zh-CN" sz="2000" dirty="0" smtClean="0">
                <a:latin typeface="Lucida Sans Typewriter" panose="020B0509030504030204" pitchFamily="49" charset="0"/>
              </a:rPr>
              <a:t>(1,2,0)</a:t>
            </a:r>
            <a:endParaRPr lang="zh-CN" altLang="en-US" sz="2000" dirty="0">
              <a:latin typeface="Lucida Sans Typewriter" panose="020B0509030504030204" pitchFamily="49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348365" y="5278026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(0,0,0)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645013" y="5263708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(1,0,0)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2996821" y="5271863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(2,0,0)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4748742" y="5263188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(0,0,0)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6045390" y="5248870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(1,0,0)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7397198" y="5257025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(2,0,0)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394543" y="595437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1728043" y="595437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3099643" y="595437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4786390" y="594544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6119890" y="594544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7491490" y="594544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372255" y="5956728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(0,1,0)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668903" y="5942410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(1,1,0)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3020711" y="5950565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(2,1,0)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4772632" y="5941890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(0,1,0)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6069280" y="5927572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(1,1,0)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421088" y="5935727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(2,1,0)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57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8753" y="690265"/>
            <a:ext cx="8610600" cy="55581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84953" y="770930"/>
            <a:ext cx="4163247" cy="174367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99253" y="116087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932753" y="116087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04353" y="116087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6096" y="143470"/>
            <a:ext cx="603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Lucida Sans Typewriter" panose="020B0509030504030204" pitchFamily="49" charset="0"/>
              </a:rPr>
              <a:t>&lt;&lt;&lt;dim3(2,3,2),dim3(3,2)&gt;&gt;&gt;</a:t>
            </a:r>
            <a:endParaRPr lang="zh-CN" altLang="en-US" sz="2400" dirty="0">
              <a:latin typeface="Lucida Sans Typewriter" panose="020B0509030504030204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24400" y="762000"/>
            <a:ext cx="4163247" cy="174367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838700" y="115194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172200" y="115194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543800" y="115194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84953" y="770930"/>
            <a:ext cx="4628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Lucida Sans Typewriter" panose="020B0509030504030204" pitchFamily="49" charset="0"/>
              </a:rPr>
              <a:t>blockIdx</a:t>
            </a:r>
            <a:r>
              <a:rPr lang="en-US" altLang="zh-CN" sz="2000" dirty="0" smtClean="0">
                <a:latin typeface="Lucida Sans Typewriter" panose="020B0509030504030204" pitchFamily="49" charset="0"/>
              </a:rPr>
              <a:t>(0,0,1)</a:t>
            </a:r>
            <a:endParaRPr lang="zh-CN" altLang="en-US" sz="2000" dirty="0">
              <a:latin typeface="Lucida Sans Typewriter" panose="020B0509030504030204" pitchFamily="49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44192" y="790722"/>
            <a:ext cx="4628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Lucida Sans Typewriter" panose="020B0509030504030204" pitchFamily="49" charset="0"/>
              </a:rPr>
              <a:t>blockIdx</a:t>
            </a:r>
            <a:r>
              <a:rPr lang="en-US" altLang="zh-CN" sz="2000" dirty="0" smtClean="0">
                <a:latin typeface="Lucida Sans Typewriter" panose="020B0509030504030204" pitchFamily="49" charset="0"/>
              </a:rPr>
              <a:t>(1,0,1)</a:t>
            </a:r>
            <a:endParaRPr lang="zh-CN" altLang="en-US" sz="2000" dirty="0">
              <a:latin typeface="Lucida Sans Typewriter" panose="020B0509030504030204" pitchFamily="49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76965" y="1163226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(0,0,0)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873613" y="1148908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(1,0,0)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225421" y="1157063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(2,0,0)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824942" y="1148388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(0,0,0)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121590" y="1134070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(1,0,0)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473398" y="1142225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(2,0,0)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23143" y="183957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956643" y="183957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328243" y="183957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862590" y="183064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196090" y="183064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567690" y="183064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00855" y="1841928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(0,1,0)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897503" y="1827610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(1,1,0)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249311" y="1835765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(2,1,0)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848832" y="1827090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(0,1,0)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145480" y="1812772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(1,1,0)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497288" y="1820927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(2,1,0)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84953" y="2590800"/>
            <a:ext cx="4163247" cy="174367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99253" y="298074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932753" y="298074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304353" y="298074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724400" y="2581870"/>
            <a:ext cx="4163247" cy="174367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838700" y="297181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172200" y="297181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543800" y="297181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484953" y="2590800"/>
            <a:ext cx="4628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Lucida Sans Typewriter" panose="020B0509030504030204" pitchFamily="49" charset="0"/>
              </a:rPr>
              <a:t>blockIdx</a:t>
            </a:r>
            <a:r>
              <a:rPr lang="en-US" altLang="zh-CN" sz="2000" dirty="0" smtClean="0">
                <a:latin typeface="Lucida Sans Typewriter" panose="020B0509030504030204" pitchFamily="49" charset="0"/>
              </a:rPr>
              <a:t>(0,1,0)</a:t>
            </a:r>
            <a:endParaRPr lang="zh-CN" altLang="en-US" sz="2000" dirty="0">
              <a:latin typeface="Lucida Sans Typewriter" panose="020B0509030504030204" pitchFamily="49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744192" y="2610592"/>
            <a:ext cx="4628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Lucida Sans Typewriter" panose="020B0509030504030204" pitchFamily="49" charset="0"/>
              </a:rPr>
              <a:t>blockIdx</a:t>
            </a:r>
            <a:r>
              <a:rPr lang="en-US" altLang="zh-CN" sz="2000" dirty="0" smtClean="0">
                <a:latin typeface="Lucida Sans Typewriter" panose="020B0509030504030204" pitchFamily="49" charset="0"/>
              </a:rPr>
              <a:t>(1,1,0)</a:t>
            </a:r>
            <a:endParaRPr lang="zh-CN" altLang="en-US" sz="2000" dirty="0">
              <a:latin typeface="Lucida Sans Typewriter" panose="020B0509030504030204" pitchFamily="49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76965" y="2983096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(0,0,0)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873613" y="2968778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(1,0,0)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225421" y="2976933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(2,0,0)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824942" y="2968258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(0,0,0)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121590" y="2953940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(1,0,0)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473398" y="2962095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(2,0,0)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23143" y="365944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1956643" y="365944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3328243" y="365944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862590" y="365051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196090" y="365051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7567690" y="365051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600855" y="3661798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(0,1,0)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897503" y="3647480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(1,1,0)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249311" y="3655635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(2,1,0)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848832" y="3646960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(0,1,0)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6145480" y="3632642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(1,1,0)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497288" y="3640797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(2,1,0)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84953" y="4419600"/>
            <a:ext cx="4163247" cy="174367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599253" y="480954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932753" y="480954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3304353" y="480954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4724400" y="4410670"/>
            <a:ext cx="4163247" cy="174367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838700" y="480061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6172200" y="480061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7543800" y="480061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484953" y="4419600"/>
            <a:ext cx="4628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Lucida Sans Typewriter" panose="020B0509030504030204" pitchFamily="49" charset="0"/>
              </a:rPr>
              <a:t>blockIdx</a:t>
            </a:r>
            <a:r>
              <a:rPr lang="en-US" altLang="zh-CN" sz="2000" dirty="0" smtClean="0">
                <a:latin typeface="Lucida Sans Typewriter" panose="020B0509030504030204" pitchFamily="49" charset="0"/>
              </a:rPr>
              <a:t>(0,2,0)</a:t>
            </a:r>
            <a:endParaRPr lang="zh-CN" altLang="en-US" sz="2000" dirty="0">
              <a:latin typeface="Lucida Sans Typewriter" panose="020B0509030504030204" pitchFamily="49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744192" y="4439392"/>
            <a:ext cx="4628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Lucida Sans Typewriter" panose="020B0509030504030204" pitchFamily="49" charset="0"/>
              </a:rPr>
              <a:t>blockIdx</a:t>
            </a:r>
            <a:r>
              <a:rPr lang="en-US" altLang="zh-CN" sz="2000" dirty="0" smtClean="0">
                <a:latin typeface="Lucida Sans Typewriter" panose="020B0509030504030204" pitchFamily="49" charset="0"/>
              </a:rPr>
              <a:t>(1,2,0)</a:t>
            </a:r>
            <a:endParaRPr lang="zh-CN" altLang="en-US" sz="2000" dirty="0">
              <a:latin typeface="Lucida Sans Typewriter" panose="020B0509030504030204" pitchFamily="49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576965" y="4811896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(0,0,0)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873613" y="4797578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(1,0,0)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3225421" y="4805733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(2,0,0)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4824942" y="4797058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(0,0,0)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6121590" y="4782740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(1,0,0)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7473398" y="4790895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(2,0,0)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23143" y="548824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1956643" y="548824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3328243" y="548824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4862590" y="547931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6196090" y="547931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7567690" y="547931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600855" y="5490598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(0,1,0)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897503" y="5476280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(1,1,0)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3249311" y="5484435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(2,1,0)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4848832" y="5475760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(0,1,0)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6145480" y="5461442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(1,1,0)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497288" y="5469597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(2,1,0)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103953" y="1223665"/>
            <a:ext cx="8610600" cy="55581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/>
          <p:cNvSpPr/>
          <p:nvPr/>
        </p:nvSpPr>
        <p:spPr>
          <a:xfrm>
            <a:off x="180153" y="1304330"/>
            <a:ext cx="4163247" cy="174367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/>
          <p:cNvSpPr/>
          <p:nvPr/>
        </p:nvSpPr>
        <p:spPr>
          <a:xfrm>
            <a:off x="294453" y="169427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/>
          <p:cNvSpPr/>
          <p:nvPr/>
        </p:nvSpPr>
        <p:spPr>
          <a:xfrm>
            <a:off x="1627953" y="169427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2999553" y="169427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4419600" y="1295400"/>
            <a:ext cx="4163247" cy="174367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>
            <a:off x="4533900" y="168534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/>
          <p:cNvSpPr/>
          <p:nvPr/>
        </p:nvSpPr>
        <p:spPr>
          <a:xfrm>
            <a:off x="5867400" y="168534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/>
          <p:cNvSpPr/>
          <p:nvPr/>
        </p:nvSpPr>
        <p:spPr>
          <a:xfrm>
            <a:off x="7239000" y="168534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文本框 191"/>
          <p:cNvSpPr txBox="1"/>
          <p:nvPr/>
        </p:nvSpPr>
        <p:spPr>
          <a:xfrm>
            <a:off x="180153" y="1304330"/>
            <a:ext cx="4628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Lucida Sans Typewriter" panose="020B0509030504030204" pitchFamily="49" charset="0"/>
              </a:rPr>
              <a:t>blockIdx</a:t>
            </a:r>
            <a:r>
              <a:rPr lang="en-US" altLang="zh-CN" sz="2000" dirty="0" smtClean="0">
                <a:latin typeface="Lucida Sans Typewriter" panose="020B0509030504030204" pitchFamily="49" charset="0"/>
              </a:rPr>
              <a:t>(0,0,0)</a:t>
            </a:r>
            <a:endParaRPr lang="zh-CN" altLang="en-US" sz="2000" dirty="0">
              <a:latin typeface="Lucida Sans Typewriter" panose="020B0509030504030204" pitchFamily="49" charset="0"/>
            </a:endParaRPr>
          </a:p>
        </p:txBody>
      </p:sp>
      <p:sp>
        <p:nvSpPr>
          <p:cNvPr id="193" name="文本框 192"/>
          <p:cNvSpPr txBox="1"/>
          <p:nvPr/>
        </p:nvSpPr>
        <p:spPr>
          <a:xfrm>
            <a:off x="4439392" y="1324122"/>
            <a:ext cx="4628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Lucida Sans Typewriter" panose="020B0509030504030204" pitchFamily="49" charset="0"/>
              </a:rPr>
              <a:t>blockIdx</a:t>
            </a:r>
            <a:r>
              <a:rPr lang="en-US" altLang="zh-CN" sz="2000" dirty="0" smtClean="0">
                <a:latin typeface="Lucida Sans Typewriter" panose="020B0509030504030204" pitchFamily="49" charset="0"/>
              </a:rPr>
              <a:t>(1,0,0)</a:t>
            </a:r>
            <a:endParaRPr lang="zh-CN" altLang="en-US" sz="2000" dirty="0">
              <a:latin typeface="Lucida Sans Typewriter" panose="020B0509030504030204" pitchFamily="49" charset="0"/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272165" y="1696626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(0,0,0)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1568813" y="1682308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(1,0,0)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2920621" y="1690463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(2,0,0)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4520142" y="1681788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(0,0,0)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5816790" y="1667470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(1,0,0)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7168598" y="1675625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(2,0,0)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318343" y="237297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 200"/>
          <p:cNvSpPr/>
          <p:nvPr/>
        </p:nvSpPr>
        <p:spPr>
          <a:xfrm>
            <a:off x="1651843" y="237297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 201"/>
          <p:cNvSpPr/>
          <p:nvPr/>
        </p:nvSpPr>
        <p:spPr>
          <a:xfrm>
            <a:off x="3023443" y="237297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矩形 202"/>
          <p:cNvSpPr/>
          <p:nvPr/>
        </p:nvSpPr>
        <p:spPr>
          <a:xfrm>
            <a:off x="4557790" y="236404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矩形 203"/>
          <p:cNvSpPr/>
          <p:nvPr/>
        </p:nvSpPr>
        <p:spPr>
          <a:xfrm>
            <a:off x="5891290" y="236404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矩形 204"/>
          <p:cNvSpPr/>
          <p:nvPr/>
        </p:nvSpPr>
        <p:spPr>
          <a:xfrm>
            <a:off x="7262890" y="236404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文本框 205"/>
          <p:cNvSpPr txBox="1"/>
          <p:nvPr/>
        </p:nvSpPr>
        <p:spPr>
          <a:xfrm>
            <a:off x="296055" y="2375328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(0,1,0)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1592703" y="2361010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(1,1,0)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2944511" y="2369165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(2,1,0)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4544032" y="2360490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(0,1,0)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10" name="文本框 209"/>
          <p:cNvSpPr txBox="1"/>
          <p:nvPr/>
        </p:nvSpPr>
        <p:spPr>
          <a:xfrm>
            <a:off x="5840680" y="2346172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(1,1,0)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11" name="文本框 210"/>
          <p:cNvSpPr txBox="1"/>
          <p:nvPr/>
        </p:nvSpPr>
        <p:spPr>
          <a:xfrm>
            <a:off x="7192488" y="2354327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(2,1,0)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180153" y="3124200"/>
            <a:ext cx="4163247" cy="174367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 212"/>
          <p:cNvSpPr/>
          <p:nvPr/>
        </p:nvSpPr>
        <p:spPr>
          <a:xfrm>
            <a:off x="294453" y="351414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 213"/>
          <p:cNvSpPr/>
          <p:nvPr/>
        </p:nvSpPr>
        <p:spPr>
          <a:xfrm>
            <a:off x="1627953" y="351414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 214"/>
          <p:cNvSpPr/>
          <p:nvPr/>
        </p:nvSpPr>
        <p:spPr>
          <a:xfrm>
            <a:off x="2999553" y="351414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/>
          <p:cNvSpPr/>
          <p:nvPr/>
        </p:nvSpPr>
        <p:spPr>
          <a:xfrm>
            <a:off x="4419600" y="3115270"/>
            <a:ext cx="4163247" cy="174367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/>
          <p:cNvSpPr/>
          <p:nvPr/>
        </p:nvSpPr>
        <p:spPr>
          <a:xfrm>
            <a:off x="4533900" y="350521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/>
          <p:cNvSpPr/>
          <p:nvPr/>
        </p:nvSpPr>
        <p:spPr>
          <a:xfrm>
            <a:off x="5867400" y="350521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 218"/>
          <p:cNvSpPr/>
          <p:nvPr/>
        </p:nvSpPr>
        <p:spPr>
          <a:xfrm>
            <a:off x="7239000" y="350521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/>
          <p:cNvSpPr txBox="1"/>
          <p:nvPr/>
        </p:nvSpPr>
        <p:spPr>
          <a:xfrm>
            <a:off x="180153" y="3124200"/>
            <a:ext cx="4628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Lucida Sans Typewriter" panose="020B0509030504030204" pitchFamily="49" charset="0"/>
              </a:rPr>
              <a:t>blockIdx</a:t>
            </a:r>
            <a:r>
              <a:rPr lang="en-US" altLang="zh-CN" sz="2000" dirty="0" smtClean="0">
                <a:latin typeface="Lucida Sans Typewriter" panose="020B0509030504030204" pitchFamily="49" charset="0"/>
              </a:rPr>
              <a:t>(0,1,0)</a:t>
            </a:r>
            <a:endParaRPr lang="zh-CN" altLang="en-US" sz="2000" dirty="0">
              <a:latin typeface="Lucida Sans Typewriter" panose="020B0509030504030204" pitchFamily="49" charset="0"/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4439392" y="3143992"/>
            <a:ext cx="4628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Lucida Sans Typewriter" panose="020B0509030504030204" pitchFamily="49" charset="0"/>
              </a:rPr>
              <a:t>blockIdx</a:t>
            </a:r>
            <a:r>
              <a:rPr lang="en-US" altLang="zh-CN" sz="2000" dirty="0" smtClean="0">
                <a:latin typeface="Lucida Sans Typewriter" panose="020B0509030504030204" pitchFamily="49" charset="0"/>
              </a:rPr>
              <a:t>(1,1,0)</a:t>
            </a:r>
            <a:endParaRPr lang="zh-CN" altLang="en-US" sz="2000" dirty="0">
              <a:latin typeface="Lucida Sans Typewriter" panose="020B0509030504030204" pitchFamily="49" charset="0"/>
            </a:endParaRPr>
          </a:p>
        </p:txBody>
      </p:sp>
      <p:sp>
        <p:nvSpPr>
          <p:cNvPr id="222" name="文本框 221"/>
          <p:cNvSpPr txBox="1"/>
          <p:nvPr/>
        </p:nvSpPr>
        <p:spPr>
          <a:xfrm>
            <a:off x="272165" y="3516496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(0,0,0)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23" name="文本框 222"/>
          <p:cNvSpPr txBox="1"/>
          <p:nvPr/>
        </p:nvSpPr>
        <p:spPr>
          <a:xfrm>
            <a:off x="1568813" y="3502178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(1,0,0)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24" name="文本框 223"/>
          <p:cNvSpPr txBox="1"/>
          <p:nvPr/>
        </p:nvSpPr>
        <p:spPr>
          <a:xfrm>
            <a:off x="2920621" y="3510333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(2,0,0)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25" name="文本框 224"/>
          <p:cNvSpPr txBox="1"/>
          <p:nvPr/>
        </p:nvSpPr>
        <p:spPr>
          <a:xfrm>
            <a:off x="4520142" y="3501658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(0,0,0)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26" name="文本框 225"/>
          <p:cNvSpPr txBox="1"/>
          <p:nvPr/>
        </p:nvSpPr>
        <p:spPr>
          <a:xfrm>
            <a:off x="5816790" y="3487340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(1,0,0)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27" name="文本框 226"/>
          <p:cNvSpPr txBox="1"/>
          <p:nvPr/>
        </p:nvSpPr>
        <p:spPr>
          <a:xfrm>
            <a:off x="7168598" y="3495495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(2,0,0)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28" name="矩形 227"/>
          <p:cNvSpPr/>
          <p:nvPr/>
        </p:nvSpPr>
        <p:spPr>
          <a:xfrm>
            <a:off x="318343" y="419284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/>
          <p:cNvSpPr/>
          <p:nvPr/>
        </p:nvSpPr>
        <p:spPr>
          <a:xfrm>
            <a:off x="1651843" y="419284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3023443" y="419284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4557790" y="418391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5891290" y="418391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7262890" y="418391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文本框 233"/>
          <p:cNvSpPr txBox="1"/>
          <p:nvPr/>
        </p:nvSpPr>
        <p:spPr>
          <a:xfrm>
            <a:off x="296055" y="4195198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(0,1,0)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1592703" y="4180880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(1,1,0)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36" name="文本框 235"/>
          <p:cNvSpPr txBox="1"/>
          <p:nvPr/>
        </p:nvSpPr>
        <p:spPr>
          <a:xfrm>
            <a:off x="2944511" y="4189035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(2,1,0)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37" name="文本框 236"/>
          <p:cNvSpPr txBox="1"/>
          <p:nvPr/>
        </p:nvSpPr>
        <p:spPr>
          <a:xfrm>
            <a:off x="4544032" y="4180360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(0,1,0)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5840680" y="4166042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(1,1,0)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7192488" y="4174197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(2,1,0)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80153" y="4953000"/>
            <a:ext cx="4163247" cy="174367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矩形 240"/>
          <p:cNvSpPr/>
          <p:nvPr/>
        </p:nvSpPr>
        <p:spPr>
          <a:xfrm>
            <a:off x="294453" y="534294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矩形 241"/>
          <p:cNvSpPr/>
          <p:nvPr/>
        </p:nvSpPr>
        <p:spPr>
          <a:xfrm>
            <a:off x="1627953" y="534294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矩形 242"/>
          <p:cNvSpPr/>
          <p:nvPr/>
        </p:nvSpPr>
        <p:spPr>
          <a:xfrm>
            <a:off x="2999553" y="534294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矩形 243"/>
          <p:cNvSpPr/>
          <p:nvPr/>
        </p:nvSpPr>
        <p:spPr>
          <a:xfrm>
            <a:off x="4419600" y="4944070"/>
            <a:ext cx="4163247" cy="174367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矩形 244"/>
          <p:cNvSpPr/>
          <p:nvPr/>
        </p:nvSpPr>
        <p:spPr>
          <a:xfrm>
            <a:off x="4533900" y="533401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矩形 245"/>
          <p:cNvSpPr/>
          <p:nvPr/>
        </p:nvSpPr>
        <p:spPr>
          <a:xfrm>
            <a:off x="5867400" y="533401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矩形 246"/>
          <p:cNvSpPr/>
          <p:nvPr/>
        </p:nvSpPr>
        <p:spPr>
          <a:xfrm>
            <a:off x="7239000" y="5334014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文本框 247"/>
          <p:cNvSpPr txBox="1"/>
          <p:nvPr/>
        </p:nvSpPr>
        <p:spPr>
          <a:xfrm>
            <a:off x="180153" y="4953000"/>
            <a:ext cx="4628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Lucida Sans Typewriter" panose="020B0509030504030204" pitchFamily="49" charset="0"/>
              </a:rPr>
              <a:t>blockIdx</a:t>
            </a:r>
            <a:r>
              <a:rPr lang="en-US" altLang="zh-CN" sz="2000" dirty="0" smtClean="0">
                <a:latin typeface="Lucida Sans Typewriter" panose="020B0509030504030204" pitchFamily="49" charset="0"/>
              </a:rPr>
              <a:t>(0,2,0)</a:t>
            </a:r>
            <a:endParaRPr lang="zh-CN" altLang="en-US" sz="2000" dirty="0">
              <a:latin typeface="Lucida Sans Typewriter" panose="020B0509030504030204" pitchFamily="49" charset="0"/>
            </a:endParaRPr>
          </a:p>
        </p:txBody>
      </p:sp>
      <p:sp>
        <p:nvSpPr>
          <p:cNvPr id="249" name="文本框 248"/>
          <p:cNvSpPr txBox="1"/>
          <p:nvPr/>
        </p:nvSpPr>
        <p:spPr>
          <a:xfrm>
            <a:off x="4439392" y="4972792"/>
            <a:ext cx="4628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Lucida Sans Typewriter" panose="020B0509030504030204" pitchFamily="49" charset="0"/>
              </a:rPr>
              <a:t>blockIdx</a:t>
            </a:r>
            <a:r>
              <a:rPr lang="en-US" altLang="zh-CN" sz="2000" dirty="0" smtClean="0">
                <a:latin typeface="Lucida Sans Typewriter" panose="020B0509030504030204" pitchFamily="49" charset="0"/>
              </a:rPr>
              <a:t>(1,2,0)</a:t>
            </a:r>
            <a:endParaRPr lang="zh-CN" altLang="en-US" sz="2000" dirty="0">
              <a:latin typeface="Lucida Sans Typewriter" panose="020B0509030504030204" pitchFamily="49" charset="0"/>
            </a:endParaRPr>
          </a:p>
        </p:txBody>
      </p:sp>
      <p:sp>
        <p:nvSpPr>
          <p:cNvPr id="250" name="文本框 249"/>
          <p:cNvSpPr txBox="1"/>
          <p:nvPr/>
        </p:nvSpPr>
        <p:spPr>
          <a:xfrm>
            <a:off x="272165" y="5345296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(0,0,0)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51" name="文本框 250"/>
          <p:cNvSpPr txBox="1"/>
          <p:nvPr/>
        </p:nvSpPr>
        <p:spPr>
          <a:xfrm>
            <a:off x="1568813" y="5330978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(1,0,0)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52" name="文本框 251"/>
          <p:cNvSpPr txBox="1"/>
          <p:nvPr/>
        </p:nvSpPr>
        <p:spPr>
          <a:xfrm>
            <a:off x="2920621" y="5339133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(2,0,0)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53" name="文本框 252"/>
          <p:cNvSpPr txBox="1"/>
          <p:nvPr/>
        </p:nvSpPr>
        <p:spPr>
          <a:xfrm>
            <a:off x="4520142" y="5330458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(0,0,0)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54" name="文本框 253"/>
          <p:cNvSpPr txBox="1"/>
          <p:nvPr/>
        </p:nvSpPr>
        <p:spPr>
          <a:xfrm>
            <a:off x="5816790" y="5316140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(1,0,0)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55" name="文本框 254"/>
          <p:cNvSpPr txBox="1"/>
          <p:nvPr/>
        </p:nvSpPr>
        <p:spPr>
          <a:xfrm>
            <a:off x="7168598" y="5324295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(2,0,0)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56" name="矩形 255"/>
          <p:cNvSpPr/>
          <p:nvPr/>
        </p:nvSpPr>
        <p:spPr>
          <a:xfrm>
            <a:off x="318343" y="602164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>
            <a:off x="1651843" y="602164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>
            <a:off x="3023443" y="602164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258"/>
          <p:cNvSpPr/>
          <p:nvPr/>
        </p:nvSpPr>
        <p:spPr>
          <a:xfrm>
            <a:off x="4557790" y="601271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矩形 259"/>
          <p:cNvSpPr/>
          <p:nvPr/>
        </p:nvSpPr>
        <p:spPr>
          <a:xfrm>
            <a:off x="5891290" y="601271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矩形 260"/>
          <p:cNvSpPr/>
          <p:nvPr/>
        </p:nvSpPr>
        <p:spPr>
          <a:xfrm>
            <a:off x="7262890" y="6012716"/>
            <a:ext cx="1237508" cy="5898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文本框 261"/>
          <p:cNvSpPr txBox="1"/>
          <p:nvPr/>
        </p:nvSpPr>
        <p:spPr>
          <a:xfrm>
            <a:off x="296055" y="6023998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(0,1,0)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1592703" y="6009680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(1,1,0)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64" name="文本框 263"/>
          <p:cNvSpPr txBox="1"/>
          <p:nvPr/>
        </p:nvSpPr>
        <p:spPr>
          <a:xfrm>
            <a:off x="2944511" y="6017835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(2,1,0)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65" name="文本框 264"/>
          <p:cNvSpPr txBox="1"/>
          <p:nvPr/>
        </p:nvSpPr>
        <p:spPr>
          <a:xfrm>
            <a:off x="4544032" y="6009160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(0,1,0)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66" name="文本框 265"/>
          <p:cNvSpPr txBox="1"/>
          <p:nvPr/>
        </p:nvSpPr>
        <p:spPr>
          <a:xfrm>
            <a:off x="5840680" y="5994842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(1,1,0)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67" name="文本框 266"/>
          <p:cNvSpPr txBox="1"/>
          <p:nvPr/>
        </p:nvSpPr>
        <p:spPr>
          <a:xfrm>
            <a:off x="7192488" y="6002997"/>
            <a:ext cx="210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Lucida Sans Typewriter" panose="020B0509030504030204" pitchFamily="49" charset="0"/>
              </a:rPr>
              <a:t>threadIdx</a:t>
            </a:r>
            <a:endParaRPr lang="en-US" altLang="zh-CN" sz="1600" dirty="0" smtClean="0">
              <a:latin typeface="Lucida Sans Typewriter" panose="020B0509030504030204" pitchFamily="49" charset="0"/>
            </a:endParaRPr>
          </a:p>
          <a:p>
            <a:r>
              <a:rPr lang="en-US" altLang="zh-CN" sz="1600" dirty="0" smtClean="0">
                <a:latin typeface="Lucida Sans Typewriter" panose="020B0509030504030204" pitchFamily="49" charset="0"/>
              </a:rPr>
              <a:t>(2,1,0)</a:t>
            </a:r>
            <a:endParaRPr lang="zh-CN" altLang="en-US" sz="1600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01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2000" y="762000"/>
            <a:ext cx="7315200" cy="228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76200" dir="546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43000" y="1371600"/>
            <a:ext cx="1524000" cy="1524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dist="76200" dir="546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95600" y="1371600"/>
            <a:ext cx="1524000" cy="15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dist="76200" dir="546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18960" y="1371600"/>
            <a:ext cx="1524000" cy="15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dist="76200" dir="546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71560" y="1371600"/>
            <a:ext cx="1524000" cy="15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dist="76200" dir="546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62000" y="3810000"/>
            <a:ext cx="7315200" cy="83820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dist="76200" dir="546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5334000"/>
            <a:ext cx="7315200" cy="83820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dist="76200" dir="546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90600" y="8382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SM</a:t>
            </a:r>
            <a:r>
              <a:rPr lang="zh-CN" altLang="en-US" sz="2000" dirty="0" smtClean="0"/>
              <a:t>（流处理器簇）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1219200" y="1328057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SMEM</a:t>
            </a:r>
          </a:p>
          <a:p>
            <a:r>
              <a:rPr lang="zh-CN" altLang="en-US" sz="2000" dirty="0"/>
              <a:t>共享内存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942560" y="1355114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L1</a:t>
            </a:r>
          </a:p>
          <a:p>
            <a:r>
              <a:rPr lang="zh-CN" altLang="en-US" sz="2000" dirty="0" smtClean="0"/>
              <a:t>一级缓存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651617" y="1376571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Read Only</a:t>
            </a:r>
          </a:p>
          <a:p>
            <a:r>
              <a:rPr lang="zh-CN" altLang="en-US" sz="2000" dirty="0"/>
              <a:t>只读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342320" y="1346242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Constant</a:t>
            </a:r>
          </a:p>
          <a:p>
            <a:r>
              <a:rPr lang="zh-CN" altLang="en-US" sz="2000" dirty="0"/>
              <a:t>常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65416" y="3875157"/>
            <a:ext cx="3654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L2 Cache</a:t>
            </a:r>
            <a:r>
              <a:rPr lang="zh-CN" altLang="en-US" sz="2000" dirty="0" smtClean="0"/>
              <a:t>（二级缓存）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776302" y="5553045"/>
            <a:ext cx="4604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DRAM</a:t>
            </a:r>
            <a:r>
              <a:rPr lang="zh-CN" altLang="en-US" sz="2000" dirty="0" smtClean="0"/>
              <a:t>（动态随机存取存储器）</a:t>
            </a:r>
            <a:endParaRPr lang="zh-CN" altLang="en-US" sz="2000" dirty="0"/>
          </a:p>
        </p:txBody>
      </p:sp>
      <p:sp>
        <p:nvSpPr>
          <p:cNvPr id="16" name="上下箭头 15"/>
          <p:cNvSpPr/>
          <p:nvPr/>
        </p:nvSpPr>
        <p:spPr>
          <a:xfrm>
            <a:off x="4270616" y="3167078"/>
            <a:ext cx="381001" cy="642922"/>
          </a:xfrm>
          <a:prstGeom prst="up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dist="50800" dir="288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上下箭头 16"/>
          <p:cNvSpPr/>
          <p:nvPr/>
        </p:nvSpPr>
        <p:spPr>
          <a:xfrm>
            <a:off x="4270616" y="4713357"/>
            <a:ext cx="381001" cy="642922"/>
          </a:xfrm>
          <a:prstGeom prst="up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dist="50800" dir="288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46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88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003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916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06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47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默认设计模板">
  <a:themeElements>
    <a:clrScheme name="6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默认设计模板">
  <a:themeElements>
    <a:clrScheme name="5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zzy</Template>
  <TotalTime>760</TotalTime>
  <Words>539</Words>
  <Application>Microsoft Office PowerPoint</Application>
  <PresentationFormat>全屏显示(4:3)</PresentationFormat>
  <Paragraphs>262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华文行楷</vt:lpstr>
      <vt:lpstr>宋体</vt:lpstr>
      <vt:lpstr>Arial</vt:lpstr>
      <vt:lpstr>Calibri</vt:lpstr>
      <vt:lpstr>Calibri Light</vt:lpstr>
      <vt:lpstr>Elephant</vt:lpstr>
      <vt:lpstr>Lucida Sans Typewriter</vt:lpstr>
      <vt:lpstr>Times New Roman</vt:lpstr>
      <vt:lpstr>Wingdings</vt:lpstr>
      <vt:lpstr>6_默认设计模板</vt:lpstr>
      <vt:lpstr>7_默认设计模板</vt:lpstr>
      <vt:lpstr>1_默认设计模板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Franklin</dc:creator>
  <cp:lastModifiedBy>Toa</cp:lastModifiedBy>
  <cp:revision>1539</cp:revision>
  <cp:lastPrinted>2113-01-01T00:00:00Z</cp:lastPrinted>
  <dcterms:created xsi:type="dcterms:W3CDTF">2113-01-01T00:00:00Z</dcterms:created>
  <dcterms:modified xsi:type="dcterms:W3CDTF">2017-11-29T14:15:31Z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2052-10.1.0.6028</vt:lpwstr>
  </property>
</Properties>
</file>