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91" r:id="rId3"/>
    <p:sldId id="292" r:id="rId4"/>
    <p:sldId id="293" r:id="rId5"/>
    <p:sldId id="294" r:id="rId6"/>
    <p:sldId id="295" r:id="rId7"/>
    <p:sldId id="296" r:id="rId8"/>
    <p:sldId id="297" r:id="rId9"/>
    <p:sldId id="298" r:id="rId10"/>
    <p:sldId id="29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48A87A34-81AB-432B-8DAE-1953F412C126}" type="datetimeFigureOut">
              <a:rPr lang="en-US" smtClean="0"/>
              <a:t>1/9/2016</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7476712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4622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08373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0907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201622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597392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047438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6573262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57730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85773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6425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12401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14684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08538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1/9/2016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1880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10388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56479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1/9/2016</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88284326"/>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cap="none" dirty="0" smtClean="0">
                <a:solidFill>
                  <a:srgbClr val="00B050"/>
                </a:solidFill>
              </a:rPr>
              <a:t>Redis - </a:t>
            </a:r>
            <a:r>
              <a:rPr lang="en-US" b="1" cap="none" dirty="0">
                <a:solidFill>
                  <a:srgbClr val="00B050"/>
                </a:solidFill>
              </a:rPr>
              <a:t>Clients Handling</a:t>
            </a:r>
            <a:endParaRPr lang="en-US" cap="none" dirty="0"/>
          </a:p>
        </p:txBody>
      </p:sp>
      <p:sp>
        <p:nvSpPr>
          <p:cNvPr id="3" name="Subtitle 2"/>
          <p:cNvSpPr>
            <a:spLocks noGrp="1"/>
          </p:cNvSpPr>
          <p:nvPr>
            <p:ph type="subTitle" idx="1"/>
          </p:nvPr>
        </p:nvSpPr>
        <p:spPr/>
        <p:txBody>
          <a:bodyPr/>
          <a:lstStyle/>
          <a:p>
            <a:pPr algn="l"/>
            <a:r>
              <a:rPr lang="en-US" cap="none" dirty="0" smtClean="0"/>
              <a:t>Eng. Ismail Enjreny</a:t>
            </a:r>
          </a:p>
          <a:p>
            <a:pPr algn="l"/>
            <a:r>
              <a:rPr lang="en-US" cap="none" dirty="0" smtClean="0"/>
              <a:t>Email</a:t>
            </a:r>
            <a:r>
              <a:rPr lang="en-US" cap="none" smtClean="0"/>
              <a:t>: ismaeel.enjreny@gmail.com</a:t>
            </a:r>
            <a:endParaRPr lang="en-US" dirty="0"/>
          </a:p>
        </p:txBody>
      </p:sp>
      <p:pic>
        <p:nvPicPr>
          <p:cNvPr id="1026" name="Picture 2" descr="http://redis.io/images/redis-whi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8753" y="2421237"/>
            <a:ext cx="2286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82757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gn="just"/>
            <a:endParaRPr lang="en-US" cap="none" dirty="0"/>
          </a:p>
        </p:txBody>
      </p:sp>
      <p:sp>
        <p:nvSpPr>
          <p:cNvPr id="4" name="Rectangle 3"/>
          <p:cNvSpPr/>
          <p:nvPr/>
        </p:nvSpPr>
        <p:spPr>
          <a:xfrm>
            <a:off x="4988645" y="2967335"/>
            <a:ext cx="2214710" cy="923330"/>
          </a:xfrm>
          <a:prstGeom prst="rect">
            <a:avLst/>
          </a:prstGeom>
          <a:noFill/>
        </p:spPr>
        <p:txBody>
          <a:bodyPr wrap="none" lIns="91440" tIns="45720" rIns="91440" bIns="45720">
            <a:spAutoFit/>
          </a:bodyPr>
          <a:lstStyle/>
          <a:p>
            <a:pPr algn="ctr"/>
            <a:r>
              <a:rPr lang="en-US" sz="5400" b="1" cap="none" spc="0" dirty="0" smtClean="0">
                <a:ln w="6600">
                  <a:solidFill>
                    <a:schemeClr val="accent2"/>
                  </a:solidFill>
                  <a:prstDash val="solid"/>
                </a:ln>
                <a:solidFill>
                  <a:srgbClr val="FFFFFF"/>
                </a:solidFill>
                <a:effectLst>
                  <a:outerShdw dist="38100" dir="2700000" algn="tl" rotWithShape="0">
                    <a:schemeClr val="accent2"/>
                  </a:outerShdw>
                </a:effectLst>
              </a:rPr>
              <a:t>Thanks</a:t>
            </a:r>
            <a:endParaRPr 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37831349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How client connections are accepted</a:t>
            </a:r>
            <a:endParaRPr lang="en-US" dirty="0"/>
          </a:p>
        </p:txBody>
      </p:sp>
      <p:sp>
        <p:nvSpPr>
          <p:cNvPr id="3" name="Content Placeholder 2"/>
          <p:cNvSpPr>
            <a:spLocks noGrp="1"/>
          </p:cNvSpPr>
          <p:nvPr>
            <p:ph idx="1"/>
          </p:nvPr>
        </p:nvSpPr>
        <p:spPr/>
        <p:txBody>
          <a:bodyPr/>
          <a:lstStyle/>
          <a:p>
            <a:pPr algn="just"/>
            <a:r>
              <a:rPr lang="en-US" dirty="0"/>
              <a:t>Redis accepts clients connections on the configured listening TCP </a:t>
            </a:r>
            <a:r>
              <a:rPr lang="en-US" dirty="0" smtClean="0"/>
              <a:t>port</a:t>
            </a:r>
          </a:p>
          <a:p>
            <a:pPr lvl="1" algn="just"/>
            <a:r>
              <a:rPr lang="en-US" dirty="0"/>
              <a:t>The client socket is put in non-blocking state since Redis uses multiplexing and non-blocking I/O</a:t>
            </a:r>
            <a:r>
              <a:rPr lang="en-US" dirty="0" smtClean="0"/>
              <a:t>.</a:t>
            </a:r>
          </a:p>
          <a:p>
            <a:pPr lvl="1" algn="just"/>
            <a:r>
              <a:rPr lang="en-US" dirty="0"/>
              <a:t>The TCP_NODELAY option is set in order to ensure that we don't have delays in our connection</a:t>
            </a:r>
            <a:r>
              <a:rPr lang="en-US" dirty="0" smtClean="0"/>
              <a:t>.</a:t>
            </a:r>
          </a:p>
          <a:p>
            <a:pPr lvl="1" algn="just"/>
            <a:r>
              <a:rPr lang="en-US" dirty="0"/>
              <a:t>A readable file event is created so that Redis is able to collect the client queries as soon as new data is available to be read on the socket</a:t>
            </a:r>
            <a:r>
              <a:rPr lang="en-US" dirty="0" smtClean="0"/>
              <a:t>.</a:t>
            </a:r>
          </a:p>
          <a:p>
            <a:pPr algn="just"/>
            <a:r>
              <a:rPr lang="en-US" dirty="0"/>
              <a:t>After the client is initialized, Redis checks if we are already at the limit of the number of clients that it is possible to handle </a:t>
            </a:r>
            <a:r>
              <a:rPr lang="en-US" dirty="0" smtClean="0"/>
              <a:t>simultaneously</a:t>
            </a:r>
          </a:p>
          <a:p>
            <a:pPr lvl="1" algn="just"/>
            <a:r>
              <a:rPr lang="en-US" dirty="0"/>
              <a:t>this is configured using the </a:t>
            </a:r>
            <a:r>
              <a:rPr lang="en-US" dirty="0" err="1"/>
              <a:t>maxclients</a:t>
            </a:r>
            <a:r>
              <a:rPr lang="en-US" dirty="0"/>
              <a:t> configuration directive</a:t>
            </a:r>
            <a:endParaRPr lang="en-US" cap="none" dirty="0"/>
          </a:p>
        </p:txBody>
      </p:sp>
    </p:spTree>
    <p:extLst>
      <p:ext uri="{BB962C8B-B14F-4D97-AF65-F5344CB8AC3E}">
        <p14:creationId xmlns:p14="http://schemas.microsoft.com/office/powerpoint/2010/main" val="23444448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In what order clients are served</a:t>
            </a:r>
            <a:endParaRPr lang="en-US" dirty="0"/>
          </a:p>
        </p:txBody>
      </p:sp>
      <p:sp>
        <p:nvSpPr>
          <p:cNvPr id="3" name="Content Placeholder 2"/>
          <p:cNvSpPr>
            <a:spLocks noGrp="1"/>
          </p:cNvSpPr>
          <p:nvPr>
            <p:ph idx="1"/>
          </p:nvPr>
        </p:nvSpPr>
        <p:spPr/>
        <p:txBody>
          <a:bodyPr/>
          <a:lstStyle/>
          <a:p>
            <a:pPr algn="just"/>
            <a:r>
              <a:rPr lang="en-US" dirty="0"/>
              <a:t>The order is determined by a combination of the client socket file descriptor number and order in which the kernel reports events, so the order is to be considered as unspecified</a:t>
            </a:r>
            <a:r>
              <a:rPr lang="en-US" dirty="0" smtClean="0"/>
              <a:t>.</a:t>
            </a:r>
          </a:p>
          <a:p>
            <a:pPr algn="just"/>
            <a:r>
              <a:rPr lang="en-US" dirty="0"/>
              <a:t>Redis does the following two things when serving clients</a:t>
            </a:r>
            <a:r>
              <a:rPr lang="en-US" dirty="0" smtClean="0"/>
              <a:t>:</a:t>
            </a:r>
          </a:p>
          <a:p>
            <a:pPr lvl="1" algn="just"/>
            <a:r>
              <a:rPr lang="en-US" dirty="0"/>
              <a:t>It only performs a single read() system call every time there is something new to read from the client socket, in order to ensure that if we have multiple clients connected, and a few are very demanding clients sending queries at an high rate, other clients are not penalized and will not experience a bad latency figure</a:t>
            </a:r>
            <a:r>
              <a:rPr lang="en-US" dirty="0" smtClean="0"/>
              <a:t>.</a:t>
            </a:r>
          </a:p>
          <a:p>
            <a:pPr lvl="1" algn="just"/>
            <a:r>
              <a:rPr lang="en-US" dirty="0"/>
              <a:t>However once new data is read from a client, all the queries contained in the current buffers are processed sequentially. This improves locality and does not need iterating a second time to see if there are clients that need some processing time.</a:t>
            </a:r>
            <a:endParaRPr lang="en-US" cap="none" dirty="0"/>
          </a:p>
        </p:txBody>
      </p:sp>
    </p:spTree>
    <p:extLst>
      <p:ext uri="{BB962C8B-B14F-4D97-AF65-F5344CB8AC3E}">
        <p14:creationId xmlns:p14="http://schemas.microsoft.com/office/powerpoint/2010/main" val="20673157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Maximum number of clients</a:t>
            </a:r>
            <a:endParaRPr lang="en-US" dirty="0"/>
          </a:p>
        </p:txBody>
      </p:sp>
      <p:sp>
        <p:nvSpPr>
          <p:cNvPr id="3" name="Content Placeholder 2"/>
          <p:cNvSpPr>
            <a:spLocks noGrp="1"/>
          </p:cNvSpPr>
          <p:nvPr>
            <p:ph idx="1"/>
          </p:nvPr>
        </p:nvSpPr>
        <p:spPr/>
        <p:txBody>
          <a:bodyPr/>
          <a:lstStyle/>
          <a:p>
            <a:pPr algn="just"/>
            <a:r>
              <a:rPr lang="en-US" dirty="0"/>
              <a:t>In Redis 2.4 there was an hard-coded limit about the maximum number of clients that was possible to handle simultaneously</a:t>
            </a:r>
            <a:r>
              <a:rPr lang="en-US" dirty="0" smtClean="0"/>
              <a:t>.</a:t>
            </a:r>
          </a:p>
          <a:p>
            <a:pPr algn="just"/>
            <a:r>
              <a:rPr lang="en-US" dirty="0"/>
              <a:t>In Redis 2.6 this limit is dynamic: by default is set to 10000 clients, unless otherwise stated by the </a:t>
            </a:r>
            <a:r>
              <a:rPr lang="en-US" dirty="0" err="1"/>
              <a:t>maxmemory</a:t>
            </a:r>
            <a:r>
              <a:rPr lang="en-US" dirty="0"/>
              <a:t> directive in </a:t>
            </a:r>
            <a:r>
              <a:rPr lang="en-US" dirty="0" err="1"/>
              <a:t>Redis.conf</a:t>
            </a:r>
            <a:r>
              <a:rPr lang="en-US" dirty="0" smtClean="0"/>
              <a:t>.</a:t>
            </a:r>
          </a:p>
          <a:p>
            <a:pPr algn="just"/>
            <a:r>
              <a:rPr lang="en-US" dirty="0"/>
              <a:t>Redis checks with the kernel what is the maximum number of file descriptors that we are able to open (the soft limit is checked), if the limit is smaller than the maximum number of clients we want to handle, plus 32 (that is the number of file descriptors Redis reserves for internal uses), then the number of maximum clients is modified by Redis to match the amount of clients we are really able to handle under the current operating system </a:t>
            </a:r>
            <a:r>
              <a:rPr lang="en-US" dirty="0" smtClean="0"/>
              <a:t>limit</a:t>
            </a:r>
            <a:endParaRPr lang="ar-SA" dirty="0" smtClean="0"/>
          </a:p>
          <a:p>
            <a:pPr algn="just"/>
            <a:r>
              <a:rPr lang="en-US" dirty="0"/>
              <a:t>When the configured number of maximum clients can not be honored, the condition is logged at startup</a:t>
            </a:r>
            <a:endParaRPr lang="en-US" cap="none" dirty="0"/>
          </a:p>
        </p:txBody>
      </p:sp>
    </p:spTree>
    <p:extLst>
      <p:ext uri="{BB962C8B-B14F-4D97-AF65-F5344CB8AC3E}">
        <p14:creationId xmlns:p14="http://schemas.microsoft.com/office/powerpoint/2010/main" val="18090119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Output buffers limits</a:t>
            </a:r>
            <a:endParaRPr lang="en-US" dirty="0"/>
          </a:p>
        </p:txBody>
      </p:sp>
      <p:sp>
        <p:nvSpPr>
          <p:cNvPr id="3" name="Content Placeholder 2"/>
          <p:cNvSpPr>
            <a:spLocks noGrp="1"/>
          </p:cNvSpPr>
          <p:nvPr>
            <p:ph idx="1"/>
          </p:nvPr>
        </p:nvSpPr>
        <p:spPr/>
        <p:txBody>
          <a:bodyPr>
            <a:normAutofit lnSpcReduction="10000"/>
          </a:bodyPr>
          <a:lstStyle/>
          <a:p>
            <a:pPr algn="just"/>
            <a:r>
              <a:rPr lang="en-US" dirty="0"/>
              <a:t>Redis needs to handle a variable-length output buffer for every client, since a command can produce a big amount of data that needs to be transferred to the client</a:t>
            </a:r>
            <a:r>
              <a:rPr lang="en-US" dirty="0" smtClean="0"/>
              <a:t>.</a:t>
            </a:r>
          </a:p>
          <a:p>
            <a:pPr algn="just"/>
            <a:r>
              <a:rPr lang="en-US" dirty="0"/>
              <a:t>It is possible that a client sends more commands producing more output to serve at a faster rate at which Redis can send the existing output to the client. This is especially true with Pub/Sub clients in case a client is not able to process new messages fast enough</a:t>
            </a:r>
            <a:r>
              <a:rPr lang="en-US" dirty="0" smtClean="0"/>
              <a:t>.</a:t>
            </a:r>
          </a:p>
          <a:p>
            <a:pPr algn="just"/>
            <a:r>
              <a:rPr lang="en-US" dirty="0" smtClean="0"/>
              <a:t>By </a:t>
            </a:r>
            <a:r>
              <a:rPr lang="en-US" dirty="0"/>
              <a:t>default Redis sets limits to the output buffer size for different kind of clients. When the limit is reached the client connection is closed and the event logged in the Redis log file</a:t>
            </a:r>
            <a:r>
              <a:rPr lang="en-US" dirty="0" smtClean="0"/>
              <a:t>.</a:t>
            </a:r>
          </a:p>
          <a:p>
            <a:pPr lvl="1" algn="just"/>
            <a:r>
              <a:rPr lang="en-US" dirty="0"/>
              <a:t>The hard limit is a fixed limit that when reached will make Redis closing the client connection as soon as possible</a:t>
            </a:r>
            <a:r>
              <a:rPr lang="en-US" dirty="0" smtClean="0"/>
              <a:t>.</a:t>
            </a:r>
          </a:p>
          <a:p>
            <a:pPr lvl="1" algn="just"/>
            <a:r>
              <a:rPr lang="en-US" dirty="0"/>
              <a:t>The soft limit instead is a limit that depends on the time, for instance a soft limit of 32 megabytes per 10 seconds means that if the client has an output buffer bigger than 32 megabytes for, continuously, 10 seconds, the connection gets closed.</a:t>
            </a:r>
            <a:endParaRPr lang="en-US" cap="none" dirty="0"/>
          </a:p>
        </p:txBody>
      </p:sp>
    </p:spTree>
    <p:extLst>
      <p:ext uri="{BB962C8B-B14F-4D97-AF65-F5344CB8AC3E}">
        <p14:creationId xmlns:p14="http://schemas.microsoft.com/office/powerpoint/2010/main" val="41160911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Output buffers </a:t>
            </a:r>
            <a:r>
              <a:rPr lang="en-US" cap="none" dirty="0" smtClean="0"/>
              <a:t>limits (cont. )</a:t>
            </a:r>
            <a:endParaRPr lang="en-US" dirty="0"/>
          </a:p>
        </p:txBody>
      </p:sp>
      <p:sp>
        <p:nvSpPr>
          <p:cNvPr id="3" name="Content Placeholder 2"/>
          <p:cNvSpPr>
            <a:spLocks noGrp="1"/>
          </p:cNvSpPr>
          <p:nvPr>
            <p:ph idx="1"/>
          </p:nvPr>
        </p:nvSpPr>
        <p:spPr/>
        <p:txBody>
          <a:bodyPr>
            <a:normAutofit/>
          </a:bodyPr>
          <a:lstStyle/>
          <a:p>
            <a:pPr algn="just"/>
            <a:r>
              <a:rPr lang="en-US" dirty="0"/>
              <a:t>Different kind of clients have different default limits</a:t>
            </a:r>
            <a:r>
              <a:rPr lang="en-US" dirty="0" smtClean="0"/>
              <a:t>:</a:t>
            </a:r>
          </a:p>
          <a:p>
            <a:pPr lvl="1" algn="just"/>
            <a:r>
              <a:rPr lang="en-US" dirty="0">
                <a:solidFill>
                  <a:srgbClr val="00B050"/>
                </a:solidFill>
              </a:rPr>
              <a:t>Normal clients</a:t>
            </a:r>
            <a:r>
              <a:rPr lang="en-US" dirty="0"/>
              <a:t> have a default limit of 0, that means, no limit at all, because most normal clients use blocking implementations sending a single command and waiting for the reply to be completely read before sending the next command, so it is always not desirable to close the connection in case of a normal client</a:t>
            </a:r>
            <a:r>
              <a:rPr lang="en-US" dirty="0" smtClean="0"/>
              <a:t>.</a:t>
            </a:r>
          </a:p>
          <a:p>
            <a:pPr lvl="1" algn="just"/>
            <a:r>
              <a:rPr lang="en-US" dirty="0">
                <a:solidFill>
                  <a:srgbClr val="00B050"/>
                </a:solidFill>
              </a:rPr>
              <a:t>Pub/Sub clients</a:t>
            </a:r>
            <a:r>
              <a:rPr lang="en-US" dirty="0"/>
              <a:t> have a default hard limit of 32 megabytes and a soft limit of 8 megabytes per 60 seconds</a:t>
            </a:r>
            <a:r>
              <a:rPr lang="en-US" dirty="0" smtClean="0"/>
              <a:t>.</a:t>
            </a:r>
          </a:p>
          <a:p>
            <a:pPr lvl="1" algn="just"/>
            <a:r>
              <a:rPr lang="en-US" dirty="0">
                <a:solidFill>
                  <a:srgbClr val="00B050"/>
                </a:solidFill>
              </a:rPr>
              <a:t>Slaves</a:t>
            </a:r>
            <a:r>
              <a:rPr lang="en-US" dirty="0"/>
              <a:t> have a default hard limit of 256 megabytes and a soft limit of 64 megabyte per 60 second</a:t>
            </a:r>
            <a:r>
              <a:rPr lang="en-US" dirty="0" smtClean="0"/>
              <a:t>.</a:t>
            </a:r>
          </a:p>
          <a:p>
            <a:pPr algn="just"/>
            <a:endParaRPr lang="en-US" cap="none" dirty="0"/>
          </a:p>
        </p:txBody>
      </p:sp>
    </p:spTree>
    <p:extLst>
      <p:ext uri="{BB962C8B-B14F-4D97-AF65-F5344CB8AC3E}">
        <p14:creationId xmlns:p14="http://schemas.microsoft.com/office/powerpoint/2010/main" val="19517050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Client timeouts</a:t>
            </a:r>
          </a:p>
        </p:txBody>
      </p:sp>
      <p:sp>
        <p:nvSpPr>
          <p:cNvPr id="3" name="Content Placeholder 2"/>
          <p:cNvSpPr>
            <a:spLocks noGrp="1"/>
          </p:cNvSpPr>
          <p:nvPr>
            <p:ph idx="1"/>
          </p:nvPr>
        </p:nvSpPr>
        <p:spPr/>
        <p:txBody>
          <a:bodyPr>
            <a:normAutofit/>
          </a:bodyPr>
          <a:lstStyle/>
          <a:p>
            <a:pPr algn="just"/>
            <a:r>
              <a:rPr lang="en-US" dirty="0"/>
              <a:t>By default recent versions of Redis don't close the connection with the client if the client is idle for many seconds: the connection will remain open forever</a:t>
            </a:r>
            <a:r>
              <a:rPr lang="en-US" dirty="0" smtClean="0"/>
              <a:t>.</a:t>
            </a:r>
          </a:p>
          <a:p>
            <a:pPr algn="just"/>
            <a:r>
              <a:rPr lang="en-US" dirty="0" smtClean="0"/>
              <a:t>You </a:t>
            </a:r>
            <a:r>
              <a:rPr lang="en-US" dirty="0"/>
              <a:t>can configure a timeout, so that if the client is idle for more than the specified number of seconds, the client connection will be closed</a:t>
            </a:r>
            <a:r>
              <a:rPr lang="en-US" dirty="0" smtClean="0"/>
              <a:t>.</a:t>
            </a:r>
          </a:p>
          <a:p>
            <a:pPr algn="just"/>
            <a:r>
              <a:rPr lang="en-US" dirty="0"/>
              <a:t>You can configure this limit via </a:t>
            </a:r>
            <a:r>
              <a:rPr lang="en-US" dirty="0" err="1" smtClean="0"/>
              <a:t>redis.windows.conf</a:t>
            </a:r>
            <a:r>
              <a:rPr lang="en-US" dirty="0" smtClean="0"/>
              <a:t> </a:t>
            </a:r>
            <a:r>
              <a:rPr lang="en-US" dirty="0"/>
              <a:t>or simply using CONFIG SET </a:t>
            </a:r>
            <a:r>
              <a:rPr lang="en-US" dirty="0">
                <a:solidFill>
                  <a:srgbClr val="00B050"/>
                </a:solidFill>
              </a:rPr>
              <a:t>timeout</a:t>
            </a:r>
            <a:r>
              <a:rPr lang="en-US" dirty="0"/>
              <a:t> &lt;value</a:t>
            </a:r>
            <a:r>
              <a:rPr lang="en-US" dirty="0" smtClean="0"/>
              <a:t>&gt;.</a:t>
            </a:r>
          </a:p>
          <a:p>
            <a:pPr algn="just"/>
            <a:r>
              <a:rPr lang="en-US" dirty="0"/>
              <a:t>Note that the timeout only applies to </a:t>
            </a:r>
            <a:r>
              <a:rPr lang="en-US" dirty="0" smtClean="0">
                <a:solidFill>
                  <a:srgbClr val="00B050"/>
                </a:solidFill>
              </a:rPr>
              <a:t>normal </a:t>
            </a:r>
            <a:r>
              <a:rPr lang="en-US" dirty="0">
                <a:solidFill>
                  <a:srgbClr val="00B050"/>
                </a:solidFill>
              </a:rPr>
              <a:t>clients</a:t>
            </a:r>
            <a:r>
              <a:rPr lang="en-US" dirty="0"/>
              <a:t> and it does not apply to </a:t>
            </a:r>
            <a:r>
              <a:rPr lang="en-US" dirty="0">
                <a:solidFill>
                  <a:srgbClr val="00B050"/>
                </a:solidFill>
              </a:rPr>
              <a:t>Pub/Sub clients</a:t>
            </a:r>
            <a:r>
              <a:rPr lang="en-US" dirty="0"/>
              <a:t>, since a Pub/Sub connection is a push style connection so a client that is idle is the norm.</a:t>
            </a:r>
            <a:endParaRPr lang="en-US" cap="none" dirty="0"/>
          </a:p>
        </p:txBody>
      </p:sp>
    </p:spTree>
    <p:extLst>
      <p:ext uri="{BB962C8B-B14F-4D97-AF65-F5344CB8AC3E}">
        <p14:creationId xmlns:p14="http://schemas.microsoft.com/office/powerpoint/2010/main" val="19977199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Client </a:t>
            </a:r>
            <a:r>
              <a:rPr lang="en-US" cap="none" dirty="0" smtClean="0"/>
              <a:t>timeouts (cont.)</a:t>
            </a:r>
            <a:endParaRPr lang="en-US" cap="none" dirty="0"/>
          </a:p>
        </p:txBody>
      </p:sp>
      <p:sp>
        <p:nvSpPr>
          <p:cNvPr id="3" name="Content Placeholder 2"/>
          <p:cNvSpPr>
            <a:spLocks noGrp="1"/>
          </p:cNvSpPr>
          <p:nvPr>
            <p:ph idx="1"/>
          </p:nvPr>
        </p:nvSpPr>
        <p:spPr/>
        <p:txBody>
          <a:bodyPr>
            <a:normAutofit/>
          </a:bodyPr>
          <a:lstStyle/>
          <a:p>
            <a:pPr algn="just"/>
            <a:r>
              <a:rPr lang="en-US" dirty="0"/>
              <a:t>Even if by default connections are not subject to timeout, there are two conditions when it makes sense to set a timeout</a:t>
            </a:r>
            <a:r>
              <a:rPr lang="en-US" dirty="0" smtClean="0"/>
              <a:t>:</a:t>
            </a:r>
          </a:p>
          <a:p>
            <a:pPr lvl="1" algn="just"/>
            <a:r>
              <a:rPr lang="en-US" dirty="0"/>
              <a:t>Mission critical applications where a bug in the client software may saturate the Redis server with idle connections, causing service disruption</a:t>
            </a:r>
            <a:r>
              <a:rPr lang="en-US" dirty="0" smtClean="0"/>
              <a:t>.</a:t>
            </a:r>
          </a:p>
          <a:p>
            <a:pPr lvl="1" algn="just"/>
            <a:r>
              <a:rPr lang="en-US" dirty="0"/>
              <a:t>As a debugging mechanism in order to be able to connect with the server if a bug in the client software saturates the server with idle connections, making it impossible to interact with the server</a:t>
            </a:r>
            <a:r>
              <a:rPr lang="en-US" dirty="0" smtClean="0"/>
              <a:t>.</a:t>
            </a:r>
          </a:p>
          <a:p>
            <a:pPr algn="just"/>
            <a:r>
              <a:rPr lang="en-US" dirty="0"/>
              <a:t>Timeouts are not to be considered very precise: Redis avoids to set timer events or to run O(N) algorithms in order to check idle clients, so the check is performed incrementally from time to time. This means that it is possible that while the timeout is set to 10 seconds, the client connection will be closed, for instance, after 12 seconds if many clients are connected at the same time.</a:t>
            </a:r>
            <a:endParaRPr lang="en-US" cap="none" dirty="0"/>
          </a:p>
        </p:txBody>
      </p:sp>
    </p:spTree>
    <p:extLst>
      <p:ext uri="{BB962C8B-B14F-4D97-AF65-F5344CB8AC3E}">
        <p14:creationId xmlns:p14="http://schemas.microsoft.com/office/powerpoint/2010/main" val="39914183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CLIENT command</a:t>
            </a:r>
            <a:endParaRPr lang="en-US" cap="none" dirty="0"/>
          </a:p>
        </p:txBody>
      </p:sp>
      <p:sp>
        <p:nvSpPr>
          <p:cNvPr id="3" name="Content Placeholder 2"/>
          <p:cNvSpPr>
            <a:spLocks noGrp="1"/>
          </p:cNvSpPr>
          <p:nvPr>
            <p:ph idx="1"/>
          </p:nvPr>
        </p:nvSpPr>
        <p:spPr/>
        <p:txBody>
          <a:bodyPr>
            <a:normAutofit/>
          </a:bodyPr>
          <a:lstStyle/>
          <a:p>
            <a:pPr algn="just"/>
            <a:r>
              <a:rPr lang="en-US" dirty="0"/>
              <a:t>The Redis client command allows to inspect the state of every connected client, to kill a specific client, to set names to connections. It is a very powerful debugging tool if you use Redis at scale</a:t>
            </a:r>
            <a:r>
              <a:rPr lang="en-US" dirty="0" smtClean="0"/>
              <a:t>.</a:t>
            </a:r>
          </a:p>
          <a:p>
            <a:pPr algn="just"/>
            <a:r>
              <a:rPr lang="en-US" cap="none" dirty="0" smtClean="0"/>
              <a:t>CLIENT commands:</a:t>
            </a:r>
          </a:p>
          <a:p>
            <a:pPr lvl="1" algn="just"/>
            <a:r>
              <a:rPr lang="en-US" dirty="0"/>
              <a:t>CLIENT </a:t>
            </a:r>
            <a:r>
              <a:rPr lang="en-US" dirty="0" smtClean="0"/>
              <a:t>LIST</a:t>
            </a:r>
          </a:p>
          <a:p>
            <a:pPr lvl="1" algn="just"/>
            <a:r>
              <a:rPr lang="en-US" dirty="0"/>
              <a:t>CLIENT </a:t>
            </a:r>
            <a:r>
              <a:rPr lang="en-US" dirty="0" smtClean="0"/>
              <a:t>GETNAME</a:t>
            </a:r>
          </a:p>
          <a:p>
            <a:pPr lvl="1" algn="just"/>
            <a:r>
              <a:rPr lang="en-US" dirty="0"/>
              <a:t>CLIENT </a:t>
            </a:r>
            <a:r>
              <a:rPr lang="en-US" dirty="0" smtClean="0"/>
              <a:t>KILL</a:t>
            </a:r>
          </a:p>
          <a:p>
            <a:pPr lvl="1" algn="just"/>
            <a:r>
              <a:rPr lang="en-US" dirty="0"/>
              <a:t>CLIENT </a:t>
            </a:r>
            <a:r>
              <a:rPr lang="en-US" dirty="0" smtClean="0"/>
              <a:t>PAUSE</a:t>
            </a:r>
          </a:p>
          <a:p>
            <a:pPr lvl="1" algn="just"/>
            <a:r>
              <a:rPr lang="en-US" dirty="0"/>
              <a:t>CLIENT SETNAME connection-name</a:t>
            </a:r>
            <a:endParaRPr lang="en-US" cap="none" dirty="0"/>
          </a:p>
        </p:txBody>
      </p:sp>
    </p:spTree>
    <p:extLst>
      <p:ext uri="{BB962C8B-B14F-4D97-AF65-F5344CB8AC3E}">
        <p14:creationId xmlns:p14="http://schemas.microsoft.com/office/powerpoint/2010/main" val="29751448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2269</TotalTime>
  <Words>1082</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Celestial</vt:lpstr>
      <vt:lpstr>Redis - Clients Handling</vt:lpstr>
      <vt:lpstr>How client connections are accepted</vt:lpstr>
      <vt:lpstr>In what order clients are served</vt:lpstr>
      <vt:lpstr>Maximum number of clients</vt:lpstr>
      <vt:lpstr>Output buffers limits</vt:lpstr>
      <vt:lpstr>Output buffers limits (cont. )</vt:lpstr>
      <vt:lpstr>Client timeouts</vt:lpstr>
      <vt:lpstr>Client timeouts (cont.)</vt:lpstr>
      <vt:lpstr>CLIENT command</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 Page Application</dc:title>
  <dc:creator>Ismail Enjreny</dc:creator>
  <cp:lastModifiedBy>Ismail Enjreny</cp:lastModifiedBy>
  <cp:revision>858</cp:revision>
  <dcterms:created xsi:type="dcterms:W3CDTF">2014-11-30T18:04:16Z</dcterms:created>
  <dcterms:modified xsi:type="dcterms:W3CDTF">2016-01-09T17:20:51Z</dcterms:modified>
</cp:coreProperties>
</file>