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nh Do" initials="" lastIdx="1" clrIdx="0"/>
  <p:cmAuthor id="1" name="Ioannis Papapanagiotou"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76"/>
  </p:normalViewPr>
  <p:slideViewPr>
    <p:cSldViewPr snapToGrid="0" snapToObjects="1">
      <p:cViewPr varScale="1">
        <p:scale>
          <a:sx n="120" d="100"/>
          <a:sy n="120" d="100"/>
        </p:scale>
        <p:origin x="20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commentAuthors" Target="commentAuthor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idx="1">
    <p:pos x="6000" y="100"/>
    <p:text>I added it, but we would like to get a little more insights from you about that in case people ask questions.</p:text>
  </p:cm>
  <p:cm authorId="0" idx="1">
    <p:pos x="6000" y="0"/>
    <p:text>Can we add Dynomite-spark connector here too explicitly?  This would help Dynomite to be a part of the Big Data community.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145833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a:p>
        </p:txBody>
      </p:sp>
    </p:spTree>
    <p:extLst>
      <p:ext uri="{BB962C8B-B14F-4D97-AF65-F5344CB8AC3E}">
        <p14:creationId xmlns:p14="http://schemas.microsoft.com/office/powerpoint/2010/main" val="1861212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lnSpc>
                <a:spcPct val="160000"/>
              </a:lnSpc>
              <a:spcBef>
                <a:spcPts val="0"/>
              </a:spcBef>
              <a:buClr>
                <a:schemeClr val="dk1"/>
              </a:buClr>
              <a:buSzPct val="25000"/>
              <a:buFont typeface="Arial"/>
              <a:buNone/>
            </a:pPr>
            <a:r>
              <a:rPr lang="en" sz="1200">
                <a:solidFill>
                  <a:srgbClr val="333333"/>
                </a:solidFill>
              </a:rPr>
              <a:t>Each Dynomite node (e.g., a1 or b1 or c1) has a Dynomite process co-located with the datastore server, which acts as a proxy, traffic router, coordinator and gossiper. </a:t>
            </a:r>
          </a:p>
          <a:p>
            <a:pPr lvl="0" rtl="0">
              <a:lnSpc>
                <a:spcPct val="160000"/>
              </a:lnSpc>
              <a:spcBef>
                <a:spcPts val="0"/>
              </a:spcBef>
              <a:buClr>
                <a:schemeClr val="dk1"/>
              </a:buClr>
              <a:buSzPct val="25000"/>
              <a:buFont typeface="Arial"/>
              <a:buNone/>
            </a:pPr>
            <a:r>
              <a:rPr lang="en" sz="1200">
                <a:solidFill>
                  <a:srgbClr val="333333"/>
                </a:solidFill>
              </a:rPr>
              <a:t>Dynomite manager</a:t>
            </a:r>
          </a:p>
          <a:p>
            <a:pPr marL="457200" lvl="0" indent="-304800" rtl="0">
              <a:lnSpc>
                <a:spcPct val="160000"/>
              </a:lnSpc>
              <a:spcBef>
                <a:spcPts val="0"/>
              </a:spcBef>
              <a:buClr>
                <a:srgbClr val="333333"/>
              </a:buClr>
              <a:buSzPct val="100000"/>
              <a:buChar char="-"/>
            </a:pPr>
            <a:r>
              <a:rPr lang="en" sz="1200">
                <a:solidFill>
                  <a:srgbClr val="333333"/>
                </a:solidFill>
              </a:rPr>
              <a:t>Monitoring Dynomite, Redis</a:t>
            </a:r>
          </a:p>
          <a:p>
            <a:pPr marL="457200" lvl="0" indent="-304800" rtl="0">
              <a:lnSpc>
                <a:spcPct val="160000"/>
              </a:lnSpc>
              <a:spcBef>
                <a:spcPts val="0"/>
              </a:spcBef>
              <a:buClr>
                <a:srgbClr val="333333"/>
              </a:buClr>
              <a:buSzPct val="100000"/>
              <a:buChar char="-"/>
            </a:pPr>
            <a:r>
              <a:rPr lang="en" sz="1200">
                <a:solidFill>
                  <a:srgbClr val="333333"/>
                </a:solidFill>
              </a:rPr>
              <a:t>Responsible for publishing Redis and Dynomite Metrics </a:t>
            </a:r>
          </a:p>
          <a:p>
            <a:pPr marL="457200" lvl="0" indent="-304800" rtl="0">
              <a:lnSpc>
                <a:spcPct val="160000"/>
              </a:lnSpc>
              <a:spcBef>
                <a:spcPts val="0"/>
              </a:spcBef>
              <a:buClr>
                <a:srgbClr val="333333"/>
              </a:buClr>
              <a:buSzPct val="100000"/>
              <a:buChar char="-"/>
            </a:pPr>
            <a:r>
              <a:rPr lang="en" sz="1200">
                <a:solidFill>
                  <a:srgbClr val="333333"/>
                </a:solidFill>
              </a:rPr>
              <a:t>Handles Cold bootstrapping, backups, restores</a:t>
            </a:r>
          </a:p>
          <a:p>
            <a:pPr marL="457200" lvl="0" indent="-304800" rtl="0">
              <a:lnSpc>
                <a:spcPct val="160000"/>
              </a:lnSpc>
              <a:spcBef>
                <a:spcPts val="0"/>
              </a:spcBef>
              <a:buClr>
                <a:srgbClr val="333333"/>
              </a:buClr>
              <a:buChar char="-"/>
            </a:pPr>
            <a:endParaRPr sz="1200">
              <a:solidFill>
                <a:srgbClr val="333333"/>
              </a:solidFill>
            </a:endParaRPr>
          </a:p>
        </p:txBody>
      </p:sp>
    </p:spTree>
    <p:extLst>
      <p:ext uri="{BB962C8B-B14F-4D97-AF65-F5344CB8AC3E}">
        <p14:creationId xmlns:p14="http://schemas.microsoft.com/office/powerpoint/2010/main" val="83859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extLst>
      <p:ext uri="{BB962C8B-B14F-4D97-AF65-F5344CB8AC3E}">
        <p14:creationId xmlns:p14="http://schemas.microsoft.com/office/powerpoint/2010/main" val="67578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457200" marR="0" lvl="0" indent="-298450" algn="l" rtl="0">
              <a:spcBef>
                <a:spcPts val="0"/>
              </a:spcBef>
              <a:buSzPct val="100000"/>
              <a:buChar char="-"/>
            </a:pPr>
            <a:r>
              <a:rPr lang="en" sz="1100"/>
              <a:t>Netflix Tech Blog</a:t>
            </a:r>
          </a:p>
          <a:p>
            <a:pPr marL="457200" marR="0" lvl="0" indent="-298450" algn="l" rtl="0">
              <a:spcBef>
                <a:spcPts val="0"/>
              </a:spcBef>
              <a:buSzPct val="100000"/>
              <a:buChar char="-"/>
            </a:pPr>
            <a:r>
              <a:rPr lang="en" sz="1100"/>
              <a:t>Focus on what we have, not to show how fast we are</a:t>
            </a:r>
          </a:p>
          <a:p>
            <a:pPr marL="457200" marR="0" lvl="0" indent="-298450" algn="l" rtl="0">
              <a:spcBef>
                <a:spcPts val="0"/>
              </a:spcBef>
              <a:buSzPct val="100000"/>
              <a:buChar char="-"/>
            </a:pPr>
            <a:r>
              <a:rPr lang="en" sz="1100"/>
              <a:t>Mainly useful in sizing clusters while deploying dynomite for customers</a:t>
            </a:r>
          </a:p>
        </p:txBody>
      </p:sp>
    </p:spTree>
    <p:extLst>
      <p:ext uri="{BB962C8B-B14F-4D97-AF65-F5344CB8AC3E}">
        <p14:creationId xmlns:p14="http://schemas.microsoft.com/office/powerpoint/2010/main" val="1958027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457200" lvl="0" indent="-298450" rtl="0">
              <a:spcBef>
                <a:spcPts val="0"/>
              </a:spcBef>
              <a:buClr>
                <a:schemeClr val="dk1"/>
              </a:buClr>
              <a:buChar char="-"/>
            </a:pPr>
            <a:endParaRPr sz="1100"/>
          </a:p>
          <a:p>
            <a:pPr marL="457200" lvl="0" indent="-298450" rtl="0">
              <a:spcBef>
                <a:spcPts val="0"/>
              </a:spcBef>
              <a:buClr>
                <a:schemeClr val="dk1"/>
              </a:buClr>
              <a:buSzPct val="100000"/>
              <a:buChar char="-"/>
            </a:pPr>
            <a:r>
              <a:rPr lang="en" sz="1100">
                <a:solidFill>
                  <a:schemeClr val="dk1"/>
                </a:solidFill>
              </a:rPr>
              <a:t>Fix: identify graphs better</a:t>
            </a:r>
          </a:p>
          <a:p>
            <a:pPr marL="0" marR="0" lvl="0" indent="0" algn="l" rtl="0">
              <a:spcBef>
                <a:spcPts val="0"/>
              </a:spcBef>
              <a:buFont typeface="Arial"/>
              <a:buNone/>
            </a:pPr>
            <a:endParaRPr sz="1100"/>
          </a:p>
        </p:txBody>
      </p:sp>
    </p:spTree>
    <p:extLst>
      <p:ext uri="{BB962C8B-B14F-4D97-AF65-F5344CB8AC3E}">
        <p14:creationId xmlns:p14="http://schemas.microsoft.com/office/powerpoint/2010/main" val="526819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r>
              <a:rPr lang="en"/>
              <a:t>Dynomite contribution is very less and majority of latency is taken by the network</a:t>
            </a:r>
          </a:p>
        </p:txBody>
      </p:sp>
    </p:spTree>
    <p:extLst>
      <p:ext uri="{BB962C8B-B14F-4D97-AF65-F5344CB8AC3E}">
        <p14:creationId xmlns:p14="http://schemas.microsoft.com/office/powerpoint/2010/main" val="179469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285081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a:p>
        </p:txBody>
      </p:sp>
    </p:spTree>
    <p:extLst>
      <p:ext uri="{BB962C8B-B14F-4D97-AF65-F5344CB8AC3E}">
        <p14:creationId xmlns:p14="http://schemas.microsoft.com/office/powerpoint/2010/main" val="1122438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200">
                <a:solidFill>
                  <a:srgbClr val="333333"/>
                </a:solidFill>
                <a:highlight>
                  <a:srgbClr val="FFFFFF"/>
                </a:highlight>
              </a:rPr>
              <a:t>Picture is incorrect -- DC2-rack2 should be DC1</a:t>
            </a:r>
          </a:p>
        </p:txBody>
      </p:sp>
    </p:spTree>
    <p:extLst>
      <p:ext uri="{BB962C8B-B14F-4D97-AF65-F5344CB8AC3E}">
        <p14:creationId xmlns:p14="http://schemas.microsoft.com/office/powerpoint/2010/main" val="1327766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200">
                <a:solidFill>
                  <a:srgbClr val="333333"/>
                </a:solidFill>
                <a:highlight>
                  <a:srgbClr val="FFFFFF"/>
                </a:highlight>
              </a:rPr>
              <a:t>Picture is incorrect -- DC2-rack2 should be DC1</a:t>
            </a:r>
          </a:p>
        </p:txBody>
      </p:sp>
    </p:spTree>
    <p:extLst>
      <p:ext uri="{BB962C8B-B14F-4D97-AF65-F5344CB8AC3E}">
        <p14:creationId xmlns:p14="http://schemas.microsoft.com/office/powerpoint/2010/main" val="1266586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200">
                <a:solidFill>
                  <a:srgbClr val="333333"/>
                </a:solidFill>
                <a:highlight>
                  <a:srgbClr val="FFFFFF"/>
                </a:highlight>
              </a:rPr>
              <a:t>Picture is incorrect -- DC2-rack2 should be DC1</a:t>
            </a:r>
          </a:p>
        </p:txBody>
      </p:sp>
    </p:spTree>
    <p:extLst>
      <p:ext uri="{BB962C8B-B14F-4D97-AF65-F5344CB8AC3E}">
        <p14:creationId xmlns:p14="http://schemas.microsoft.com/office/powerpoint/2010/main" val="165504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56458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200">
                <a:solidFill>
                  <a:srgbClr val="333333"/>
                </a:solidFill>
                <a:highlight>
                  <a:srgbClr val="FFFFFF"/>
                </a:highlight>
              </a:rPr>
              <a:t>Picture is incorrect -- DC2-rack2 should be DC1</a:t>
            </a:r>
          </a:p>
        </p:txBody>
      </p:sp>
    </p:spTree>
    <p:extLst>
      <p:ext uri="{BB962C8B-B14F-4D97-AF65-F5344CB8AC3E}">
        <p14:creationId xmlns:p14="http://schemas.microsoft.com/office/powerpoint/2010/main" val="2106059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200">
                <a:solidFill>
                  <a:srgbClr val="333333"/>
                </a:solidFill>
                <a:highlight>
                  <a:srgbClr val="FFFFFF"/>
                </a:highlight>
              </a:rPr>
              <a:t>Picture is incorrect -- DC2-rack2 should be DC1</a:t>
            </a:r>
          </a:p>
        </p:txBody>
      </p:sp>
    </p:spTree>
    <p:extLst>
      <p:ext uri="{BB962C8B-B14F-4D97-AF65-F5344CB8AC3E}">
        <p14:creationId xmlns:p14="http://schemas.microsoft.com/office/powerpoint/2010/main" val="1721353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200">
                <a:solidFill>
                  <a:srgbClr val="333333"/>
                </a:solidFill>
                <a:highlight>
                  <a:srgbClr val="FFFFFF"/>
                </a:highlight>
              </a:rPr>
              <a:t>Picture is incorrect -- DC2-rack2 should be DC1</a:t>
            </a:r>
          </a:p>
        </p:txBody>
      </p:sp>
    </p:spTree>
    <p:extLst>
      <p:ext uri="{BB962C8B-B14F-4D97-AF65-F5344CB8AC3E}">
        <p14:creationId xmlns:p14="http://schemas.microsoft.com/office/powerpoint/2010/main" val="2035191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200">
                <a:solidFill>
                  <a:srgbClr val="333333"/>
                </a:solidFill>
                <a:highlight>
                  <a:srgbClr val="FFFFFF"/>
                </a:highlight>
              </a:rPr>
              <a:t>Picture is incorrect -- DC2-rack2 should be DC1</a:t>
            </a:r>
          </a:p>
        </p:txBody>
      </p:sp>
    </p:spTree>
    <p:extLst>
      <p:ext uri="{BB962C8B-B14F-4D97-AF65-F5344CB8AC3E}">
        <p14:creationId xmlns:p14="http://schemas.microsoft.com/office/powerpoint/2010/main" val="349036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5" name="Shape 2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200">
                <a:solidFill>
                  <a:srgbClr val="333333"/>
                </a:solidFill>
                <a:highlight>
                  <a:srgbClr val="FFFFFF"/>
                </a:highlight>
              </a:rPr>
              <a:t>Picture is incorrect -- DC2-rack2 should be DC1</a:t>
            </a:r>
          </a:p>
        </p:txBody>
      </p:sp>
    </p:spTree>
    <p:extLst>
      <p:ext uri="{BB962C8B-B14F-4D97-AF65-F5344CB8AC3E}">
        <p14:creationId xmlns:p14="http://schemas.microsoft.com/office/powerpoint/2010/main" val="1476548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950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6621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4" name="Shape 27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extLst>
      <p:ext uri="{BB962C8B-B14F-4D97-AF65-F5344CB8AC3E}">
        <p14:creationId xmlns:p14="http://schemas.microsoft.com/office/powerpoint/2010/main" val="766936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extLst>
      <p:ext uri="{BB962C8B-B14F-4D97-AF65-F5344CB8AC3E}">
        <p14:creationId xmlns:p14="http://schemas.microsoft.com/office/powerpoint/2010/main" val="710049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200">
                <a:solidFill>
                  <a:srgbClr val="333333"/>
                </a:solidFill>
                <a:highlight>
                  <a:srgbClr val="FFFFFF"/>
                </a:highlight>
              </a:rPr>
              <a:t>Picture is incorrect -- DC2-rack2 should be DC1</a:t>
            </a:r>
          </a:p>
        </p:txBody>
      </p:sp>
    </p:spTree>
    <p:extLst>
      <p:ext uri="{BB962C8B-B14F-4D97-AF65-F5344CB8AC3E}">
        <p14:creationId xmlns:p14="http://schemas.microsoft.com/office/powerpoint/2010/main" val="229404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One Stop Shop for All Things Databases</a:t>
            </a:r>
          </a:p>
        </p:txBody>
      </p:sp>
    </p:spTree>
    <p:extLst>
      <p:ext uri="{BB962C8B-B14F-4D97-AF65-F5344CB8AC3E}">
        <p14:creationId xmlns:p14="http://schemas.microsoft.com/office/powerpoint/2010/main" val="1870768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7" name="Shape 29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extLst>
      <p:ext uri="{BB962C8B-B14F-4D97-AF65-F5344CB8AC3E}">
        <p14:creationId xmlns:p14="http://schemas.microsoft.com/office/powerpoint/2010/main" val="860839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extLst>
      <p:ext uri="{BB962C8B-B14F-4D97-AF65-F5344CB8AC3E}">
        <p14:creationId xmlns:p14="http://schemas.microsoft.com/office/powerpoint/2010/main" val="534398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400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R="0" lvl="0" algn="l" rtl="0">
              <a:spcBef>
                <a:spcPts val="0"/>
              </a:spcBef>
              <a:buNone/>
            </a:pPr>
            <a:r>
              <a:rPr lang="en" sz="1100"/>
              <a:t>Our business use case is to stream movies at any cost. Hence we moved from the SQL to Cassandra in order to have high availability.</a:t>
            </a:r>
          </a:p>
          <a:p>
            <a:pPr marR="0" lvl="0" algn="l" rtl="0">
              <a:spcBef>
                <a:spcPts val="0"/>
              </a:spcBef>
              <a:buNone/>
            </a:pPr>
            <a:r>
              <a:rPr lang="en" sz="1100"/>
              <a:t>We are very sensitive to 99th latencies,</a:t>
            </a:r>
          </a:p>
          <a:p>
            <a:pPr marR="0" lvl="0" algn="l" rtl="0">
              <a:spcBef>
                <a:spcPts val="0"/>
              </a:spcBef>
              <a:buNone/>
            </a:pPr>
            <a:endParaRPr sz="1100"/>
          </a:p>
          <a:p>
            <a:pPr marR="0" lvl="0" algn="l" rtl="0">
              <a:spcBef>
                <a:spcPts val="0"/>
              </a:spcBef>
              <a:buNone/>
            </a:pPr>
            <a:r>
              <a:rPr lang="en" sz="1100"/>
              <a:t>Cassandra</a:t>
            </a:r>
          </a:p>
          <a:p>
            <a:pPr marL="457200" marR="0" lvl="0" indent="-298450" algn="l" rtl="0">
              <a:spcBef>
                <a:spcPts val="0"/>
              </a:spcBef>
              <a:buSzPct val="100000"/>
              <a:buChar char="-"/>
            </a:pPr>
            <a:r>
              <a:rPr lang="en" sz="1100"/>
              <a:t>Started Migrating to NoSQL</a:t>
            </a:r>
          </a:p>
          <a:p>
            <a:pPr marL="457200" marR="0" lvl="0" indent="-298450" algn="l" rtl="0">
              <a:spcBef>
                <a:spcPts val="0"/>
              </a:spcBef>
              <a:buSzPct val="100000"/>
              <a:buChar char="-"/>
            </a:pPr>
            <a:r>
              <a:rPr lang="en" sz="1100"/>
              <a:t>Quickly Became the Defacto standard for data storage</a:t>
            </a:r>
          </a:p>
          <a:p>
            <a:pPr marL="457200" marR="0" lvl="0" indent="-298450" algn="l" rtl="0">
              <a:spcBef>
                <a:spcPts val="0"/>
              </a:spcBef>
              <a:buSzPct val="100000"/>
              <a:buChar char="-"/>
            </a:pPr>
            <a:r>
              <a:rPr lang="en" sz="1100"/>
              <a:t>Scaled out Cassandra to reduce data per node and reduce latency</a:t>
            </a:r>
          </a:p>
          <a:p>
            <a:pPr marL="457200" marR="0" lvl="0" indent="-298450" algn="l" rtl="0">
              <a:spcBef>
                <a:spcPts val="0"/>
              </a:spcBef>
              <a:buSzPct val="100000"/>
              <a:buChar char="-"/>
            </a:pPr>
            <a:r>
              <a:rPr lang="en" sz="1100"/>
              <a:t>Definitely Not economical. Needed something in memory to meet the throughput and latency</a:t>
            </a:r>
          </a:p>
          <a:p>
            <a:pPr marR="0" lvl="0" algn="l" rtl="0">
              <a:spcBef>
                <a:spcPts val="0"/>
              </a:spcBef>
              <a:buNone/>
            </a:pPr>
            <a:r>
              <a:rPr lang="en" sz="1100"/>
              <a:t>Needed:</a:t>
            </a:r>
          </a:p>
          <a:p>
            <a:pPr marL="457200" marR="0" lvl="0" indent="-298450" algn="l" rtl="0">
              <a:spcBef>
                <a:spcPts val="0"/>
              </a:spcBef>
              <a:buSzPct val="100000"/>
              <a:buChar char="-"/>
            </a:pPr>
            <a:r>
              <a:rPr lang="en" sz="1100"/>
              <a:t>Typical deployment is in 3 data centers and 3 availability zones in each</a:t>
            </a:r>
          </a:p>
          <a:p>
            <a:pPr marR="0" lvl="0" algn="l" rtl="0">
              <a:spcBef>
                <a:spcPts val="0"/>
              </a:spcBef>
              <a:buNone/>
            </a:pPr>
            <a:r>
              <a:rPr lang="en" sz="1100"/>
              <a:t>Redis:</a:t>
            </a:r>
          </a:p>
          <a:p>
            <a:pPr marL="457200" marR="0" lvl="0" indent="-298450" algn="l" rtl="0">
              <a:spcBef>
                <a:spcPts val="0"/>
              </a:spcBef>
              <a:buSzPct val="100000"/>
              <a:buChar char="-"/>
            </a:pPr>
            <a:r>
              <a:rPr lang="en" sz="1100"/>
              <a:t>Kong exercises: Monkey, Gorilla and Kong</a:t>
            </a:r>
          </a:p>
          <a:p>
            <a:pPr marR="0" lvl="0" algn="l" rtl="0">
              <a:spcBef>
                <a:spcPts val="0"/>
              </a:spcBef>
              <a:buNone/>
            </a:pPr>
            <a:endParaRPr sz="1100"/>
          </a:p>
        </p:txBody>
      </p:sp>
    </p:spTree>
    <p:extLst>
      <p:ext uri="{BB962C8B-B14F-4D97-AF65-F5344CB8AC3E}">
        <p14:creationId xmlns:p14="http://schemas.microsoft.com/office/powerpoint/2010/main" val="70401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457200" lvl="0" indent="-298450" rtl="0">
              <a:spcBef>
                <a:spcPts val="0"/>
              </a:spcBef>
              <a:buClr>
                <a:schemeClr val="dk1"/>
              </a:buClr>
              <a:buSzPct val="100000"/>
              <a:buChar char="-"/>
            </a:pPr>
            <a:r>
              <a:rPr lang="en" sz="1100">
                <a:solidFill>
                  <a:schemeClr val="dk1"/>
                </a:solidFill>
              </a:rPr>
              <a:t>Two types of use cases : As a Cache and As a datastore</a:t>
            </a:r>
          </a:p>
        </p:txBody>
      </p:sp>
    </p:spTree>
    <p:extLst>
      <p:ext uri="{BB962C8B-B14F-4D97-AF65-F5344CB8AC3E}">
        <p14:creationId xmlns:p14="http://schemas.microsoft.com/office/powerpoint/2010/main" val="197398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r>
              <a:rPr lang="en" sz="1100">
                <a:solidFill>
                  <a:schemeClr val="dk1"/>
                </a:solidFill>
              </a:rPr>
              <a:t>Use Master branch of github since that is the stable one and thats what we run in production</a:t>
            </a:r>
          </a:p>
          <a:p>
            <a:pPr lvl="0" rtl="0">
              <a:spcBef>
                <a:spcPts val="0"/>
              </a:spcBef>
              <a:buNone/>
            </a:pPr>
            <a:endParaRPr sz="1100">
              <a:solidFill>
                <a:schemeClr val="dk1"/>
              </a:solidFill>
            </a:endParaRPr>
          </a:p>
        </p:txBody>
      </p:sp>
    </p:spTree>
    <p:extLst>
      <p:ext uri="{BB962C8B-B14F-4D97-AF65-F5344CB8AC3E}">
        <p14:creationId xmlns:p14="http://schemas.microsoft.com/office/powerpoint/2010/main" val="36054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457200" marR="0" lvl="0" indent="-298450" algn="l" rtl="0">
              <a:spcBef>
                <a:spcPts val="0"/>
              </a:spcBef>
              <a:buSzPct val="100000"/>
              <a:buChar char="-"/>
            </a:pPr>
            <a:r>
              <a:rPr lang="en" sz="1100"/>
              <a:t>Peer to peer, Shared nothing architecture</a:t>
            </a:r>
          </a:p>
          <a:p>
            <a:pPr marL="457200" marR="0" lvl="0" indent="-298450" algn="l" rtl="0">
              <a:spcBef>
                <a:spcPts val="0"/>
              </a:spcBef>
              <a:buSzPct val="100000"/>
              <a:buChar char="-"/>
            </a:pPr>
            <a:r>
              <a:rPr lang="en" sz="1100"/>
              <a:t>Symmetry: All nodes are same, no concept of a leader or a master</a:t>
            </a:r>
          </a:p>
          <a:p>
            <a:pPr marL="457200" marR="0" lvl="0" indent="-298450" algn="l" rtl="0">
              <a:spcBef>
                <a:spcPts val="0"/>
              </a:spcBef>
              <a:buChar char="-"/>
            </a:pPr>
            <a:endParaRPr sz="1100"/>
          </a:p>
          <a:p>
            <a:pPr marL="0" marR="0" lvl="0" indent="0" algn="l" rtl="0">
              <a:spcBef>
                <a:spcPts val="0"/>
              </a:spcBef>
              <a:buFont typeface="Arial"/>
              <a:buNone/>
            </a:pPr>
            <a:endParaRPr sz="1100"/>
          </a:p>
          <a:p>
            <a:pPr marL="0" marR="0" lvl="0" indent="0" algn="l" rtl="0">
              <a:spcBef>
                <a:spcPts val="0"/>
              </a:spcBef>
              <a:buFont typeface="Arial"/>
              <a:buNone/>
            </a:pPr>
            <a:endParaRPr sz="1100"/>
          </a:p>
          <a:p>
            <a:pPr marL="457200" lvl="0" indent="-298450" rtl="0">
              <a:spcBef>
                <a:spcPts val="0"/>
              </a:spcBef>
              <a:buClr>
                <a:schemeClr val="dk1"/>
              </a:buClr>
              <a:buSzPct val="100000"/>
              <a:buChar char="-"/>
            </a:pPr>
            <a:r>
              <a:rPr lang="en" sz="1100">
                <a:solidFill>
                  <a:schemeClr val="dk1"/>
                </a:solidFill>
              </a:rPr>
              <a:t>Symmetry: every node has the same responsibilities, so it is easier to manage and maintain</a:t>
            </a:r>
          </a:p>
          <a:p>
            <a:pPr marL="457200" lvl="0" indent="-298450" rtl="0">
              <a:spcBef>
                <a:spcPts val="0"/>
              </a:spcBef>
              <a:buClr>
                <a:schemeClr val="dk1"/>
              </a:buClr>
              <a:buSzPct val="100000"/>
              <a:buChar char="-"/>
            </a:pPr>
            <a:r>
              <a:rPr lang="en" sz="1100">
                <a:solidFill>
                  <a:schemeClr val="dk1"/>
                </a:solidFill>
              </a:rPr>
              <a:t>highly decentralized, loosely coupled, service oriented architecture that can scale.</a:t>
            </a:r>
          </a:p>
          <a:p>
            <a:pPr marL="457200" lvl="0" indent="-298450" rtl="0">
              <a:spcBef>
                <a:spcPts val="0"/>
              </a:spcBef>
              <a:buClr>
                <a:schemeClr val="dk1"/>
              </a:buClr>
              <a:buSzPct val="100000"/>
              <a:buChar char="-"/>
            </a:pPr>
            <a:r>
              <a:rPr lang="en" sz="1100">
                <a:solidFill>
                  <a:schemeClr val="dk1"/>
                </a:solidFill>
              </a:rPr>
              <a:t>data can be stored even if network is flapping or data centers are destroyed</a:t>
            </a:r>
          </a:p>
        </p:txBody>
      </p:sp>
    </p:spTree>
    <p:extLst>
      <p:ext uri="{BB962C8B-B14F-4D97-AF65-F5344CB8AC3E}">
        <p14:creationId xmlns:p14="http://schemas.microsoft.com/office/powerpoint/2010/main" val="1649438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457200" marR="0" lvl="0" indent="-298450" algn="l" rtl="0">
              <a:spcBef>
                <a:spcPts val="1200"/>
              </a:spcBef>
              <a:buSzPct val="100000"/>
              <a:buChar char="-"/>
            </a:pPr>
            <a:r>
              <a:rPr lang="en" sz="1100"/>
              <a:t>All nodes know the topology in the system</a:t>
            </a:r>
          </a:p>
          <a:p>
            <a:pPr marL="457200" marR="0" lvl="0" indent="-298450" algn="l" rtl="0">
              <a:spcBef>
                <a:spcPts val="1200"/>
              </a:spcBef>
              <a:buChar char="-"/>
            </a:pPr>
            <a:endParaRPr sz="1100"/>
          </a:p>
        </p:txBody>
      </p:sp>
    </p:spTree>
    <p:extLst>
      <p:ext uri="{BB962C8B-B14F-4D97-AF65-F5344CB8AC3E}">
        <p14:creationId xmlns:p14="http://schemas.microsoft.com/office/powerpoint/2010/main" val="250772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457200" marR="0" lvl="0" indent="-298450" algn="l" rtl="0">
              <a:spcBef>
                <a:spcPts val="0"/>
              </a:spcBef>
              <a:buSzPct val="100000"/>
              <a:buChar char="-"/>
            </a:pPr>
            <a:r>
              <a:rPr lang="en" sz="1100"/>
              <a:t>Fix errors in arrows - Minh has source :)</a:t>
            </a:r>
          </a:p>
          <a:p>
            <a:pPr marL="457200" marR="0" lvl="0" indent="-298450" algn="l" rtl="0">
              <a:spcBef>
                <a:spcPts val="0"/>
              </a:spcBef>
              <a:buSzPct val="100000"/>
              <a:buChar char="-"/>
            </a:pPr>
            <a:r>
              <a:rPr lang="en" sz="1100"/>
              <a:t>and rack names</a:t>
            </a:r>
          </a:p>
        </p:txBody>
      </p:sp>
    </p:spTree>
    <p:extLst>
      <p:ext uri="{BB962C8B-B14F-4D97-AF65-F5344CB8AC3E}">
        <p14:creationId xmlns:p14="http://schemas.microsoft.com/office/powerpoint/2010/main" val="1435280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457200" y="563758"/>
            <a:ext cx="8229600" cy="30096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Arial"/>
              <a:buNone/>
              <a:defRPr/>
            </a:lvl1pPr>
            <a:lvl2pPr marL="0" marR="0" lvl="1" indent="0" algn="l" rtl="0">
              <a:lnSpc>
                <a:spcPct val="100000"/>
              </a:lnSpc>
              <a:spcBef>
                <a:spcPts val="0"/>
              </a:spcBef>
              <a:spcAft>
                <a:spcPts val="0"/>
              </a:spcAft>
              <a:buClr>
                <a:schemeClr val="accent1"/>
              </a:buClr>
              <a:buFont typeface="Arial"/>
              <a:buNone/>
              <a:defRPr/>
            </a:lvl2pPr>
            <a:lvl3pPr marL="0" marR="0" lvl="2" indent="0" algn="l" rtl="0">
              <a:spcBef>
                <a:spcPts val="0"/>
              </a:spcBef>
              <a:buClr>
                <a:schemeClr val="accent1"/>
              </a:buClr>
              <a:buFont typeface="Arial"/>
              <a:buNone/>
              <a:defRPr/>
            </a:lvl3pPr>
            <a:lvl4pPr marL="0" marR="0" lvl="3" indent="0" algn="l" rtl="0">
              <a:spcBef>
                <a:spcPts val="0"/>
              </a:spcBef>
              <a:buClr>
                <a:schemeClr val="accent1"/>
              </a:buClr>
              <a:buFont typeface="Arial"/>
              <a:buNone/>
              <a:defRPr/>
            </a:lvl4pPr>
            <a:lvl5pPr marL="0" marR="0" lvl="4" indent="0" algn="l" rtl="0">
              <a:spcBef>
                <a:spcPts val="0"/>
              </a:spcBef>
              <a:buClr>
                <a:schemeClr val="accent1"/>
              </a:buClr>
              <a:buFont typeface="Arial"/>
              <a:buNone/>
              <a:defRPr/>
            </a:lvl5pPr>
            <a:lvl6pPr marL="0" marR="0" lvl="5" indent="0" algn="l" rtl="0">
              <a:spcBef>
                <a:spcPts val="0"/>
              </a:spcBef>
              <a:buClr>
                <a:schemeClr val="accent1"/>
              </a:buClr>
              <a:buFont typeface="Arial"/>
              <a:buNone/>
              <a:defRPr/>
            </a:lvl6pPr>
            <a:lvl7pPr marL="0" marR="0" lvl="6" indent="0" algn="l" rtl="0">
              <a:spcBef>
                <a:spcPts val="0"/>
              </a:spcBef>
              <a:buClr>
                <a:schemeClr val="accent1"/>
              </a:buClr>
              <a:buFont typeface="Arial"/>
              <a:buNone/>
              <a:defRPr/>
            </a:lvl7pPr>
            <a:lvl8pPr marL="0" marR="0" lvl="7" indent="0" algn="l" rtl="0">
              <a:spcBef>
                <a:spcPts val="0"/>
              </a:spcBef>
              <a:buClr>
                <a:schemeClr val="accent1"/>
              </a:buClr>
              <a:buFont typeface="Arial"/>
              <a:buNone/>
              <a:defRPr/>
            </a:lvl8pPr>
            <a:lvl9pPr marL="0" marR="0" lvl="8" indent="0" algn="l" rtl="0">
              <a:spcBef>
                <a:spcPts val="0"/>
              </a:spcBef>
              <a:buClr>
                <a:schemeClr val="accent1"/>
              </a:buClr>
              <a:buFont typeface="Arial"/>
              <a:buNone/>
              <a:defRPr/>
            </a:lvl9pPr>
          </a:lstStyle>
          <a:p>
            <a:endParaRPr/>
          </a:p>
        </p:txBody>
      </p:sp>
      <p:sp>
        <p:nvSpPr>
          <p:cNvPr id="57" name="Shape 57"/>
          <p:cNvSpPr txBox="1">
            <a:spLocks noGrp="1"/>
          </p:cNvSpPr>
          <p:nvPr>
            <p:ph type="subTitle" idx="1"/>
          </p:nvPr>
        </p:nvSpPr>
        <p:spPr>
          <a:xfrm>
            <a:off x="457200" y="3716392"/>
            <a:ext cx="8229600" cy="12327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a:lvl1pPr>
            <a:lvl2pPr marL="0" marR="0" lvl="1" indent="0" algn="l" rtl="0">
              <a:lnSpc>
                <a:spcPct val="100000"/>
              </a:lnSpc>
              <a:spcBef>
                <a:spcPts val="0"/>
              </a:spcBef>
              <a:spcAft>
                <a:spcPts val="0"/>
              </a:spcAft>
              <a:buClr>
                <a:schemeClr val="dk2"/>
              </a:buClr>
              <a:buFont typeface="Arial"/>
              <a:buNone/>
              <a:defRPr/>
            </a:lvl2pPr>
            <a:lvl3pPr marL="0" marR="0" lvl="2" indent="0" algn="l" rtl="0">
              <a:lnSpc>
                <a:spcPct val="100000"/>
              </a:lnSpc>
              <a:spcBef>
                <a:spcPts val="0"/>
              </a:spcBef>
              <a:spcAft>
                <a:spcPts val="0"/>
              </a:spcAft>
              <a:buClr>
                <a:schemeClr val="dk2"/>
              </a:buClr>
              <a:buFont typeface="Arial"/>
              <a:buNone/>
              <a:defRPr/>
            </a:lvl3pPr>
            <a:lvl4pPr marL="0" marR="0" lvl="3" indent="0" algn="l" rtl="0">
              <a:lnSpc>
                <a:spcPct val="100000"/>
              </a:lnSpc>
              <a:spcBef>
                <a:spcPts val="0"/>
              </a:spcBef>
              <a:spcAft>
                <a:spcPts val="0"/>
              </a:spcAft>
              <a:buClr>
                <a:schemeClr val="dk2"/>
              </a:buClr>
              <a:buFont typeface="Arial"/>
              <a:buNone/>
              <a:defRPr/>
            </a:lvl4pPr>
            <a:lvl5pPr marL="0" marR="0" lvl="4" indent="0" algn="l" rtl="0">
              <a:lnSpc>
                <a:spcPct val="100000"/>
              </a:lnSpc>
              <a:spcBef>
                <a:spcPts val="0"/>
              </a:spcBef>
              <a:spcAft>
                <a:spcPts val="0"/>
              </a:spcAft>
              <a:buClr>
                <a:schemeClr val="dk2"/>
              </a:buClr>
              <a:buFont typeface="Arial"/>
              <a:buNone/>
              <a:defRPr/>
            </a:lvl5pPr>
            <a:lvl6pPr marL="0" marR="0" lvl="5" indent="0" algn="l" rtl="0">
              <a:lnSpc>
                <a:spcPct val="100000"/>
              </a:lnSpc>
              <a:spcBef>
                <a:spcPts val="0"/>
              </a:spcBef>
              <a:spcAft>
                <a:spcPts val="0"/>
              </a:spcAft>
              <a:buClr>
                <a:schemeClr val="dk2"/>
              </a:buClr>
              <a:buFont typeface="Arial"/>
              <a:buNone/>
              <a:defRPr/>
            </a:lvl6pPr>
            <a:lvl7pPr marL="0" marR="0" lvl="6" indent="0" algn="l" rtl="0">
              <a:lnSpc>
                <a:spcPct val="100000"/>
              </a:lnSpc>
              <a:spcBef>
                <a:spcPts val="0"/>
              </a:spcBef>
              <a:spcAft>
                <a:spcPts val="0"/>
              </a:spcAft>
              <a:buClr>
                <a:schemeClr val="dk2"/>
              </a:buClr>
              <a:buFont typeface="Arial"/>
              <a:buNone/>
              <a:defRPr/>
            </a:lvl7pPr>
            <a:lvl8pPr marL="0" marR="0" lvl="7" indent="0" algn="l" rtl="0">
              <a:lnSpc>
                <a:spcPct val="100000"/>
              </a:lnSpc>
              <a:spcBef>
                <a:spcPts val="0"/>
              </a:spcBef>
              <a:spcAft>
                <a:spcPts val="0"/>
              </a:spcAft>
              <a:buClr>
                <a:schemeClr val="dk2"/>
              </a:buClr>
              <a:buFont typeface="Arial"/>
              <a:buNone/>
              <a:defRPr/>
            </a:lvl8pPr>
            <a:lvl9pPr marL="0" marR="0" lvl="8" indent="0" algn="l" rtl="0">
              <a:lnSpc>
                <a:spcPct val="100000"/>
              </a:lnSpc>
              <a:spcBef>
                <a:spcPts val="0"/>
              </a:spcBef>
              <a:spcAft>
                <a:spcPts val="0"/>
              </a:spcAft>
              <a:buClr>
                <a:schemeClr val="dk2"/>
              </a:buClr>
              <a:buFont typeface="Arial"/>
              <a:buNone/>
              <a:defRPr/>
            </a:lvl9pPr>
          </a:lstStyle>
          <a:p>
            <a:endParaRPr/>
          </a:p>
        </p:txBody>
      </p:sp>
      <p:cxnSp>
        <p:nvCxnSpPr>
          <p:cNvPr id="58" name="Shape 58"/>
          <p:cNvCxnSpPr/>
          <p:nvPr/>
        </p:nvCxnSpPr>
        <p:spPr>
          <a:xfrm>
            <a:off x="457200" y="411479"/>
            <a:ext cx="8229600" cy="0"/>
          </a:xfrm>
          <a:prstGeom prst="straightConnector1">
            <a:avLst/>
          </a:prstGeom>
          <a:noFill/>
          <a:ln w="57150" cap="flat" cmpd="sng">
            <a:solidFill>
              <a:schemeClr val="accent1"/>
            </a:solidFill>
            <a:prstDash val="solid"/>
            <a:round/>
            <a:headEnd type="none" w="med" len="med"/>
            <a:tailEnd type="none" w="med" len="med"/>
          </a:ln>
        </p:spPr>
      </p:cxnSp>
      <p:cxnSp>
        <p:nvCxnSpPr>
          <p:cNvPr id="59" name="Shape 59"/>
          <p:cNvCxnSpPr/>
          <p:nvPr/>
        </p:nvCxnSpPr>
        <p:spPr>
          <a:xfrm>
            <a:off x="457200" y="3633382"/>
            <a:ext cx="8229600" cy="0"/>
          </a:xfrm>
          <a:prstGeom prst="straightConnector1">
            <a:avLst/>
          </a:prstGeom>
          <a:noFill/>
          <a:ln w="57150" cap="flat" cmpd="sng">
            <a:solidFill>
              <a:schemeClr val="accent1"/>
            </a:solidFill>
            <a:prstDash val="solid"/>
            <a:round/>
            <a:headEnd type="none" w="med" len="med"/>
            <a:tailEnd type="none" w="med" len="med"/>
          </a:ln>
        </p:spPr>
      </p:cxnSp>
      <p:sp>
        <p:nvSpPr>
          <p:cNvPr id="60" name="Shape 60"/>
          <p:cNvSpPr txBox="1">
            <a:spLocks noGrp="1"/>
          </p:cNvSpPr>
          <p:nvPr>
            <p:ph type="sldNum" idx="12"/>
          </p:nvPr>
        </p:nvSpPr>
        <p:spPr>
          <a:xfrm>
            <a:off x="8556790" y="4749850"/>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64" name="Shape 64"/>
          <p:cNvCxnSpPr/>
          <p:nvPr/>
        </p:nvCxnSpPr>
        <p:spPr>
          <a:xfrm>
            <a:off x="457200" y="1143000"/>
            <a:ext cx="8229600" cy="0"/>
          </a:xfrm>
          <a:prstGeom prst="straightConnector1">
            <a:avLst/>
          </a:prstGeom>
          <a:noFill/>
          <a:ln w="50800" cap="flat" cmpd="sng">
            <a:solidFill>
              <a:srgbClr val="DA0002"/>
            </a:solidFill>
            <a:prstDash val="solid"/>
            <a:round/>
            <a:headEnd type="none" w="med" len="med"/>
            <a:tailEnd type="none" w="med" len="med"/>
          </a:ln>
        </p:spPr>
      </p:cxnSp>
      <p:sp>
        <p:nvSpPr>
          <p:cNvPr id="65" name="Shape 65"/>
          <p:cNvSpPr txBox="1">
            <a:spLocks noGrp="1"/>
          </p:cNvSpPr>
          <p:nvPr>
            <p:ph type="sldNum" idx="12"/>
          </p:nvPr>
        </p:nvSpPr>
        <p:spPr>
          <a:xfrm>
            <a:off x="8556790" y="4749850"/>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1"/>
          </p:nvPr>
        </p:nvSpPr>
        <p:spPr>
          <a:xfrm>
            <a:off x="457200" y="1200150"/>
            <a:ext cx="3994500" cy="3725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9" name="Shape 69"/>
          <p:cNvSpPr txBox="1">
            <a:spLocks noGrp="1"/>
          </p:cNvSpPr>
          <p:nvPr>
            <p:ph type="body" idx="2"/>
          </p:nvPr>
        </p:nvSpPr>
        <p:spPr>
          <a:xfrm>
            <a:off x="4692273" y="1200150"/>
            <a:ext cx="3994499" cy="3725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70" name="Shape 70"/>
          <p:cNvCxnSpPr/>
          <p:nvPr/>
        </p:nvCxnSpPr>
        <p:spPr>
          <a:xfrm>
            <a:off x="457200" y="1143000"/>
            <a:ext cx="8229600" cy="0"/>
          </a:xfrm>
          <a:prstGeom prst="straightConnector1">
            <a:avLst/>
          </a:prstGeom>
          <a:noFill/>
          <a:ln w="50800" cap="flat" cmpd="sng">
            <a:solidFill>
              <a:srgbClr val="DA0002"/>
            </a:solidFill>
            <a:prstDash val="solid"/>
            <a:round/>
            <a:headEnd type="none" w="med" len="med"/>
            <a:tailEnd type="none" w="med" len="med"/>
          </a:ln>
        </p:spPr>
      </p:cxnSp>
      <p:sp>
        <p:nvSpPr>
          <p:cNvPr id="71" name="Shape 71"/>
          <p:cNvSpPr txBox="1">
            <a:spLocks noGrp="1"/>
          </p:cNvSpPr>
          <p:nvPr>
            <p:ph type="sldNum" idx="12"/>
          </p:nvPr>
        </p:nvSpPr>
        <p:spPr>
          <a:xfrm>
            <a:off x="8556790" y="4749850"/>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74" name="Shape 74"/>
          <p:cNvCxnSpPr/>
          <p:nvPr/>
        </p:nvCxnSpPr>
        <p:spPr>
          <a:xfrm>
            <a:off x="457200" y="1143000"/>
            <a:ext cx="8229600" cy="0"/>
          </a:xfrm>
          <a:prstGeom prst="straightConnector1">
            <a:avLst/>
          </a:prstGeom>
          <a:noFill/>
          <a:ln w="50800" cap="flat" cmpd="sng">
            <a:solidFill>
              <a:schemeClr val="accent1"/>
            </a:solidFill>
            <a:prstDash val="solid"/>
            <a:round/>
            <a:headEnd type="none" w="med" len="med"/>
            <a:tailEnd type="none" w="med" len="med"/>
          </a:ln>
        </p:spPr>
      </p:cxnSp>
      <p:sp>
        <p:nvSpPr>
          <p:cNvPr id="75" name="Shape 75"/>
          <p:cNvSpPr txBox="1">
            <a:spLocks noGrp="1"/>
          </p:cNvSpPr>
          <p:nvPr>
            <p:ph type="sldNum" idx="12"/>
          </p:nvPr>
        </p:nvSpPr>
        <p:spPr>
          <a:xfrm>
            <a:off x="8556790" y="4749850"/>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aption">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457200" y="4406308"/>
            <a:ext cx="8229600" cy="519600"/>
          </a:xfrm>
          <a:prstGeom prst="rect">
            <a:avLst/>
          </a:prstGeom>
          <a:noFill/>
          <a:ln>
            <a:noFill/>
          </a:ln>
        </p:spPr>
        <p:txBody>
          <a:bodyPr lIns="91425" tIns="91425" rIns="91425" bIns="91425" anchor="t" anchorCtr="0"/>
          <a:lstStyle>
            <a:lvl1pPr lvl="0" algn="ctr" rtl="0">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78" name="Shape 78"/>
          <p:cNvCxnSpPr/>
          <p:nvPr/>
        </p:nvCxnSpPr>
        <p:spPr>
          <a:xfrm>
            <a:off x="457200" y="4317760"/>
            <a:ext cx="8229600" cy="0"/>
          </a:xfrm>
          <a:prstGeom prst="straightConnector1">
            <a:avLst/>
          </a:prstGeom>
          <a:noFill/>
          <a:ln w="50800" cap="flat" cmpd="sng">
            <a:solidFill>
              <a:schemeClr val="lt2"/>
            </a:solidFill>
            <a:prstDash val="solid"/>
            <a:round/>
            <a:headEnd type="none" w="med" len="med"/>
            <a:tailEnd type="none" w="med" len="med"/>
          </a:ln>
        </p:spPr>
      </p:cxnSp>
      <p:sp>
        <p:nvSpPr>
          <p:cNvPr id="79" name="Shape 79"/>
          <p:cNvSpPr txBox="1">
            <a:spLocks noGrp="1"/>
          </p:cNvSpPr>
          <p:nvPr>
            <p:ph type="sldNum" idx="12"/>
          </p:nvPr>
        </p:nvSpPr>
        <p:spPr>
          <a:xfrm>
            <a:off x="8556790" y="4749850"/>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0"/>
        <p:cNvGrpSpPr/>
        <p:nvPr/>
      </p:nvGrpSpPr>
      <p:grpSpPr>
        <a:xfrm>
          <a:off x="0" y="0"/>
          <a:ext cx="0" cy="0"/>
          <a:chOff x="0" y="0"/>
          <a:chExt cx="0" cy="0"/>
        </a:xfrm>
      </p:grpSpPr>
      <p:cxnSp>
        <p:nvCxnSpPr>
          <p:cNvPr id="81" name="Shape 81"/>
          <p:cNvCxnSpPr/>
          <p:nvPr/>
        </p:nvCxnSpPr>
        <p:spPr>
          <a:xfrm>
            <a:off x="457200" y="113139"/>
            <a:ext cx="8229600" cy="0"/>
          </a:xfrm>
          <a:prstGeom prst="straightConnector1">
            <a:avLst/>
          </a:prstGeom>
          <a:noFill/>
          <a:ln w="50800" cap="flat" cmpd="sng">
            <a:solidFill>
              <a:schemeClr val="lt2"/>
            </a:solidFill>
            <a:prstDash val="solid"/>
            <a:round/>
            <a:headEnd type="none" w="med" len="med"/>
            <a:tailEnd type="none" w="med" len="med"/>
          </a:ln>
        </p:spPr>
      </p:cxnSp>
      <p:sp>
        <p:nvSpPr>
          <p:cNvPr id="82" name="Shape 82"/>
          <p:cNvSpPr txBox="1">
            <a:spLocks noGrp="1"/>
          </p:cNvSpPr>
          <p:nvPr>
            <p:ph type="sldNum" idx="12"/>
          </p:nvPr>
        </p:nvSpPr>
        <p:spPr>
          <a:xfrm>
            <a:off x="8556790" y="4749850"/>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Arial"/>
              <a:buNone/>
              <a:defRPr/>
            </a:lvl1pPr>
            <a:lvl2pPr marL="0" marR="0" lvl="1" indent="0" algn="l" rtl="0">
              <a:lnSpc>
                <a:spcPct val="100000"/>
              </a:lnSpc>
              <a:spcBef>
                <a:spcPts val="0"/>
              </a:spcBef>
              <a:spcAft>
                <a:spcPts val="0"/>
              </a:spcAft>
              <a:buClr>
                <a:schemeClr val="accent1"/>
              </a:buClr>
              <a:buFont typeface="Arial"/>
              <a:buNone/>
              <a:defRPr/>
            </a:lvl2pPr>
            <a:lvl3pPr marL="0" marR="0" lvl="2" indent="0" algn="l" rtl="0">
              <a:spcBef>
                <a:spcPts val="0"/>
              </a:spcBef>
              <a:buClr>
                <a:schemeClr val="accent1"/>
              </a:buClr>
              <a:buFont typeface="Arial"/>
              <a:buNone/>
              <a:defRPr/>
            </a:lvl3pPr>
            <a:lvl4pPr marL="0" marR="0" lvl="3" indent="0" algn="l" rtl="0">
              <a:spcBef>
                <a:spcPts val="0"/>
              </a:spcBef>
              <a:buClr>
                <a:schemeClr val="accent1"/>
              </a:buClr>
              <a:buFont typeface="Arial"/>
              <a:buNone/>
              <a:defRPr/>
            </a:lvl4pPr>
            <a:lvl5pPr marL="0" marR="0" lvl="4" indent="0" algn="l" rtl="0">
              <a:spcBef>
                <a:spcPts val="0"/>
              </a:spcBef>
              <a:buClr>
                <a:schemeClr val="accent1"/>
              </a:buClr>
              <a:buFont typeface="Arial"/>
              <a:buNone/>
              <a:defRPr/>
            </a:lvl5pPr>
            <a:lvl6pPr marL="0" marR="0" lvl="5" indent="0" algn="l" rtl="0">
              <a:spcBef>
                <a:spcPts val="0"/>
              </a:spcBef>
              <a:buClr>
                <a:schemeClr val="accent1"/>
              </a:buClr>
              <a:buFont typeface="Arial"/>
              <a:buNone/>
              <a:defRPr/>
            </a:lvl6pPr>
            <a:lvl7pPr marL="0" marR="0" lvl="6" indent="0" algn="l" rtl="0">
              <a:spcBef>
                <a:spcPts val="0"/>
              </a:spcBef>
              <a:buClr>
                <a:schemeClr val="accent1"/>
              </a:buClr>
              <a:buFont typeface="Arial"/>
              <a:buNone/>
              <a:defRPr/>
            </a:lvl7pPr>
            <a:lvl8pPr marL="0" marR="0" lvl="7" indent="0" algn="l" rtl="0">
              <a:spcBef>
                <a:spcPts val="0"/>
              </a:spcBef>
              <a:buClr>
                <a:schemeClr val="accent1"/>
              </a:buClr>
              <a:buFont typeface="Arial"/>
              <a:buNone/>
              <a:defRPr/>
            </a:lvl8pPr>
            <a:lvl9pPr marL="0" marR="0" lvl="8" indent="0" algn="l" rtl="0">
              <a:spcBef>
                <a:spcPts val="0"/>
              </a:spcBef>
              <a:buClr>
                <a:schemeClr val="accent1"/>
              </a:buClr>
              <a:buFont typeface="Arial"/>
              <a:buNone/>
              <a:defRPr/>
            </a:lvl9pPr>
          </a:lstStyle>
          <a:p>
            <a:endParaRPr/>
          </a:p>
        </p:txBody>
      </p:sp>
      <p:sp>
        <p:nvSpPr>
          <p:cNvPr id="52" name="Shape 52"/>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marL="0" marR="0" lvl="0" indent="0" algn="l" rtl="0">
              <a:lnSpc>
                <a:spcPct val="100000"/>
              </a:lnSpc>
              <a:spcBef>
                <a:spcPts val="600"/>
              </a:spcBef>
              <a:spcAft>
                <a:spcPts val="0"/>
              </a:spcAft>
              <a:buClr>
                <a:schemeClr val="dk1"/>
              </a:buClr>
              <a:buFont typeface="Arial"/>
              <a:buNone/>
              <a:defRPr/>
            </a:lvl1pPr>
            <a:lvl2pPr marL="0" marR="0" lvl="1" indent="0" algn="l" rtl="0">
              <a:lnSpc>
                <a:spcPct val="100000"/>
              </a:lnSpc>
              <a:spcBef>
                <a:spcPts val="480"/>
              </a:spcBef>
              <a:spcAft>
                <a:spcPts val="0"/>
              </a:spcAft>
              <a:buClr>
                <a:schemeClr val="dk1"/>
              </a:buClr>
              <a:buFont typeface="Arial"/>
              <a:buNone/>
              <a:defRPr/>
            </a:lvl2pPr>
            <a:lvl3pPr marL="0" marR="0" lvl="2" indent="0" algn="l" rtl="0">
              <a:lnSpc>
                <a:spcPct val="100000"/>
              </a:lnSpc>
              <a:spcBef>
                <a:spcPts val="480"/>
              </a:spcBef>
              <a:spcAft>
                <a:spcPts val="0"/>
              </a:spcAft>
              <a:buClr>
                <a:schemeClr val="dk1"/>
              </a:buClr>
              <a:buFont typeface="Arial"/>
              <a:buNone/>
              <a:defRPr/>
            </a:lvl3pPr>
            <a:lvl4pPr marL="0" marR="0" lvl="3" indent="0" algn="l" rtl="0">
              <a:lnSpc>
                <a:spcPct val="100000"/>
              </a:lnSpc>
              <a:spcBef>
                <a:spcPts val="360"/>
              </a:spcBef>
              <a:spcAft>
                <a:spcPts val="0"/>
              </a:spcAft>
              <a:buClr>
                <a:schemeClr val="dk1"/>
              </a:buClr>
              <a:buFont typeface="Arial"/>
              <a:buNone/>
              <a:defRPr/>
            </a:lvl4pPr>
            <a:lvl5pPr marL="0" marR="0" lvl="4" indent="0" algn="l" rtl="0">
              <a:lnSpc>
                <a:spcPct val="100000"/>
              </a:lnSpc>
              <a:spcBef>
                <a:spcPts val="360"/>
              </a:spcBef>
              <a:spcAft>
                <a:spcPts val="0"/>
              </a:spcAft>
              <a:buClr>
                <a:schemeClr val="dk1"/>
              </a:buClr>
              <a:buFont typeface="Arial"/>
              <a:buNone/>
              <a:defRPr/>
            </a:lvl5pPr>
            <a:lvl6pPr marL="0" marR="0" lvl="5" indent="0" algn="l" rtl="0">
              <a:lnSpc>
                <a:spcPct val="100000"/>
              </a:lnSpc>
              <a:spcBef>
                <a:spcPts val="360"/>
              </a:spcBef>
              <a:spcAft>
                <a:spcPts val="0"/>
              </a:spcAft>
              <a:buClr>
                <a:schemeClr val="dk1"/>
              </a:buClr>
              <a:buFont typeface="Arial"/>
              <a:buNone/>
              <a:defRPr/>
            </a:lvl6pPr>
            <a:lvl7pPr marL="0" marR="0" lvl="6" indent="0" algn="l" rtl="0">
              <a:lnSpc>
                <a:spcPct val="100000"/>
              </a:lnSpc>
              <a:spcBef>
                <a:spcPts val="360"/>
              </a:spcBef>
              <a:spcAft>
                <a:spcPts val="0"/>
              </a:spcAft>
              <a:buClr>
                <a:schemeClr val="dk1"/>
              </a:buClr>
              <a:buFont typeface="Arial"/>
              <a:buNone/>
              <a:defRPr/>
            </a:lvl7pPr>
            <a:lvl8pPr marL="0" marR="0" lvl="7" indent="0" algn="l" rtl="0">
              <a:lnSpc>
                <a:spcPct val="100000"/>
              </a:lnSpc>
              <a:spcBef>
                <a:spcPts val="360"/>
              </a:spcBef>
              <a:spcAft>
                <a:spcPts val="0"/>
              </a:spcAft>
              <a:buClr>
                <a:schemeClr val="dk1"/>
              </a:buClr>
              <a:buFont typeface="Arial"/>
              <a:buNone/>
              <a:defRPr/>
            </a:lvl8pPr>
            <a:lvl9pPr marL="0" marR="0" lvl="8" indent="0" algn="l" rtl="0">
              <a:lnSpc>
                <a:spcPct val="100000"/>
              </a:lnSpc>
              <a:spcBef>
                <a:spcPts val="360"/>
              </a:spcBef>
              <a:spcAft>
                <a:spcPts val="0"/>
              </a:spcAft>
              <a:buClr>
                <a:schemeClr val="dk1"/>
              </a:buClr>
              <a:buFont typeface="Arial"/>
              <a:buNone/>
              <a:defRPr/>
            </a:lvl9pPr>
          </a:lstStyle>
          <a:p>
            <a:endParaRPr/>
          </a:p>
        </p:txBody>
      </p:sp>
      <p:cxnSp>
        <p:nvCxnSpPr>
          <p:cNvPr id="53" name="Shape 53"/>
          <p:cNvCxnSpPr/>
          <p:nvPr/>
        </p:nvCxnSpPr>
        <p:spPr>
          <a:xfrm>
            <a:off x="457200" y="5023258"/>
            <a:ext cx="8229600" cy="0"/>
          </a:xfrm>
          <a:prstGeom prst="straightConnector1">
            <a:avLst/>
          </a:prstGeom>
          <a:noFill/>
          <a:ln w="50800" cap="flat" cmpd="sng">
            <a:solidFill>
              <a:schemeClr val="lt2"/>
            </a:solidFill>
            <a:prstDash val="solid"/>
            <a:round/>
            <a:headEnd type="none" w="med" len="med"/>
            <a:tailEnd type="none" w="med" len="med"/>
          </a:ln>
        </p:spPr>
      </p:cxnSp>
      <p:sp>
        <p:nvSpPr>
          <p:cNvPr id="54" name="Shape 54"/>
          <p:cNvSpPr txBox="1">
            <a:spLocks noGrp="1"/>
          </p:cNvSpPr>
          <p:nvPr>
            <p:ph type="sldNum" idx="12"/>
          </p:nvPr>
        </p:nvSpPr>
        <p:spPr>
          <a:xfrm>
            <a:off x="8556790" y="4749850"/>
            <a:ext cx="548700"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300" b="0" i="0" u="none" strike="noStrike" cap="none">
                <a:solidFill>
                  <a:schemeClr val="dk1"/>
                </a:solidFill>
                <a:latin typeface="Arial"/>
                <a:ea typeface="Arial"/>
                <a:cs typeface="Arial"/>
                <a:sym typeface="Arial"/>
              </a:rPr>
              <a:t>‹#›</a:t>
            </a:fld>
            <a:endParaRPr lang="en"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jp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1.xml"/><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Netflix/dynomite" TargetMode="External"/><Relationship Id="rId4" Type="http://schemas.openxmlformats.org/officeDocument/2006/relationships/hyperlink" Target="https://github.com/Netflix/dyno" TargetMode="External"/><Relationship Id="rId5"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Shape 87"/>
          <p:cNvPicPr preferRelativeResize="0"/>
          <p:nvPr/>
        </p:nvPicPr>
        <p:blipFill rotWithShape="1">
          <a:blip r:embed="rId3">
            <a:alphaModFix/>
          </a:blip>
          <a:srcRect/>
          <a:stretch/>
        </p:blipFill>
        <p:spPr>
          <a:xfrm>
            <a:off x="3100000" y="488050"/>
            <a:ext cx="2962800" cy="2962800"/>
          </a:xfrm>
          <a:prstGeom prst="rect">
            <a:avLst/>
          </a:prstGeom>
          <a:noFill/>
          <a:ln>
            <a:noFill/>
          </a:ln>
        </p:spPr>
      </p:pic>
      <p:pic>
        <p:nvPicPr>
          <p:cNvPr id="88" name="Shape 88"/>
          <p:cNvPicPr preferRelativeResize="0"/>
          <p:nvPr/>
        </p:nvPicPr>
        <p:blipFill rotWithShape="1">
          <a:blip r:embed="rId4">
            <a:alphaModFix/>
          </a:blip>
          <a:srcRect/>
          <a:stretch/>
        </p:blipFill>
        <p:spPr>
          <a:xfrm>
            <a:off x="581825" y="3828225"/>
            <a:ext cx="1695600" cy="952500"/>
          </a:xfrm>
          <a:prstGeom prst="rect">
            <a:avLst/>
          </a:prstGeom>
          <a:noFill/>
          <a:ln>
            <a:noFill/>
          </a:ln>
        </p:spPr>
      </p:pic>
      <p:sp>
        <p:nvSpPr>
          <p:cNvPr id="89" name="Shape 89"/>
          <p:cNvSpPr txBox="1"/>
          <p:nvPr/>
        </p:nvSpPr>
        <p:spPr>
          <a:xfrm>
            <a:off x="270200" y="4476325"/>
            <a:ext cx="2773800" cy="42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Cloud Database Engineering</a:t>
            </a:r>
          </a:p>
        </p:txBody>
      </p:sp>
      <p:sp>
        <p:nvSpPr>
          <p:cNvPr id="90" name="Shape 90"/>
          <p:cNvSpPr txBox="1"/>
          <p:nvPr/>
        </p:nvSpPr>
        <p:spPr>
          <a:xfrm>
            <a:off x="2005500" y="2393925"/>
            <a:ext cx="5439600" cy="1281900"/>
          </a:xfrm>
          <a:prstGeom prst="rect">
            <a:avLst/>
          </a:prstGeom>
          <a:noFill/>
          <a:ln>
            <a:noFill/>
          </a:ln>
        </p:spPr>
        <p:txBody>
          <a:bodyPr lIns="91425" tIns="91425" rIns="91425" bIns="91425" anchor="ctr" anchorCtr="0">
            <a:noAutofit/>
          </a:bodyPr>
          <a:lstStyle/>
          <a:p>
            <a:pPr marL="0" marR="0" lvl="0" indent="0" algn="ctr" rtl="0">
              <a:lnSpc>
                <a:spcPct val="115000"/>
              </a:lnSpc>
              <a:spcBef>
                <a:spcPts val="0"/>
              </a:spcBef>
              <a:spcAft>
                <a:spcPts val="0"/>
              </a:spcAft>
              <a:buClr>
                <a:srgbClr val="C81F08"/>
              </a:buClr>
              <a:buSzPct val="25000"/>
              <a:buFont typeface="Arial"/>
              <a:buNone/>
            </a:pPr>
            <a:r>
              <a:rPr lang="en" sz="1800" b="1" i="0" u="none" strike="noStrike" cap="none">
                <a:solidFill>
                  <a:srgbClr val="C81F08"/>
                </a:solidFill>
                <a:latin typeface="Arial"/>
                <a:ea typeface="Arial"/>
                <a:cs typeface="Arial"/>
                <a:sym typeface="Arial"/>
              </a:rPr>
              <a:t>Making Non-Distributed Databases, Distributed</a:t>
            </a:r>
          </a:p>
        </p:txBody>
      </p:sp>
      <p:sp>
        <p:nvSpPr>
          <p:cNvPr id="91" name="Shape 91"/>
          <p:cNvSpPr txBox="1"/>
          <p:nvPr/>
        </p:nvSpPr>
        <p:spPr>
          <a:xfrm>
            <a:off x="4742100" y="4034525"/>
            <a:ext cx="7053900" cy="822900"/>
          </a:xfrm>
          <a:prstGeom prst="rect">
            <a:avLst/>
          </a:prstGeom>
          <a:noFill/>
          <a:ln>
            <a:noFill/>
          </a:ln>
        </p:spPr>
        <p:txBody>
          <a:bodyPr lIns="91425" tIns="91425" rIns="91425" bIns="91425" anchor="t" anchorCtr="0">
            <a:noAutofit/>
          </a:bodyPr>
          <a:lstStyle/>
          <a:p>
            <a:pPr marL="457200" lvl="0" indent="-342900">
              <a:spcBef>
                <a:spcPts val="0"/>
              </a:spcBef>
              <a:buSzPct val="100000"/>
              <a:buChar char="-"/>
            </a:pPr>
            <a:r>
              <a:rPr lang="en" sz="1800"/>
              <a:t>Shailesh Birari</a:t>
            </a:r>
          </a:p>
          <a:p>
            <a:pPr marL="457200" lvl="0" indent="-342900">
              <a:spcBef>
                <a:spcPts val="0"/>
              </a:spcBef>
              <a:buSzPct val="100000"/>
              <a:buChar char="-"/>
            </a:pPr>
            <a:r>
              <a:rPr lang="en" sz="1800"/>
              <a:t>Ioannis Papapanagiotou, PhD</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The Dynomite Ecosystem</a:t>
            </a:r>
          </a:p>
        </p:txBody>
      </p:sp>
      <p:pic>
        <p:nvPicPr>
          <p:cNvPr id="153" name="Shape 153"/>
          <p:cNvPicPr preferRelativeResize="0"/>
          <p:nvPr/>
        </p:nvPicPr>
        <p:blipFill rotWithShape="1">
          <a:blip r:embed="rId3">
            <a:alphaModFix/>
          </a:blip>
          <a:srcRect/>
          <a:stretch/>
        </p:blipFill>
        <p:spPr>
          <a:xfrm>
            <a:off x="8115675" y="4191375"/>
            <a:ext cx="952200" cy="952200"/>
          </a:xfrm>
          <a:prstGeom prst="rect">
            <a:avLst/>
          </a:prstGeom>
          <a:noFill/>
          <a:ln>
            <a:noFill/>
          </a:ln>
        </p:spPr>
      </p:pic>
      <p:pic>
        <p:nvPicPr>
          <p:cNvPr id="154" name="Shape 154"/>
          <p:cNvPicPr preferRelativeResize="0"/>
          <p:nvPr/>
        </p:nvPicPr>
        <p:blipFill>
          <a:blip r:embed="rId4">
            <a:alphaModFix/>
          </a:blip>
          <a:stretch>
            <a:fillRect/>
          </a:stretch>
        </p:blipFill>
        <p:spPr>
          <a:xfrm>
            <a:off x="1544100" y="1294625"/>
            <a:ext cx="6240325" cy="3593199"/>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Consistency</a:t>
            </a:r>
          </a:p>
        </p:txBody>
      </p:sp>
      <p:pic>
        <p:nvPicPr>
          <p:cNvPr id="160" name="Shape 160"/>
          <p:cNvPicPr preferRelativeResize="0"/>
          <p:nvPr/>
        </p:nvPicPr>
        <p:blipFill rotWithShape="1">
          <a:blip r:embed="rId3">
            <a:alphaModFix/>
          </a:blip>
          <a:srcRect/>
          <a:stretch/>
        </p:blipFill>
        <p:spPr>
          <a:xfrm>
            <a:off x="8115675" y="4191375"/>
            <a:ext cx="952200" cy="952200"/>
          </a:xfrm>
          <a:prstGeom prst="rect">
            <a:avLst/>
          </a:prstGeom>
          <a:noFill/>
          <a:ln>
            <a:noFill/>
          </a:ln>
        </p:spPr>
      </p:pic>
      <p:sp>
        <p:nvSpPr>
          <p:cNvPr id="161" name="Shape 161"/>
          <p:cNvSpPr txBox="1">
            <a:spLocks noGrp="1"/>
          </p:cNvSpPr>
          <p:nvPr>
            <p:ph type="body" idx="1"/>
          </p:nvPr>
        </p:nvSpPr>
        <p:spPr>
          <a:xfrm>
            <a:off x="228600" y="1200150"/>
            <a:ext cx="8197800" cy="3725700"/>
          </a:xfrm>
          <a:prstGeom prst="rect">
            <a:avLst/>
          </a:prstGeom>
          <a:noFill/>
          <a:ln>
            <a:noFill/>
          </a:ln>
        </p:spPr>
        <p:txBody>
          <a:bodyPr lIns="91425" tIns="91425" rIns="91425" bIns="91425" anchor="t" anchorCtr="0">
            <a:noAutofit/>
          </a:bodyPr>
          <a:lstStyle/>
          <a:p>
            <a:pPr marL="457200" marR="0" lvl="0" indent="-361950" algn="l" rtl="0">
              <a:lnSpc>
                <a:spcPct val="100000"/>
              </a:lnSpc>
              <a:spcBef>
                <a:spcPts val="0"/>
              </a:spcBef>
              <a:spcAft>
                <a:spcPts val="0"/>
              </a:spcAft>
              <a:buClr>
                <a:srgbClr val="666666"/>
              </a:buClr>
              <a:buSzPct val="100000"/>
              <a:buFont typeface="Arial"/>
              <a:buChar char="●"/>
            </a:pPr>
            <a:r>
              <a:rPr lang="en" sz="2000">
                <a:solidFill>
                  <a:srgbClr val="666666"/>
                </a:solidFill>
              </a:rPr>
              <a:t>DC_ONE</a:t>
            </a:r>
          </a:p>
          <a:p>
            <a:pPr marL="914400" marR="0" lvl="1" indent="-361950" algn="l" rtl="0">
              <a:lnSpc>
                <a:spcPct val="100000"/>
              </a:lnSpc>
              <a:spcBef>
                <a:spcPts val="0"/>
              </a:spcBef>
              <a:spcAft>
                <a:spcPts val="0"/>
              </a:spcAft>
              <a:buClr>
                <a:srgbClr val="666666"/>
              </a:buClr>
              <a:buSzPct val="100000"/>
              <a:buFont typeface="Courier New"/>
              <a:buChar char="o"/>
            </a:pPr>
            <a:r>
              <a:rPr lang="en" sz="2000">
                <a:solidFill>
                  <a:srgbClr val="666666"/>
                </a:solidFill>
              </a:rPr>
              <a:t>Reads and writes are propagated synchronously only to the node in local rack and asynchronously replicated to other racks and data centers</a:t>
            </a:r>
          </a:p>
          <a:p>
            <a:pPr marL="457200" marR="0" lvl="0" indent="-361950" algn="l" rtl="0">
              <a:lnSpc>
                <a:spcPct val="100000"/>
              </a:lnSpc>
              <a:spcBef>
                <a:spcPts val="0"/>
              </a:spcBef>
              <a:spcAft>
                <a:spcPts val="0"/>
              </a:spcAft>
              <a:buClr>
                <a:srgbClr val="666666"/>
              </a:buClr>
              <a:buSzPct val="100000"/>
              <a:buFont typeface="Arial"/>
              <a:buChar char="●"/>
            </a:pPr>
            <a:r>
              <a:rPr lang="en" sz="2000">
                <a:solidFill>
                  <a:srgbClr val="666666"/>
                </a:solidFill>
              </a:rPr>
              <a:t>DC_QUORUM</a:t>
            </a:r>
          </a:p>
          <a:p>
            <a:pPr marL="914400" marR="0" lvl="1" indent="-361950" algn="l" rtl="0">
              <a:lnSpc>
                <a:spcPct val="100000"/>
              </a:lnSpc>
              <a:spcBef>
                <a:spcPts val="0"/>
              </a:spcBef>
              <a:spcAft>
                <a:spcPts val="0"/>
              </a:spcAft>
              <a:buClr>
                <a:srgbClr val="666666"/>
              </a:buClr>
              <a:buSzPct val="100000"/>
              <a:buFont typeface="Courier New"/>
              <a:buChar char="o"/>
            </a:pPr>
            <a:r>
              <a:rPr lang="en" sz="2000">
                <a:solidFill>
                  <a:srgbClr val="666666"/>
                </a:solidFill>
              </a:rPr>
              <a:t>Reads and writes are propagated synchronously to quorum number of nodes in the local region and asynchronously to the rest</a:t>
            </a:r>
          </a:p>
          <a:p>
            <a:pPr marL="457200" lvl="0" indent="-361950" rtl="0">
              <a:spcBef>
                <a:spcPts val="0"/>
              </a:spcBef>
              <a:buClr>
                <a:srgbClr val="666666"/>
              </a:buClr>
              <a:buSzPct val="100000"/>
              <a:buFont typeface="Arial"/>
              <a:buChar char="●"/>
            </a:pPr>
            <a:r>
              <a:rPr lang="en" sz="2000">
                <a:solidFill>
                  <a:srgbClr val="666666"/>
                </a:solidFill>
              </a:rPr>
              <a:t>Consistency can be configured dynamically for read or write operations separately (cluster-wide)</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i="0" u="none" strike="noStrike" cap="none">
                <a:solidFill>
                  <a:srgbClr val="DA0002"/>
                </a:solidFill>
                <a:latin typeface="Arial"/>
                <a:ea typeface="Arial"/>
                <a:cs typeface="Arial"/>
                <a:sym typeface="Arial"/>
              </a:rPr>
              <a:t>Performance Setup</a:t>
            </a:r>
          </a:p>
        </p:txBody>
      </p:sp>
      <p:pic>
        <p:nvPicPr>
          <p:cNvPr id="167" name="Shape 167"/>
          <p:cNvPicPr preferRelativeResize="0"/>
          <p:nvPr/>
        </p:nvPicPr>
        <p:blipFill rotWithShape="1">
          <a:blip r:embed="rId3">
            <a:alphaModFix/>
          </a:blip>
          <a:srcRect/>
          <a:stretch/>
        </p:blipFill>
        <p:spPr>
          <a:xfrm>
            <a:off x="8115675" y="4191375"/>
            <a:ext cx="952200" cy="952200"/>
          </a:xfrm>
          <a:prstGeom prst="rect">
            <a:avLst/>
          </a:prstGeom>
          <a:noFill/>
          <a:ln>
            <a:noFill/>
          </a:ln>
        </p:spPr>
      </p:pic>
      <p:sp>
        <p:nvSpPr>
          <p:cNvPr id="168" name="Shape 168"/>
          <p:cNvSpPr txBox="1"/>
          <p:nvPr/>
        </p:nvSpPr>
        <p:spPr>
          <a:xfrm>
            <a:off x="457200" y="1215725"/>
            <a:ext cx="8229600" cy="3314700"/>
          </a:xfrm>
          <a:prstGeom prst="rect">
            <a:avLst/>
          </a:prstGeom>
          <a:noFill/>
          <a:ln>
            <a:noFill/>
          </a:ln>
        </p:spPr>
        <p:txBody>
          <a:bodyPr lIns="91425" tIns="91425" rIns="91425" bIns="91425" anchor="ctr" anchorCtr="0">
            <a:noAutofit/>
          </a:bodyPr>
          <a:lstStyle/>
          <a:p>
            <a:pPr lvl="0" rtl="0">
              <a:spcBef>
                <a:spcPts val="0"/>
              </a:spcBef>
              <a:buNone/>
            </a:pPr>
            <a:endParaRPr sz="2400">
              <a:solidFill>
                <a:srgbClr val="666666"/>
              </a:solidFill>
            </a:endParaRPr>
          </a:p>
          <a:p>
            <a:pPr marL="457200" lvl="0" indent="-381000" rtl="0">
              <a:spcBef>
                <a:spcPts val="0"/>
              </a:spcBef>
              <a:buClr>
                <a:srgbClr val="666666"/>
              </a:buClr>
              <a:buSzPct val="100000"/>
              <a:buChar char="●"/>
            </a:pPr>
            <a:r>
              <a:rPr lang="en" sz="2400">
                <a:solidFill>
                  <a:srgbClr val="666666"/>
                </a:solidFill>
              </a:rPr>
              <a:t>Instance Type:</a:t>
            </a:r>
          </a:p>
          <a:p>
            <a:pPr marL="914400" lvl="1" indent="-373380" rtl="0">
              <a:spcBef>
                <a:spcPts val="0"/>
              </a:spcBef>
              <a:buClr>
                <a:srgbClr val="666666"/>
              </a:buClr>
              <a:buSzPct val="100000"/>
              <a:buChar char="○"/>
            </a:pPr>
            <a:r>
              <a:rPr lang="en" sz="1800">
                <a:solidFill>
                  <a:srgbClr val="666666"/>
                </a:solidFill>
              </a:rPr>
              <a:t>Dynomite: r3.2xlarge (1Gbps)</a:t>
            </a:r>
          </a:p>
          <a:p>
            <a:pPr marL="914400" lvl="1" indent="-373380" rtl="0">
              <a:spcBef>
                <a:spcPts val="0"/>
              </a:spcBef>
              <a:buClr>
                <a:srgbClr val="666666"/>
              </a:buClr>
              <a:buSzPct val="100000"/>
              <a:buChar char="○"/>
            </a:pPr>
            <a:r>
              <a:rPr lang="en" sz="1800">
                <a:solidFill>
                  <a:srgbClr val="666666"/>
                </a:solidFill>
              </a:rPr>
              <a:t>Pappy/Dyno: m2.2xls (typical of an app@Netflix)</a:t>
            </a:r>
          </a:p>
          <a:p>
            <a:pPr marL="457200" lvl="0" indent="-381000" rtl="0">
              <a:spcBef>
                <a:spcPts val="0"/>
              </a:spcBef>
              <a:buClr>
                <a:srgbClr val="666666"/>
              </a:buClr>
              <a:buSzPct val="100000"/>
              <a:buChar char="●"/>
            </a:pPr>
            <a:r>
              <a:rPr lang="en" sz="2400">
                <a:solidFill>
                  <a:srgbClr val="666666"/>
                </a:solidFill>
              </a:rPr>
              <a:t>Replication factor: 3</a:t>
            </a:r>
          </a:p>
          <a:p>
            <a:pPr marL="914400" lvl="1" indent="-373380" rtl="0">
              <a:spcBef>
                <a:spcPts val="0"/>
              </a:spcBef>
              <a:buClr>
                <a:srgbClr val="666666"/>
              </a:buClr>
              <a:buSzPct val="100000"/>
              <a:buChar char="○"/>
            </a:pPr>
            <a:r>
              <a:rPr lang="en" sz="1800">
                <a:solidFill>
                  <a:srgbClr val="666666"/>
                </a:solidFill>
              </a:rPr>
              <a:t>Deployed Dynomite in 3 zones in us-east-1</a:t>
            </a:r>
          </a:p>
          <a:p>
            <a:pPr marL="914400" lvl="1" indent="-373380" rtl="0">
              <a:spcBef>
                <a:spcPts val="0"/>
              </a:spcBef>
              <a:buClr>
                <a:srgbClr val="666666"/>
              </a:buClr>
              <a:buSzPct val="100000"/>
              <a:buChar char="○"/>
            </a:pPr>
            <a:r>
              <a:rPr lang="en" sz="1800">
                <a:solidFill>
                  <a:srgbClr val="666666"/>
                </a:solidFill>
              </a:rPr>
              <a:t>Every zone had the same number of servers</a:t>
            </a:r>
          </a:p>
          <a:p>
            <a:pPr marL="457200" lvl="0" indent="-381000" rtl="0">
              <a:spcBef>
                <a:spcPts val="0"/>
              </a:spcBef>
              <a:buClr>
                <a:srgbClr val="666666"/>
              </a:buClr>
              <a:buSzPct val="100000"/>
              <a:buChar char="●"/>
            </a:pPr>
            <a:r>
              <a:rPr lang="en" sz="2400">
                <a:solidFill>
                  <a:srgbClr val="666666"/>
                </a:solidFill>
              </a:rPr>
              <a:t>Demo app used simple workloads key/value pairs</a:t>
            </a:r>
          </a:p>
          <a:p>
            <a:pPr marL="914400" lvl="1" indent="-373380" rtl="0">
              <a:spcBef>
                <a:spcPts val="0"/>
              </a:spcBef>
              <a:buClr>
                <a:srgbClr val="666666"/>
              </a:buClr>
              <a:buSzPct val="100000"/>
              <a:buChar char="○"/>
            </a:pPr>
            <a:r>
              <a:rPr lang="en" sz="1800">
                <a:solidFill>
                  <a:srgbClr val="666666"/>
                </a:solidFill>
              </a:rPr>
              <a:t>Redis: GET and SET</a:t>
            </a:r>
          </a:p>
          <a:p>
            <a:pPr marL="457200" lvl="0" indent="-381000" rtl="0">
              <a:spcBef>
                <a:spcPts val="0"/>
              </a:spcBef>
              <a:buClr>
                <a:srgbClr val="666666"/>
              </a:buClr>
              <a:buSzPct val="100000"/>
              <a:buChar char="●"/>
            </a:pPr>
            <a:r>
              <a:rPr lang="en" sz="2400">
                <a:solidFill>
                  <a:srgbClr val="666666"/>
                </a:solidFill>
              </a:rPr>
              <a:t>Payload </a:t>
            </a:r>
          </a:p>
          <a:p>
            <a:pPr marL="914400" lvl="1" indent="-373380" rtl="0">
              <a:spcBef>
                <a:spcPts val="0"/>
              </a:spcBef>
              <a:buClr>
                <a:srgbClr val="666666"/>
              </a:buClr>
              <a:buSzPct val="100000"/>
              <a:buChar char="○"/>
            </a:pPr>
            <a:r>
              <a:rPr lang="en" sz="1800">
                <a:solidFill>
                  <a:srgbClr val="666666"/>
                </a:solidFill>
              </a:rPr>
              <a:t>Size: 1024 Bytes</a:t>
            </a:r>
          </a:p>
          <a:p>
            <a:pPr marL="914400" lvl="1" indent="-373380" rtl="0">
              <a:spcBef>
                <a:spcPts val="0"/>
              </a:spcBef>
              <a:buClr>
                <a:srgbClr val="666666"/>
              </a:buClr>
              <a:buSzPct val="100000"/>
              <a:buChar char="○"/>
            </a:pPr>
            <a:r>
              <a:rPr lang="en" sz="1800">
                <a:solidFill>
                  <a:srgbClr val="666666"/>
                </a:solidFill>
              </a:rPr>
              <a:t>80%/20% reads over writes</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i="0" u="none" strike="noStrike" cap="none">
                <a:solidFill>
                  <a:srgbClr val="DA0002"/>
                </a:solidFill>
                <a:latin typeface="Arial"/>
                <a:ea typeface="Arial"/>
                <a:cs typeface="Arial"/>
                <a:sym typeface="Arial"/>
              </a:rPr>
              <a:t>Performance (</a:t>
            </a:r>
            <a:r>
              <a:rPr lang="en" sz="3600" b="1">
                <a:solidFill>
                  <a:srgbClr val="DA0002"/>
                </a:solidFill>
              </a:rPr>
              <a:t>Dynomite Speed</a:t>
            </a:r>
            <a:r>
              <a:rPr lang="en" sz="3600" b="1" i="0" u="none" strike="noStrike" cap="none">
                <a:solidFill>
                  <a:srgbClr val="DA0002"/>
                </a:solidFill>
                <a:latin typeface="Arial"/>
                <a:ea typeface="Arial"/>
                <a:cs typeface="Arial"/>
                <a:sym typeface="Arial"/>
              </a:rPr>
              <a:t>)</a:t>
            </a:r>
          </a:p>
        </p:txBody>
      </p:sp>
      <p:sp>
        <p:nvSpPr>
          <p:cNvPr id="174" name="Shape 174"/>
          <p:cNvSpPr txBox="1">
            <a:spLocks noGrp="1"/>
          </p:cNvSpPr>
          <p:nvPr>
            <p:ph type="body" idx="1"/>
          </p:nvPr>
        </p:nvSpPr>
        <p:spPr>
          <a:xfrm>
            <a:off x="457200" y="1200150"/>
            <a:ext cx="8229600" cy="1042500"/>
          </a:xfrm>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rgbClr val="666666"/>
              </a:buClr>
              <a:buSzPct val="100000"/>
              <a:buChar char="●"/>
            </a:pPr>
            <a:r>
              <a:rPr lang="en" sz="1800">
                <a:solidFill>
                  <a:srgbClr val="666666"/>
                </a:solidFill>
              </a:rPr>
              <a:t>Throughput scales linearly with number of nodes.</a:t>
            </a:r>
          </a:p>
          <a:p>
            <a:pPr marL="457200" marR="0" lvl="0" indent="-342900" algn="l" rtl="0">
              <a:lnSpc>
                <a:spcPct val="100000"/>
              </a:lnSpc>
              <a:spcBef>
                <a:spcPts val="0"/>
              </a:spcBef>
              <a:spcAft>
                <a:spcPts val="0"/>
              </a:spcAft>
              <a:buClr>
                <a:srgbClr val="666666"/>
              </a:buClr>
              <a:buSzPct val="100000"/>
              <a:buChar char="●"/>
            </a:pPr>
            <a:r>
              <a:rPr lang="en" sz="1800">
                <a:solidFill>
                  <a:srgbClr val="666666"/>
                </a:solidFill>
              </a:rPr>
              <a:t>Dynomite can reach &gt;1Million Client requests with ~24 nodes.</a:t>
            </a:r>
          </a:p>
        </p:txBody>
      </p:sp>
      <p:pic>
        <p:nvPicPr>
          <p:cNvPr id="175" name="Shape 175"/>
          <p:cNvPicPr preferRelativeResize="0"/>
          <p:nvPr/>
        </p:nvPicPr>
        <p:blipFill rotWithShape="1">
          <a:blip r:embed="rId3">
            <a:alphaModFix/>
          </a:blip>
          <a:srcRect/>
          <a:stretch/>
        </p:blipFill>
        <p:spPr>
          <a:xfrm>
            <a:off x="8115675" y="4191375"/>
            <a:ext cx="952200" cy="952200"/>
          </a:xfrm>
          <a:prstGeom prst="rect">
            <a:avLst/>
          </a:prstGeom>
          <a:noFill/>
          <a:ln>
            <a:noFill/>
          </a:ln>
        </p:spPr>
      </p:pic>
      <p:pic>
        <p:nvPicPr>
          <p:cNvPr id="176" name="Shape 176"/>
          <p:cNvPicPr preferRelativeResize="0"/>
          <p:nvPr/>
        </p:nvPicPr>
        <p:blipFill>
          <a:blip r:embed="rId4">
            <a:alphaModFix/>
          </a:blip>
          <a:stretch>
            <a:fillRect/>
          </a:stretch>
        </p:blipFill>
        <p:spPr>
          <a:xfrm>
            <a:off x="1527487" y="1932325"/>
            <a:ext cx="6089024" cy="3000400"/>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600" b="1">
                <a:solidFill>
                  <a:srgbClr val="DA0002"/>
                </a:solidFill>
              </a:rPr>
              <a:t>Performance (Latency - average/P50)</a:t>
            </a:r>
          </a:p>
        </p:txBody>
      </p:sp>
      <p:sp>
        <p:nvSpPr>
          <p:cNvPr id="182" name="Shape 182"/>
          <p:cNvSpPr txBox="1">
            <a:spLocks noGrp="1"/>
          </p:cNvSpPr>
          <p:nvPr>
            <p:ph type="body" idx="1"/>
          </p:nvPr>
        </p:nvSpPr>
        <p:spPr>
          <a:xfrm>
            <a:off x="457200" y="1240000"/>
            <a:ext cx="8229600" cy="1042500"/>
          </a:xfrm>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rgbClr val="666666"/>
              </a:buClr>
              <a:buSzPct val="100000"/>
              <a:buChar char="●"/>
            </a:pPr>
            <a:r>
              <a:rPr lang="en" sz="1800">
                <a:solidFill>
                  <a:srgbClr val="666666"/>
                </a:solidFill>
              </a:rPr>
              <a:t>Dynomite’s latency on average is 0.16ms.</a:t>
            </a:r>
          </a:p>
          <a:p>
            <a:pPr marL="457200" marR="0" lvl="0" indent="-342900" algn="l" rtl="0">
              <a:lnSpc>
                <a:spcPct val="100000"/>
              </a:lnSpc>
              <a:spcBef>
                <a:spcPts val="0"/>
              </a:spcBef>
              <a:spcAft>
                <a:spcPts val="0"/>
              </a:spcAft>
              <a:buClr>
                <a:srgbClr val="666666"/>
              </a:buClr>
              <a:buSzPct val="100000"/>
              <a:buChar char="●"/>
            </a:pPr>
            <a:r>
              <a:rPr lang="en" sz="1800">
                <a:solidFill>
                  <a:srgbClr val="666666"/>
                </a:solidFill>
              </a:rPr>
              <a:t>Client side latency is 0.6ms and does not increase as the cluster scales up/down</a:t>
            </a:r>
          </a:p>
        </p:txBody>
      </p:sp>
      <p:pic>
        <p:nvPicPr>
          <p:cNvPr id="183" name="Shape 183"/>
          <p:cNvPicPr preferRelativeResize="0"/>
          <p:nvPr/>
        </p:nvPicPr>
        <p:blipFill>
          <a:blip r:embed="rId3">
            <a:alphaModFix/>
          </a:blip>
          <a:stretch>
            <a:fillRect/>
          </a:stretch>
        </p:blipFill>
        <p:spPr>
          <a:xfrm>
            <a:off x="2074062" y="1915125"/>
            <a:ext cx="5605475" cy="2968500"/>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600" b="1">
                <a:solidFill>
                  <a:srgbClr val="DA0002"/>
                </a:solidFill>
              </a:rPr>
              <a:t>Performance (Latency - P99)</a:t>
            </a:r>
          </a:p>
        </p:txBody>
      </p:sp>
      <p:sp>
        <p:nvSpPr>
          <p:cNvPr id="189" name="Shape 189"/>
          <p:cNvSpPr txBox="1">
            <a:spLocks noGrp="1"/>
          </p:cNvSpPr>
          <p:nvPr>
            <p:ph type="body" idx="1"/>
          </p:nvPr>
        </p:nvSpPr>
        <p:spPr>
          <a:xfrm>
            <a:off x="457200" y="1240000"/>
            <a:ext cx="8229600" cy="1042500"/>
          </a:xfrm>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rgbClr val="666666"/>
              </a:buClr>
              <a:buSzPct val="100000"/>
              <a:buChar char="●"/>
            </a:pPr>
            <a:r>
              <a:rPr lang="en" sz="1800">
                <a:solidFill>
                  <a:srgbClr val="666666"/>
                </a:solidFill>
              </a:rPr>
              <a:t>The major contributor to latency at P99 is the network.</a:t>
            </a:r>
          </a:p>
          <a:p>
            <a:pPr marL="457200" marR="0" lvl="0" indent="-342900" algn="l" rtl="0">
              <a:lnSpc>
                <a:spcPct val="100000"/>
              </a:lnSpc>
              <a:spcBef>
                <a:spcPts val="0"/>
              </a:spcBef>
              <a:spcAft>
                <a:spcPts val="0"/>
              </a:spcAft>
              <a:buClr>
                <a:srgbClr val="666666"/>
              </a:buClr>
              <a:buSzPct val="100000"/>
              <a:buChar char="●"/>
            </a:pPr>
            <a:r>
              <a:rPr lang="en" sz="1800">
                <a:solidFill>
                  <a:srgbClr val="666666"/>
                </a:solidFill>
              </a:rPr>
              <a:t>Dynomite affects &lt;10%</a:t>
            </a:r>
          </a:p>
        </p:txBody>
      </p:sp>
      <p:pic>
        <p:nvPicPr>
          <p:cNvPr id="190" name="Shape 190"/>
          <p:cNvPicPr preferRelativeResize="0"/>
          <p:nvPr/>
        </p:nvPicPr>
        <p:blipFill>
          <a:blip r:embed="rId3">
            <a:alphaModFix/>
          </a:blip>
          <a:stretch>
            <a:fillRect/>
          </a:stretch>
        </p:blipFill>
        <p:spPr>
          <a:xfrm>
            <a:off x="1905898" y="1940049"/>
            <a:ext cx="5332199" cy="3001875"/>
          </a:xfrm>
          <a:prstGeom prst="rect">
            <a:avLst/>
          </a:prstGeom>
          <a:noFill/>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Dynomite-manager</a:t>
            </a:r>
          </a:p>
        </p:txBody>
      </p:sp>
      <p:pic>
        <p:nvPicPr>
          <p:cNvPr id="196" name="Shape 196"/>
          <p:cNvPicPr preferRelativeResize="0"/>
          <p:nvPr/>
        </p:nvPicPr>
        <p:blipFill rotWithShape="1">
          <a:blip r:embed="rId3">
            <a:alphaModFix/>
          </a:blip>
          <a:srcRect/>
          <a:stretch/>
        </p:blipFill>
        <p:spPr>
          <a:xfrm>
            <a:off x="8115675" y="4191375"/>
            <a:ext cx="952200" cy="952200"/>
          </a:xfrm>
          <a:prstGeom prst="rect">
            <a:avLst/>
          </a:prstGeom>
          <a:noFill/>
          <a:ln>
            <a:noFill/>
          </a:ln>
        </p:spPr>
      </p:pic>
      <p:sp>
        <p:nvSpPr>
          <p:cNvPr id="197" name="Shape 197"/>
          <p:cNvSpPr txBox="1"/>
          <p:nvPr/>
        </p:nvSpPr>
        <p:spPr>
          <a:xfrm>
            <a:off x="602750" y="1637475"/>
            <a:ext cx="8307900" cy="2801400"/>
          </a:xfrm>
          <a:prstGeom prst="rect">
            <a:avLst/>
          </a:prstGeom>
          <a:noFill/>
          <a:ln>
            <a:noFill/>
          </a:ln>
        </p:spPr>
        <p:txBody>
          <a:bodyPr lIns="91425" tIns="91425" rIns="91425" bIns="91425" anchor="ctr" anchorCtr="0">
            <a:noAutofit/>
          </a:bodyPr>
          <a:lstStyle/>
          <a:p>
            <a:pPr marL="457200" lvl="0" indent="-349250" rtl="0">
              <a:spcBef>
                <a:spcPts val="0"/>
              </a:spcBef>
              <a:spcAft>
                <a:spcPts val="1200"/>
              </a:spcAft>
              <a:buClr>
                <a:srgbClr val="666666"/>
              </a:buClr>
              <a:buSzPct val="100000"/>
              <a:buFont typeface="Arial"/>
              <a:buChar char="●"/>
            </a:pPr>
            <a:r>
              <a:rPr lang="en" sz="1800" dirty="0">
                <a:solidFill>
                  <a:srgbClr val="666666"/>
                </a:solidFill>
              </a:rPr>
              <a:t>Token management for multi-region deployments</a:t>
            </a:r>
          </a:p>
          <a:p>
            <a:pPr marL="457200" lvl="0" indent="-349250" rtl="0">
              <a:spcBef>
                <a:spcPts val="0"/>
              </a:spcBef>
              <a:spcAft>
                <a:spcPts val="1200"/>
              </a:spcAft>
              <a:buClr>
                <a:srgbClr val="666666"/>
              </a:buClr>
              <a:buSzPct val="100000"/>
              <a:buFont typeface="Arial"/>
              <a:buChar char="●"/>
            </a:pPr>
            <a:r>
              <a:rPr lang="en" sz="1800" dirty="0">
                <a:solidFill>
                  <a:srgbClr val="666666"/>
                </a:solidFill>
              </a:rPr>
              <a:t>Support AWS environment</a:t>
            </a:r>
          </a:p>
          <a:p>
            <a:pPr marL="457200" lvl="0" indent="-349250" rtl="0">
              <a:spcBef>
                <a:spcPts val="0"/>
              </a:spcBef>
              <a:spcAft>
                <a:spcPts val="1200"/>
              </a:spcAft>
              <a:buClr>
                <a:srgbClr val="666666"/>
              </a:buClr>
              <a:buSzPct val="100000"/>
              <a:buFont typeface="Arial"/>
              <a:buChar char="●"/>
            </a:pPr>
            <a:r>
              <a:rPr lang="en" sz="1800" dirty="0">
                <a:solidFill>
                  <a:srgbClr val="666666"/>
                </a:solidFill>
              </a:rPr>
              <a:t>Automated security group update in multi-region environment</a:t>
            </a:r>
          </a:p>
          <a:p>
            <a:pPr marL="457200" lvl="0" indent="-349250" rtl="0">
              <a:spcBef>
                <a:spcPts val="0"/>
              </a:spcBef>
              <a:spcAft>
                <a:spcPts val="1200"/>
              </a:spcAft>
              <a:buClr>
                <a:srgbClr val="666666"/>
              </a:buClr>
              <a:buSzPct val="100000"/>
              <a:buFont typeface="Arial"/>
              <a:buChar char="●"/>
            </a:pPr>
            <a:r>
              <a:rPr lang="en" sz="1800" dirty="0">
                <a:solidFill>
                  <a:srgbClr val="666666"/>
                </a:solidFill>
              </a:rPr>
              <a:t>Monitoring of </a:t>
            </a:r>
            <a:r>
              <a:rPr lang="en" sz="1800" dirty="0" err="1">
                <a:solidFill>
                  <a:srgbClr val="666666"/>
                </a:solidFill>
              </a:rPr>
              <a:t>Dynomite</a:t>
            </a:r>
            <a:r>
              <a:rPr lang="en" sz="1800" dirty="0">
                <a:solidFill>
                  <a:srgbClr val="666666"/>
                </a:solidFill>
              </a:rPr>
              <a:t> and the underlying storage engine</a:t>
            </a:r>
          </a:p>
          <a:p>
            <a:pPr marL="457200" lvl="0" indent="-349250" rtl="0">
              <a:spcBef>
                <a:spcPts val="0"/>
              </a:spcBef>
              <a:spcAft>
                <a:spcPts val="1200"/>
              </a:spcAft>
              <a:buClr>
                <a:srgbClr val="666666"/>
              </a:buClr>
              <a:buSzPct val="100000"/>
              <a:buFont typeface="Arial"/>
              <a:buChar char="●"/>
            </a:pPr>
            <a:r>
              <a:rPr lang="en" sz="1800" dirty="0">
                <a:solidFill>
                  <a:srgbClr val="666666"/>
                </a:solidFill>
              </a:rPr>
              <a:t>Node cold bootstrap (warm up)</a:t>
            </a:r>
          </a:p>
          <a:p>
            <a:pPr marL="457200" lvl="0" indent="-349250" rtl="0">
              <a:spcBef>
                <a:spcPts val="0"/>
              </a:spcBef>
              <a:spcAft>
                <a:spcPts val="1200"/>
              </a:spcAft>
              <a:buClr>
                <a:srgbClr val="666666"/>
              </a:buClr>
              <a:buSzPct val="100000"/>
              <a:buFont typeface="Arial"/>
              <a:buChar char="●"/>
            </a:pPr>
            <a:r>
              <a:rPr lang="en" sz="1800" dirty="0">
                <a:solidFill>
                  <a:srgbClr val="666666"/>
                </a:solidFill>
              </a:rPr>
              <a:t>S3 backups and restores</a:t>
            </a:r>
          </a:p>
          <a:p>
            <a:pPr marL="457200" lvl="0" indent="-349250" rtl="0">
              <a:spcBef>
                <a:spcPts val="0"/>
              </a:spcBef>
              <a:spcAft>
                <a:spcPts val="1200"/>
              </a:spcAft>
              <a:buClr>
                <a:srgbClr val="666666"/>
              </a:buClr>
              <a:buSzPct val="100000"/>
              <a:buFont typeface="Arial"/>
              <a:buChar char="●"/>
            </a:pPr>
            <a:r>
              <a:rPr lang="en" sz="1800" dirty="0">
                <a:solidFill>
                  <a:srgbClr val="666666"/>
                </a:solidFill>
              </a:rPr>
              <a:t>REST API</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lvl="0" rtl="0">
              <a:spcBef>
                <a:spcPts val="0"/>
              </a:spcBef>
              <a:buClr>
                <a:schemeClr val="accent1"/>
              </a:buClr>
              <a:buSzPct val="25000"/>
              <a:buFont typeface="Arial"/>
              <a:buNone/>
            </a:pPr>
            <a:r>
              <a:rPr lang="en" sz="3600" b="1">
                <a:solidFill>
                  <a:srgbClr val="DA0002"/>
                </a:solidFill>
              </a:rPr>
              <a:t>Dynomite-manager: warm up</a:t>
            </a:r>
          </a:p>
        </p:txBody>
      </p:sp>
      <p:sp>
        <p:nvSpPr>
          <p:cNvPr id="203" name="Shape 203"/>
          <p:cNvSpPr txBox="1">
            <a:spLocks noGrp="1"/>
          </p:cNvSpPr>
          <p:nvPr>
            <p:ph type="body" idx="1"/>
          </p:nvPr>
        </p:nvSpPr>
        <p:spPr>
          <a:xfrm>
            <a:off x="301325" y="1200150"/>
            <a:ext cx="7814400" cy="3657000"/>
          </a:xfrm>
          <a:prstGeom prst="rect">
            <a:avLst/>
          </a:prstGeom>
          <a:noFill/>
          <a:ln>
            <a:noFill/>
          </a:ln>
        </p:spPr>
        <p:txBody>
          <a:bodyPr lIns="91425" tIns="91425" rIns="91425" bIns="91425" anchor="t" anchorCtr="0">
            <a:noAutofit/>
          </a:bodyPr>
          <a:lstStyle/>
          <a:p>
            <a:pPr marL="457200" lvl="0" indent="-342900" rtl="0">
              <a:lnSpc>
                <a:spcPct val="115000"/>
              </a:lnSpc>
              <a:spcBef>
                <a:spcPts val="0"/>
              </a:spcBef>
              <a:buClr>
                <a:srgbClr val="666666"/>
              </a:buClr>
              <a:buSzPct val="100000"/>
              <a:buAutoNum type="arabicPeriod"/>
            </a:pPr>
            <a:r>
              <a:rPr lang="en" sz="1800">
                <a:solidFill>
                  <a:srgbClr val="666666"/>
                </a:solidFill>
              </a:rPr>
              <a:t>Dynomite-manager identifies which node has the same token in the same DC</a:t>
            </a:r>
          </a:p>
          <a:p>
            <a:pPr marL="457200" lvl="0" indent="-342900" rtl="0">
              <a:lnSpc>
                <a:spcPct val="115000"/>
              </a:lnSpc>
              <a:spcBef>
                <a:spcPts val="0"/>
              </a:spcBef>
              <a:buClr>
                <a:srgbClr val="666666"/>
              </a:buClr>
              <a:buSzPct val="100000"/>
              <a:buAutoNum type="arabicPeriod"/>
            </a:pPr>
            <a:r>
              <a:rPr lang="en" sz="1800">
                <a:solidFill>
                  <a:srgbClr val="666666"/>
                </a:solidFill>
              </a:rPr>
              <a:t>Sets Redis to “</a:t>
            </a:r>
            <a:r>
              <a:rPr lang="en" sz="1800" b="1">
                <a:solidFill>
                  <a:srgbClr val="666666"/>
                </a:solidFill>
              </a:rPr>
              <a:t>Slave</a:t>
            </a:r>
            <a:r>
              <a:rPr lang="en" sz="1800">
                <a:solidFill>
                  <a:srgbClr val="666666"/>
                </a:solidFill>
              </a:rPr>
              <a:t>” mode of that node</a:t>
            </a:r>
          </a:p>
          <a:p>
            <a:pPr marL="457200" lvl="0" indent="-342900" rtl="0">
              <a:lnSpc>
                <a:spcPct val="115000"/>
              </a:lnSpc>
              <a:spcBef>
                <a:spcPts val="0"/>
              </a:spcBef>
              <a:buClr>
                <a:srgbClr val="666666"/>
              </a:buClr>
              <a:buSzPct val="100000"/>
              <a:buAutoNum type="arabicPeriod"/>
            </a:pPr>
            <a:r>
              <a:rPr lang="en" sz="1800">
                <a:solidFill>
                  <a:srgbClr val="666666"/>
                </a:solidFill>
              </a:rPr>
              <a:t>Checks for peer syncing</a:t>
            </a:r>
          </a:p>
          <a:p>
            <a:pPr marL="914400" lvl="1" indent="-342900" rtl="0">
              <a:lnSpc>
                <a:spcPct val="115000"/>
              </a:lnSpc>
              <a:spcBef>
                <a:spcPts val="0"/>
              </a:spcBef>
              <a:buClr>
                <a:srgbClr val="666666"/>
              </a:buClr>
              <a:buSzPct val="100000"/>
              <a:buAutoNum type="alphaLcPeriod"/>
            </a:pPr>
            <a:r>
              <a:rPr lang="en" sz="1800">
                <a:solidFill>
                  <a:srgbClr val="666666"/>
                </a:solidFill>
              </a:rPr>
              <a:t> difference between master and slave offset</a:t>
            </a:r>
          </a:p>
          <a:p>
            <a:pPr marL="457200" lvl="0" indent="-342900" rtl="0">
              <a:lnSpc>
                <a:spcPct val="115000"/>
              </a:lnSpc>
              <a:spcBef>
                <a:spcPts val="0"/>
              </a:spcBef>
              <a:buClr>
                <a:srgbClr val="666666"/>
              </a:buClr>
              <a:buSzPct val="100000"/>
              <a:buAutoNum type="arabicPeriod"/>
            </a:pPr>
            <a:r>
              <a:rPr lang="en" sz="1800">
                <a:solidFill>
                  <a:srgbClr val="666666"/>
                </a:solidFill>
              </a:rPr>
              <a:t>Once master and slave are in sync, Dynomite is set to allow write only</a:t>
            </a:r>
          </a:p>
          <a:p>
            <a:pPr marL="457200" lvl="0" indent="-342900" rtl="0">
              <a:lnSpc>
                <a:spcPct val="115000"/>
              </a:lnSpc>
              <a:spcBef>
                <a:spcPts val="0"/>
              </a:spcBef>
              <a:buClr>
                <a:srgbClr val="666666"/>
              </a:buClr>
              <a:buSzPct val="100000"/>
              <a:buAutoNum type="arabicPeriod"/>
            </a:pPr>
            <a:r>
              <a:rPr lang="en" sz="1800">
                <a:solidFill>
                  <a:srgbClr val="666666"/>
                </a:solidFill>
              </a:rPr>
              <a:t>Dynomite is set back to normal state</a:t>
            </a:r>
          </a:p>
          <a:p>
            <a:pPr marL="457200" lvl="0" indent="-342900" rtl="0">
              <a:lnSpc>
                <a:spcPct val="115000"/>
              </a:lnSpc>
              <a:spcBef>
                <a:spcPts val="0"/>
              </a:spcBef>
              <a:buClr>
                <a:srgbClr val="666666"/>
              </a:buClr>
              <a:buSzPct val="100000"/>
              <a:buAutoNum type="arabicPeriod"/>
            </a:pPr>
            <a:r>
              <a:rPr lang="en" sz="1800">
                <a:solidFill>
                  <a:srgbClr val="666666"/>
                </a:solidFill>
              </a:rPr>
              <a:t>Checks for health of the node - Done!</a:t>
            </a:r>
          </a:p>
          <a:p>
            <a:pPr marR="0" lvl="0" algn="l" rtl="0">
              <a:lnSpc>
                <a:spcPct val="100000"/>
              </a:lnSpc>
              <a:spcBef>
                <a:spcPts val="0"/>
              </a:spcBef>
              <a:spcAft>
                <a:spcPts val="0"/>
              </a:spcAft>
              <a:buNone/>
            </a:pPr>
            <a:endParaRPr sz="1800">
              <a:solidFill>
                <a:srgbClr val="666666"/>
              </a:solidFill>
            </a:endParaRPr>
          </a:p>
          <a:p>
            <a:pPr marR="0" lvl="0" algn="l" rtl="0">
              <a:lnSpc>
                <a:spcPct val="100000"/>
              </a:lnSpc>
              <a:spcBef>
                <a:spcPts val="0"/>
              </a:spcBef>
              <a:spcAft>
                <a:spcPts val="0"/>
              </a:spcAft>
              <a:buNone/>
            </a:pPr>
            <a:endParaRPr sz="1800" b="1">
              <a:solidFill>
                <a:srgbClr val="666666"/>
              </a:solidFill>
            </a:endParaRPr>
          </a:p>
        </p:txBody>
      </p:sp>
      <p:pic>
        <p:nvPicPr>
          <p:cNvPr id="204" name="Shape 204"/>
          <p:cNvPicPr preferRelativeResize="0"/>
          <p:nvPr/>
        </p:nvPicPr>
        <p:blipFill rotWithShape="1">
          <a:blip r:embed="rId3">
            <a:alphaModFix/>
          </a:blip>
          <a:srcRect/>
          <a:stretch/>
        </p:blipFill>
        <p:spPr>
          <a:xfrm>
            <a:off x="8115675" y="4191375"/>
            <a:ext cx="952200" cy="952200"/>
          </a:xfrm>
          <a:prstGeom prst="rect">
            <a:avLst/>
          </a:prstGeom>
          <a:noFill/>
          <a:ln>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Warm up (node terminated)</a:t>
            </a:r>
          </a:p>
        </p:txBody>
      </p:sp>
      <p:sp>
        <p:nvSpPr>
          <p:cNvPr id="210" name="Shape 210"/>
          <p:cNvSpPr txBox="1">
            <a:spLocks noGrp="1"/>
          </p:cNvSpPr>
          <p:nvPr>
            <p:ph type="body" idx="1"/>
          </p:nvPr>
        </p:nvSpPr>
        <p:spPr>
          <a:xfrm>
            <a:off x="301325" y="1200150"/>
            <a:ext cx="7814400" cy="36570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a:solidFill>
                <a:schemeClr val="dk1"/>
              </a:solidFill>
            </a:endParaRPr>
          </a:p>
          <a:p>
            <a:pPr marR="0" lvl="0" algn="l" rtl="0">
              <a:lnSpc>
                <a:spcPct val="100000"/>
              </a:lnSpc>
              <a:spcBef>
                <a:spcPts val="0"/>
              </a:spcBef>
              <a:spcAft>
                <a:spcPts val="0"/>
              </a:spcAft>
              <a:buNone/>
            </a:pPr>
            <a:endParaRPr sz="1800">
              <a:solidFill>
                <a:schemeClr val="dk1"/>
              </a:solidFill>
            </a:endParaRPr>
          </a:p>
          <a:p>
            <a:pPr marR="0" lvl="0" algn="l" rtl="0">
              <a:lnSpc>
                <a:spcPct val="100000"/>
              </a:lnSpc>
              <a:spcBef>
                <a:spcPts val="0"/>
              </a:spcBef>
              <a:spcAft>
                <a:spcPts val="0"/>
              </a:spcAft>
              <a:buNone/>
            </a:pPr>
            <a:endParaRPr sz="1800" b="1">
              <a:solidFill>
                <a:schemeClr val="dk1"/>
              </a:solidFill>
            </a:endParaRPr>
          </a:p>
        </p:txBody>
      </p:sp>
      <p:pic>
        <p:nvPicPr>
          <p:cNvPr id="211" name="Shape 211"/>
          <p:cNvPicPr preferRelativeResize="0"/>
          <p:nvPr/>
        </p:nvPicPr>
        <p:blipFill rotWithShape="1">
          <a:blip r:embed="rId3">
            <a:alphaModFix/>
          </a:blip>
          <a:srcRect/>
          <a:stretch/>
        </p:blipFill>
        <p:spPr>
          <a:xfrm>
            <a:off x="8115675" y="4191375"/>
            <a:ext cx="952200" cy="952200"/>
          </a:xfrm>
          <a:prstGeom prst="rect">
            <a:avLst/>
          </a:prstGeom>
          <a:noFill/>
          <a:ln>
            <a:noFill/>
          </a:ln>
        </p:spPr>
      </p:pic>
      <p:pic>
        <p:nvPicPr>
          <p:cNvPr id="212" name="Shape 212"/>
          <p:cNvPicPr preferRelativeResize="0"/>
          <p:nvPr/>
        </p:nvPicPr>
        <p:blipFill>
          <a:blip r:embed="rId4">
            <a:alphaModFix/>
          </a:blip>
          <a:stretch>
            <a:fillRect/>
          </a:stretch>
        </p:blipFill>
        <p:spPr>
          <a:xfrm>
            <a:off x="1505774" y="1200150"/>
            <a:ext cx="5657751" cy="3657000"/>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Warm up (auto-scale)</a:t>
            </a:r>
          </a:p>
        </p:txBody>
      </p:sp>
      <p:sp>
        <p:nvSpPr>
          <p:cNvPr id="218" name="Shape 218"/>
          <p:cNvSpPr txBox="1">
            <a:spLocks noGrp="1"/>
          </p:cNvSpPr>
          <p:nvPr>
            <p:ph type="body" idx="1"/>
          </p:nvPr>
        </p:nvSpPr>
        <p:spPr>
          <a:xfrm>
            <a:off x="301325" y="1200150"/>
            <a:ext cx="7814400" cy="36570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a:solidFill>
                <a:schemeClr val="dk1"/>
              </a:solidFill>
            </a:endParaRPr>
          </a:p>
          <a:p>
            <a:pPr marR="0" lvl="0" algn="l" rtl="0">
              <a:lnSpc>
                <a:spcPct val="100000"/>
              </a:lnSpc>
              <a:spcBef>
                <a:spcPts val="0"/>
              </a:spcBef>
              <a:spcAft>
                <a:spcPts val="0"/>
              </a:spcAft>
              <a:buNone/>
            </a:pPr>
            <a:endParaRPr sz="1800">
              <a:solidFill>
                <a:schemeClr val="dk1"/>
              </a:solidFill>
            </a:endParaRPr>
          </a:p>
          <a:p>
            <a:pPr marR="0" lvl="0" algn="l" rtl="0">
              <a:lnSpc>
                <a:spcPct val="100000"/>
              </a:lnSpc>
              <a:spcBef>
                <a:spcPts val="0"/>
              </a:spcBef>
              <a:spcAft>
                <a:spcPts val="0"/>
              </a:spcAft>
              <a:buNone/>
            </a:pPr>
            <a:endParaRPr sz="1800" b="1">
              <a:solidFill>
                <a:schemeClr val="dk1"/>
              </a:solidFill>
            </a:endParaRPr>
          </a:p>
        </p:txBody>
      </p:sp>
      <p:pic>
        <p:nvPicPr>
          <p:cNvPr id="219" name="Shape 219"/>
          <p:cNvPicPr preferRelativeResize="0"/>
          <p:nvPr/>
        </p:nvPicPr>
        <p:blipFill rotWithShape="1">
          <a:blip r:embed="rId3">
            <a:alphaModFix/>
          </a:blip>
          <a:srcRect/>
          <a:stretch/>
        </p:blipFill>
        <p:spPr>
          <a:xfrm>
            <a:off x="8115675" y="4191375"/>
            <a:ext cx="952200" cy="952200"/>
          </a:xfrm>
          <a:prstGeom prst="rect">
            <a:avLst/>
          </a:prstGeom>
          <a:noFill/>
          <a:ln>
            <a:noFill/>
          </a:ln>
        </p:spPr>
      </p:pic>
      <p:pic>
        <p:nvPicPr>
          <p:cNvPr id="220" name="Shape 220"/>
          <p:cNvPicPr preferRelativeResize="0"/>
          <p:nvPr/>
        </p:nvPicPr>
        <p:blipFill>
          <a:blip r:embed="rId4">
            <a:alphaModFix/>
          </a:blip>
          <a:stretch>
            <a:fillRect/>
          </a:stretch>
        </p:blipFill>
        <p:spPr>
          <a:xfrm>
            <a:off x="1605174" y="1231175"/>
            <a:ext cx="5758824" cy="3718499"/>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Dynomite Ecosystem</a:t>
            </a:r>
          </a:p>
        </p:txBody>
      </p:sp>
      <p:sp>
        <p:nvSpPr>
          <p:cNvPr id="97" name="Shape 97"/>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Dynomite</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Dynomite-manager</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Dyno client</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Warm up (node with same token)</a:t>
            </a:r>
          </a:p>
        </p:txBody>
      </p:sp>
      <p:sp>
        <p:nvSpPr>
          <p:cNvPr id="226" name="Shape 226"/>
          <p:cNvSpPr txBox="1">
            <a:spLocks noGrp="1"/>
          </p:cNvSpPr>
          <p:nvPr>
            <p:ph type="body" idx="1"/>
          </p:nvPr>
        </p:nvSpPr>
        <p:spPr>
          <a:xfrm>
            <a:off x="301325" y="1200150"/>
            <a:ext cx="7814400" cy="36570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a:solidFill>
                <a:schemeClr val="dk1"/>
              </a:solidFill>
            </a:endParaRPr>
          </a:p>
          <a:p>
            <a:pPr marR="0" lvl="0" algn="l" rtl="0">
              <a:lnSpc>
                <a:spcPct val="100000"/>
              </a:lnSpc>
              <a:spcBef>
                <a:spcPts val="0"/>
              </a:spcBef>
              <a:spcAft>
                <a:spcPts val="0"/>
              </a:spcAft>
              <a:buNone/>
            </a:pPr>
            <a:endParaRPr sz="1800">
              <a:solidFill>
                <a:schemeClr val="dk1"/>
              </a:solidFill>
            </a:endParaRPr>
          </a:p>
          <a:p>
            <a:pPr marR="0" lvl="0" algn="l" rtl="0">
              <a:lnSpc>
                <a:spcPct val="100000"/>
              </a:lnSpc>
              <a:spcBef>
                <a:spcPts val="0"/>
              </a:spcBef>
              <a:spcAft>
                <a:spcPts val="0"/>
              </a:spcAft>
              <a:buNone/>
            </a:pPr>
            <a:endParaRPr sz="1800" b="1">
              <a:solidFill>
                <a:schemeClr val="dk1"/>
              </a:solidFill>
            </a:endParaRPr>
          </a:p>
        </p:txBody>
      </p:sp>
      <p:pic>
        <p:nvPicPr>
          <p:cNvPr id="227" name="Shape 227"/>
          <p:cNvPicPr preferRelativeResize="0"/>
          <p:nvPr/>
        </p:nvPicPr>
        <p:blipFill rotWithShape="1">
          <a:blip r:embed="rId3">
            <a:alphaModFix/>
          </a:blip>
          <a:srcRect/>
          <a:stretch/>
        </p:blipFill>
        <p:spPr>
          <a:xfrm>
            <a:off x="8115675" y="4191375"/>
            <a:ext cx="952200" cy="952200"/>
          </a:xfrm>
          <a:prstGeom prst="rect">
            <a:avLst/>
          </a:prstGeom>
          <a:noFill/>
          <a:ln>
            <a:noFill/>
          </a:ln>
        </p:spPr>
      </p:pic>
      <p:pic>
        <p:nvPicPr>
          <p:cNvPr id="228" name="Shape 228"/>
          <p:cNvPicPr preferRelativeResize="0"/>
          <p:nvPr/>
        </p:nvPicPr>
        <p:blipFill>
          <a:blip r:embed="rId4">
            <a:alphaModFix/>
          </a:blip>
          <a:stretch>
            <a:fillRect/>
          </a:stretch>
        </p:blipFill>
        <p:spPr>
          <a:xfrm>
            <a:off x="1634975" y="1288624"/>
            <a:ext cx="5585200" cy="3606399"/>
          </a:xfrm>
          <a:prstGeom prst="rect">
            <a:avLst/>
          </a:prstGeom>
          <a:noFill/>
          <a:ln>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Warm up (Redis replication)</a:t>
            </a:r>
          </a:p>
        </p:txBody>
      </p:sp>
      <p:sp>
        <p:nvSpPr>
          <p:cNvPr id="234" name="Shape 234"/>
          <p:cNvSpPr txBox="1">
            <a:spLocks noGrp="1"/>
          </p:cNvSpPr>
          <p:nvPr>
            <p:ph type="body" idx="1"/>
          </p:nvPr>
        </p:nvSpPr>
        <p:spPr>
          <a:xfrm>
            <a:off x="301325" y="1200150"/>
            <a:ext cx="7814400" cy="36570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a:solidFill>
                <a:schemeClr val="dk1"/>
              </a:solidFill>
            </a:endParaRPr>
          </a:p>
          <a:p>
            <a:pPr marR="0" lvl="0" algn="l" rtl="0">
              <a:lnSpc>
                <a:spcPct val="100000"/>
              </a:lnSpc>
              <a:spcBef>
                <a:spcPts val="0"/>
              </a:spcBef>
              <a:spcAft>
                <a:spcPts val="0"/>
              </a:spcAft>
              <a:buNone/>
            </a:pPr>
            <a:endParaRPr sz="1800">
              <a:solidFill>
                <a:schemeClr val="dk1"/>
              </a:solidFill>
            </a:endParaRPr>
          </a:p>
          <a:p>
            <a:pPr marR="0" lvl="0" algn="l" rtl="0">
              <a:lnSpc>
                <a:spcPct val="100000"/>
              </a:lnSpc>
              <a:spcBef>
                <a:spcPts val="0"/>
              </a:spcBef>
              <a:spcAft>
                <a:spcPts val="0"/>
              </a:spcAft>
              <a:buNone/>
            </a:pPr>
            <a:endParaRPr sz="1800" b="1">
              <a:solidFill>
                <a:schemeClr val="dk1"/>
              </a:solidFill>
            </a:endParaRPr>
          </a:p>
        </p:txBody>
      </p:sp>
      <p:pic>
        <p:nvPicPr>
          <p:cNvPr id="235" name="Shape 235"/>
          <p:cNvPicPr preferRelativeResize="0"/>
          <p:nvPr/>
        </p:nvPicPr>
        <p:blipFill rotWithShape="1">
          <a:blip r:embed="rId3">
            <a:alphaModFix/>
          </a:blip>
          <a:srcRect/>
          <a:stretch/>
        </p:blipFill>
        <p:spPr>
          <a:xfrm>
            <a:off x="8115675" y="4191375"/>
            <a:ext cx="952200" cy="952200"/>
          </a:xfrm>
          <a:prstGeom prst="rect">
            <a:avLst/>
          </a:prstGeom>
          <a:noFill/>
          <a:ln>
            <a:noFill/>
          </a:ln>
        </p:spPr>
      </p:pic>
      <p:pic>
        <p:nvPicPr>
          <p:cNvPr id="236" name="Shape 236"/>
          <p:cNvPicPr preferRelativeResize="0"/>
          <p:nvPr/>
        </p:nvPicPr>
        <p:blipFill>
          <a:blip r:embed="rId4">
            <a:alphaModFix/>
          </a:blip>
          <a:stretch>
            <a:fillRect/>
          </a:stretch>
        </p:blipFill>
        <p:spPr>
          <a:xfrm>
            <a:off x="1517350" y="1270324"/>
            <a:ext cx="5663585" cy="3657000"/>
          </a:xfrm>
          <a:prstGeom prst="rect">
            <a:avLst/>
          </a:prstGeom>
          <a:noFill/>
          <a:ln>
            <a:noFill/>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Warm up (Streaming data)</a:t>
            </a:r>
          </a:p>
        </p:txBody>
      </p:sp>
      <p:sp>
        <p:nvSpPr>
          <p:cNvPr id="242" name="Shape 242"/>
          <p:cNvSpPr txBox="1">
            <a:spLocks noGrp="1"/>
          </p:cNvSpPr>
          <p:nvPr>
            <p:ph type="body" idx="1"/>
          </p:nvPr>
        </p:nvSpPr>
        <p:spPr>
          <a:xfrm>
            <a:off x="301325" y="1200150"/>
            <a:ext cx="7814400" cy="36570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a:solidFill>
                <a:schemeClr val="dk1"/>
              </a:solidFill>
            </a:endParaRPr>
          </a:p>
          <a:p>
            <a:pPr marR="0" lvl="0" algn="l" rtl="0">
              <a:lnSpc>
                <a:spcPct val="100000"/>
              </a:lnSpc>
              <a:spcBef>
                <a:spcPts val="0"/>
              </a:spcBef>
              <a:spcAft>
                <a:spcPts val="0"/>
              </a:spcAft>
              <a:buNone/>
            </a:pPr>
            <a:endParaRPr sz="1800">
              <a:solidFill>
                <a:schemeClr val="dk1"/>
              </a:solidFill>
            </a:endParaRPr>
          </a:p>
          <a:p>
            <a:pPr marR="0" lvl="0" algn="l" rtl="0">
              <a:lnSpc>
                <a:spcPct val="100000"/>
              </a:lnSpc>
              <a:spcBef>
                <a:spcPts val="0"/>
              </a:spcBef>
              <a:spcAft>
                <a:spcPts val="0"/>
              </a:spcAft>
              <a:buNone/>
            </a:pPr>
            <a:endParaRPr sz="1800" b="1">
              <a:solidFill>
                <a:schemeClr val="dk1"/>
              </a:solidFill>
            </a:endParaRPr>
          </a:p>
        </p:txBody>
      </p:sp>
      <p:pic>
        <p:nvPicPr>
          <p:cNvPr id="243" name="Shape 243"/>
          <p:cNvPicPr preferRelativeResize="0"/>
          <p:nvPr/>
        </p:nvPicPr>
        <p:blipFill rotWithShape="1">
          <a:blip r:embed="rId3">
            <a:alphaModFix/>
          </a:blip>
          <a:srcRect/>
          <a:stretch/>
        </p:blipFill>
        <p:spPr>
          <a:xfrm>
            <a:off x="8115675" y="4191375"/>
            <a:ext cx="952200" cy="952200"/>
          </a:xfrm>
          <a:prstGeom prst="rect">
            <a:avLst/>
          </a:prstGeom>
          <a:noFill/>
          <a:ln>
            <a:noFill/>
          </a:ln>
        </p:spPr>
      </p:pic>
      <p:pic>
        <p:nvPicPr>
          <p:cNvPr id="244" name="Shape 244"/>
          <p:cNvPicPr preferRelativeResize="0"/>
          <p:nvPr/>
        </p:nvPicPr>
        <p:blipFill>
          <a:blip r:embed="rId4">
            <a:alphaModFix/>
          </a:blip>
          <a:stretch>
            <a:fillRect/>
          </a:stretch>
        </p:blipFill>
        <p:spPr>
          <a:xfrm>
            <a:off x="1463175" y="1200149"/>
            <a:ext cx="5799198" cy="3744574"/>
          </a:xfrm>
          <a:prstGeom prst="rect">
            <a:avLst/>
          </a:prstGeom>
          <a:noFill/>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Warm up (Nodes in sync)</a:t>
            </a:r>
          </a:p>
        </p:txBody>
      </p:sp>
      <p:sp>
        <p:nvSpPr>
          <p:cNvPr id="250" name="Shape 250"/>
          <p:cNvSpPr txBox="1">
            <a:spLocks noGrp="1"/>
          </p:cNvSpPr>
          <p:nvPr>
            <p:ph type="body" idx="1"/>
          </p:nvPr>
        </p:nvSpPr>
        <p:spPr>
          <a:xfrm>
            <a:off x="301325" y="1200150"/>
            <a:ext cx="7814400" cy="36570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a:solidFill>
                <a:schemeClr val="dk1"/>
              </a:solidFill>
            </a:endParaRPr>
          </a:p>
          <a:p>
            <a:pPr marR="0" lvl="0" algn="l" rtl="0">
              <a:lnSpc>
                <a:spcPct val="100000"/>
              </a:lnSpc>
              <a:spcBef>
                <a:spcPts val="0"/>
              </a:spcBef>
              <a:spcAft>
                <a:spcPts val="0"/>
              </a:spcAft>
              <a:buNone/>
            </a:pPr>
            <a:endParaRPr sz="1800">
              <a:solidFill>
                <a:schemeClr val="dk1"/>
              </a:solidFill>
            </a:endParaRPr>
          </a:p>
          <a:p>
            <a:pPr marR="0" lvl="0" algn="l" rtl="0">
              <a:lnSpc>
                <a:spcPct val="100000"/>
              </a:lnSpc>
              <a:spcBef>
                <a:spcPts val="0"/>
              </a:spcBef>
              <a:spcAft>
                <a:spcPts val="0"/>
              </a:spcAft>
              <a:buNone/>
            </a:pPr>
            <a:endParaRPr sz="1800" b="1">
              <a:solidFill>
                <a:schemeClr val="dk1"/>
              </a:solidFill>
            </a:endParaRPr>
          </a:p>
        </p:txBody>
      </p:sp>
      <p:pic>
        <p:nvPicPr>
          <p:cNvPr id="251" name="Shape 251"/>
          <p:cNvPicPr preferRelativeResize="0"/>
          <p:nvPr/>
        </p:nvPicPr>
        <p:blipFill rotWithShape="1">
          <a:blip r:embed="rId3">
            <a:alphaModFix/>
          </a:blip>
          <a:srcRect/>
          <a:stretch/>
        </p:blipFill>
        <p:spPr>
          <a:xfrm>
            <a:off x="8115675" y="4191375"/>
            <a:ext cx="952200" cy="952200"/>
          </a:xfrm>
          <a:prstGeom prst="rect">
            <a:avLst/>
          </a:prstGeom>
          <a:noFill/>
          <a:ln>
            <a:noFill/>
          </a:ln>
        </p:spPr>
      </p:pic>
      <p:pic>
        <p:nvPicPr>
          <p:cNvPr id="252" name="Shape 252"/>
          <p:cNvPicPr preferRelativeResize="0"/>
          <p:nvPr/>
        </p:nvPicPr>
        <p:blipFill>
          <a:blip r:embed="rId4">
            <a:alphaModFix/>
          </a:blip>
          <a:stretch>
            <a:fillRect/>
          </a:stretch>
        </p:blipFill>
        <p:spPr>
          <a:xfrm>
            <a:off x="1376743" y="1200150"/>
            <a:ext cx="5663568" cy="3657000"/>
          </a:xfrm>
          <a:prstGeom prst="rect">
            <a:avLst/>
          </a:prstGeom>
          <a:noFill/>
          <a:ln>
            <a:noFill/>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Dynomite: S3 backups/restores</a:t>
            </a:r>
          </a:p>
        </p:txBody>
      </p:sp>
      <p:sp>
        <p:nvSpPr>
          <p:cNvPr id="258" name="Shape 258"/>
          <p:cNvSpPr txBox="1">
            <a:spLocks noGrp="1"/>
          </p:cNvSpPr>
          <p:nvPr>
            <p:ph type="body" idx="1"/>
          </p:nvPr>
        </p:nvSpPr>
        <p:spPr>
          <a:xfrm>
            <a:off x="301325" y="1200150"/>
            <a:ext cx="7814400" cy="3657000"/>
          </a:xfrm>
          <a:prstGeom prst="rect">
            <a:avLst/>
          </a:prstGeom>
          <a:noFill/>
          <a:ln>
            <a:noFill/>
          </a:ln>
        </p:spPr>
        <p:txBody>
          <a:bodyPr lIns="91425" tIns="91425" rIns="91425" bIns="91425" anchor="t" anchorCtr="0">
            <a:noAutofit/>
          </a:bodyPr>
          <a:lstStyle/>
          <a:p>
            <a:pPr marL="457200" lvl="0" indent="-342900" rtl="0">
              <a:spcBef>
                <a:spcPts val="600"/>
              </a:spcBef>
              <a:buClr>
                <a:srgbClr val="666666"/>
              </a:buClr>
              <a:buSzPct val="100000"/>
              <a:buFont typeface="Arial"/>
              <a:buChar char="●"/>
            </a:pPr>
            <a:r>
              <a:rPr lang="en" sz="1800">
                <a:solidFill>
                  <a:srgbClr val="666666"/>
                </a:solidFill>
              </a:rPr>
              <a:t>Why?</a:t>
            </a:r>
          </a:p>
          <a:p>
            <a:pPr marL="914400" lvl="1" indent="-342900" rtl="0">
              <a:spcBef>
                <a:spcPts val="480"/>
              </a:spcBef>
              <a:buClr>
                <a:srgbClr val="666666"/>
              </a:buClr>
              <a:buSzPct val="100000"/>
              <a:buFont typeface="Courier New"/>
              <a:buChar char="o"/>
            </a:pPr>
            <a:r>
              <a:rPr lang="en" sz="1800">
                <a:solidFill>
                  <a:srgbClr val="666666"/>
                </a:solidFill>
              </a:rPr>
              <a:t>Disaster recovery </a:t>
            </a:r>
          </a:p>
          <a:p>
            <a:pPr marL="914400" lvl="1" indent="-342900" rtl="0">
              <a:spcBef>
                <a:spcPts val="480"/>
              </a:spcBef>
              <a:buClr>
                <a:srgbClr val="666666"/>
              </a:buClr>
              <a:buSzPct val="100000"/>
              <a:buFont typeface="Courier New"/>
              <a:buChar char="o"/>
            </a:pPr>
            <a:r>
              <a:rPr lang="en" sz="1800">
                <a:solidFill>
                  <a:srgbClr val="666666"/>
                </a:solidFill>
              </a:rPr>
              <a:t>Data corruption</a:t>
            </a:r>
          </a:p>
          <a:p>
            <a:pPr marL="457200" lvl="0" indent="-342900" rtl="0">
              <a:spcBef>
                <a:spcPts val="600"/>
              </a:spcBef>
              <a:buClr>
                <a:srgbClr val="666666"/>
              </a:buClr>
              <a:buSzPct val="100000"/>
              <a:buFont typeface="Arial"/>
              <a:buChar char="●"/>
            </a:pPr>
            <a:r>
              <a:rPr lang="en" sz="1800">
                <a:solidFill>
                  <a:srgbClr val="666666"/>
                </a:solidFill>
              </a:rPr>
              <a:t>How?</a:t>
            </a:r>
          </a:p>
          <a:p>
            <a:pPr marL="914400" lvl="1" indent="-342900" rtl="0">
              <a:spcBef>
                <a:spcPts val="600"/>
              </a:spcBef>
              <a:buClr>
                <a:srgbClr val="666666"/>
              </a:buClr>
              <a:buSzPct val="100000"/>
              <a:buFont typeface="Courier New"/>
              <a:buChar char="o"/>
            </a:pPr>
            <a:r>
              <a:rPr lang="en" sz="1800">
                <a:solidFill>
                  <a:srgbClr val="666666"/>
                </a:solidFill>
              </a:rPr>
              <a:t>Redis dumps data on the instance drive</a:t>
            </a:r>
          </a:p>
          <a:p>
            <a:pPr marL="914400" lvl="1" indent="-342900" rtl="0">
              <a:spcBef>
                <a:spcPts val="600"/>
              </a:spcBef>
              <a:buClr>
                <a:srgbClr val="666666"/>
              </a:buClr>
              <a:buSzPct val="100000"/>
              <a:buFont typeface="Courier New"/>
              <a:buChar char="o"/>
            </a:pPr>
            <a:r>
              <a:rPr lang="en" sz="1800">
                <a:solidFill>
                  <a:srgbClr val="666666"/>
                </a:solidFill>
              </a:rPr>
              <a:t>Dynomite-manager sends data to S3 buckets</a:t>
            </a:r>
          </a:p>
          <a:p>
            <a:pPr marL="457200" lvl="0" indent="-342900" rtl="0">
              <a:spcBef>
                <a:spcPts val="600"/>
              </a:spcBef>
              <a:buClr>
                <a:srgbClr val="666666"/>
              </a:buClr>
              <a:buSzPct val="100000"/>
              <a:buFont typeface="Arial"/>
              <a:buChar char="●"/>
            </a:pPr>
            <a:r>
              <a:rPr lang="en" sz="1800">
                <a:solidFill>
                  <a:srgbClr val="666666"/>
                </a:solidFill>
              </a:rPr>
              <a:t>Data per node are not large so no need for incrementals.</a:t>
            </a:r>
          </a:p>
          <a:p>
            <a:pPr marL="457200" lvl="0" indent="-342900" rtl="0">
              <a:spcBef>
                <a:spcPts val="600"/>
              </a:spcBef>
              <a:buClr>
                <a:srgbClr val="666666"/>
              </a:buClr>
              <a:buSzPct val="100000"/>
              <a:buFont typeface="Arial"/>
              <a:buChar char="●"/>
            </a:pPr>
            <a:r>
              <a:rPr lang="en" sz="1800">
                <a:solidFill>
                  <a:srgbClr val="666666"/>
                </a:solidFill>
              </a:rPr>
              <a:t>Use case:</a:t>
            </a:r>
          </a:p>
          <a:p>
            <a:pPr marL="914400" lvl="1" indent="-342900" rtl="0">
              <a:spcBef>
                <a:spcPts val="480"/>
              </a:spcBef>
              <a:buClr>
                <a:srgbClr val="666666"/>
              </a:buClr>
              <a:buSzPct val="100000"/>
              <a:buFont typeface="Courier New"/>
              <a:buChar char="o"/>
            </a:pPr>
            <a:r>
              <a:rPr lang="en" sz="1800">
                <a:solidFill>
                  <a:srgbClr val="666666"/>
                </a:solidFill>
              </a:rPr>
              <a:t>clusters that use Dynomite as a storage layer</a:t>
            </a:r>
          </a:p>
          <a:p>
            <a:pPr marL="914400" lvl="1" indent="-342900" rtl="0">
              <a:spcBef>
                <a:spcPts val="480"/>
              </a:spcBef>
              <a:buClr>
                <a:srgbClr val="666666"/>
              </a:buClr>
              <a:buSzPct val="100000"/>
              <a:buFont typeface="Courier New"/>
              <a:buChar char="o"/>
            </a:pPr>
            <a:r>
              <a:rPr lang="en" sz="1800">
                <a:solidFill>
                  <a:srgbClr val="666666"/>
                </a:solidFill>
              </a:rPr>
              <a:t>Not enabled in clusters that have short TTL or use Dynomite as a cache</a:t>
            </a:r>
          </a:p>
          <a:p>
            <a:pPr lvl="0" rtl="0">
              <a:spcBef>
                <a:spcPts val="600"/>
              </a:spcBef>
              <a:buClr>
                <a:schemeClr val="dk1"/>
              </a:buClr>
              <a:buSzPct val="61111"/>
              <a:buFont typeface="Arial"/>
              <a:buNone/>
            </a:pPr>
            <a:endParaRPr sz="1800">
              <a:solidFill>
                <a:srgbClr val="666666"/>
              </a:solidFill>
            </a:endParaRPr>
          </a:p>
          <a:p>
            <a:pPr marR="0" lvl="0" algn="l" rtl="0">
              <a:lnSpc>
                <a:spcPct val="100000"/>
              </a:lnSpc>
              <a:spcBef>
                <a:spcPts val="0"/>
              </a:spcBef>
              <a:spcAft>
                <a:spcPts val="0"/>
              </a:spcAft>
              <a:buNone/>
            </a:pPr>
            <a:endParaRPr sz="1800">
              <a:solidFill>
                <a:srgbClr val="666666"/>
              </a:solidFill>
            </a:endParaRPr>
          </a:p>
          <a:p>
            <a:pPr marR="0" lvl="0" algn="l" rtl="0">
              <a:lnSpc>
                <a:spcPct val="100000"/>
              </a:lnSpc>
              <a:spcBef>
                <a:spcPts val="0"/>
              </a:spcBef>
              <a:spcAft>
                <a:spcPts val="0"/>
              </a:spcAft>
              <a:buNone/>
            </a:pPr>
            <a:endParaRPr sz="1800" b="1">
              <a:solidFill>
                <a:srgbClr val="666666"/>
              </a:solidFill>
            </a:endParaRPr>
          </a:p>
        </p:txBody>
      </p:sp>
      <p:pic>
        <p:nvPicPr>
          <p:cNvPr id="259" name="Shape 259"/>
          <p:cNvPicPr preferRelativeResize="0"/>
          <p:nvPr/>
        </p:nvPicPr>
        <p:blipFill rotWithShape="1">
          <a:blip r:embed="rId3">
            <a:alphaModFix/>
          </a:blip>
          <a:srcRect/>
          <a:stretch/>
        </p:blipFill>
        <p:spPr>
          <a:xfrm>
            <a:off x="8115675" y="4191375"/>
            <a:ext cx="952200" cy="952200"/>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sz="3600" b="1">
                <a:solidFill>
                  <a:srgbClr val="DA0002"/>
                </a:solidFill>
              </a:rPr>
              <a:t>Dynomite S3 backups (operation)</a:t>
            </a:r>
            <a:r>
              <a:rPr lang="en">
                <a:solidFill>
                  <a:schemeClr val="dk1"/>
                </a:solidFill>
              </a:rPr>
              <a:t> </a:t>
            </a:r>
          </a:p>
        </p:txBody>
      </p:sp>
      <p:sp>
        <p:nvSpPr>
          <p:cNvPr id="265" name="Shape 265"/>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marL="457200" lvl="0" indent="-330200" rtl="0">
              <a:lnSpc>
                <a:spcPct val="115000"/>
              </a:lnSpc>
              <a:spcBef>
                <a:spcPts val="0"/>
              </a:spcBef>
              <a:buClr>
                <a:srgbClr val="666666"/>
              </a:buClr>
              <a:buSzPct val="100000"/>
              <a:buAutoNum type="arabicPeriod"/>
            </a:pPr>
            <a:r>
              <a:rPr lang="en" sz="1600">
                <a:solidFill>
                  <a:srgbClr val="666666"/>
                </a:solidFill>
              </a:rPr>
              <a:t>Perform backup</a:t>
            </a:r>
          </a:p>
          <a:p>
            <a:pPr marL="914400" lvl="1" indent="-330200" rtl="0">
              <a:lnSpc>
                <a:spcPct val="115000"/>
              </a:lnSpc>
              <a:spcBef>
                <a:spcPts val="0"/>
              </a:spcBef>
              <a:buClr>
                <a:srgbClr val="666666"/>
              </a:buClr>
              <a:buSzPct val="100000"/>
              <a:buAutoNum type="alphaLcPeriod"/>
            </a:pPr>
            <a:r>
              <a:rPr lang="en" sz="1600">
                <a:solidFill>
                  <a:srgbClr val="666666"/>
                </a:solidFill>
              </a:rPr>
              <a:t>Dynomite-manager performs it on a pre-defined interval</a:t>
            </a:r>
          </a:p>
          <a:p>
            <a:pPr marL="914400" lvl="1" indent="-330200" rtl="0">
              <a:lnSpc>
                <a:spcPct val="115000"/>
              </a:lnSpc>
              <a:spcBef>
                <a:spcPts val="0"/>
              </a:spcBef>
              <a:buClr>
                <a:srgbClr val="666666"/>
              </a:buClr>
              <a:buSzPct val="100000"/>
              <a:buAutoNum type="alphaLcPeriod"/>
            </a:pPr>
            <a:r>
              <a:rPr lang="en" sz="1600">
                <a:solidFill>
                  <a:srgbClr val="666666"/>
                </a:solidFill>
              </a:rPr>
              <a:t>Dynomite-manger REST call: </a:t>
            </a:r>
          </a:p>
          <a:p>
            <a:pPr marL="1371600" marR="0" lvl="2" indent="-330200" algn="l" rtl="0">
              <a:lnSpc>
                <a:spcPct val="115000"/>
              </a:lnSpc>
              <a:spcBef>
                <a:spcPts val="0"/>
              </a:spcBef>
              <a:spcAft>
                <a:spcPts val="0"/>
              </a:spcAft>
              <a:buClr>
                <a:srgbClr val="666666"/>
              </a:buClr>
              <a:buSzPct val="100000"/>
              <a:buFont typeface="Arial"/>
              <a:buAutoNum type="romanLcPeriod"/>
            </a:pPr>
            <a:r>
              <a:rPr lang="en" sz="1600" i="1">
                <a:solidFill>
                  <a:srgbClr val="666666"/>
                </a:solidFill>
              </a:rPr>
              <a:t>curl http://localhost:8080/REST/v1/admin/s3backup</a:t>
            </a:r>
          </a:p>
          <a:p>
            <a:pPr marL="457200" lvl="0" indent="-330200">
              <a:lnSpc>
                <a:spcPct val="115000"/>
              </a:lnSpc>
              <a:spcBef>
                <a:spcPts val="0"/>
              </a:spcBef>
              <a:buClr>
                <a:srgbClr val="666666"/>
              </a:buClr>
              <a:buSzPct val="100000"/>
              <a:buAutoNum type="arabicPeriod"/>
            </a:pPr>
            <a:r>
              <a:rPr lang="en" sz="1600">
                <a:solidFill>
                  <a:srgbClr val="666666"/>
                </a:solidFill>
              </a:rPr>
              <a:t>Perform a Redis BGREWRITEAOF or BGSAVE. </a:t>
            </a:r>
          </a:p>
          <a:p>
            <a:pPr marL="914400" marR="0" lvl="1" indent="-330200" algn="l" rtl="0">
              <a:lnSpc>
                <a:spcPct val="115000"/>
              </a:lnSpc>
              <a:spcBef>
                <a:spcPts val="0"/>
              </a:spcBef>
              <a:spcAft>
                <a:spcPts val="0"/>
              </a:spcAft>
              <a:buClr>
                <a:srgbClr val="666666"/>
              </a:buClr>
              <a:buSzPct val="100000"/>
              <a:buFont typeface="Arial"/>
              <a:buAutoNum type="alphaLcPeriod"/>
            </a:pPr>
            <a:r>
              <a:rPr lang="en" sz="1600">
                <a:solidFill>
                  <a:srgbClr val="666666"/>
                </a:solidFill>
              </a:rPr>
              <a:t>Check the size of the persisted file. If the size is zero, which means that there was an issue with Redis or no data are there, then we do not perform S3 backups</a:t>
            </a:r>
          </a:p>
          <a:p>
            <a:pPr marL="457200" lvl="0" indent="-330200" rtl="0">
              <a:lnSpc>
                <a:spcPct val="115000"/>
              </a:lnSpc>
              <a:spcBef>
                <a:spcPts val="0"/>
              </a:spcBef>
              <a:buClr>
                <a:srgbClr val="666666"/>
              </a:buClr>
              <a:buSzPct val="100000"/>
              <a:buAutoNum type="arabicPeriod"/>
            </a:pPr>
            <a:r>
              <a:rPr lang="en" sz="1600">
                <a:solidFill>
                  <a:srgbClr val="666666"/>
                </a:solidFill>
              </a:rPr>
              <a:t>S3 backup key: backup/region/clustername-ASG/token/date</a:t>
            </a:r>
          </a:p>
          <a:p>
            <a:pPr marL="457200" lvl="0" indent="0">
              <a:lnSpc>
                <a:spcPct val="115000"/>
              </a:lnSpc>
              <a:spcBef>
                <a:spcPts val="0"/>
              </a:spcBef>
              <a:buNone/>
            </a:pPr>
            <a:endParaRPr sz="1600">
              <a:solidFill>
                <a:srgbClr val="666666"/>
              </a:solidFill>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sz="3600" b="1">
                <a:solidFill>
                  <a:srgbClr val="DA0002"/>
                </a:solidFill>
              </a:rPr>
              <a:t>Dynomite S3 restores</a:t>
            </a:r>
            <a:r>
              <a:rPr lang="en">
                <a:solidFill>
                  <a:schemeClr val="dk1"/>
                </a:solidFill>
              </a:rPr>
              <a:t> </a:t>
            </a:r>
          </a:p>
        </p:txBody>
      </p:sp>
      <p:sp>
        <p:nvSpPr>
          <p:cNvPr id="271" name="Shape 271"/>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marL="457200" lvl="0" indent="-330200" rtl="0">
              <a:lnSpc>
                <a:spcPct val="115000"/>
              </a:lnSpc>
              <a:spcBef>
                <a:spcPts val="0"/>
              </a:spcBef>
              <a:buClr>
                <a:srgbClr val="666666"/>
              </a:buClr>
              <a:buSzPct val="100000"/>
              <a:buAutoNum type="arabicPeriod"/>
            </a:pPr>
            <a:r>
              <a:rPr lang="en" sz="1600">
                <a:solidFill>
                  <a:srgbClr val="666666"/>
                </a:solidFill>
              </a:rPr>
              <a:t>Perform restore:</a:t>
            </a:r>
          </a:p>
          <a:p>
            <a:pPr marL="914400" lvl="1" indent="-330200" rtl="0">
              <a:lnSpc>
                <a:spcPct val="115000"/>
              </a:lnSpc>
              <a:spcBef>
                <a:spcPts val="0"/>
              </a:spcBef>
              <a:buClr>
                <a:srgbClr val="666666"/>
              </a:buClr>
              <a:buSzPct val="100000"/>
              <a:buAutoNum type="alphaLcPeriod"/>
            </a:pPr>
            <a:r>
              <a:rPr lang="en" sz="1600">
                <a:solidFill>
                  <a:srgbClr val="666666"/>
                </a:solidFill>
              </a:rPr>
              <a:t>Dynomite-manager performs once it starts if configuration is enabled</a:t>
            </a:r>
          </a:p>
          <a:p>
            <a:pPr marL="914400" lvl="1" indent="-330200" rtl="0">
              <a:lnSpc>
                <a:spcPct val="115000"/>
              </a:lnSpc>
              <a:spcBef>
                <a:spcPts val="0"/>
              </a:spcBef>
              <a:buClr>
                <a:srgbClr val="666666"/>
              </a:buClr>
              <a:buSzPct val="100000"/>
              <a:buAutoNum type="alphaLcPeriod"/>
            </a:pPr>
            <a:r>
              <a:rPr lang="en" sz="1600">
                <a:solidFill>
                  <a:srgbClr val="666666"/>
                </a:solidFill>
              </a:rPr>
              <a:t>Dynomite-manger REST call: </a:t>
            </a:r>
          </a:p>
          <a:p>
            <a:pPr marL="1371600" lvl="2" indent="-330200" rtl="0">
              <a:lnSpc>
                <a:spcPct val="115000"/>
              </a:lnSpc>
              <a:spcBef>
                <a:spcPts val="0"/>
              </a:spcBef>
              <a:buClr>
                <a:srgbClr val="666666"/>
              </a:buClr>
              <a:buSzPct val="100000"/>
              <a:buAutoNum type="romanLcPeriod"/>
            </a:pPr>
            <a:r>
              <a:rPr lang="en" sz="1600" i="1">
                <a:solidFill>
                  <a:srgbClr val="666666"/>
                </a:solidFill>
              </a:rPr>
              <a:t>curl http://localhost:8080/REST/v1/admin/s3backup</a:t>
            </a:r>
          </a:p>
          <a:p>
            <a:pPr marL="457200" lvl="0" indent="-330200">
              <a:lnSpc>
                <a:spcPct val="115000"/>
              </a:lnSpc>
              <a:spcBef>
                <a:spcPts val="0"/>
              </a:spcBef>
              <a:buClr>
                <a:srgbClr val="666666"/>
              </a:buClr>
              <a:buSzPct val="100000"/>
              <a:buAutoNum type="arabicPeriod"/>
            </a:pPr>
            <a:r>
              <a:rPr lang="en" sz="1600">
                <a:solidFill>
                  <a:srgbClr val="666666"/>
                </a:solidFill>
              </a:rPr>
              <a:t>Stop Dynomite process:</a:t>
            </a:r>
          </a:p>
          <a:p>
            <a:pPr marL="914400" lvl="1" indent="-330200" rtl="0">
              <a:lnSpc>
                <a:spcPct val="115000"/>
              </a:lnSpc>
              <a:spcBef>
                <a:spcPts val="0"/>
              </a:spcBef>
              <a:buClr>
                <a:srgbClr val="666666"/>
              </a:buClr>
              <a:buSzPct val="100000"/>
              <a:buAutoNum type="alphaLcPeriod"/>
            </a:pPr>
            <a:r>
              <a:rPr lang="en" sz="1600">
                <a:solidFill>
                  <a:srgbClr val="666666"/>
                </a:solidFill>
              </a:rPr>
              <a:t>We perform this to notify </a:t>
            </a:r>
            <a:r>
              <a:rPr lang="en" sz="1600" i="1">
                <a:solidFill>
                  <a:srgbClr val="666666"/>
                </a:solidFill>
              </a:rPr>
              <a:t>Discovery</a:t>
            </a:r>
            <a:r>
              <a:rPr lang="en" sz="1600">
                <a:solidFill>
                  <a:srgbClr val="666666"/>
                </a:solidFill>
              </a:rPr>
              <a:t> that Dynomite is not accessible</a:t>
            </a:r>
          </a:p>
          <a:p>
            <a:pPr marL="914400" lvl="1" indent="-330200" rtl="0">
              <a:lnSpc>
                <a:spcPct val="115000"/>
              </a:lnSpc>
              <a:spcBef>
                <a:spcPts val="0"/>
              </a:spcBef>
              <a:buClr>
                <a:srgbClr val="666666"/>
              </a:buClr>
              <a:buSzPct val="100000"/>
              <a:buAutoNum type="alphaLcPeriod"/>
            </a:pPr>
            <a:r>
              <a:rPr lang="en" sz="1600">
                <a:solidFill>
                  <a:srgbClr val="666666"/>
                </a:solidFill>
              </a:rPr>
              <a:t>Stop Redis process </a:t>
            </a:r>
          </a:p>
          <a:p>
            <a:pPr marL="457200" marR="0" lvl="0" indent="-330200" algn="l" rtl="0">
              <a:lnSpc>
                <a:spcPct val="115000"/>
              </a:lnSpc>
              <a:spcBef>
                <a:spcPts val="0"/>
              </a:spcBef>
              <a:spcAft>
                <a:spcPts val="0"/>
              </a:spcAft>
              <a:buClr>
                <a:srgbClr val="666666"/>
              </a:buClr>
              <a:buSzPct val="100000"/>
              <a:buFont typeface="Arial"/>
              <a:buAutoNum type="arabicPeriod"/>
            </a:pPr>
            <a:r>
              <a:rPr lang="en" sz="1600">
                <a:solidFill>
                  <a:srgbClr val="666666"/>
                </a:solidFill>
              </a:rPr>
              <a:t>Restore the data from a specific date </a:t>
            </a:r>
          </a:p>
          <a:p>
            <a:pPr marL="914400" marR="0" lvl="1" indent="-330200" algn="l" rtl="0">
              <a:lnSpc>
                <a:spcPct val="115000"/>
              </a:lnSpc>
              <a:spcBef>
                <a:spcPts val="0"/>
              </a:spcBef>
              <a:spcAft>
                <a:spcPts val="0"/>
              </a:spcAft>
              <a:buClr>
                <a:srgbClr val="666666"/>
              </a:buClr>
              <a:buSzPct val="100000"/>
              <a:buFont typeface="Arial"/>
              <a:buAutoNum type="alphaLcPeriod"/>
            </a:pPr>
            <a:r>
              <a:rPr lang="en" sz="1600">
                <a:solidFill>
                  <a:srgbClr val="666666"/>
                </a:solidFill>
              </a:rPr>
              <a:t>provided in the configuration</a:t>
            </a:r>
          </a:p>
          <a:p>
            <a:pPr marL="457200" lvl="0" indent="-330200" rtl="0">
              <a:lnSpc>
                <a:spcPct val="115000"/>
              </a:lnSpc>
              <a:spcBef>
                <a:spcPts val="0"/>
              </a:spcBef>
              <a:buClr>
                <a:srgbClr val="666666"/>
              </a:buClr>
              <a:buSzPct val="100000"/>
              <a:buAutoNum type="arabicPeriod"/>
            </a:pPr>
            <a:r>
              <a:rPr lang="en" sz="1600">
                <a:solidFill>
                  <a:srgbClr val="666666"/>
                </a:solidFill>
              </a:rPr>
              <a:t>Start Redis process and check if the data has been loaded. </a:t>
            </a:r>
          </a:p>
          <a:p>
            <a:pPr marL="457200" lvl="0" indent="-330200" rtl="0">
              <a:lnSpc>
                <a:spcPct val="115000"/>
              </a:lnSpc>
              <a:spcBef>
                <a:spcPts val="0"/>
              </a:spcBef>
              <a:buClr>
                <a:srgbClr val="666666"/>
              </a:buClr>
              <a:buSzPct val="100000"/>
              <a:buAutoNum type="arabicPeriod"/>
            </a:pPr>
            <a:r>
              <a:rPr lang="en" sz="1600">
                <a:solidFill>
                  <a:srgbClr val="666666"/>
                </a:solidFill>
              </a:rPr>
              <a:t>Start Dynomite and check if process is up</a:t>
            </a:r>
          </a:p>
          <a:p>
            <a:pPr lvl="0">
              <a:spcBef>
                <a:spcPts val="0"/>
              </a:spcBef>
              <a:buNone/>
            </a:pPr>
            <a:endParaRPr sz="1600">
              <a:solidFill>
                <a:srgbClr val="666666"/>
              </a:solidFill>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i="0" u="none" strike="noStrike" cap="none">
                <a:solidFill>
                  <a:srgbClr val="DA0002"/>
                </a:solidFill>
                <a:latin typeface="Arial"/>
                <a:ea typeface="Arial"/>
                <a:cs typeface="Arial"/>
                <a:sym typeface="Arial"/>
              </a:rPr>
              <a:t>Dyno Client - Java </a:t>
            </a:r>
            <a:r>
              <a:rPr lang="en" sz="3600" b="1">
                <a:solidFill>
                  <a:srgbClr val="DA0002"/>
                </a:solidFill>
              </a:rPr>
              <a:t>API</a:t>
            </a:r>
          </a:p>
        </p:txBody>
      </p:sp>
      <p:sp>
        <p:nvSpPr>
          <p:cNvPr id="277" name="Shape 277"/>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Connection Pooling</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Load Balancing</a:t>
            </a:r>
          </a:p>
          <a:p>
            <a:pPr marL="457200" marR="0" lvl="0" indent="-419100" algn="l" rtl="0">
              <a:lnSpc>
                <a:spcPct val="100000"/>
              </a:lnSpc>
              <a:spcBef>
                <a:spcPts val="0"/>
              </a:spcBef>
              <a:spcAft>
                <a:spcPts val="0"/>
              </a:spcAft>
              <a:buClr>
                <a:srgbClr val="666666"/>
              </a:buClr>
              <a:buSzPct val="100000"/>
              <a:buFont typeface="Arial"/>
              <a:buChar char="●"/>
            </a:pPr>
            <a:r>
              <a:rPr lang="en" sz="3000" b="0" i="0" u="none" strike="noStrike" cap="none">
                <a:solidFill>
                  <a:srgbClr val="666666"/>
                </a:solidFill>
                <a:latin typeface="Arial"/>
                <a:ea typeface="Arial"/>
                <a:cs typeface="Arial"/>
                <a:sym typeface="Arial"/>
              </a:rPr>
              <a:t>Effective failover</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Pipelining</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Scatter/Gather</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Metrics, e.g. Netflix Insights</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rgbClr val="666666"/>
              </a:solidFill>
              <a:latin typeface="Arial"/>
              <a:ea typeface="Arial"/>
              <a:cs typeface="Arial"/>
              <a:sym typeface="Arial"/>
            </a:endParaRPr>
          </a:p>
        </p:txBody>
      </p:sp>
      <p:pic>
        <p:nvPicPr>
          <p:cNvPr id="278" name="Shape 278"/>
          <p:cNvPicPr preferRelativeResize="0"/>
          <p:nvPr/>
        </p:nvPicPr>
        <p:blipFill rotWithShape="1">
          <a:blip r:embed="rId3">
            <a:alphaModFix/>
          </a:blip>
          <a:srcRect/>
          <a:stretch/>
        </p:blipFill>
        <p:spPr>
          <a:xfrm>
            <a:off x="8115675" y="4191375"/>
            <a:ext cx="952200" cy="952200"/>
          </a:xfrm>
          <a:prstGeom prst="rect">
            <a:avLst/>
          </a:prstGeom>
          <a:noFill/>
          <a:ln>
            <a:noFill/>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i="0" u="none" strike="noStrike" cap="none">
                <a:solidFill>
                  <a:srgbClr val="DA0002"/>
                </a:solidFill>
                <a:latin typeface="Arial"/>
                <a:ea typeface="Arial"/>
                <a:cs typeface="Arial"/>
                <a:sym typeface="Arial"/>
              </a:rPr>
              <a:t>Dyno </a:t>
            </a:r>
            <a:r>
              <a:rPr lang="en" sz="3600" b="1">
                <a:solidFill>
                  <a:srgbClr val="DA0002"/>
                </a:solidFill>
              </a:rPr>
              <a:t>Load Balancing</a:t>
            </a:r>
          </a:p>
        </p:txBody>
      </p:sp>
      <p:pic>
        <p:nvPicPr>
          <p:cNvPr id="284" name="Shape 284"/>
          <p:cNvPicPr preferRelativeResize="0"/>
          <p:nvPr/>
        </p:nvPicPr>
        <p:blipFill rotWithShape="1">
          <a:blip r:embed="rId3">
            <a:alphaModFix/>
          </a:blip>
          <a:srcRect/>
          <a:stretch/>
        </p:blipFill>
        <p:spPr>
          <a:xfrm>
            <a:off x="5132623" y="1235575"/>
            <a:ext cx="3095400" cy="3669300"/>
          </a:xfrm>
          <a:prstGeom prst="rect">
            <a:avLst/>
          </a:prstGeom>
          <a:noFill/>
          <a:ln>
            <a:noFill/>
          </a:ln>
        </p:spPr>
      </p:pic>
      <p:sp>
        <p:nvSpPr>
          <p:cNvPr id="285" name="Shape 285"/>
          <p:cNvSpPr txBox="1"/>
          <p:nvPr/>
        </p:nvSpPr>
        <p:spPr>
          <a:xfrm>
            <a:off x="457200" y="1438925"/>
            <a:ext cx="3845700" cy="3000000"/>
          </a:xfrm>
          <a:prstGeom prst="rect">
            <a:avLst/>
          </a:prstGeom>
          <a:noFill/>
          <a:ln>
            <a:noFill/>
          </a:ln>
        </p:spPr>
        <p:txBody>
          <a:bodyPr lIns="91425" tIns="91425" rIns="91425" bIns="91425" anchor="ctr" anchorCtr="0">
            <a:noAutofit/>
          </a:bodyPr>
          <a:lstStyle/>
          <a:p>
            <a:pPr marL="457200" marR="0" lvl="0" indent="-361950" algn="l" rtl="0">
              <a:lnSpc>
                <a:spcPct val="100000"/>
              </a:lnSpc>
              <a:spcBef>
                <a:spcPts val="0"/>
              </a:spcBef>
              <a:spcAft>
                <a:spcPts val="0"/>
              </a:spcAft>
              <a:buClr>
                <a:srgbClr val="666666"/>
              </a:buClr>
              <a:buSzPct val="100000"/>
              <a:buFont typeface="Arial"/>
              <a:buChar char="●"/>
            </a:pPr>
            <a:r>
              <a:rPr lang="en" sz="2000" b="0" i="0" u="none" strike="noStrike" cap="none">
                <a:solidFill>
                  <a:srgbClr val="666666"/>
                </a:solidFill>
                <a:latin typeface="Arial"/>
                <a:ea typeface="Arial"/>
                <a:cs typeface="Arial"/>
                <a:sym typeface="Arial"/>
              </a:rPr>
              <a:t>Dyno client employs token aware load balancing</a:t>
            </a:r>
            <a:r>
              <a:rPr lang="en" sz="2000">
                <a:solidFill>
                  <a:srgbClr val="666666"/>
                </a:solidFill>
              </a:rPr>
              <a:t>.</a:t>
            </a:r>
          </a:p>
          <a:p>
            <a:pPr marL="457200" marR="0" lvl="0" indent="-361950" algn="l" rtl="0">
              <a:lnSpc>
                <a:spcPct val="100000"/>
              </a:lnSpc>
              <a:spcBef>
                <a:spcPts val="0"/>
              </a:spcBef>
              <a:spcAft>
                <a:spcPts val="0"/>
              </a:spcAft>
              <a:buClr>
                <a:srgbClr val="666666"/>
              </a:buClr>
              <a:buSzPct val="100000"/>
              <a:buFont typeface="Arial"/>
              <a:buChar char="●"/>
            </a:pPr>
            <a:r>
              <a:rPr lang="en" sz="2000" b="0" i="0" u="none" strike="noStrike" cap="none">
                <a:solidFill>
                  <a:srgbClr val="666666"/>
                </a:solidFill>
                <a:latin typeface="Arial"/>
                <a:ea typeface="Arial"/>
                <a:cs typeface="Arial"/>
                <a:sym typeface="Arial"/>
              </a:rPr>
              <a:t>Dyno client is aware of the cluster topology of Dynomite within the region, </a:t>
            </a:r>
          </a:p>
          <a:p>
            <a:pPr marL="914400" marR="0" lvl="1" indent="-355600" algn="l" rtl="0">
              <a:lnSpc>
                <a:spcPct val="100000"/>
              </a:lnSpc>
              <a:spcBef>
                <a:spcPts val="0"/>
              </a:spcBef>
              <a:spcAft>
                <a:spcPts val="0"/>
              </a:spcAft>
              <a:buClr>
                <a:srgbClr val="666666"/>
              </a:buClr>
              <a:buSzPct val="100000"/>
              <a:buFont typeface="Arial"/>
            </a:pPr>
            <a:r>
              <a:rPr lang="en" sz="2000" b="0" i="0" u="none" strike="noStrike" cap="none">
                <a:solidFill>
                  <a:srgbClr val="666666"/>
                </a:solidFill>
                <a:latin typeface="Arial"/>
                <a:ea typeface="Arial"/>
                <a:cs typeface="Arial"/>
                <a:sym typeface="Arial"/>
              </a:rPr>
              <a:t>can write to specific node using consistent hashing.</a:t>
            </a:r>
          </a:p>
        </p:txBody>
      </p:sp>
      <p:pic>
        <p:nvPicPr>
          <p:cNvPr id="286" name="Shape 286"/>
          <p:cNvPicPr preferRelativeResize="0"/>
          <p:nvPr/>
        </p:nvPicPr>
        <p:blipFill rotWithShape="1">
          <a:blip r:embed="rId4">
            <a:alphaModFix/>
          </a:blip>
          <a:srcRect/>
          <a:stretch/>
        </p:blipFill>
        <p:spPr>
          <a:xfrm>
            <a:off x="8115675" y="4191375"/>
            <a:ext cx="952200" cy="952200"/>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i="0" u="none" strike="noStrike" cap="none">
                <a:solidFill>
                  <a:srgbClr val="DA0002"/>
                </a:solidFill>
                <a:latin typeface="Arial"/>
                <a:ea typeface="Arial"/>
                <a:cs typeface="Arial"/>
                <a:sym typeface="Arial"/>
              </a:rPr>
              <a:t>Dyno </a:t>
            </a:r>
            <a:r>
              <a:rPr lang="en" sz="3600" b="1">
                <a:solidFill>
                  <a:srgbClr val="DA0002"/>
                </a:solidFill>
              </a:rPr>
              <a:t>Failover</a:t>
            </a:r>
          </a:p>
        </p:txBody>
      </p:sp>
      <p:sp>
        <p:nvSpPr>
          <p:cNvPr id="292" name="Shape 292"/>
          <p:cNvSpPr txBox="1">
            <a:spLocks noGrp="1"/>
          </p:cNvSpPr>
          <p:nvPr>
            <p:ph type="body" idx="1"/>
          </p:nvPr>
        </p:nvSpPr>
        <p:spPr>
          <a:xfrm>
            <a:off x="301325" y="1200150"/>
            <a:ext cx="2790000" cy="3657000"/>
          </a:xfrm>
          <a:prstGeom prst="rect">
            <a:avLst/>
          </a:prstGeom>
          <a:noFill/>
          <a:ln>
            <a:noFill/>
          </a:ln>
        </p:spPr>
        <p:txBody>
          <a:bodyPr lIns="91425" tIns="91425" rIns="91425" bIns="91425" anchor="t" anchorCtr="0">
            <a:noAutofit/>
          </a:bodyPr>
          <a:lstStyle/>
          <a:p>
            <a:pPr marL="457200" marR="0" lvl="0" indent="-355600" algn="l" rtl="0">
              <a:lnSpc>
                <a:spcPct val="100000"/>
              </a:lnSpc>
              <a:spcBef>
                <a:spcPts val="0"/>
              </a:spcBef>
              <a:spcAft>
                <a:spcPts val="0"/>
              </a:spcAft>
              <a:buClr>
                <a:srgbClr val="666666"/>
              </a:buClr>
              <a:buSzPct val="100000"/>
              <a:buFont typeface="Arial"/>
              <a:buChar char="●"/>
            </a:pPr>
            <a:r>
              <a:rPr lang="en" sz="2000" b="1" i="0" u="none" strike="noStrike" cap="none">
                <a:solidFill>
                  <a:srgbClr val="666666"/>
                </a:solidFill>
                <a:latin typeface="Arial"/>
                <a:ea typeface="Arial"/>
                <a:cs typeface="Arial"/>
                <a:sym typeface="Arial"/>
              </a:rPr>
              <a:t>Dyno</a:t>
            </a:r>
            <a:r>
              <a:rPr lang="en" sz="2000" b="0" i="0" u="none" strike="noStrike" cap="none">
                <a:solidFill>
                  <a:srgbClr val="666666"/>
                </a:solidFill>
                <a:latin typeface="Arial"/>
                <a:ea typeface="Arial"/>
                <a:cs typeface="Arial"/>
                <a:sym typeface="Arial"/>
              </a:rPr>
              <a:t> </a:t>
            </a:r>
            <a:r>
              <a:rPr lang="en" sz="2000">
                <a:solidFill>
                  <a:srgbClr val="666666"/>
                </a:solidFill>
              </a:rPr>
              <a:t>will route requests to different racks in failure scenarios</a:t>
            </a:r>
            <a:r>
              <a:rPr lang="en" sz="2000" b="0" i="0" u="none" strike="noStrike" cap="none">
                <a:solidFill>
                  <a:srgbClr val="666666"/>
                </a:solidFill>
                <a:latin typeface="Arial"/>
                <a:ea typeface="Arial"/>
                <a:cs typeface="Arial"/>
                <a:sym typeface="Arial"/>
              </a:rPr>
              <a:t>.</a:t>
            </a:r>
          </a:p>
          <a:p>
            <a:pPr marR="0" lvl="0" algn="l" rtl="0">
              <a:lnSpc>
                <a:spcPct val="100000"/>
              </a:lnSpc>
              <a:spcBef>
                <a:spcPts val="0"/>
              </a:spcBef>
              <a:spcAft>
                <a:spcPts val="0"/>
              </a:spcAft>
              <a:buNone/>
            </a:pPr>
            <a:endParaRPr sz="2000">
              <a:solidFill>
                <a:srgbClr val="666666"/>
              </a:solidFill>
            </a:endParaRPr>
          </a:p>
          <a:p>
            <a:pPr marR="0" lvl="0" algn="l" rtl="0">
              <a:lnSpc>
                <a:spcPct val="100000"/>
              </a:lnSpc>
              <a:spcBef>
                <a:spcPts val="0"/>
              </a:spcBef>
              <a:spcAft>
                <a:spcPts val="0"/>
              </a:spcAft>
              <a:buNone/>
            </a:pPr>
            <a:endParaRPr sz="2000" b="1">
              <a:solidFill>
                <a:srgbClr val="666666"/>
              </a:solidFill>
            </a:endParaRPr>
          </a:p>
        </p:txBody>
      </p:sp>
      <p:pic>
        <p:nvPicPr>
          <p:cNvPr id="293" name="Shape 293"/>
          <p:cNvPicPr preferRelativeResize="0"/>
          <p:nvPr/>
        </p:nvPicPr>
        <p:blipFill rotWithShape="1">
          <a:blip r:embed="rId3">
            <a:alphaModFix/>
          </a:blip>
          <a:srcRect/>
          <a:stretch/>
        </p:blipFill>
        <p:spPr>
          <a:xfrm>
            <a:off x="8115675" y="4191375"/>
            <a:ext cx="952200" cy="952200"/>
          </a:xfrm>
          <a:prstGeom prst="rect">
            <a:avLst/>
          </a:prstGeom>
          <a:noFill/>
          <a:ln>
            <a:noFill/>
          </a:ln>
        </p:spPr>
      </p:pic>
      <p:pic>
        <p:nvPicPr>
          <p:cNvPr id="294" name="Shape 294"/>
          <p:cNvPicPr preferRelativeResize="0"/>
          <p:nvPr/>
        </p:nvPicPr>
        <p:blipFill>
          <a:blip r:embed="rId4">
            <a:alphaModFix/>
          </a:blip>
          <a:stretch>
            <a:fillRect/>
          </a:stretch>
        </p:blipFill>
        <p:spPr>
          <a:xfrm>
            <a:off x="3505575" y="1471300"/>
            <a:ext cx="4076700" cy="2962275"/>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Cloud Database Engg (CDE) Team</a:t>
            </a:r>
          </a:p>
        </p:txBody>
      </p:sp>
      <p:sp>
        <p:nvSpPr>
          <p:cNvPr id="103" name="Shape 103"/>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Develop and operate data stores in AWS</a:t>
            </a:r>
          </a:p>
          <a:p>
            <a:pPr marL="914400" lvl="0" indent="-419100" rtl="0">
              <a:spcBef>
                <a:spcPts val="0"/>
              </a:spcBef>
              <a:buClr>
                <a:srgbClr val="666666"/>
              </a:buClr>
              <a:buSzPct val="100000"/>
              <a:buChar char="-"/>
            </a:pPr>
            <a:r>
              <a:rPr lang="en" sz="3000">
                <a:solidFill>
                  <a:srgbClr val="666666"/>
                </a:solidFill>
              </a:rPr>
              <a:t>Cassandra, Dynomite, Elastic Search, RDS, S3</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Ensure availability, scalability, durability and latency SLAs</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Database expertise, client libraries, tools and best practices</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Roadmap</a:t>
            </a:r>
          </a:p>
        </p:txBody>
      </p:sp>
      <p:sp>
        <p:nvSpPr>
          <p:cNvPr id="300" name="Shape 300"/>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noAutofit/>
          </a:bodyPr>
          <a:lstStyle/>
          <a:p>
            <a:pPr marL="457200" lvl="0" indent="-419100" rtl="0">
              <a:spcBef>
                <a:spcPts val="0"/>
              </a:spcBef>
              <a:buClr>
                <a:srgbClr val="666666"/>
              </a:buClr>
              <a:buSzPct val="100000"/>
              <a:buChar char="●"/>
            </a:pPr>
            <a:r>
              <a:rPr lang="en" sz="3000">
                <a:solidFill>
                  <a:srgbClr val="666666"/>
                </a:solidFill>
              </a:rPr>
              <a:t>Multi-threaded support for Dynomite</a:t>
            </a:r>
          </a:p>
          <a:p>
            <a:pPr marL="457200" lvl="0" indent="-419100" rtl="0">
              <a:spcBef>
                <a:spcPts val="0"/>
              </a:spcBef>
              <a:buClr>
                <a:srgbClr val="666666"/>
              </a:buClr>
              <a:buSzPct val="100000"/>
              <a:buChar char="●"/>
            </a:pPr>
            <a:r>
              <a:rPr lang="en" sz="3000">
                <a:solidFill>
                  <a:srgbClr val="666666"/>
                </a:solidFill>
              </a:rPr>
              <a:t>Data reconciliation &amp; repair v2</a:t>
            </a:r>
          </a:p>
          <a:p>
            <a:pPr marL="457200" lvl="0" indent="-419100" rtl="0">
              <a:spcBef>
                <a:spcPts val="0"/>
              </a:spcBef>
              <a:buClr>
                <a:srgbClr val="666666"/>
              </a:buClr>
              <a:buSzPct val="100000"/>
              <a:buChar char="●"/>
            </a:pPr>
            <a:r>
              <a:rPr lang="en" sz="3000">
                <a:solidFill>
                  <a:srgbClr val="666666"/>
                </a:solidFill>
              </a:rPr>
              <a:t>Dynomite-spark connector</a:t>
            </a:r>
          </a:p>
          <a:p>
            <a:pPr marL="457200" lvl="0" indent="-419100" rtl="0">
              <a:spcBef>
                <a:spcPts val="0"/>
              </a:spcBef>
              <a:buClr>
                <a:srgbClr val="666666"/>
              </a:buClr>
              <a:buSzPct val="100000"/>
              <a:buChar char="●"/>
            </a:pPr>
            <a:r>
              <a:rPr lang="en" sz="3000">
                <a:solidFill>
                  <a:srgbClr val="666666"/>
                </a:solidFill>
              </a:rPr>
              <a:t>Investigation for persistent stores </a:t>
            </a:r>
          </a:p>
          <a:p>
            <a:pPr marL="457200" lvl="0" indent="-419100" rtl="0">
              <a:spcBef>
                <a:spcPts val="0"/>
              </a:spcBef>
              <a:buClr>
                <a:srgbClr val="666666"/>
              </a:buClr>
              <a:buSzPct val="100000"/>
              <a:buChar char="●"/>
            </a:pPr>
            <a:r>
              <a:rPr lang="en" sz="3000">
                <a:solidFill>
                  <a:srgbClr val="666666"/>
                </a:solidFill>
              </a:rPr>
              <a:t>Async Dyno Client</a:t>
            </a:r>
          </a:p>
          <a:p>
            <a:pPr marL="457200" lvl="0" indent="-419100" rtl="0">
              <a:spcBef>
                <a:spcPts val="0"/>
              </a:spcBef>
              <a:buClr>
                <a:srgbClr val="666666"/>
              </a:buClr>
              <a:buSzPct val="100000"/>
              <a:buChar char="●"/>
            </a:pPr>
            <a:r>
              <a:rPr lang="en" sz="3000">
                <a:solidFill>
                  <a:srgbClr val="666666"/>
                </a:solidFill>
              </a:rPr>
              <a:t>Others….</a:t>
            </a:r>
          </a:p>
          <a:p>
            <a:pPr lvl="0" rtl="0">
              <a:spcBef>
                <a:spcPts val="0"/>
              </a:spcBef>
              <a:buNone/>
            </a:pPr>
            <a:endParaRPr sz="3000">
              <a:solidFill>
                <a:srgbClr val="666666"/>
              </a:solidFill>
            </a:endParaRPr>
          </a:p>
          <a:p>
            <a:pPr marL="914400" lvl="0" indent="-69850" rtl="0">
              <a:spcBef>
                <a:spcPts val="0"/>
              </a:spcBef>
              <a:buClr>
                <a:schemeClr val="dk1"/>
              </a:buClr>
              <a:buSzPct val="36666"/>
              <a:buFont typeface="Arial"/>
              <a:buNone/>
            </a:pPr>
            <a:endParaRPr sz="3000">
              <a:solidFill>
                <a:srgbClr val="666666"/>
              </a:solidFill>
            </a:endParaRPr>
          </a:p>
          <a:p>
            <a:pPr marL="914400" marR="0" lvl="0" indent="0" algn="l" rtl="0">
              <a:lnSpc>
                <a:spcPct val="100000"/>
              </a:lnSpc>
              <a:spcBef>
                <a:spcPts val="0"/>
              </a:spcBef>
              <a:spcAft>
                <a:spcPts val="0"/>
              </a:spcAft>
              <a:buNone/>
            </a:pPr>
            <a:endParaRPr sz="3000">
              <a:solidFill>
                <a:srgbClr val="666666"/>
              </a:solidFil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rgbClr val="666666"/>
              </a:solidFill>
              <a:latin typeface="Arial"/>
              <a:ea typeface="Arial"/>
              <a:cs typeface="Arial"/>
              <a:sym typeface="Arial"/>
            </a:endParaRPr>
          </a:p>
        </p:txBody>
      </p:sp>
      <p:pic>
        <p:nvPicPr>
          <p:cNvPr id="301" name="Shape 301"/>
          <p:cNvPicPr preferRelativeResize="0"/>
          <p:nvPr/>
        </p:nvPicPr>
        <p:blipFill rotWithShape="1">
          <a:blip r:embed="rId3">
            <a:alphaModFix/>
          </a:blip>
          <a:srcRect/>
          <a:stretch/>
        </p:blipFill>
        <p:spPr>
          <a:xfrm>
            <a:off x="8115675" y="4191375"/>
            <a:ext cx="952200" cy="952200"/>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i="0" u="none" strike="noStrike" cap="none">
                <a:solidFill>
                  <a:srgbClr val="DA0002"/>
                </a:solidFill>
                <a:latin typeface="Arial"/>
                <a:ea typeface="Arial"/>
                <a:cs typeface="Arial"/>
                <a:sym typeface="Arial"/>
              </a:rPr>
              <a:t>More information</a:t>
            </a:r>
          </a:p>
        </p:txBody>
      </p:sp>
      <p:sp>
        <p:nvSpPr>
          <p:cNvPr id="307" name="Shape 307"/>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noAutofit/>
          </a:bodyPr>
          <a:lstStyle/>
          <a:p>
            <a:pPr marL="457200" lvl="0" indent="-419100" rtl="0">
              <a:spcBef>
                <a:spcPts val="0"/>
              </a:spcBef>
              <a:buClr>
                <a:srgbClr val="666666"/>
              </a:buClr>
              <a:buSzPct val="100000"/>
              <a:buChar char="●"/>
            </a:pPr>
            <a:r>
              <a:rPr lang="en" sz="3000" dirty="0">
                <a:solidFill>
                  <a:srgbClr val="666666"/>
                </a:solidFill>
              </a:rPr>
              <a:t>Netflix OSS:</a:t>
            </a:r>
          </a:p>
          <a:p>
            <a:pPr marL="914400" lvl="1" indent="-449580" rtl="0">
              <a:spcBef>
                <a:spcPts val="0"/>
              </a:spcBef>
              <a:buClr>
                <a:schemeClr val="dk1"/>
              </a:buClr>
              <a:buSzPct val="100000"/>
              <a:buFont typeface="Courier New"/>
              <a:buChar char="o"/>
            </a:pPr>
            <a:r>
              <a:rPr lang="en" sz="3000" u="sng" dirty="0">
                <a:solidFill>
                  <a:schemeClr val="hlink"/>
                </a:solidFill>
                <a:hlinkClick r:id="rId3"/>
              </a:rPr>
              <a:t>https://github.com/Netflix/dynomite</a:t>
            </a:r>
          </a:p>
          <a:p>
            <a:pPr marL="914400" lvl="1" indent="-449580" rtl="0">
              <a:spcBef>
                <a:spcPts val="0"/>
              </a:spcBef>
              <a:buClr>
                <a:schemeClr val="dk1"/>
              </a:buClr>
              <a:buSzPct val="100000"/>
              <a:buFont typeface="Courier New"/>
              <a:buChar char="o"/>
            </a:pPr>
            <a:r>
              <a:rPr lang="en" sz="3000" u="sng" dirty="0">
                <a:solidFill>
                  <a:schemeClr val="hlink"/>
                </a:solidFill>
                <a:hlinkClick r:id="rId4"/>
              </a:rPr>
              <a:t>https://github.com/Netflix/dyno</a:t>
            </a:r>
          </a:p>
          <a:p>
            <a:pPr marL="0" lvl="0" indent="0" rtl="0">
              <a:spcBef>
                <a:spcPts val="0"/>
              </a:spcBef>
              <a:buNone/>
            </a:pPr>
            <a:endParaRPr sz="3000" dirty="0">
              <a:solidFill>
                <a:schemeClr val="dk1"/>
              </a:solidFill>
            </a:endParaRPr>
          </a:p>
          <a:p>
            <a:pPr lvl="0" rtl="0">
              <a:spcBef>
                <a:spcPts val="0"/>
              </a:spcBef>
              <a:buNone/>
            </a:pPr>
            <a:endParaRPr sz="3000" dirty="0">
              <a:solidFill>
                <a:schemeClr val="dk1"/>
              </a:solidFill>
            </a:endParaRPr>
          </a:p>
          <a:p>
            <a:pPr marL="914400" lvl="0" indent="-69850" rtl="0">
              <a:spcBef>
                <a:spcPts val="0"/>
              </a:spcBef>
              <a:buClr>
                <a:schemeClr val="dk1"/>
              </a:buClr>
              <a:buSzPct val="36666"/>
              <a:buFont typeface="Arial"/>
              <a:buNone/>
            </a:pPr>
            <a:endParaRPr sz="3000" dirty="0">
              <a:solidFill>
                <a:schemeClr val="dk1"/>
              </a:solidFill>
            </a:endParaRPr>
          </a:p>
          <a:p>
            <a:pPr marL="914400" marR="0" lvl="0" indent="0" algn="l" rtl="0">
              <a:lnSpc>
                <a:spcPct val="100000"/>
              </a:lnSpc>
              <a:spcBef>
                <a:spcPts val="0"/>
              </a:spcBef>
              <a:spcAft>
                <a:spcPts val="0"/>
              </a:spcAft>
              <a:buNone/>
            </a:pPr>
            <a:endParaRPr sz="3000" dirty="0">
              <a:solidFill>
                <a:schemeClr val="dk1"/>
              </a:solidFil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Arial"/>
              <a:ea typeface="Arial"/>
              <a:cs typeface="Arial"/>
              <a:sym typeface="Arial"/>
            </a:endParaRPr>
          </a:p>
        </p:txBody>
      </p:sp>
      <p:pic>
        <p:nvPicPr>
          <p:cNvPr id="308" name="Shape 308"/>
          <p:cNvPicPr preferRelativeResize="0"/>
          <p:nvPr/>
        </p:nvPicPr>
        <p:blipFill rotWithShape="1">
          <a:blip r:embed="rId5">
            <a:alphaModFix/>
          </a:blip>
          <a:srcRect/>
          <a:stretch/>
        </p:blipFill>
        <p:spPr>
          <a:xfrm>
            <a:off x="8115675" y="4191375"/>
            <a:ext cx="952200" cy="952200"/>
          </a:xfrm>
          <a:prstGeom prst="rect">
            <a:avLst/>
          </a:prstGeom>
          <a:noFill/>
          <a:ln>
            <a:noFill/>
          </a:ln>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Shape 313"/>
          <p:cNvPicPr preferRelativeResize="0"/>
          <p:nvPr/>
        </p:nvPicPr>
        <p:blipFill rotWithShape="1">
          <a:blip r:embed="rId3">
            <a:alphaModFix/>
          </a:blip>
          <a:srcRect/>
          <a:stretch/>
        </p:blipFill>
        <p:spPr>
          <a:xfrm>
            <a:off x="2692050" y="691800"/>
            <a:ext cx="3759900" cy="3759900"/>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rgbClr val="666666"/>
              </a:buClr>
              <a:buSzPct val="100000"/>
              <a:buFont typeface="Arial"/>
              <a:buChar char="●"/>
            </a:pPr>
            <a:r>
              <a:rPr lang="en" sz="3000" b="0" i="0" u="none" strike="noStrike" cap="none">
                <a:solidFill>
                  <a:srgbClr val="666666"/>
                </a:solidFill>
                <a:latin typeface="Arial"/>
                <a:ea typeface="Arial"/>
                <a:cs typeface="Arial"/>
                <a:sym typeface="Arial"/>
              </a:rPr>
              <a:t>Cassandra not a speed demon (reads)</a:t>
            </a:r>
          </a:p>
          <a:p>
            <a:pPr marL="457200" lvl="0" indent="-419100" rtl="0">
              <a:spcBef>
                <a:spcPts val="0"/>
              </a:spcBef>
              <a:buClr>
                <a:srgbClr val="666666"/>
              </a:buClr>
              <a:buSzPct val="100000"/>
              <a:buFont typeface="Arial"/>
              <a:buChar char="●"/>
            </a:pPr>
            <a:r>
              <a:rPr lang="en" sz="3000">
                <a:solidFill>
                  <a:srgbClr val="666666"/>
                </a:solidFill>
              </a:rPr>
              <a:t>Needed a data store:</a:t>
            </a:r>
          </a:p>
          <a:p>
            <a:pPr marL="914400" lvl="1" indent="-411480" rtl="0">
              <a:spcBef>
                <a:spcPts val="0"/>
              </a:spcBef>
              <a:buClr>
                <a:srgbClr val="666666"/>
              </a:buClr>
              <a:buSzPct val="100000"/>
              <a:buFont typeface="Courier New"/>
              <a:buChar char="o"/>
            </a:pPr>
            <a:r>
              <a:rPr lang="en" sz="2400">
                <a:solidFill>
                  <a:srgbClr val="666666"/>
                </a:solidFill>
              </a:rPr>
              <a:t>Scalable &amp; highly available</a:t>
            </a:r>
          </a:p>
          <a:p>
            <a:pPr marL="914400" lvl="1" indent="-411480" rtl="0">
              <a:spcBef>
                <a:spcPts val="0"/>
              </a:spcBef>
              <a:buClr>
                <a:srgbClr val="666666"/>
              </a:buClr>
              <a:buSzPct val="100000"/>
              <a:buFont typeface="Courier New"/>
              <a:buChar char="o"/>
            </a:pPr>
            <a:r>
              <a:rPr lang="en" sz="2400">
                <a:solidFill>
                  <a:srgbClr val="666666"/>
                </a:solidFill>
              </a:rPr>
              <a:t>High throughput, low latency</a:t>
            </a:r>
          </a:p>
          <a:p>
            <a:pPr marL="914400" lvl="1" indent="-411480" rtl="0">
              <a:spcBef>
                <a:spcPts val="0"/>
              </a:spcBef>
              <a:buClr>
                <a:srgbClr val="666666"/>
              </a:buClr>
              <a:buSzPct val="100000"/>
              <a:buFont typeface="Courier New"/>
              <a:buChar char="o"/>
            </a:pPr>
            <a:r>
              <a:rPr lang="en" sz="2400">
                <a:solidFill>
                  <a:srgbClr val="666666"/>
                </a:solidFill>
              </a:rPr>
              <a:t>Active-active multi datacenter replication</a:t>
            </a:r>
          </a:p>
          <a:p>
            <a:pPr marL="457200" lvl="0" indent="-419100" rtl="0">
              <a:spcBef>
                <a:spcPts val="0"/>
              </a:spcBef>
              <a:buClr>
                <a:srgbClr val="666666"/>
              </a:buClr>
              <a:buSzPct val="100000"/>
              <a:buFont typeface="Arial"/>
              <a:buChar char="●"/>
            </a:pPr>
            <a:r>
              <a:rPr lang="en" sz="3000">
                <a:solidFill>
                  <a:srgbClr val="666666"/>
                </a:solidFill>
              </a:rPr>
              <a:t>Usage of Redis increasing:</a:t>
            </a:r>
          </a:p>
          <a:p>
            <a:pPr marL="914400" marR="0" lvl="1" indent="-381000" algn="l" rtl="0">
              <a:lnSpc>
                <a:spcPct val="100000"/>
              </a:lnSpc>
              <a:spcBef>
                <a:spcPts val="0"/>
              </a:spcBef>
              <a:spcAft>
                <a:spcPts val="0"/>
              </a:spcAft>
              <a:buClr>
                <a:srgbClr val="666666"/>
              </a:buClr>
              <a:buSzPct val="80000"/>
              <a:buFont typeface="Courier New"/>
              <a:buChar char="o"/>
            </a:pPr>
            <a:r>
              <a:rPr lang="en" sz="2400">
                <a:solidFill>
                  <a:srgbClr val="666666"/>
                </a:solidFill>
              </a:rPr>
              <a:t>Netflix use case is active-active, highly available</a:t>
            </a:r>
          </a:p>
          <a:p>
            <a:pPr marL="914400" marR="0" lvl="1" indent="-381000" algn="l" rtl="0">
              <a:lnSpc>
                <a:spcPct val="100000"/>
              </a:lnSpc>
              <a:spcBef>
                <a:spcPts val="0"/>
              </a:spcBef>
              <a:spcAft>
                <a:spcPts val="0"/>
              </a:spcAft>
              <a:buClr>
                <a:srgbClr val="666666"/>
              </a:buClr>
              <a:buSzPct val="80000"/>
              <a:buFont typeface="Courier New"/>
              <a:buChar char="o"/>
            </a:pPr>
            <a:r>
              <a:rPr lang="en" sz="2400" b="0" i="0" u="none" strike="noStrike" cap="none">
                <a:solidFill>
                  <a:srgbClr val="666666"/>
                </a:solidFill>
                <a:latin typeface="Arial"/>
                <a:ea typeface="Arial"/>
                <a:cs typeface="Arial"/>
                <a:sym typeface="Arial"/>
              </a:rPr>
              <a:t>Does not have bi-directional replication</a:t>
            </a:r>
          </a:p>
          <a:p>
            <a:pPr marL="914400" marR="0" lvl="1" indent="-381000" algn="l" rtl="0">
              <a:lnSpc>
                <a:spcPct val="100000"/>
              </a:lnSpc>
              <a:spcBef>
                <a:spcPts val="0"/>
              </a:spcBef>
              <a:spcAft>
                <a:spcPts val="0"/>
              </a:spcAft>
              <a:buClr>
                <a:srgbClr val="666666"/>
              </a:buClr>
              <a:buSzPct val="80000"/>
              <a:buFont typeface="Courier New"/>
              <a:buChar char="o"/>
            </a:pPr>
            <a:r>
              <a:rPr lang="en" sz="2400" b="0" i="0" u="none" strike="noStrike" cap="none">
                <a:solidFill>
                  <a:srgbClr val="666666"/>
                </a:solidFill>
                <a:latin typeface="Arial"/>
                <a:ea typeface="Arial"/>
                <a:cs typeface="Arial"/>
                <a:sym typeface="Arial"/>
              </a:rPr>
              <a:t>Cannot withstand a Monkey attack</a:t>
            </a:r>
          </a:p>
        </p:txBody>
      </p:sp>
      <p:sp>
        <p:nvSpPr>
          <p:cNvPr id="109" name="Shape 109"/>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Problems &amp; Observations</a:t>
            </a:r>
          </a:p>
        </p:txBody>
      </p:sp>
      <p:pic>
        <p:nvPicPr>
          <p:cNvPr id="110" name="Shape 110"/>
          <p:cNvPicPr preferRelativeResize="0"/>
          <p:nvPr/>
        </p:nvPicPr>
        <p:blipFill rotWithShape="1">
          <a:blip r:embed="rId3">
            <a:alphaModFix/>
          </a:blip>
          <a:srcRect/>
          <a:stretch/>
        </p:blipFill>
        <p:spPr>
          <a:xfrm>
            <a:off x="8115675" y="4191375"/>
            <a:ext cx="952200" cy="952200"/>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i="0" u="none" strike="noStrike" cap="none">
                <a:solidFill>
                  <a:srgbClr val="DA0002"/>
                </a:solidFill>
                <a:latin typeface="Arial"/>
                <a:ea typeface="Arial"/>
                <a:cs typeface="Arial"/>
                <a:sym typeface="Arial"/>
              </a:rPr>
              <a:t>What is Dynomite?</a:t>
            </a:r>
          </a:p>
        </p:txBody>
      </p:sp>
      <p:sp>
        <p:nvSpPr>
          <p:cNvPr id="116" name="Shape 116"/>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rgbClr val="666666"/>
              </a:buClr>
              <a:buSzPct val="100000"/>
              <a:buFont typeface="Arial"/>
              <a:buChar char="●"/>
            </a:pPr>
            <a:r>
              <a:rPr lang="en" sz="3000" b="0" i="0" u="none" strike="noStrike" cap="none">
                <a:solidFill>
                  <a:srgbClr val="666666"/>
                </a:solidFill>
                <a:latin typeface="Arial"/>
                <a:ea typeface="Arial"/>
                <a:cs typeface="Arial"/>
                <a:sym typeface="Arial"/>
              </a:rPr>
              <a:t>A generic </a:t>
            </a:r>
            <a:r>
              <a:rPr lang="en" sz="3000">
                <a:solidFill>
                  <a:srgbClr val="666666"/>
                </a:solidFill>
              </a:rPr>
              <a:t>layer that can be</a:t>
            </a:r>
            <a:r>
              <a:rPr lang="en" sz="3000" b="0" i="0" u="none" strike="noStrike" cap="none">
                <a:solidFill>
                  <a:srgbClr val="666666"/>
                </a:solidFill>
                <a:latin typeface="Arial"/>
                <a:ea typeface="Arial"/>
                <a:cs typeface="Arial"/>
                <a:sym typeface="Arial"/>
              </a:rPr>
              <a:t> used with many key-value storage engines like</a:t>
            </a:r>
            <a:r>
              <a:rPr lang="en">
                <a:solidFill>
                  <a:srgbClr val="666666"/>
                </a:solidFill>
              </a:rPr>
              <a:t> </a:t>
            </a:r>
            <a:r>
              <a:rPr lang="en" sz="3000" b="0" i="0" u="none" strike="noStrike" cap="none">
                <a:solidFill>
                  <a:srgbClr val="666666"/>
                </a:solidFill>
                <a:latin typeface="Arial"/>
                <a:ea typeface="Arial"/>
                <a:cs typeface="Arial"/>
                <a:sym typeface="Arial"/>
              </a:rPr>
              <a:t>Redis, Memcached, </a:t>
            </a:r>
            <a:r>
              <a:rPr lang="en" sz="3000">
                <a:solidFill>
                  <a:srgbClr val="666666"/>
                </a:solidFill>
              </a:rPr>
              <a:t>LM</a:t>
            </a:r>
            <a:r>
              <a:rPr lang="en" sz="3000" b="0" i="0" u="none" strike="noStrike" cap="none">
                <a:solidFill>
                  <a:srgbClr val="666666"/>
                </a:solidFill>
                <a:latin typeface="Arial"/>
                <a:ea typeface="Arial"/>
                <a:cs typeface="Arial"/>
                <a:sym typeface="Arial"/>
              </a:rPr>
              <a:t>DB, etc</a:t>
            </a:r>
          </a:p>
          <a:p>
            <a:pPr marL="914400" marR="0" lvl="1" indent="-381000" algn="l" rtl="0">
              <a:lnSpc>
                <a:spcPct val="100000"/>
              </a:lnSpc>
              <a:spcBef>
                <a:spcPts val="0"/>
              </a:spcBef>
              <a:spcAft>
                <a:spcPts val="0"/>
              </a:spcAft>
              <a:buClr>
                <a:srgbClr val="666666"/>
              </a:buClr>
              <a:buSzPct val="80000"/>
              <a:buFont typeface="Courier New"/>
              <a:buChar char="o"/>
            </a:pPr>
            <a:r>
              <a:rPr lang="en" sz="2400" b="1" i="0" u="none" strike="noStrike" cap="none">
                <a:solidFill>
                  <a:srgbClr val="666666"/>
                </a:solidFill>
                <a:latin typeface="Arial"/>
                <a:ea typeface="Arial"/>
                <a:cs typeface="Arial"/>
                <a:sym typeface="Arial"/>
              </a:rPr>
              <a:t>Focus</a:t>
            </a:r>
            <a:r>
              <a:rPr lang="en" sz="2400" b="0" i="0" u="none" strike="noStrike" cap="none">
                <a:solidFill>
                  <a:srgbClr val="666666"/>
                </a:solidFill>
                <a:latin typeface="Arial"/>
                <a:ea typeface="Arial"/>
                <a:cs typeface="Arial"/>
                <a:sym typeface="Arial"/>
              </a:rPr>
              <a:t>: performance, cross-datacenter active</a:t>
            </a:r>
            <a:r>
              <a:rPr lang="en" sz="2400">
                <a:solidFill>
                  <a:srgbClr val="666666"/>
                </a:solidFill>
              </a:rPr>
              <a:t>-</a:t>
            </a:r>
            <a:r>
              <a:rPr lang="en" sz="2400" b="0" i="0" u="none" strike="noStrike" cap="none">
                <a:solidFill>
                  <a:srgbClr val="666666"/>
                </a:solidFill>
                <a:latin typeface="Arial"/>
                <a:ea typeface="Arial"/>
                <a:cs typeface="Arial"/>
                <a:sym typeface="Arial"/>
              </a:rPr>
              <a:t>active replication and high availability</a:t>
            </a:r>
          </a:p>
          <a:p>
            <a:pPr marL="914400" marR="0" lvl="1" indent="-411480" algn="l" rtl="0">
              <a:lnSpc>
                <a:spcPct val="100000"/>
              </a:lnSpc>
              <a:spcBef>
                <a:spcPts val="0"/>
              </a:spcBef>
              <a:spcAft>
                <a:spcPts val="0"/>
              </a:spcAft>
              <a:buClr>
                <a:srgbClr val="666666"/>
              </a:buClr>
              <a:buSzPct val="100000"/>
              <a:buFont typeface="Courier New"/>
              <a:buChar char="o"/>
            </a:pPr>
            <a:r>
              <a:rPr lang="en" sz="2400" b="1">
                <a:solidFill>
                  <a:srgbClr val="666666"/>
                </a:solidFill>
              </a:rPr>
              <a:t>Features</a:t>
            </a:r>
            <a:r>
              <a:rPr lang="en" sz="2400">
                <a:solidFill>
                  <a:srgbClr val="666666"/>
                </a:solidFill>
              </a:rPr>
              <a:t>: node warmup (cold bootstrapping), tunable consistency, S3 backups/restores</a:t>
            </a:r>
          </a:p>
          <a:p>
            <a:pPr marL="914400" marR="0" lvl="1" indent="-411480" algn="l" rtl="0">
              <a:lnSpc>
                <a:spcPct val="100000"/>
              </a:lnSpc>
              <a:spcBef>
                <a:spcPts val="0"/>
              </a:spcBef>
              <a:spcAft>
                <a:spcPts val="0"/>
              </a:spcAft>
              <a:buClr>
                <a:srgbClr val="666666"/>
              </a:buClr>
              <a:buSzPct val="100000"/>
              <a:buFont typeface="Courier New"/>
              <a:buChar char="o"/>
            </a:pPr>
            <a:r>
              <a:rPr lang="en" sz="2400" b="1">
                <a:solidFill>
                  <a:srgbClr val="666666"/>
                </a:solidFill>
              </a:rPr>
              <a:t>Status</a:t>
            </a:r>
            <a:r>
              <a:rPr lang="en" sz="2400">
                <a:solidFill>
                  <a:srgbClr val="666666"/>
                </a:solidFill>
              </a:rPr>
              <a:t>: Open source, fully integrated with existing NetflixOSS ecosystem</a:t>
            </a:r>
          </a:p>
          <a:p>
            <a:pPr marL="457200" marR="0" lvl="0" indent="0" algn="l" rtl="0">
              <a:lnSpc>
                <a:spcPct val="100000"/>
              </a:lnSpc>
              <a:spcBef>
                <a:spcPts val="0"/>
              </a:spcBef>
              <a:spcAft>
                <a:spcPts val="0"/>
              </a:spcAft>
              <a:buNone/>
            </a:pPr>
            <a:endParaRPr sz="2400">
              <a:solidFill>
                <a:srgbClr val="666666"/>
              </a:solidFill>
            </a:endParaRPr>
          </a:p>
        </p:txBody>
      </p:sp>
      <p:pic>
        <p:nvPicPr>
          <p:cNvPr id="117" name="Shape 117"/>
          <p:cNvPicPr preferRelativeResize="0"/>
          <p:nvPr/>
        </p:nvPicPr>
        <p:blipFill rotWithShape="1">
          <a:blip r:embed="rId3">
            <a:alphaModFix/>
          </a:blip>
          <a:srcRect/>
          <a:stretch/>
        </p:blipFill>
        <p:spPr>
          <a:xfrm>
            <a:off x="8115675" y="4191375"/>
            <a:ext cx="952200" cy="952200"/>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Dynomite @ Netflix</a:t>
            </a:r>
          </a:p>
        </p:txBody>
      </p:sp>
      <p:sp>
        <p:nvSpPr>
          <p:cNvPr id="123" name="Shape 123"/>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Running around 1.5 years in PROD</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~1000 customer facing nodes</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1M OPS at peak</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Largest cluster: 6TB</a:t>
            </a:r>
          </a:p>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Quarterly upgrades in PROD</a:t>
            </a:r>
          </a:p>
        </p:txBody>
      </p:sp>
      <p:pic>
        <p:nvPicPr>
          <p:cNvPr id="124" name="Shape 124"/>
          <p:cNvPicPr preferRelativeResize="0"/>
          <p:nvPr/>
        </p:nvPicPr>
        <p:blipFill rotWithShape="1">
          <a:blip r:embed="rId3">
            <a:alphaModFix/>
          </a:blip>
          <a:srcRect/>
          <a:stretch/>
        </p:blipFill>
        <p:spPr>
          <a:xfrm>
            <a:off x="8115675" y="4191375"/>
            <a:ext cx="952200" cy="95220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Dynomite Overview</a:t>
            </a:r>
          </a:p>
        </p:txBody>
      </p:sp>
      <p:pic>
        <p:nvPicPr>
          <p:cNvPr id="130" name="Shape 130"/>
          <p:cNvPicPr preferRelativeResize="0"/>
          <p:nvPr/>
        </p:nvPicPr>
        <p:blipFill rotWithShape="1">
          <a:blip r:embed="rId3">
            <a:alphaModFix/>
          </a:blip>
          <a:srcRect/>
          <a:stretch/>
        </p:blipFill>
        <p:spPr>
          <a:xfrm>
            <a:off x="4570925" y="1885300"/>
            <a:ext cx="4167300" cy="3125400"/>
          </a:xfrm>
          <a:prstGeom prst="rect">
            <a:avLst/>
          </a:prstGeom>
          <a:noFill/>
          <a:ln>
            <a:noFill/>
          </a:ln>
        </p:spPr>
      </p:pic>
      <p:sp>
        <p:nvSpPr>
          <p:cNvPr id="131" name="Shape 131"/>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rgbClr val="666666"/>
              </a:buClr>
              <a:buSzPct val="100000"/>
              <a:buFont typeface="Arial"/>
              <a:buChar char="●"/>
            </a:pPr>
            <a:r>
              <a:rPr lang="en" sz="3000">
                <a:solidFill>
                  <a:srgbClr val="666666"/>
                </a:solidFill>
              </a:rPr>
              <a:t>L</a:t>
            </a:r>
            <a:r>
              <a:rPr lang="en" sz="3000" b="0" i="0" u="none" strike="noStrike" cap="none">
                <a:solidFill>
                  <a:srgbClr val="666666"/>
                </a:solidFill>
                <a:latin typeface="Arial"/>
                <a:ea typeface="Arial"/>
                <a:cs typeface="Arial"/>
                <a:sym typeface="Arial"/>
              </a:rPr>
              <a:t>ayer on top of a non-distributed k</a:t>
            </a:r>
            <a:r>
              <a:rPr lang="en" sz="3000">
                <a:solidFill>
                  <a:srgbClr val="666666"/>
                </a:solidFill>
              </a:rPr>
              <a:t>ey value data store</a:t>
            </a:r>
          </a:p>
          <a:p>
            <a:pPr marL="914400" marR="0" lvl="1" indent="-411480" algn="l" rtl="0">
              <a:lnSpc>
                <a:spcPct val="100000"/>
              </a:lnSpc>
              <a:spcBef>
                <a:spcPts val="0"/>
              </a:spcBef>
              <a:spcAft>
                <a:spcPts val="0"/>
              </a:spcAft>
              <a:buClr>
                <a:srgbClr val="666666"/>
              </a:buClr>
              <a:buSzPct val="100000"/>
              <a:buFont typeface="Arial"/>
              <a:buChar char="○"/>
            </a:pPr>
            <a:r>
              <a:rPr lang="en" sz="2400">
                <a:solidFill>
                  <a:srgbClr val="666666"/>
                </a:solidFill>
              </a:rPr>
              <a:t>Peer-peer, Shared Nothing</a:t>
            </a:r>
          </a:p>
          <a:p>
            <a:pPr marL="914400" lvl="1" indent="-411480" rtl="0">
              <a:spcBef>
                <a:spcPts val="0"/>
              </a:spcBef>
              <a:buClr>
                <a:srgbClr val="666666"/>
              </a:buClr>
              <a:buSzPct val="100000"/>
              <a:buFont typeface="Arial"/>
              <a:buChar char="○"/>
            </a:pPr>
            <a:r>
              <a:rPr lang="en" sz="2400">
                <a:solidFill>
                  <a:srgbClr val="666666"/>
                </a:solidFill>
              </a:rPr>
              <a:t>Auto Sharding</a:t>
            </a:r>
          </a:p>
          <a:p>
            <a:pPr marL="914400" marR="0" lvl="1" indent="-411480" algn="l" rtl="0">
              <a:lnSpc>
                <a:spcPct val="100000"/>
              </a:lnSpc>
              <a:spcBef>
                <a:spcPts val="0"/>
              </a:spcBef>
              <a:spcAft>
                <a:spcPts val="0"/>
              </a:spcAft>
              <a:buClr>
                <a:srgbClr val="666666"/>
              </a:buClr>
              <a:buSzPct val="100000"/>
              <a:buFont typeface="Arial"/>
              <a:buChar char="○"/>
            </a:pPr>
            <a:r>
              <a:rPr lang="en" sz="2400" b="0" u="none" strike="noStrike" cap="none">
                <a:solidFill>
                  <a:srgbClr val="666666"/>
                </a:solidFill>
                <a:latin typeface="Arial"/>
                <a:ea typeface="Arial"/>
                <a:cs typeface="Arial"/>
                <a:sym typeface="Arial"/>
              </a:rPr>
              <a:t>Multi-datacenter</a:t>
            </a:r>
          </a:p>
          <a:p>
            <a:pPr marL="914400" lvl="1" indent="-411480" rtl="0">
              <a:spcBef>
                <a:spcPts val="0"/>
              </a:spcBef>
              <a:buClr>
                <a:srgbClr val="666666"/>
              </a:buClr>
              <a:buSzPct val="100000"/>
              <a:buFont typeface="Arial"/>
              <a:buChar char="○"/>
            </a:pPr>
            <a:r>
              <a:rPr lang="en" sz="2400">
                <a:solidFill>
                  <a:srgbClr val="666666"/>
                </a:solidFill>
              </a:rPr>
              <a:t>Linear scale</a:t>
            </a:r>
          </a:p>
          <a:p>
            <a:pPr marL="914400" marR="0" lvl="1" indent="-411480" algn="l" rtl="0">
              <a:lnSpc>
                <a:spcPct val="100000"/>
              </a:lnSpc>
              <a:spcBef>
                <a:spcPts val="0"/>
              </a:spcBef>
              <a:spcAft>
                <a:spcPts val="0"/>
              </a:spcAft>
              <a:buClr>
                <a:srgbClr val="666666"/>
              </a:buClr>
              <a:buSzPct val="100000"/>
              <a:buFont typeface="Arial"/>
              <a:buChar char="○"/>
            </a:pPr>
            <a:r>
              <a:rPr lang="en" sz="2400" b="0" u="none" strike="noStrike" cap="none">
                <a:solidFill>
                  <a:srgbClr val="666666"/>
                </a:solidFill>
                <a:latin typeface="Arial"/>
                <a:ea typeface="Arial"/>
                <a:cs typeface="Arial"/>
                <a:sym typeface="Arial"/>
              </a:rPr>
              <a:t>Replication(Enc</a:t>
            </a:r>
            <a:r>
              <a:rPr lang="en" sz="2400">
                <a:solidFill>
                  <a:srgbClr val="666666"/>
                </a:solidFill>
              </a:rPr>
              <a:t>rypted)</a:t>
            </a:r>
            <a:r>
              <a:rPr lang="en" sz="2400" b="0" u="none" strike="noStrike" cap="none">
                <a:solidFill>
                  <a:srgbClr val="666666"/>
                </a:solidFill>
                <a:latin typeface="Arial"/>
                <a:ea typeface="Arial"/>
                <a:cs typeface="Arial"/>
                <a:sym typeface="Arial"/>
              </a:rPr>
              <a:t> </a:t>
            </a:r>
          </a:p>
          <a:p>
            <a:pPr marL="914400" lvl="1" indent="-411480" rtl="0">
              <a:spcBef>
                <a:spcPts val="0"/>
              </a:spcBef>
              <a:buClr>
                <a:srgbClr val="666666"/>
              </a:buClr>
              <a:buSzPct val="100000"/>
              <a:buFont typeface="Arial"/>
              <a:buChar char="○"/>
            </a:pPr>
            <a:r>
              <a:rPr lang="en" sz="2400">
                <a:solidFill>
                  <a:srgbClr val="666666"/>
                </a:solidFill>
              </a:rPr>
              <a:t>Gossiping</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rotWithShape="1">
          <a:blip r:embed="rId3">
            <a:alphaModFix/>
          </a:blip>
          <a:srcRect/>
          <a:stretch/>
        </p:blipFill>
        <p:spPr>
          <a:xfrm>
            <a:off x="4241099" y="956902"/>
            <a:ext cx="4839300" cy="4109400"/>
          </a:xfrm>
          <a:prstGeom prst="rect">
            <a:avLst/>
          </a:prstGeom>
          <a:noFill/>
          <a:ln>
            <a:noFill/>
          </a:ln>
        </p:spPr>
      </p:pic>
      <p:sp>
        <p:nvSpPr>
          <p:cNvPr id="137" name="Shape 137"/>
          <p:cNvSpPr txBox="1">
            <a:spLocks noGrp="1"/>
          </p:cNvSpPr>
          <p:nvPr>
            <p:ph type="body" idx="1"/>
          </p:nvPr>
        </p:nvSpPr>
        <p:spPr>
          <a:xfrm>
            <a:off x="457200" y="1200150"/>
            <a:ext cx="3783900" cy="3725700"/>
          </a:xfrm>
          <a:prstGeom prst="rect">
            <a:avLst/>
          </a:prstGeom>
          <a:noFill/>
          <a:ln>
            <a:noFill/>
          </a:ln>
        </p:spPr>
        <p:txBody>
          <a:bodyPr lIns="91425" tIns="91425" rIns="91425" bIns="91425" anchor="t" anchorCtr="0">
            <a:noAutofit/>
          </a:bodyPr>
          <a:lstStyle/>
          <a:p>
            <a:pPr marL="457200" marR="0" lvl="0" indent="-368300" algn="l" rtl="0">
              <a:lnSpc>
                <a:spcPct val="100000"/>
              </a:lnSpc>
              <a:spcBef>
                <a:spcPts val="0"/>
              </a:spcBef>
              <a:spcAft>
                <a:spcPts val="0"/>
              </a:spcAft>
              <a:buClr>
                <a:srgbClr val="666666"/>
              </a:buClr>
              <a:buSzPct val="100000"/>
              <a:buFont typeface="Arial"/>
              <a:buChar char="●"/>
            </a:pPr>
            <a:r>
              <a:rPr lang="en" sz="2100" b="0" i="0" u="none" strike="noStrike" cap="none">
                <a:solidFill>
                  <a:srgbClr val="666666"/>
                </a:solidFill>
                <a:latin typeface="Arial"/>
                <a:ea typeface="Arial"/>
                <a:cs typeface="Arial"/>
                <a:sym typeface="Arial"/>
              </a:rPr>
              <a:t>Each rack </a:t>
            </a:r>
            <a:r>
              <a:rPr lang="en" sz="2100">
                <a:solidFill>
                  <a:srgbClr val="666666"/>
                </a:solidFill>
              </a:rPr>
              <a:t>contains one copy of data</a:t>
            </a:r>
            <a:r>
              <a:rPr lang="en" sz="2100" b="0" i="0" u="none" strike="noStrike" cap="none">
                <a:solidFill>
                  <a:srgbClr val="666666"/>
                </a:solidFill>
                <a:latin typeface="Arial"/>
                <a:ea typeface="Arial"/>
                <a:cs typeface="Arial"/>
                <a:sym typeface="Arial"/>
              </a:rPr>
              <a:t>, partitioned across multiple nodes in that rack</a:t>
            </a:r>
          </a:p>
          <a:p>
            <a:pPr marL="457200" marR="0" lvl="0" indent="-368300" algn="l" rtl="0">
              <a:lnSpc>
                <a:spcPct val="100000"/>
              </a:lnSpc>
              <a:spcBef>
                <a:spcPts val="0"/>
              </a:spcBef>
              <a:spcAft>
                <a:spcPts val="0"/>
              </a:spcAft>
              <a:buClr>
                <a:srgbClr val="666666"/>
              </a:buClr>
              <a:buSzPct val="100000"/>
              <a:buFont typeface="Arial"/>
              <a:buChar char="●"/>
            </a:pPr>
            <a:r>
              <a:rPr lang="en" sz="2100" b="0" i="0" u="none" strike="noStrike" cap="none">
                <a:solidFill>
                  <a:srgbClr val="666666"/>
                </a:solidFill>
                <a:latin typeface="Arial"/>
                <a:ea typeface="Arial"/>
                <a:cs typeface="Arial"/>
                <a:sym typeface="Arial"/>
              </a:rPr>
              <a:t>Multiple Racks == Higher Availability (HA)</a:t>
            </a:r>
          </a:p>
          <a:p>
            <a:pPr marL="0" marR="0" lvl="0" indent="0" algn="l" rtl="0">
              <a:lnSpc>
                <a:spcPct val="100000"/>
              </a:lnSpc>
              <a:spcBef>
                <a:spcPts val="0"/>
              </a:spcBef>
              <a:spcAft>
                <a:spcPts val="0"/>
              </a:spcAft>
              <a:buClr>
                <a:schemeClr val="dk1"/>
              </a:buClr>
              <a:buSzPct val="25000"/>
              <a:buFont typeface="Arial"/>
              <a:buNone/>
            </a:pPr>
            <a:endParaRPr sz="3000" b="0" i="0" u="none" strike="noStrike" cap="none">
              <a:solidFill>
                <a:srgbClr val="666666"/>
              </a:solidFill>
              <a:latin typeface="Arial"/>
              <a:ea typeface="Arial"/>
              <a:cs typeface="Arial"/>
              <a:sym typeface="Arial"/>
            </a:endParaRPr>
          </a:p>
        </p:txBody>
      </p:sp>
      <p:pic>
        <p:nvPicPr>
          <p:cNvPr id="138" name="Shape 138"/>
          <p:cNvPicPr preferRelativeResize="0"/>
          <p:nvPr/>
        </p:nvPicPr>
        <p:blipFill rotWithShape="1">
          <a:blip r:embed="rId4">
            <a:alphaModFix/>
          </a:blip>
          <a:srcRect/>
          <a:stretch/>
        </p:blipFill>
        <p:spPr>
          <a:xfrm>
            <a:off x="8115675" y="4191375"/>
            <a:ext cx="952200" cy="952200"/>
          </a:xfrm>
          <a:prstGeom prst="rect">
            <a:avLst/>
          </a:prstGeom>
          <a:noFill/>
          <a:ln>
            <a:noFill/>
          </a:ln>
        </p:spPr>
      </p:pic>
      <p:sp>
        <p:nvSpPr>
          <p:cNvPr id="139" name="Shape 139"/>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a:solidFill>
                  <a:srgbClr val="DA0002"/>
                </a:solidFill>
              </a:rPr>
              <a:t>Topology</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600" b="1" i="0" u="none" strike="noStrike" cap="none">
                <a:solidFill>
                  <a:srgbClr val="DA0002"/>
                </a:solidFill>
                <a:latin typeface="Arial"/>
                <a:ea typeface="Arial"/>
                <a:cs typeface="Arial"/>
                <a:sym typeface="Arial"/>
              </a:rPr>
              <a:t>Replication</a:t>
            </a:r>
          </a:p>
        </p:txBody>
      </p:sp>
      <p:sp>
        <p:nvSpPr>
          <p:cNvPr id="145" name="Shape 145"/>
          <p:cNvSpPr txBox="1">
            <a:spLocks noGrp="1"/>
          </p:cNvSpPr>
          <p:nvPr>
            <p:ph type="body" idx="1"/>
          </p:nvPr>
        </p:nvSpPr>
        <p:spPr>
          <a:xfrm>
            <a:off x="228600" y="1200150"/>
            <a:ext cx="4505100" cy="3725700"/>
          </a:xfrm>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rgbClr val="666666"/>
              </a:buClr>
              <a:buSzPct val="100000"/>
              <a:buFont typeface="Arial"/>
              <a:buChar char="●"/>
            </a:pPr>
            <a:r>
              <a:rPr lang="en" sz="1700" b="0" i="0" u="none" strike="noStrike" cap="none">
                <a:solidFill>
                  <a:srgbClr val="666666"/>
                </a:solidFill>
                <a:latin typeface="Arial"/>
                <a:ea typeface="Arial"/>
                <a:cs typeface="Arial"/>
                <a:sym typeface="Arial"/>
              </a:rPr>
              <a:t>A client can connect to any node on the Dynomite cluster when sendi</a:t>
            </a:r>
            <a:r>
              <a:rPr lang="en" sz="1700">
                <a:solidFill>
                  <a:srgbClr val="666666"/>
                </a:solidFill>
              </a:rPr>
              <a:t>ng requests</a:t>
            </a:r>
            <a:r>
              <a:rPr lang="en" sz="1700" b="0" i="0" u="none" strike="noStrike" cap="none">
                <a:solidFill>
                  <a:srgbClr val="666666"/>
                </a:solidFill>
                <a:latin typeface="Arial"/>
                <a:ea typeface="Arial"/>
                <a:cs typeface="Arial"/>
                <a:sym typeface="Arial"/>
              </a:rPr>
              <a:t>.</a:t>
            </a:r>
          </a:p>
          <a:p>
            <a:pPr marL="914400" marR="0" lvl="1" indent="-342900" algn="l" rtl="0">
              <a:lnSpc>
                <a:spcPct val="100000"/>
              </a:lnSpc>
              <a:spcBef>
                <a:spcPts val="600"/>
              </a:spcBef>
              <a:spcAft>
                <a:spcPts val="0"/>
              </a:spcAft>
              <a:buClr>
                <a:srgbClr val="666666"/>
              </a:buClr>
              <a:buSzPct val="100000"/>
              <a:buFont typeface="Courier New"/>
              <a:buChar char="o"/>
            </a:pPr>
            <a:r>
              <a:rPr lang="en" sz="1700" b="0" i="0" u="none" strike="noStrike" cap="none">
                <a:solidFill>
                  <a:srgbClr val="666666"/>
                </a:solidFill>
                <a:latin typeface="Arial"/>
                <a:ea typeface="Arial"/>
                <a:cs typeface="Arial"/>
                <a:sym typeface="Arial"/>
              </a:rPr>
              <a:t>If node owns the data, </a:t>
            </a:r>
          </a:p>
          <a:p>
            <a:pPr marL="1371600" marR="0" lvl="2" indent="-342900" algn="l" rtl="0">
              <a:lnSpc>
                <a:spcPct val="100000"/>
              </a:lnSpc>
              <a:spcBef>
                <a:spcPts val="600"/>
              </a:spcBef>
              <a:spcAft>
                <a:spcPts val="0"/>
              </a:spcAft>
              <a:buClr>
                <a:srgbClr val="666666"/>
              </a:buClr>
              <a:buSzPct val="100000"/>
              <a:buFont typeface="Noto Symbol"/>
              <a:buChar char="▪"/>
            </a:pPr>
            <a:r>
              <a:rPr lang="en" sz="1700" b="0" i="0" u="none" strike="noStrike" cap="none">
                <a:solidFill>
                  <a:srgbClr val="666666"/>
                </a:solidFill>
                <a:latin typeface="Arial"/>
                <a:ea typeface="Arial"/>
                <a:cs typeface="Arial"/>
                <a:sym typeface="Arial"/>
              </a:rPr>
              <a:t>data are written in local data-store and asynchronously replicated.</a:t>
            </a:r>
          </a:p>
          <a:p>
            <a:pPr marL="914400" marR="0" lvl="1" indent="-342900" algn="l" rtl="0">
              <a:lnSpc>
                <a:spcPct val="100000"/>
              </a:lnSpc>
              <a:spcBef>
                <a:spcPts val="600"/>
              </a:spcBef>
              <a:spcAft>
                <a:spcPts val="0"/>
              </a:spcAft>
              <a:buClr>
                <a:srgbClr val="666666"/>
              </a:buClr>
              <a:buSzPct val="100000"/>
              <a:buFont typeface="Courier New"/>
              <a:buChar char="o"/>
            </a:pPr>
            <a:r>
              <a:rPr lang="en" sz="1700" b="0" i="0" u="none" strike="noStrike" cap="none">
                <a:solidFill>
                  <a:srgbClr val="666666"/>
                </a:solidFill>
                <a:latin typeface="Arial"/>
                <a:ea typeface="Arial"/>
                <a:cs typeface="Arial"/>
                <a:sym typeface="Arial"/>
              </a:rPr>
              <a:t>If node does not own the data</a:t>
            </a:r>
          </a:p>
          <a:p>
            <a:pPr marL="1371600" marR="0" lvl="2" indent="-342900" algn="l" rtl="0">
              <a:lnSpc>
                <a:spcPct val="100000"/>
              </a:lnSpc>
              <a:spcBef>
                <a:spcPts val="600"/>
              </a:spcBef>
              <a:spcAft>
                <a:spcPts val="0"/>
              </a:spcAft>
              <a:buClr>
                <a:srgbClr val="666666"/>
              </a:buClr>
              <a:buSzPct val="100000"/>
              <a:buFont typeface="Noto Symbol"/>
              <a:buChar char="▪"/>
            </a:pPr>
            <a:r>
              <a:rPr lang="en" sz="1700" b="0" i="0" u="none" strike="noStrike" cap="none">
                <a:solidFill>
                  <a:srgbClr val="666666"/>
                </a:solidFill>
                <a:latin typeface="Arial"/>
                <a:ea typeface="Arial"/>
                <a:cs typeface="Arial"/>
                <a:sym typeface="Arial"/>
              </a:rPr>
              <a:t>node acts as a coordinator and sends the data in the same rack &amp; replicates to other nodes in other racks and DC.</a:t>
            </a:r>
          </a:p>
        </p:txBody>
      </p:sp>
      <p:pic>
        <p:nvPicPr>
          <p:cNvPr id="146" name="Shape 146"/>
          <p:cNvPicPr preferRelativeResize="0"/>
          <p:nvPr/>
        </p:nvPicPr>
        <p:blipFill rotWithShape="1">
          <a:blip r:embed="rId3">
            <a:alphaModFix/>
          </a:blip>
          <a:srcRect/>
          <a:stretch/>
        </p:blipFill>
        <p:spPr>
          <a:xfrm>
            <a:off x="8115675" y="4191375"/>
            <a:ext cx="952200" cy="952200"/>
          </a:xfrm>
          <a:prstGeom prst="rect">
            <a:avLst/>
          </a:prstGeom>
          <a:noFill/>
          <a:ln>
            <a:noFill/>
          </a:ln>
        </p:spPr>
      </p:pic>
      <p:pic>
        <p:nvPicPr>
          <p:cNvPr id="147" name="Shape 147"/>
          <p:cNvPicPr preferRelativeResize="0"/>
          <p:nvPr/>
        </p:nvPicPr>
        <p:blipFill>
          <a:blip r:embed="rId4">
            <a:alphaModFix/>
          </a:blip>
          <a:stretch>
            <a:fillRect/>
          </a:stretch>
        </p:blipFill>
        <p:spPr>
          <a:xfrm>
            <a:off x="4300127" y="1739575"/>
            <a:ext cx="4843873" cy="2451799"/>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1349</Words>
  <Application>Microsoft Macintosh PowerPoint</Application>
  <PresentationFormat>On-screen Show (16:9)</PresentationFormat>
  <Paragraphs>215</Paragraphs>
  <Slides>32</Slides>
  <Notes>32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32</vt:i4>
      </vt:variant>
    </vt:vector>
  </HeadingPairs>
  <TitlesOfParts>
    <vt:vector size="37" baseType="lpstr">
      <vt:lpstr>Courier New</vt:lpstr>
      <vt:lpstr>Noto Symbol</vt:lpstr>
      <vt:lpstr>Arial</vt:lpstr>
      <vt:lpstr>simple-light-2</vt:lpstr>
      <vt:lpstr>swiss</vt:lpstr>
      <vt:lpstr>PowerPoint Presentation</vt:lpstr>
      <vt:lpstr>Dynomite Ecosystem</vt:lpstr>
      <vt:lpstr>Cloud Database Engg (CDE) Team</vt:lpstr>
      <vt:lpstr>Problems &amp; Observations</vt:lpstr>
      <vt:lpstr>What is Dynomite?</vt:lpstr>
      <vt:lpstr>Dynomite @ Netflix</vt:lpstr>
      <vt:lpstr>Dynomite Overview</vt:lpstr>
      <vt:lpstr>Topology</vt:lpstr>
      <vt:lpstr>Replication</vt:lpstr>
      <vt:lpstr>The Dynomite Ecosystem</vt:lpstr>
      <vt:lpstr>Consistency</vt:lpstr>
      <vt:lpstr>Performance Setup</vt:lpstr>
      <vt:lpstr>Performance (Dynomite Speed)</vt:lpstr>
      <vt:lpstr>Performance (Latency - average/P50)</vt:lpstr>
      <vt:lpstr>Performance (Latency - P99)</vt:lpstr>
      <vt:lpstr>Dynomite-manager</vt:lpstr>
      <vt:lpstr>Dynomite-manager: warm up</vt:lpstr>
      <vt:lpstr>Warm up (node terminated)</vt:lpstr>
      <vt:lpstr>Warm up (auto-scale)</vt:lpstr>
      <vt:lpstr>Warm up (node with same token)</vt:lpstr>
      <vt:lpstr>Warm up (Redis replication)</vt:lpstr>
      <vt:lpstr>Warm up (Streaming data)</vt:lpstr>
      <vt:lpstr>Warm up (Nodes in sync)</vt:lpstr>
      <vt:lpstr>Dynomite: S3 backups/restores</vt:lpstr>
      <vt:lpstr>Dynomite S3 backups (operation) </vt:lpstr>
      <vt:lpstr>Dynomite S3 restores </vt:lpstr>
      <vt:lpstr>Dyno Client - Java API</vt:lpstr>
      <vt:lpstr>Dyno Load Balancing</vt:lpstr>
      <vt:lpstr>Dyno Failover</vt:lpstr>
      <vt:lpstr>Roadmap</vt:lpstr>
      <vt:lpstr>More information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Ioannis Papapanagiotou</cp:lastModifiedBy>
  <cp:revision>2</cp:revision>
  <dcterms:modified xsi:type="dcterms:W3CDTF">2016-05-22T00:36:19Z</dcterms:modified>
</cp:coreProperties>
</file>