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Varela Round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FB74F2C-2903-40BB-9183-EF86D765C7AB}">
  <a:tblStyle styleId="{BFB74F2C-2903-40BB-9183-EF86D765C7A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VarelaRou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" name="Shape 71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6" name="Shape 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DynomiteDB Desig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0" name="Shape 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ourceCo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idx="2" type="title"/>
          </p:nvPr>
        </p:nvSpPr>
        <p:spPr>
          <a:xfrm>
            <a:off x="311700" y="978425"/>
            <a:ext cx="8520600" cy="33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7" name="Shape 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22" y="4430425"/>
            <a:ext cx="1150199" cy="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C3E5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Varela Round"/>
              <a:buNone/>
              <a:defRPr sz="2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87940" y="4663225"/>
            <a:ext cx="43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Relationship Id="rId7" Type="http://schemas.openxmlformats.org/officeDocument/2006/relationships/image" Target="../media/image06.png"/><Relationship Id="rId8" Type="http://schemas.openxmlformats.org/officeDocument/2006/relationships/image" Target="../media/image0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08.png"/><Relationship Id="rId10" Type="http://schemas.openxmlformats.org/officeDocument/2006/relationships/image" Target="../media/image09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9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Relationship Id="rId7" Type="http://schemas.openxmlformats.org/officeDocument/2006/relationships/image" Target="../media/image06.png"/><Relationship Id="rId8" Type="http://schemas.openxmlformats.org/officeDocument/2006/relationships/image" Target="../media/image0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DynomiteDB/redisconf-2016-nodejs" TargetMode="External"/><Relationship Id="rId4" Type="http://schemas.openxmlformats.org/officeDocument/2006/relationships/hyperlink" Target="https://github.com/DynomiteDB/redisconf-2016-go" TargetMode="External"/><Relationship Id="rId5" Type="http://schemas.openxmlformats.org/officeDocument/2006/relationships/hyperlink" Target="https://github.com/DynomiteDB/crm-nodej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The Redis API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Simple, Composable, Powerful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30800" y="3772050"/>
            <a:ext cx="36165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Akbar S. Ahmed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@DynomiteDB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168275" y="2084350"/>
            <a:ext cx="4515900" cy="115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4409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 with Integer value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x="2414875" y="2416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799525"/>
                <a:gridCol w="799525"/>
                <a:gridCol w="799525"/>
                <a:gridCol w="799525"/>
                <a:gridCol w="799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" name="Shape 295"/>
          <p:cNvSpPr/>
          <p:nvPr/>
        </p:nvSpPr>
        <p:spPr>
          <a:xfrm>
            <a:off x="2561624" y="1883243"/>
            <a:ext cx="2420999" cy="402300"/>
          </a:xfrm>
          <a:prstGeom prst="roundRect">
            <a:avLst>
              <a:gd fmla="val 16667" name="adj"/>
            </a:avLst>
          </a:prstGeom>
          <a:solidFill>
            <a:srgbClr val="2C3E50"/>
          </a:solidFill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metrics:dau</a:t>
            </a:r>
          </a:p>
        </p:txBody>
      </p:sp>
      <p:cxnSp>
        <p:nvCxnSpPr>
          <p:cNvPr id="296" name="Shape 296"/>
          <p:cNvCxnSpPr/>
          <p:nvPr/>
        </p:nvCxnSpPr>
        <p:spPr>
          <a:xfrm flipH="1" rot="-5400000">
            <a:off x="6718950" y="2657195"/>
            <a:ext cx="394200" cy="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7" name="Shape 297"/>
          <p:cNvSpPr txBox="1"/>
          <p:nvPr/>
        </p:nvSpPr>
        <p:spPr>
          <a:xfrm>
            <a:off x="898075" y="2483045"/>
            <a:ext cx="98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INCR</a:t>
            </a:r>
          </a:p>
        </p:txBody>
      </p:sp>
      <p:cxnSp>
        <p:nvCxnSpPr>
          <p:cNvPr id="298" name="Shape 298"/>
          <p:cNvCxnSpPr/>
          <p:nvPr/>
        </p:nvCxnSpPr>
        <p:spPr>
          <a:xfrm rot="-5400000">
            <a:off x="1714225" y="2657195"/>
            <a:ext cx="394200" cy="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" name="Shape 299"/>
          <p:cNvSpPr txBox="1"/>
          <p:nvPr/>
        </p:nvSpPr>
        <p:spPr>
          <a:xfrm>
            <a:off x="7045680" y="2483045"/>
            <a:ext cx="98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DECR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65259" y="2902150"/>
            <a:ext cx="119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INCRBY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7064025" y="2902150"/>
            <a:ext cx="1226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DECRBY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2168275" y="2084350"/>
            <a:ext cx="4515900" cy="115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4409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 with Float value</a:t>
            </a:r>
          </a:p>
        </p:txBody>
      </p:sp>
      <p:graphicFrame>
        <p:nvGraphicFramePr>
          <p:cNvPr id="308" name="Shape 308"/>
          <p:cNvGraphicFramePr/>
          <p:nvPr/>
        </p:nvGraphicFramePr>
        <p:xfrm>
          <a:off x="2414875" y="2416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799525"/>
                <a:gridCol w="799525"/>
                <a:gridCol w="799525"/>
                <a:gridCol w="799525"/>
                <a:gridCol w="799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Shape 309"/>
          <p:cNvSpPr/>
          <p:nvPr/>
        </p:nvSpPr>
        <p:spPr>
          <a:xfrm>
            <a:off x="2561624" y="1883250"/>
            <a:ext cx="709500" cy="402300"/>
          </a:xfrm>
          <a:prstGeom prst="roundRect">
            <a:avLst>
              <a:gd fmla="val 16667" name="adj"/>
            </a:avLst>
          </a:prstGeom>
          <a:solidFill>
            <a:srgbClr val="2C3E50"/>
          </a:solidFill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19300" y="2483050"/>
            <a:ext cx="1763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INCRBYFLOAT</a:t>
            </a:r>
          </a:p>
        </p:txBody>
      </p:sp>
      <p:cxnSp>
        <p:nvCxnSpPr>
          <p:cNvPr id="311" name="Shape 311"/>
          <p:cNvCxnSpPr/>
          <p:nvPr/>
        </p:nvCxnSpPr>
        <p:spPr>
          <a:xfrm rot="-5400000">
            <a:off x="1714225" y="2657195"/>
            <a:ext cx="394200" cy="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1400025" y="1601125"/>
            <a:ext cx="6234600" cy="135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</a:t>
            </a:r>
          </a:p>
        </p:txBody>
      </p:sp>
      <p:sp>
        <p:nvSpPr>
          <p:cNvPr id="318" name="Shape 318"/>
          <p:cNvSpPr/>
          <p:nvPr/>
        </p:nvSpPr>
        <p:spPr>
          <a:xfrm>
            <a:off x="1793373" y="1400025"/>
            <a:ext cx="2011800" cy="402300"/>
          </a:xfrm>
          <a:prstGeom prst="roundRect">
            <a:avLst>
              <a:gd fmla="val 16667" name="adj"/>
            </a:avLst>
          </a:prstGeom>
          <a:solidFill>
            <a:srgbClr val="2C3E50"/>
          </a:solidFill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web:signups</a:t>
            </a:r>
          </a:p>
        </p:txBody>
      </p:sp>
      <p:graphicFrame>
        <p:nvGraphicFramePr>
          <p:cNvPr id="319" name="Shape 319"/>
          <p:cNvGraphicFramePr/>
          <p:nvPr/>
        </p:nvGraphicFramePr>
        <p:xfrm>
          <a:off x="1652140" y="200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1904900"/>
                <a:gridCol w="1904900"/>
                <a:gridCol w="1904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Barney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Ash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320" name="Shape 320"/>
          <p:cNvGrpSpPr/>
          <p:nvPr/>
        </p:nvGrpSpPr>
        <p:grpSpPr>
          <a:xfrm>
            <a:off x="2878875" y="3334350"/>
            <a:ext cx="4361400" cy="1366200"/>
            <a:chOff x="3336075" y="3334350"/>
            <a:chExt cx="4361400" cy="1366200"/>
          </a:xfrm>
        </p:grpSpPr>
        <p:grpSp>
          <p:nvGrpSpPr>
            <p:cNvPr id="321" name="Shape 321"/>
            <p:cNvGrpSpPr/>
            <p:nvPr/>
          </p:nvGrpSpPr>
          <p:grpSpPr>
            <a:xfrm>
              <a:off x="3336075" y="3334350"/>
              <a:ext cx="3908400" cy="909000"/>
              <a:chOff x="3336075" y="3334350"/>
              <a:chExt cx="3908400" cy="909000"/>
            </a:xfrm>
          </p:grpSpPr>
          <p:grpSp>
            <p:nvGrpSpPr>
              <p:cNvPr id="322" name="Shape 322"/>
              <p:cNvGrpSpPr/>
              <p:nvPr/>
            </p:nvGrpSpPr>
            <p:grpSpPr>
              <a:xfrm>
                <a:off x="3336075" y="3334350"/>
                <a:ext cx="3908400" cy="451800"/>
                <a:chOff x="3336075" y="3334350"/>
                <a:chExt cx="3908400" cy="451800"/>
              </a:xfrm>
            </p:grpSpPr>
            <p:sp>
              <p:nvSpPr>
                <p:cNvPr id="323" name="Shape 323"/>
                <p:cNvSpPr txBox="1"/>
                <p:nvPr/>
              </p:nvSpPr>
              <p:spPr>
                <a:xfrm>
                  <a:off x="3621675" y="3334350"/>
                  <a:ext cx="3622800" cy="45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 sz="24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Ordered by insertion</a:t>
                  </a:r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>
                  <a:off x="3336075" y="3422900"/>
                  <a:ext cx="285600" cy="31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5679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b="1" lang="en">
                      <a:solidFill>
                        <a:srgbClr val="56799C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X</a:t>
                  </a:r>
                </a:p>
              </p:txBody>
            </p:sp>
          </p:grpSp>
          <p:grpSp>
            <p:nvGrpSpPr>
              <p:cNvPr id="325" name="Shape 325"/>
              <p:cNvGrpSpPr/>
              <p:nvPr/>
            </p:nvGrpSpPr>
            <p:grpSpPr>
              <a:xfrm>
                <a:off x="3336075" y="3791550"/>
                <a:ext cx="3908400" cy="451800"/>
                <a:chOff x="3336075" y="3334350"/>
                <a:chExt cx="3908400" cy="451800"/>
              </a:xfrm>
            </p:grpSpPr>
            <p:sp>
              <p:nvSpPr>
                <p:cNvPr id="326" name="Shape 326"/>
                <p:cNvSpPr txBox="1"/>
                <p:nvPr/>
              </p:nvSpPr>
              <p:spPr>
                <a:xfrm>
                  <a:off x="3621675" y="3334350"/>
                  <a:ext cx="3622800" cy="45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 sz="24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Duplicates allowed</a:t>
                  </a:r>
                </a:p>
              </p:txBody>
            </p:sp>
            <p:sp>
              <p:nvSpPr>
                <p:cNvPr id="327" name="Shape 327"/>
                <p:cNvSpPr/>
                <p:nvPr/>
              </p:nvSpPr>
              <p:spPr>
                <a:xfrm>
                  <a:off x="3336075" y="3422900"/>
                  <a:ext cx="285600" cy="31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5679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b="1" lang="en">
                      <a:solidFill>
                        <a:srgbClr val="56799C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X</a:t>
                  </a:r>
                </a:p>
              </p:txBody>
            </p:sp>
          </p:grpSp>
        </p:grpSp>
        <p:grpSp>
          <p:nvGrpSpPr>
            <p:cNvPr id="328" name="Shape 328"/>
            <p:cNvGrpSpPr/>
            <p:nvPr/>
          </p:nvGrpSpPr>
          <p:grpSpPr>
            <a:xfrm>
              <a:off x="3336075" y="4248750"/>
              <a:ext cx="4361400" cy="451800"/>
              <a:chOff x="3336075" y="3258150"/>
              <a:chExt cx="4361400" cy="451800"/>
            </a:xfrm>
          </p:grpSpPr>
          <p:sp>
            <p:nvSpPr>
              <p:cNvPr id="329" name="Shape 329"/>
              <p:cNvSpPr txBox="1"/>
              <p:nvPr/>
            </p:nvSpPr>
            <p:spPr>
              <a:xfrm>
                <a:off x="3621675" y="3258150"/>
                <a:ext cx="4075800" cy="45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Fast head/tail operations</a:t>
                </a: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3336075" y="3346700"/>
                <a:ext cx="285600" cy="319800"/>
              </a:xfrm>
              <a:prstGeom prst="rect">
                <a:avLst/>
              </a:prstGeom>
              <a:noFill/>
              <a:ln cap="flat" cmpd="sng" w="9525">
                <a:solidFill>
                  <a:srgbClr val="56799C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56799C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commands</a:t>
            </a:r>
          </a:p>
        </p:txBody>
      </p:sp>
      <p:graphicFrame>
        <p:nvGraphicFramePr>
          <p:cNvPr id="336" name="Shape 336"/>
          <p:cNvGraphicFramePr/>
          <p:nvPr/>
        </p:nvGraphicFramePr>
        <p:xfrm>
          <a:off x="1804540" y="1920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1904900"/>
                <a:gridCol w="1904900"/>
                <a:gridCol w="1904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Barney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Ash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337" name="Shape 337"/>
          <p:cNvGrpSpPr/>
          <p:nvPr/>
        </p:nvGrpSpPr>
        <p:grpSpPr>
          <a:xfrm>
            <a:off x="294087" y="1808693"/>
            <a:ext cx="1445337" cy="757440"/>
            <a:chOff x="294087" y="1808693"/>
            <a:chExt cx="1445337" cy="757440"/>
          </a:xfrm>
        </p:grpSpPr>
        <p:cxnSp>
          <p:nvCxnSpPr>
            <p:cNvPr id="338" name="Shape 338"/>
            <p:cNvCxnSpPr/>
            <p:nvPr/>
          </p:nvCxnSpPr>
          <p:spPr>
            <a:xfrm flipH="1" rot="10800000">
              <a:off x="1345225" y="1984059"/>
              <a:ext cx="394200" cy="60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39" name="Shape 339"/>
            <p:cNvCxnSpPr/>
            <p:nvPr/>
          </p:nvCxnSpPr>
          <p:spPr>
            <a:xfrm rot="10800000">
              <a:off x="1331975" y="2389625"/>
              <a:ext cx="407400" cy="2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340" name="Shape 340"/>
            <p:cNvSpPr txBox="1"/>
            <p:nvPr/>
          </p:nvSpPr>
          <p:spPr>
            <a:xfrm>
              <a:off x="317150" y="1808693"/>
              <a:ext cx="9849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LPUSH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294087" y="2211834"/>
              <a:ext cx="9849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LPOP</a:t>
              </a: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7580375" y="1808693"/>
            <a:ext cx="1422303" cy="757440"/>
            <a:chOff x="7580375" y="1808693"/>
            <a:chExt cx="1422303" cy="757440"/>
          </a:xfrm>
        </p:grpSpPr>
        <p:cxnSp>
          <p:nvCxnSpPr>
            <p:cNvPr id="343" name="Shape 343"/>
            <p:cNvCxnSpPr/>
            <p:nvPr/>
          </p:nvCxnSpPr>
          <p:spPr>
            <a:xfrm rot="10800000">
              <a:off x="7593625" y="1984059"/>
              <a:ext cx="394200" cy="60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44" name="Shape 344"/>
            <p:cNvCxnSpPr/>
            <p:nvPr/>
          </p:nvCxnSpPr>
          <p:spPr>
            <a:xfrm flipH="1" rot="10800000">
              <a:off x="7580375" y="2389625"/>
              <a:ext cx="407400" cy="2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345" name="Shape 345"/>
            <p:cNvSpPr txBox="1"/>
            <p:nvPr/>
          </p:nvSpPr>
          <p:spPr>
            <a:xfrm>
              <a:off x="8017778" y="1808693"/>
              <a:ext cx="9849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RPUSH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7994715" y="2211834"/>
              <a:ext cx="9849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RPOP</a:t>
              </a:r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1804600" y="2590800"/>
            <a:ext cx="3823500" cy="1611050"/>
            <a:chOff x="1804600" y="2590800"/>
            <a:chExt cx="3823500" cy="1611050"/>
          </a:xfrm>
        </p:grpSpPr>
        <p:sp>
          <p:nvSpPr>
            <p:cNvPr id="348" name="Shape 348"/>
            <p:cNvSpPr/>
            <p:nvPr/>
          </p:nvSpPr>
          <p:spPr>
            <a:xfrm rot="5400000">
              <a:off x="3209350" y="1186050"/>
              <a:ext cx="1014000" cy="38235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ECF0F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 txBox="1"/>
            <p:nvPr/>
          </p:nvSpPr>
          <p:spPr>
            <a:xfrm>
              <a:off x="3107850" y="3657050"/>
              <a:ext cx="1213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LRANGE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LTRIM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3381225" y="1601125"/>
            <a:ext cx="4907400" cy="198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</a:t>
            </a:r>
          </a:p>
        </p:txBody>
      </p:sp>
      <p:sp>
        <p:nvSpPr>
          <p:cNvPr id="356" name="Shape 356"/>
          <p:cNvSpPr/>
          <p:nvPr/>
        </p:nvSpPr>
        <p:spPr>
          <a:xfrm>
            <a:off x="3774575" y="1400025"/>
            <a:ext cx="1812900" cy="402300"/>
          </a:xfrm>
          <a:prstGeom prst="roundRect">
            <a:avLst>
              <a:gd fmla="val 16667" name="adj"/>
            </a:avLst>
          </a:prstGeom>
          <a:solidFill>
            <a:srgbClr val="2C3E50"/>
          </a:solidFill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employees</a:t>
            </a:r>
          </a:p>
        </p:txBody>
      </p:sp>
      <p:graphicFrame>
        <p:nvGraphicFramePr>
          <p:cNvPr id="357" name="Shape 357"/>
          <p:cNvGraphicFramePr/>
          <p:nvPr/>
        </p:nvGraphicFramePr>
        <p:xfrm>
          <a:off x="3633340" y="200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1904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Bob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8" name="Shape 358"/>
          <p:cNvGraphicFramePr/>
          <p:nvPr/>
        </p:nvGraphicFramePr>
        <p:xfrm>
          <a:off x="5171715" y="27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1904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Jane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9" name="Shape 359"/>
          <p:cNvGraphicFramePr/>
          <p:nvPr/>
        </p:nvGraphicFramePr>
        <p:xfrm>
          <a:off x="5893140" y="177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1904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David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360" name="Shape 360"/>
          <p:cNvGrpSpPr/>
          <p:nvPr/>
        </p:nvGrpSpPr>
        <p:grpSpPr>
          <a:xfrm>
            <a:off x="288075" y="1886550"/>
            <a:ext cx="2914800" cy="1366200"/>
            <a:chOff x="2955075" y="3562950"/>
            <a:chExt cx="2914800" cy="1366200"/>
          </a:xfrm>
        </p:grpSpPr>
        <p:grpSp>
          <p:nvGrpSpPr>
            <p:cNvPr id="361" name="Shape 361"/>
            <p:cNvGrpSpPr/>
            <p:nvPr/>
          </p:nvGrpSpPr>
          <p:grpSpPr>
            <a:xfrm>
              <a:off x="2955075" y="3562950"/>
              <a:ext cx="2780400" cy="451800"/>
              <a:chOff x="3336075" y="3334350"/>
              <a:chExt cx="2780400" cy="451800"/>
            </a:xfrm>
          </p:grpSpPr>
          <p:sp>
            <p:nvSpPr>
              <p:cNvPr id="362" name="Shape 362"/>
              <p:cNvSpPr txBox="1"/>
              <p:nvPr/>
            </p:nvSpPr>
            <p:spPr>
              <a:xfrm>
                <a:off x="3621675" y="3334350"/>
                <a:ext cx="2494800" cy="45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Unordered</a:t>
                </a: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3336075" y="3422900"/>
                <a:ext cx="285600" cy="319800"/>
              </a:xfrm>
              <a:prstGeom prst="rect">
                <a:avLst/>
              </a:prstGeom>
              <a:noFill/>
              <a:ln cap="flat" cmpd="sng" w="9525">
                <a:solidFill>
                  <a:srgbClr val="56799C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56799C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</a:p>
            </p:txBody>
          </p:sp>
        </p:grpSp>
        <p:grpSp>
          <p:nvGrpSpPr>
            <p:cNvPr id="364" name="Shape 364"/>
            <p:cNvGrpSpPr/>
            <p:nvPr/>
          </p:nvGrpSpPr>
          <p:grpSpPr>
            <a:xfrm>
              <a:off x="2955075" y="4020150"/>
              <a:ext cx="2914800" cy="451800"/>
              <a:chOff x="3336075" y="3334350"/>
              <a:chExt cx="2914800" cy="451800"/>
            </a:xfrm>
          </p:grpSpPr>
          <p:sp>
            <p:nvSpPr>
              <p:cNvPr id="365" name="Shape 365"/>
              <p:cNvSpPr txBox="1"/>
              <p:nvPr/>
            </p:nvSpPr>
            <p:spPr>
              <a:xfrm>
                <a:off x="3621675" y="3334350"/>
                <a:ext cx="2629200" cy="45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Unique members</a:t>
                </a:r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3336075" y="3422900"/>
                <a:ext cx="285600" cy="319800"/>
              </a:xfrm>
              <a:prstGeom prst="rect">
                <a:avLst/>
              </a:prstGeom>
              <a:noFill/>
              <a:ln cap="flat" cmpd="sng" w="9525">
                <a:solidFill>
                  <a:srgbClr val="56799C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56799C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</a:p>
            </p:txBody>
          </p:sp>
        </p:grpSp>
        <p:grpSp>
          <p:nvGrpSpPr>
            <p:cNvPr id="367" name="Shape 367"/>
            <p:cNvGrpSpPr/>
            <p:nvPr/>
          </p:nvGrpSpPr>
          <p:grpSpPr>
            <a:xfrm>
              <a:off x="2955075" y="4477350"/>
              <a:ext cx="2849700" cy="451800"/>
              <a:chOff x="3336075" y="3334350"/>
              <a:chExt cx="2849700" cy="451800"/>
            </a:xfrm>
          </p:grpSpPr>
          <p:sp>
            <p:nvSpPr>
              <p:cNvPr id="368" name="Shape 368"/>
              <p:cNvSpPr txBox="1"/>
              <p:nvPr/>
            </p:nvSpPr>
            <p:spPr>
              <a:xfrm>
                <a:off x="3621675" y="3334350"/>
                <a:ext cx="2564100" cy="45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 operations</a:t>
                </a:r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3336075" y="3422900"/>
                <a:ext cx="285600" cy="319800"/>
              </a:xfrm>
              <a:prstGeom prst="rect">
                <a:avLst/>
              </a:prstGeom>
              <a:noFill/>
              <a:ln cap="flat" cmpd="sng" w="9525">
                <a:solidFill>
                  <a:srgbClr val="56799C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56799C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5091525" y="1182900"/>
            <a:ext cx="2197800" cy="2197800"/>
          </a:xfrm>
          <a:prstGeom prst="ellipse">
            <a:avLst/>
          </a:prstGeom>
          <a:solidFill>
            <a:srgbClr val="3498DB"/>
          </a:solidFill>
          <a:ln cap="flat" cmpd="sng" w="9525">
            <a:solidFill>
              <a:srgbClr val="349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311700" y="445025"/>
            <a:ext cx="886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</a:t>
            </a:r>
          </a:p>
        </p:txBody>
      </p:sp>
      <p:sp>
        <p:nvSpPr>
          <p:cNvPr id="376" name="Shape 376"/>
          <p:cNvSpPr/>
          <p:nvPr/>
        </p:nvSpPr>
        <p:spPr>
          <a:xfrm>
            <a:off x="2944300" y="1357250"/>
            <a:ext cx="3074100" cy="3074100"/>
          </a:xfrm>
          <a:prstGeom prst="ellipse">
            <a:avLst/>
          </a:prstGeom>
          <a:solidFill>
            <a:srgbClr val="F39C12"/>
          </a:solidFill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7" name="Shape 377"/>
          <p:cNvCxnSpPr/>
          <p:nvPr/>
        </p:nvCxnSpPr>
        <p:spPr>
          <a:xfrm>
            <a:off x="3179925" y="1485700"/>
            <a:ext cx="365100" cy="538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8" name="Shape 378"/>
          <p:cNvSpPr txBox="1"/>
          <p:nvPr/>
        </p:nvSpPr>
        <p:spPr>
          <a:xfrm>
            <a:off x="2247975" y="359325"/>
            <a:ext cx="15852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SADD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SREM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SPOP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SISMEMBER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492175" y="1920495"/>
            <a:ext cx="11208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Bob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452175" y="2623262"/>
            <a:ext cx="15852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David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091050" y="3358775"/>
            <a:ext cx="11208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Jane</a:t>
            </a:r>
          </a:p>
        </p:txBody>
      </p:sp>
      <p:grpSp>
        <p:nvGrpSpPr>
          <p:cNvPr id="382" name="Shape 382"/>
          <p:cNvGrpSpPr/>
          <p:nvPr/>
        </p:nvGrpSpPr>
        <p:grpSpPr>
          <a:xfrm>
            <a:off x="1607100" y="2417850"/>
            <a:ext cx="2483950" cy="1347800"/>
            <a:chOff x="1607100" y="2417850"/>
            <a:chExt cx="2483950" cy="1347800"/>
          </a:xfrm>
        </p:grpSpPr>
        <p:cxnSp>
          <p:nvCxnSpPr>
            <p:cNvPr id="383" name="Shape 383"/>
            <p:cNvCxnSpPr/>
            <p:nvPr/>
          </p:nvCxnSpPr>
          <p:spPr>
            <a:xfrm flipH="1" rot="10800000">
              <a:off x="2557200" y="2417850"/>
              <a:ext cx="999000" cy="10515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84" name="Shape 384"/>
            <p:cNvCxnSpPr>
              <a:endCxn id="380" idx="1"/>
            </p:cNvCxnSpPr>
            <p:nvPr/>
          </p:nvCxnSpPr>
          <p:spPr>
            <a:xfrm flipH="1" rot="10800000">
              <a:off x="2592075" y="2942162"/>
              <a:ext cx="860100" cy="6054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85" name="Shape 385"/>
            <p:cNvCxnSpPr>
              <a:endCxn id="381" idx="1"/>
            </p:cNvCxnSpPr>
            <p:nvPr/>
          </p:nvCxnSpPr>
          <p:spPr>
            <a:xfrm>
              <a:off x="2609350" y="3651875"/>
              <a:ext cx="1481700" cy="258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386" name="Shape 386"/>
            <p:cNvSpPr txBox="1"/>
            <p:nvPr/>
          </p:nvSpPr>
          <p:spPr>
            <a:xfrm>
              <a:off x="1607100" y="3411350"/>
              <a:ext cx="9990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SCARD</a:t>
              </a:r>
            </a:p>
          </p:txBody>
        </p:sp>
      </p:grpSp>
      <p:sp>
        <p:nvSpPr>
          <p:cNvPr id="387" name="Shape 387"/>
          <p:cNvSpPr/>
          <p:nvPr/>
        </p:nvSpPr>
        <p:spPr>
          <a:xfrm>
            <a:off x="5091525" y="1182900"/>
            <a:ext cx="2197800" cy="2197800"/>
          </a:xfrm>
          <a:prstGeom prst="ellipse">
            <a:avLst/>
          </a:prstGeom>
          <a:noFill/>
          <a:ln cap="flat" cmpd="sng" w="9525">
            <a:solidFill>
              <a:srgbClr val="349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5244775" y="2421137"/>
            <a:ext cx="11208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Sue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235375" y="1963937"/>
            <a:ext cx="11208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Pam</a:t>
            </a:r>
          </a:p>
        </p:txBody>
      </p:sp>
      <p:grpSp>
        <p:nvGrpSpPr>
          <p:cNvPr id="390" name="Shape 390"/>
          <p:cNvGrpSpPr/>
          <p:nvPr/>
        </p:nvGrpSpPr>
        <p:grpSpPr>
          <a:xfrm>
            <a:off x="3998846" y="428525"/>
            <a:ext cx="3919500" cy="4926624"/>
            <a:chOff x="3998846" y="428525"/>
            <a:chExt cx="3919500" cy="4926624"/>
          </a:xfrm>
        </p:grpSpPr>
        <p:grpSp>
          <p:nvGrpSpPr>
            <p:cNvPr id="391" name="Shape 391"/>
            <p:cNvGrpSpPr/>
            <p:nvPr/>
          </p:nvGrpSpPr>
          <p:grpSpPr>
            <a:xfrm>
              <a:off x="5603875" y="428525"/>
              <a:ext cx="1491300" cy="2073600"/>
              <a:chOff x="5603875" y="428525"/>
              <a:chExt cx="1491300" cy="2073600"/>
            </a:xfrm>
          </p:grpSpPr>
          <p:cxnSp>
            <p:nvCxnSpPr>
              <p:cNvPr id="392" name="Shape 392"/>
              <p:cNvCxnSpPr>
                <a:stCxn id="393" idx="2"/>
              </p:cNvCxnSpPr>
              <p:nvPr/>
            </p:nvCxnSpPr>
            <p:spPr>
              <a:xfrm flipH="1">
                <a:off x="5603875" y="782825"/>
                <a:ext cx="813600" cy="1719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393" name="Shape 393"/>
              <p:cNvSpPr txBox="1"/>
              <p:nvPr/>
            </p:nvSpPr>
            <p:spPr>
              <a:xfrm>
                <a:off x="5739775" y="428525"/>
                <a:ext cx="1355400" cy="3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SINTER</a:t>
                </a:r>
              </a:p>
            </p:txBody>
          </p:sp>
        </p:grpSp>
        <p:grpSp>
          <p:nvGrpSpPr>
            <p:cNvPr id="394" name="Shape 394"/>
            <p:cNvGrpSpPr/>
            <p:nvPr/>
          </p:nvGrpSpPr>
          <p:grpSpPr>
            <a:xfrm>
              <a:off x="3998846" y="2421149"/>
              <a:ext cx="3919500" cy="2934000"/>
              <a:chOff x="3998846" y="2421149"/>
              <a:chExt cx="3919500" cy="2934000"/>
            </a:xfrm>
          </p:grpSpPr>
          <p:sp>
            <p:nvSpPr>
              <p:cNvPr id="395" name="Shape 395"/>
              <p:cNvSpPr/>
              <p:nvPr/>
            </p:nvSpPr>
            <p:spPr>
              <a:xfrm rot="3541507">
                <a:off x="5429026" y="1920228"/>
                <a:ext cx="1059140" cy="3935841"/>
              </a:xfrm>
              <a:prstGeom prst="rightBrace">
                <a:avLst>
                  <a:gd fmla="val 33121" name="adj1"/>
                  <a:gd fmla="val 50000" name="adj2"/>
                </a:avLst>
              </a:prstGeom>
              <a:noFill/>
              <a:ln cap="flat" cmpd="sng" w="19050">
                <a:solidFill>
                  <a:srgbClr val="ECF0F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Shape 396"/>
              <p:cNvSpPr txBox="1"/>
              <p:nvPr/>
            </p:nvSpPr>
            <p:spPr>
              <a:xfrm>
                <a:off x="5629125" y="4307500"/>
                <a:ext cx="1355400" cy="3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SUNION</a:t>
                </a:r>
              </a:p>
            </p:txBody>
          </p:sp>
        </p:grpSp>
        <p:grpSp>
          <p:nvGrpSpPr>
            <p:cNvPr id="397" name="Shape 397"/>
            <p:cNvGrpSpPr/>
            <p:nvPr/>
          </p:nvGrpSpPr>
          <p:grpSpPr>
            <a:xfrm>
              <a:off x="4384375" y="782825"/>
              <a:ext cx="1355400" cy="855425"/>
              <a:chOff x="4384375" y="782825"/>
              <a:chExt cx="1355400" cy="855425"/>
            </a:xfrm>
          </p:grpSpPr>
          <p:cxnSp>
            <p:nvCxnSpPr>
              <p:cNvPr id="398" name="Shape 398"/>
              <p:cNvCxnSpPr/>
              <p:nvPr/>
            </p:nvCxnSpPr>
            <p:spPr>
              <a:xfrm flipH="1">
                <a:off x="4694625" y="1166950"/>
                <a:ext cx="382200" cy="443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399" name="Shape 399"/>
              <p:cNvSpPr txBox="1"/>
              <p:nvPr/>
            </p:nvSpPr>
            <p:spPr>
              <a:xfrm>
                <a:off x="4384375" y="782825"/>
                <a:ext cx="1355400" cy="3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SDIFF</a:t>
                </a:r>
              </a:p>
            </p:txBody>
          </p:sp>
          <p:cxnSp>
            <p:nvCxnSpPr>
              <p:cNvPr id="400" name="Shape 400"/>
              <p:cNvCxnSpPr/>
              <p:nvPr/>
            </p:nvCxnSpPr>
            <p:spPr>
              <a:xfrm>
                <a:off x="5142325" y="1166050"/>
                <a:ext cx="489300" cy="472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3990825" y="1296325"/>
            <a:ext cx="4359900" cy="286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>
            <p:ph type="title"/>
          </p:nvPr>
        </p:nvSpPr>
        <p:spPr>
          <a:xfrm>
            <a:off x="311700" y="445025"/>
            <a:ext cx="1990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Sorted set</a:t>
            </a:r>
          </a:p>
        </p:txBody>
      </p:sp>
      <p:sp>
        <p:nvSpPr>
          <p:cNvPr id="407" name="Shape 407"/>
          <p:cNvSpPr/>
          <p:nvPr/>
        </p:nvSpPr>
        <p:spPr>
          <a:xfrm>
            <a:off x="4384175" y="1095225"/>
            <a:ext cx="2661300" cy="402300"/>
          </a:xfrm>
          <a:prstGeom prst="roundRect">
            <a:avLst>
              <a:gd fmla="val 16667" name="adj"/>
            </a:avLst>
          </a:prstGeom>
          <a:solidFill>
            <a:srgbClr val="2C3E50"/>
          </a:solidFill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blog:posts:votes</a:t>
            </a:r>
          </a:p>
        </p:txBody>
      </p:sp>
      <p:graphicFrame>
        <p:nvGraphicFramePr>
          <p:cNvPr id="408" name="Shape 408"/>
          <p:cNvGraphicFramePr/>
          <p:nvPr/>
        </p:nvGraphicFramePr>
        <p:xfrm>
          <a:off x="4242940" y="17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2546975"/>
                <a:gridCol w="1262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availability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Redis API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467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409" name="Shape 409"/>
          <p:cNvGrpSpPr/>
          <p:nvPr/>
        </p:nvGrpSpPr>
        <p:grpSpPr>
          <a:xfrm>
            <a:off x="592875" y="2038950"/>
            <a:ext cx="2894400" cy="1366200"/>
            <a:chOff x="2955075" y="3562950"/>
            <a:chExt cx="2894400" cy="1366200"/>
          </a:xfrm>
        </p:grpSpPr>
        <p:grpSp>
          <p:nvGrpSpPr>
            <p:cNvPr id="410" name="Shape 410"/>
            <p:cNvGrpSpPr/>
            <p:nvPr/>
          </p:nvGrpSpPr>
          <p:grpSpPr>
            <a:xfrm>
              <a:off x="2955075" y="3562950"/>
              <a:ext cx="2837400" cy="451800"/>
              <a:chOff x="3336075" y="3334350"/>
              <a:chExt cx="2837400" cy="451800"/>
            </a:xfrm>
          </p:grpSpPr>
          <p:sp>
            <p:nvSpPr>
              <p:cNvPr id="411" name="Shape 411"/>
              <p:cNvSpPr txBox="1"/>
              <p:nvPr/>
            </p:nvSpPr>
            <p:spPr>
              <a:xfrm>
                <a:off x="3621675" y="3334350"/>
                <a:ext cx="2551800" cy="45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Ordered by score</a:t>
                </a: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3336075" y="3422900"/>
                <a:ext cx="285600" cy="319800"/>
              </a:xfrm>
              <a:prstGeom prst="rect">
                <a:avLst/>
              </a:prstGeom>
              <a:noFill/>
              <a:ln cap="flat" cmpd="sng" w="9525">
                <a:solidFill>
                  <a:srgbClr val="56799C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56799C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</a:p>
            </p:txBody>
          </p:sp>
        </p:grpSp>
        <p:grpSp>
          <p:nvGrpSpPr>
            <p:cNvPr id="413" name="Shape 413"/>
            <p:cNvGrpSpPr/>
            <p:nvPr/>
          </p:nvGrpSpPr>
          <p:grpSpPr>
            <a:xfrm>
              <a:off x="2955075" y="4020150"/>
              <a:ext cx="2894400" cy="451800"/>
              <a:chOff x="3336075" y="3334350"/>
              <a:chExt cx="2894400" cy="451800"/>
            </a:xfrm>
          </p:grpSpPr>
          <p:sp>
            <p:nvSpPr>
              <p:cNvPr id="414" name="Shape 414"/>
              <p:cNvSpPr txBox="1"/>
              <p:nvPr/>
            </p:nvSpPr>
            <p:spPr>
              <a:xfrm>
                <a:off x="3621675" y="3334350"/>
                <a:ext cx="2608800" cy="45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Unique members</a:t>
                </a: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3336075" y="3422900"/>
                <a:ext cx="285600" cy="319800"/>
              </a:xfrm>
              <a:prstGeom prst="rect">
                <a:avLst/>
              </a:prstGeom>
              <a:noFill/>
              <a:ln cap="flat" cmpd="sng" w="9525">
                <a:solidFill>
                  <a:srgbClr val="56799C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56799C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</a:p>
            </p:txBody>
          </p:sp>
        </p:grpSp>
        <p:grpSp>
          <p:nvGrpSpPr>
            <p:cNvPr id="416" name="Shape 416"/>
            <p:cNvGrpSpPr/>
            <p:nvPr/>
          </p:nvGrpSpPr>
          <p:grpSpPr>
            <a:xfrm>
              <a:off x="2955075" y="4477350"/>
              <a:ext cx="2735700" cy="451800"/>
              <a:chOff x="3336075" y="3334350"/>
              <a:chExt cx="2735700" cy="451800"/>
            </a:xfrm>
          </p:grpSpPr>
          <p:sp>
            <p:nvSpPr>
              <p:cNvPr id="417" name="Shape 417"/>
              <p:cNvSpPr txBox="1"/>
              <p:nvPr/>
            </p:nvSpPr>
            <p:spPr>
              <a:xfrm>
                <a:off x="3621675" y="3334350"/>
                <a:ext cx="2450100" cy="45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 operations</a:t>
                </a: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3336075" y="3422900"/>
                <a:ext cx="285600" cy="319800"/>
              </a:xfrm>
              <a:prstGeom prst="rect">
                <a:avLst/>
              </a:prstGeom>
              <a:noFill/>
              <a:ln cap="flat" cmpd="sng" w="9525">
                <a:solidFill>
                  <a:srgbClr val="56799C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56799C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445025"/>
            <a:ext cx="1990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Sorted set</a:t>
            </a:r>
          </a:p>
        </p:txBody>
      </p:sp>
      <p:graphicFrame>
        <p:nvGraphicFramePr>
          <p:cNvPr id="424" name="Shape 424"/>
          <p:cNvGraphicFramePr/>
          <p:nvPr/>
        </p:nvGraphicFramePr>
        <p:xfrm>
          <a:off x="2414140" y="185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2546975"/>
                <a:gridCol w="1262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availability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Redis API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467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25" name="Shape 425"/>
          <p:cNvCxnSpPr/>
          <p:nvPr/>
        </p:nvCxnSpPr>
        <p:spPr>
          <a:xfrm flipH="1" rot="10800000">
            <a:off x="1878625" y="3203259"/>
            <a:ext cx="394200" cy="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6" name="Shape 426"/>
          <p:cNvSpPr txBox="1"/>
          <p:nvPr/>
        </p:nvSpPr>
        <p:spPr>
          <a:xfrm>
            <a:off x="3281575" y="955743"/>
            <a:ext cx="98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ZADD</a:t>
            </a:r>
          </a:p>
        </p:txBody>
      </p:sp>
      <p:grpSp>
        <p:nvGrpSpPr>
          <p:cNvPr id="427" name="Shape 427"/>
          <p:cNvGrpSpPr/>
          <p:nvPr/>
        </p:nvGrpSpPr>
        <p:grpSpPr>
          <a:xfrm>
            <a:off x="598872" y="3812025"/>
            <a:ext cx="1673902" cy="354300"/>
            <a:chOff x="598872" y="3812025"/>
            <a:chExt cx="1673902" cy="354300"/>
          </a:xfrm>
        </p:grpSpPr>
        <p:cxnSp>
          <p:nvCxnSpPr>
            <p:cNvPr id="428" name="Shape 428"/>
            <p:cNvCxnSpPr/>
            <p:nvPr/>
          </p:nvCxnSpPr>
          <p:spPr>
            <a:xfrm rot="10800000">
              <a:off x="1865375" y="3989825"/>
              <a:ext cx="407400" cy="2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429" name="Shape 429"/>
            <p:cNvSpPr txBox="1"/>
            <p:nvPr/>
          </p:nvSpPr>
          <p:spPr>
            <a:xfrm>
              <a:off x="598872" y="3812025"/>
              <a:ext cx="12054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ZCARD</a:t>
              </a:r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6309850" y="1602650"/>
            <a:ext cx="2824350" cy="3126600"/>
            <a:chOff x="6309850" y="1602650"/>
            <a:chExt cx="2824350" cy="3126600"/>
          </a:xfrm>
        </p:grpSpPr>
        <p:sp>
          <p:nvSpPr>
            <p:cNvPr id="431" name="Shape 431"/>
            <p:cNvSpPr/>
            <p:nvPr/>
          </p:nvSpPr>
          <p:spPr>
            <a:xfrm flipH="1" rot="10800000">
              <a:off x="6309850" y="2406575"/>
              <a:ext cx="489600" cy="1626000"/>
            </a:xfrm>
            <a:prstGeom prst="rightBrace">
              <a:avLst>
                <a:gd fmla="val 8333" name="adj1"/>
                <a:gd fmla="val 49572" name="adj2"/>
              </a:avLst>
            </a:prstGeom>
            <a:noFill/>
            <a:ln cap="flat" cmpd="sng" w="28575">
              <a:solidFill>
                <a:srgbClr val="ECF0F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6735100" y="1602650"/>
              <a:ext cx="2399100" cy="3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ZRANGE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ZREVRANGE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ZRANGEBYLEX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ZRANGEBYSCORE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ZCOUNT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ZLEXCOUNT</a:t>
              </a:r>
            </a:p>
          </p:txBody>
        </p:sp>
      </p:grpSp>
      <p:cxnSp>
        <p:nvCxnSpPr>
          <p:cNvPr id="433" name="Shape 433"/>
          <p:cNvCxnSpPr/>
          <p:nvPr/>
        </p:nvCxnSpPr>
        <p:spPr>
          <a:xfrm flipH="1" rot="-5400000">
            <a:off x="3576925" y="1556359"/>
            <a:ext cx="394199" cy="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4" name="Shape 434"/>
          <p:cNvSpPr txBox="1"/>
          <p:nvPr/>
        </p:nvSpPr>
        <p:spPr>
          <a:xfrm>
            <a:off x="598872" y="3025444"/>
            <a:ext cx="1205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ZINCRBY</a:t>
            </a:r>
          </a:p>
        </p:txBody>
      </p:sp>
      <p:grpSp>
        <p:nvGrpSpPr>
          <p:cNvPr id="435" name="Shape 435"/>
          <p:cNvGrpSpPr/>
          <p:nvPr/>
        </p:nvGrpSpPr>
        <p:grpSpPr>
          <a:xfrm>
            <a:off x="598875" y="1823458"/>
            <a:ext cx="1673900" cy="501900"/>
            <a:chOff x="598875" y="1823458"/>
            <a:chExt cx="1673900" cy="501900"/>
          </a:xfrm>
        </p:grpSpPr>
        <p:cxnSp>
          <p:nvCxnSpPr>
            <p:cNvPr id="436" name="Shape 436"/>
            <p:cNvCxnSpPr/>
            <p:nvPr/>
          </p:nvCxnSpPr>
          <p:spPr>
            <a:xfrm rot="10800000">
              <a:off x="1865375" y="2084825"/>
              <a:ext cx="407400" cy="2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437" name="Shape 437"/>
            <p:cNvSpPr txBox="1"/>
            <p:nvPr/>
          </p:nvSpPr>
          <p:spPr>
            <a:xfrm>
              <a:off x="598875" y="1823458"/>
              <a:ext cx="12054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ZRANK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ZSCORE</a:t>
              </a:r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5431875" y="343675"/>
            <a:ext cx="3082775" cy="632100"/>
            <a:chOff x="5431875" y="343675"/>
            <a:chExt cx="3082775" cy="632100"/>
          </a:xfrm>
        </p:grpSpPr>
        <p:sp>
          <p:nvSpPr>
            <p:cNvPr id="439" name="Shape 439"/>
            <p:cNvSpPr txBox="1"/>
            <p:nvPr/>
          </p:nvSpPr>
          <p:spPr>
            <a:xfrm>
              <a:off x="5599550" y="343675"/>
              <a:ext cx="29151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ZINTERSTORE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ZUNIONSTORE</a:t>
              </a:r>
            </a:p>
          </p:txBody>
        </p:sp>
        <p:grpSp>
          <p:nvGrpSpPr>
            <p:cNvPr id="440" name="Shape 440"/>
            <p:cNvGrpSpPr/>
            <p:nvPr/>
          </p:nvGrpSpPr>
          <p:grpSpPr>
            <a:xfrm>
              <a:off x="5431875" y="407700"/>
              <a:ext cx="673922" cy="504048"/>
              <a:chOff x="2944300" y="1182900"/>
              <a:chExt cx="673922" cy="504048"/>
            </a:xfrm>
          </p:grpSpPr>
          <p:sp>
            <p:nvSpPr>
              <p:cNvPr id="441" name="Shape 441"/>
              <p:cNvSpPr/>
              <p:nvPr/>
            </p:nvSpPr>
            <p:spPr>
              <a:xfrm>
                <a:off x="3277422" y="1182900"/>
                <a:ext cx="340800" cy="340800"/>
              </a:xfrm>
              <a:prstGeom prst="ellipse">
                <a:avLst/>
              </a:prstGeom>
              <a:solidFill>
                <a:srgbClr val="3498DB"/>
              </a:solidFill>
              <a:ln cap="flat" cmpd="sng" w="9525">
                <a:solidFill>
                  <a:srgbClr val="3498D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2944300" y="1209948"/>
                <a:ext cx="477000" cy="477000"/>
              </a:xfrm>
              <a:prstGeom prst="ellipse">
                <a:avLst/>
              </a:prstGeom>
              <a:solidFill>
                <a:srgbClr val="F39C12"/>
              </a:solidFill>
              <a:ln cap="flat" cmpd="sng" w="9525">
                <a:solidFill>
                  <a:srgbClr val="9E9E9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3277422" y="1182900"/>
                <a:ext cx="340800" cy="340800"/>
              </a:xfrm>
              <a:prstGeom prst="ellipse">
                <a:avLst/>
              </a:prstGeom>
              <a:noFill/>
              <a:ln cap="flat" cmpd="sng" w="9525">
                <a:solidFill>
                  <a:srgbClr val="3498DB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3990825" y="991525"/>
            <a:ext cx="4359900" cy="365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 txBox="1"/>
          <p:nvPr>
            <p:ph type="title"/>
          </p:nvPr>
        </p:nvSpPr>
        <p:spPr>
          <a:xfrm>
            <a:off x="311700" y="445025"/>
            <a:ext cx="1990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</a:t>
            </a:r>
          </a:p>
        </p:txBody>
      </p:sp>
      <p:sp>
        <p:nvSpPr>
          <p:cNvPr id="450" name="Shape 450"/>
          <p:cNvSpPr/>
          <p:nvPr/>
        </p:nvSpPr>
        <p:spPr>
          <a:xfrm>
            <a:off x="4384175" y="790425"/>
            <a:ext cx="2661300" cy="402300"/>
          </a:xfrm>
          <a:prstGeom prst="roundRect">
            <a:avLst>
              <a:gd fmla="val 16667" name="adj"/>
            </a:avLst>
          </a:prstGeom>
          <a:solidFill>
            <a:srgbClr val="2C3E50"/>
          </a:solidFill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company:id=7</a:t>
            </a:r>
          </a:p>
        </p:txBody>
      </p:sp>
      <p:graphicFrame>
        <p:nvGraphicFramePr>
          <p:cNvPr id="451" name="Shape 451"/>
          <p:cNvGraphicFramePr/>
          <p:nvPr/>
        </p:nvGraphicFramePr>
        <p:xfrm>
          <a:off x="4242940" y="139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2054375"/>
                <a:gridCol w="1755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</a:t>
                      </a:r>
                    </a:p>
                  </a:txBody>
                  <a:tcPr marT="91425" marB="91425" marR="91425" marL="91425">
                    <a:solidFill>
                      <a:srgbClr val="3498D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</a:p>
                  </a:txBody>
                  <a:tcPr marT="91425" marB="91425" marR="91425" marL="91425">
                    <a:solidFill>
                      <a:srgbClr val="3498DB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Revenue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233B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Cupertino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452" name="Shape 452"/>
          <p:cNvGrpSpPr/>
          <p:nvPr/>
        </p:nvGrpSpPr>
        <p:grpSpPr>
          <a:xfrm>
            <a:off x="592875" y="2191350"/>
            <a:ext cx="2894400" cy="909000"/>
            <a:chOff x="2955075" y="3562950"/>
            <a:chExt cx="2894400" cy="909000"/>
          </a:xfrm>
        </p:grpSpPr>
        <p:grpSp>
          <p:nvGrpSpPr>
            <p:cNvPr id="453" name="Shape 453"/>
            <p:cNvGrpSpPr/>
            <p:nvPr/>
          </p:nvGrpSpPr>
          <p:grpSpPr>
            <a:xfrm>
              <a:off x="2955075" y="3562950"/>
              <a:ext cx="2837400" cy="451800"/>
              <a:chOff x="3336075" y="3334350"/>
              <a:chExt cx="2837400" cy="451800"/>
            </a:xfrm>
          </p:grpSpPr>
          <p:sp>
            <p:nvSpPr>
              <p:cNvPr id="454" name="Shape 454"/>
              <p:cNvSpPr txBox="1"/>
              <p:nvPr/>
            </p:nvSpPr>
            <p:spPr>
              <a:xfrm>
                <a:off x="3621675" y="3334350"/>
                <a:ext cx="2551800" cy="45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Unordered</a:t>
                </a:r>
              </a:p>
            </p:txBody>
          </p:sp>
          <p:sp>
            <p:nvSpPr>
              <p:cNvPr id="455" name="Shape 455"/>
              <p:cNvSpPr/>
              <p:nvPr/>
            </p:nvSpPr>
            <p:spPr>
              <a:xfrm>
                <a:off x="3336075" y="3422900"/>
                <a:ext cx="285600" cy="319800"/>
              </a:xfrm>
              <a:prstGeom prst="rect">
                <a:avLst/>
              </a:prstGeom>
              <a:noFill/>
              <a:ln cap="flat" cmpd="sng" w="9525">
                <a:solidFill>
                  <a:srgbClr val="56799C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56799C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</a:p>
            </p:txBody>
          </p:sp>
        </p:grpSp>
        <p:grpSp>
          <p:nvGrpSpPr>
            <p:cNvPr id="456" name="Shape 456"/>
            <p:cNvGrpSpPr/>
            <p:nvPr/>
          </p:nvGrpSpPr>
          <p:grpSpPr>
            <a:xfrm>
              <a:off x="2955075" y="4020150"/>
              <a:ext cx="2894400" cy="451800"/>
              <a:chOff x="3336075" y="3334350"/>
              <a:chExt cx="2894400" cy="451800"/>
            </a:xfrm>
          </p:grpSpPr>
          <p:sp>
            <p:nvSpPr>
              <p:cNvPr id="457" name="Shape 457"/>
              <p:cNvSpPr txBox="1"/>
              <p:nvPr/>
            </p:nvSpPr>
            <p:spPr>
              <a:xfrm>
                <a:off x="3621675" y="3334350"/>
                <a:ext cx="2608800" cy="45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Unique members</a:t>
                </a:r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3336075" y="3422900"/>
                <a:ext cx="285600" cy="319800"/>
              </a:xfrm>
              <a:prstGeom prst="rect">
                <a:avLst/>
              </a:prstGeom>
              <a:noFill/>
              <a:ln cap="flat" cmpd="sng" w="9525">
                <a:solidFill>
                  <a:srgbClr val="56799C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56799C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1700" y="445025"/>
            <a:ext cx="1990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</a:t>
            </a:r>
          </a:p>
        </p:txBody>
      </p:sp>
      <p:graphicFrame>
        <p:nvGraphicFramePr>
          <p:cNvPr id="464" name="Shape 464"/>
          <p:cNvGraphicFramePr/>
          <p:nvPr/>
        </p:nvGraphicFramePr>
        <p:xfrm>
          <a:off x="3099940" y="139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2054375"/>
                <a:gridCol w="1755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</a:t>
                      </a:r>
                    </a:p>
                  </a:txBody>
                  <a:tcPr marT="91425" marB="91425" marR="91425" marL="91425">
                    <a:solidFill>
                      <a:srgbClr val="3498D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</a:p>
                  </a:txBody>
                  <a:tcPr marT="91425" marB="91425" marR="91425" marL="91425">
                    <a:solidFill>
                      <a:srgbClr val="3498DB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Revenue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233B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Cupertino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465" name="Shape 465"/>
          <p:cNvGrpSpPr/>
          <p:nvPr/>
        </p:nvGrpSpPr>
        <p:grpSpPr>
          <a:xfrm>
            <a:off x="406399" y="2113500"/>
            <a:ext cx="2628425" cy="757425"/>
            <a:chOff x="-889000" y="1808700"/>
            <a:chExt cx="2628425" cy="757425"/>
          </a:xfrm>
        </p:grpSpPr>
        <p:cxnSp>
          <p:nvCxnSpPr>
            <p:cNvPr id="466" name="Shape 466"/>
            <p:cNvCxnSpPr/>
            <p:nvPr/>
          </p:nvCxnSpPr>
          <p:spPr>
            <a:xfrm flipH="1" rot="10800000">
              <a:off x="1345225" y="1984059"/>
              <a:ext cx="394200" cy="60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67" name="Shape 467"/>
            <p:cNvCxnSpPr/>
            <p:nvPr/>
          </p:nvCxnSpPr>
          <p:spPr>
            <a:xfrm rot="10800000">
              <a:off x="1331975" y="2389625"/>
              <a:ext cx="407400" cy="2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468" name="Shape 468"/>
            <p:cNvSpPr txBox="1"/>
            <p:nvPr/>
          </p:nvSpPr>
          <p:spPr>
            <a:xfrm>
              <a:off x="-889000" y="1808700"/>
              <a:ext cx="21909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HGET / HMGET</a:t>
              </a:r>
            </a:p>
          </p:txBody>
        </p:sp>
        <p:sp>
          <p:nvSpPr>
            <p:cNvPr id="469" name="Shape 469"/>
            <p:cNvSpPr txBox="1"/>
            <p:nvPr/>
          </p:nvSpPr>
          <p:spPr>
            <a:xfrm>
              <a:off x="-889000" y="2211825"/>
              <a:ext cx="21561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HSET / HMSET</a:t>
              </a:r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3659650" y="186900"/>
            <a:ext cx="2148584" cy="1124497"/>
            <a:chOff x="3659650" y="186900"/>
            <a:chExt cx="2148584" cy="1124497"/>
          </a:xfrm>
        </p:grpSpPr>
        <p:sp>
          <p:nvSpPr>
            <p:cNvPr id="471" name="Shape 471"/>
            <p:cNvSpPr txBox="1"/>
            <p:nvPr/>
          </p:nvSpPr>
          <p:spPr>
            <a:xfrm>
              <a:off x="3659650" y="491693"/>
              <a:ext cx="984900" cy="354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HKEYS</a:t>
              </a:r>
            </a:p>
          </p:txBody>
        </p:sp>
        <p:cxnSp>
          <p:nvCxnSpPr>
            <p:cNvPr id="472" name="Shape 472"/>
            <p:cNvCxnSpPr/>
            <p:nvPr/>
          </p:nvCxnSpPr>
          <p:spPr>
            <a:xfrm rot="-5400000">
              <a:off x="3955000" y="1111297"/>
              <a:ext cx="394200" cy="60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473" name="Shape 473"/>
            <p:cNvSpPr txBox="1"/>
            <p:nvPr/>
          </p:nvSpPr>
          <p:spPr>
            <a:xfrm>
              <a:off x="4485534" y="186900"/>
              <a:ext cx="1322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HGETALL</a:t>
              </a:r>
            </a:p>
          </p:txBody>
        </p:sp>
        <p:cxnSp>
          <p:nvCxnSpPr>
            <p:cNvPr id="474" name="Shape 474"/>
            <p:cNvCxnSpPr/>
            <p:nvPr/>
          </p:nvCxnSpPr>
          <p:spPr>
            <a:xfrm rot="10800000">
              <a:off x="5145700" y="612250"/>
              <a:ext cx="0" cy="6870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Varela Round"/>
                <a:ea typeface="Varela Round"/>
                <a:cs typeface="Varela Round"/>
                <a:sym typeface="Varela Round"/>
              </a:rPr>
              <a:t>Simple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9" name="Shape 479"/>
          <p:cNvGraphicFramePr/>
          <p:nvPr/>
        </p:nvGraphicFramePr>
        <p:xfrm>
          <a:off x="1343050" y="2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1261050"/>
                <a:gridCol w="1126775"/>
                <a:gridCol w="915525"/>
                <a:gridCol w="3604475"/>
              </a:tblGrid>
              <a:tr h="4186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5679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Ordered</a:t>
                      </a:r>
                    </a:p>
                  </a:txBody>
                  <a:tcPr marT="91425" marB="91425" marR="91425" marL="91425">
                    <a:solidFill>
                      <a:srgbClr val="5679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Unique</a:t>
                      </a:r>
                    </a:p>
                  </a:txBody>
                  <a:tcPr marT="91425" marB="91425" marR="91425" marL="91425">
                    <a:solidFill>
                      <a:srgbClr val="5679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for</a:t>
                      </a:r>
                    </a:p>
                  </a:txBody>
                  <a:tcPr marT="91425" marB="91425" marR="91425" marL="91425">
                    <a:solidFill>
                      <a:srgbClr val="56799C"/>
                    </a:solidFill>
                  </a:tcPr>
                </a:tc>
              </a:tr>
              <a:tr h="76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</a:p>
                  </a:txBody>
                  <a:tcPr marT="91425" marB="91425" marR="91425" marL="91425">
                    <a:solidFill>
                      <a:srgbClr val="5679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Cache (text, JSON, binary)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Counting</a:t>
                      </a:r>
                    </a:p>
                  </a:txBody>
                  <a:tcPr marT="91425" marB="91425" marR="91425" marL="91425"/>
                </a:tc>
              </a:tr>
              <a:tr h="767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</a:t>
                      </a:r>
                    </a:p>
                  </a:txBody>
                  <a:tcPr marT="91425" marB="91425" marR="91425" marL="91425">
                    <a:solidFill>
                      <a:srgbClr val="5679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 head/tail operations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Recent items</a:t>
                      </a:r>
                    </a:p>
                  </a:txBody>
                  <a:tcPr marT="91425" marB="91425" marR="91425" marL="91425"/>
                </a:tc>
              </a:tr>
              <a:tr h="767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</a:t>
                      </a:r>
                    </a:p>
                  </a:txBody>
                  <a:tcPr marT="91425" marB="91425" marR="91425" marL="91425">
                    <a:solidFill>
                      <a:srgbClr val="5679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Existence / membership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 operations</a:t>
                      </a:r>
                    </a:p>
                  </a:txBody>
                  <a:tcPr marT="91425" marB="91425" marR="91425" marL="91425"/>
                </a:tc>
              </a:tr>
              <a:tr h="479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Sorted set</a:t>
                      </a:r>
                    </a:p>
                  </a:txBody>
                  <a:tcPr marT="91425" marB="91425" marR="91425" marL="91425">
                    <a:solidFill>
                      <a:srgbClr val="5679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Top x items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 operations</a:t>
                      </a:r>
                    </a:p>
                  </a:txBody>
                  <a:tcPr marT="91425" marB="91425" marR="91425" marL="91425"/>
                </a:tc>
              </a:tr>
              <a:tr h="767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Hash</a:t>
                      </a:r>
                    </a:p>
                  </a:txBody>
                  <a:tcPr marT="91425" marB="91425" marR="91425" marL="91425">
                    <a:solidFill>
                      <a:srgbClr val="5679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Cache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 row / document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Simple, Composable, Powerful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2106699" y="3082550"/>
            <a:ext cx="4203600" cy="101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2106700" y="2009425"/>
            <a:ext cx="4203600" cy="52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Redis API</a:t>
            </a:r>
          </a:p>
        </p:txBody>
      </p:sp>
      <p:sp>
        <p:nvSpPr>
          <p:cNvPr id="491" name="Shape 491"/>
          <p:cNvSpPr/>
          <p:nvPr/>
        </p:nvSpPr>
        <p:spPr>
          <a:xfrm>
            <a:off x="2106700" y="1298525"/>
            <a:ext cx="4203600" cy="70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CRM app</a:t>
            </a:r>
          </a:p>
        </p:txBody>
      </p:sp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450" y="1424724"/>
            <a:ext cx="778045" cy="4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3275205" y="3756644"/>
            <a:ext cx="22533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rPr>
              <a:t>Database</a:t>
            </a:r>
          </a:p>
        </p:txBody>
      </p:sp>
      <p:grpSp>
        <p:nvGrpSpPr>
          <p:cNvPr id="494" name="Shape 494"/>
          <p:cNvGrpSpPr/>
          <p:nvPr/>
        </p:nvGrpSpPr>
        <p:grpSpPr>
          <a:xfrm>
            <a:off x="4246613" y="2574241"/>
            <a:ext cx="334675" cy="476634"/>
            <a:chOff x="4346200" y="1519503"/>
            <a:chExt cx="334675" cy="845546"/>
          </a:xfrm>
        </p:grpSpPr>
        <p:cxnSp>
          <p:nvCxnSpPr>
            <p:cNvPr id="495" name="Shape 495"/>
            <p:cNvCxnSpPr/>
            <p:nvPr/>
          </p:nvCxnSpPr>
          <p:spPr>
            <a:xfrm flipH="1">
              <a:off x="4346200" y="1519503"/>
              <a:ext cx="11400" cy="806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96" name="Shape 496"/>
            <p:cNvCxnSpPr/>
            <p:nvPr/>
          </p:nvCxnSpPr>
          <p:spPr>
            <a:xfrm rot="10800000">
              <a:off x="4676675" y="1519650"/>
              <a:ext cx="4200" cy="845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497" name="Shape 497"/>
          <p:cNvGrpSpPr/>
          <p:nvPr/>
        </p:nvGrpSpPr>
        <p:grpSpPr>
          <a:xfrm rot="5400000">
            <a:off x="6434528" y="2034216"/>
            <a:ext cx="334675" cy="476634"/>
            <a:chOff x="4346200" y="1519503"/>
            <a:chExt cx="334675" cy="845546"/>
          </a:xfrm>
        </p:grpSpPr>
        <p:cxnSp>
          <p:nvCxnSpPr>
            <p:cNvPr id="498" name="Shape 498"/>
            <p:cNvCxnSpPr/>
            <p:nvPr/>
          </p:nvCxnSpPr>
          <p:spPr>
            <a:xfrm flipH="1">
              <a:off x="4346200" y="1519503"/>
              <a:ext cx="11400" cy="806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99" name="Shape 499"/>
            <p:cNvCxnSpPr/>
            <p:nvPr/>
          </p:nvCxnSpPr>
          <p:spPr>
            <a:xfrm rot="10800000">
              <a:off x="4676675" y="1519650"/>
              <a:ext cx="4200" cy="845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500" name="Shape 500"/>
          <p:cNvSpPr/>
          <p:nvPr/>
        </p:nvSpPr>
        <p:spPr>
          <a:xfrm>
            <a:off x="6915285" y="1753520"/>
            <a:ext cx="931200" cy="101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7103382" y="1849233"/>
            <a:ext cx="570300" cy="5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2" name="Shape 5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911" y="1924694"/>
            <a:ext cx="487040" cy="4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/>
        </p:nvSpPr>
        <p:spPr>
          <a:xfrm>
            <a:off x="6890537" y="2427595"/>
            <a:ext cx="10017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rPr>
              <a:t>Cache</a:t>
            </a:r>
          </a:p>
        </p:txBody>
      </p:sp>
      <p:sp>
        <p:nvSpPr>
          <p:cNvPr id="504" name="Shape 504"/>
          <p:cNvSpPr txBox="1"/>
          <p:nvPr>
            <p:ph type="title"/>
          </p:nvPr>
        </p:nvSpPr>
        <p:spPr>
          <a:xfrm>
            <a:off x="311700" y="445025"/>
            <a:ext cx="1921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pic>
        <p:nvPicPr>
          <p:cNvPr id="505" name="Shape 5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4704" y="1424725"/>
            <a:ext cx="476625" cy="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/>
          <p:nvPr/>
        </p:nvSpPr>
        <p:spPr>
          <a:xfrm>
            <a:off x="3242250" y="3178275"/>
            <a:ext cx="2382000" cy="5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7" name="Shape 5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5796" y="3206377"/>
            <a:ext cx="2356430" cy="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Shape 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Shape 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Shape 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2" type="title"/>
          </p:nvPr>
        </p:nvSpPr>
        <p:spPr>
          <a:xfrm>
            <a:off x="311700" y="978425"/>
            <a:ext cx="8520600" cy="33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if (sort === 'az') {</a:t>
            </a:r>
            <a:br>
              <a:rPr lang="en" sz="1600"/>
            </a:br>
            <a:r>
              <a:rPr lang="en" sz="1600"/>
              <a:t>    // Get the first 10 companies sorted alphabetically</a:t>
            </a:r>
            <a:br>
              <a:rPr lang="en" sz="1600"/>
            </a:br>
            <a:r>
              <a:rPr lang="en" sz="1600"/>
              <a:t>    cache.zrange(murmurhash.v2('companies:atoz'), 0, 9, handler);</a:t>
            </a:r>
            <a:br>
              <a:rPr lang="en" sz="1600"/>
            </a:br>
            <a:r>
              <a:rPr lang="en" sz="1600"/>
              <a:t>} else if (sort === 'revenue') {</a:t>
            </a:r>
            <a:br>
              <a:rPr lang="en" sz="1600"/>
            </a:br>
            <a:r>
              <a:rPr lang="en" sz="1600"/>
              <a:t>    // Get the reverse range: sorted = high to low revenue</a:t>
            </a:r>
            <a:br>
              <a:rPr lang="en" sz="1600"/>
            </a:br>
            <a:r>
              <a:rPr lang="en" sz="1600"/>
              <a:t>    cache.zrevrange(murmurhash.v2('companies:rev'), 0, 9, handler);</a:t>
            </a:r>
            <a:br>
              <a:rPr lang="en" sz="1600"/>
            </a:br>
            <a:r>
              <a:rPr lang="en" sz="1600"/>
              <a:t>} else if (sort === 'recent') {</a:t>
            </a:r>
            <a:br>
              <a:rPr lang="en" sz="1600"/>
            </a:br>
            <a:r>
              <a:rPr lang="en" sz="1600"/>
              <a:t>    cache.lrange(murmurhash.v2('companies:recent'), 0, 9, handler);</a:t>
            </a:r>
            <a:br>
              <a:rPr lang="en" sz="1600"/>
            </a:br>
            <a:r>
              <a:rPr lang="en" sz="1600"/>
              <a:t>}</a:t>
            </a:r>
          </a:p>
        </p:txBody>
      </p:sp>
      <p:sp>
        <p:nvSpPr>
          <p:cNvPr id="537" name="Shape 5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Companies</a:t>
            </a:r>
          </a:p>
        </p:txBody>
      </p:sp>
      <p:grpSp>
        <p:nvGrpSpPr>
          <p:cNvPr id="538" name="Shape 538"/>
          <p:cNvGrpSpPr/>
          <p:nvPr/>
        </p:nvGrpSpPr>
        <p:grpSpPr>
          <a:xfrm>
            <a:off x="909515" y="1809250"/>
            <a:ext cx="1799159" cy="1238759"/>
            <a:chOff x="909515" y="1809250"/>
            <a:chExt cx="1799159" cy="1238759"/>
          </a:xfrm>
        </p:grpSpPr>
        <p:cxnSp>
          <p:nvCxnSpPr>
            <p:cNvPr id="539" name="Shape 539"/>
            <p:cNvCxnSpPr/>
            <p:nvPr/>
          </p:nvCxnSpPr>
          <p:spPr>
            <a:xfrm>
              <a:off x="929075" y="1809250"/>
              <a:ext cx="1398600" cy="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40" name="Shape 540"/>
            <p:cNvCxnSpPr/>
            <p:nvPr/>
          </p:nvCxnSpPr>
          <p:spPr>
            <a:xfrm>
              <a:off x="929075" y="2571250"/>
              <a:ext cx="1779600" cy="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41" name="Shape 541"/>
            <p:cNvCxnSpPr/>
            <p:nvPr/>
          </p:nvCxnSpPr>
          <p:spPr>
            <a:xfrm>
              <a:off x="909515" y="3048009"/>
              <a:ext cx="1398600" cy="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542" name="Shape 542"/>
          <p:cNvCxnSpPr/>
          <p:nvPr/>
        </p:nvCxnSpPr>
        <p:spPr>
          <a:xfrm>
            <a:off x="2499935" y="1809250"/>
            <a:ext cx="35049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543" name="Shape 543"/>
          <p:cNvGrpSpPr/>
          <p:nvPr/>
        </p:nvGrpSpPr>
        <p:grpSpPr>
          <a:xfrm>
            <a:off x="7262225" y="1809175"/>
            <a:ext cx="1237800" cy="1248539"/>
            <a:chOff x="7109825" y="1809175"/>
            <a:chExt cx="1237800" cy="1248539"/>
          </a:xfrm>
        </p:grpSpPr>
        <p:cxnSp>
          <p:nvCxnSpPr>
            <p:cNvPr id="544" name="Shape 544"/>
            <p:cNvCxnSpPr/>
            <p:nvPr/>
          </p:nvCxnSpPr>
          <p:spPr>
            <a:xfrm>
              <a:off x="7109825" y="1809175"/>
              <a:ext cx="856800" cy="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45" name="Shape 545"/>
            <p:cNvCxnSpPr/>
            <p:nvPr/>
          </p:nvCxnSpPr>
          <p:spPr>
            <a:xfrm>
              <a:off x="7338425" y="2571175"/>
              <a:ext cx="856800" cy="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46" name="Shape 546"/>
            <p:cNvCxnSpPr/>
            <p:nvPr/>
          </p:nvCxnSpPr>
          <p:spPr>
            <a:xfrm>
              <a:off x="7490825" y="3057714"/>
              <a:ext cx="856800" cy="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handler()</a:t>
            </a:r>
          </a:p>
        </p:txBody>
      </p:sp>
      <p:sp>
        <p:nvSpPr>
          <p:cNvPr id="552" name="Shape 552"/>
          <p:cNvSpPr txBox="1"/>
          <p:nvPr>
            <p:ph idx="2" type="title"/>
          </p:nvPr>
        </p:nvSpPr>
        <p:spPr>
          <a:xfrm>
            <a:off x="311700" y="978425"/>
            <a:ext cx="8520600" cy="33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if (reply) {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    async.map(reply, getDetails, displayCompanies);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} else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    if (sort === 'az') {</a:t>
            </a:r>
            <a:br>
              <a:rPr lang="en" sz="1600">
                <a:solidFill>
                  <a:srgbClr val="FFFFFF"/>
                </a:solidFill>
              </a:rPr>
            </a:br>
            <a:r>
              <a:rPr lang="en" sz="1600">
                <a:solidFill>
                  <a:srgbClr val="FFFFFF"/>
                </a:solidFill>
              </a:rPr>
              <a:t>        db.zrange(murmurhash.v2('companies:atoz</a:t>
            </a:r>
            <a:r>
              <a:rPr lang="en" sz="1600"/>
              <a:t>'</a:t>
            </a:r>
            <a:r>
              <a:rPr lang="en" sz="1600">
                <a:solidFill>
                  <a:srgbClr val="FFFFFF"/>
                </a:solidFill>
              </a:rPr>
              <a:t>), 0, 9, handler);</a:t>
            </a:r>
            <a:br>
              <a:rPr lang="en" sz="1600">
                <a:solidFill>
                  <a:srgbClr val="FFFFFF"/>
                </a:solidFill>
              </a:rPr>
            </a:br>
            <a:r>
              <a:rPr lang="en" sz="1600">
                <a:solidFill>
                  <a:srgbClr val="FFFFFF"/>
                </a:solidFill>
              </a:rPr>
              <a:t>    } else if (sort === 'revenue') {</a:t>
            </a:r>
            <a:br>
              <a:rPr lang="en" sz="1600">
                <a:solidFill>
                  <a:srgbClr val="FFFFFF"/>
                </a:solidFill>
              </a:rPr>
            </a:br>
            <a:r>
              <a:rPr lang="en" sz="1600">
                <a:solidFill>
                  <a:srgbClr val="FFFFFF"/>
                </a:solidFill>
              </a:rPr>
              <a:t>        db.zrevrange(murmurhash.v2('companies:rev</a:t>
            </a:r>
            <a:r>
              <a:rPr lang="en" sz="1600"/>
              <a:t>'</a:t>
            </a:r>
            <a:r>
              <a:rPr lang="en" sz="1600">
                <a:solidFill>
                  <a:srgbClr val="FFFFFF"/>
                </a:solidFill>
              </a:rPr>
              <a:t>), 0, 9, handler);</a:t>
            </a:r>
            <a:br>
              <a:rPr lang="en" sz="1600">
                <a:solidFill>
                  <a:srgbClr val="FFFFFF"/>
                </a:solidFill>
              </a:rPr>
            </a:br>
            <a:r>
              <a:rPr lang="en" sz="1600">
                <a:solidFill>
                  <a:srgbClr val="FFFFFF"/>
                </a:solidFill>
              </a:rPr>
              <a:t>    } else if (sort === 'recent') {</a:t>
            </a:r>
            <a:br>
              <a:rPr lang="en" sz="1600">
                <a:solidFill>
                  <a:srgbClr val="FFFFFF"/>
                </a:solidFill>
              </a:rPr>
            </a:br>
            <a:r>
              <a:rPr lang="en" sz="1600">
                <a:solidFill>
                  <a:srgbClr val="FFFFFF"/>
                </a:solidFill>
              </a:rPr>
              <a:t>        db.lrange(murmurhash.v2('companies:recent'), 0, 9, handler);</a:t>
            </a:r>
            <a:br>
              <a:rPr lang="en" sz="1600">
                <a:solidFill>
                  <a:srgbClr val="FFFFFF"/>
                </a:solidFill>
              </a:rPr>
            </a:br>
            <a:r>
              <a:rPr lang="en" sz="1600">
                <a:solidFill>
                  <a:srgbClr val="FFFFFF"/>
                </a:solidFill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</a:p>
        </p:txBody>
      </p:sp>
      <p:cxnSp>
        <p:nvCxnSpPr>
          <p:cNvPr id="553" name="Shape 553"/>
          <p:cNvCxnSpPr/>
          <p:nvPr/>
        </p:nvCxnSpPr>
        <p:spPr>
          <a:xfrm>
            <a:off x="909515" y="1580650"/>
            <a:ext cx="55059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4" name="Shape 554"/>
          <p:cNvCxnSpPr/>
          <p:nvPr/>
        </p:nvCxnSpPr>
        <p:spPr>
          <a:xfrm>
            <a:off x="757115" y="1885450"/>
            <a:ext cx="0" cy="1644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getDetails()</a:t>
            </a:r>
          </a:p>
        </p:txBody>
      </p:sp>
      <p:sp>
        <p:nvSpPr>
          <p:cNvPr id="560" name="Shape 560"/>
          <p:cNvSpPr txBox="1"/>
          <p:nvPr>
            <p:ph idx="2" type="title"/>
          </p:nvPr>
        </p:nvSpPr>
        <p:spPr>
          <a:xfrm>
            <a:off x="311700" y="978425"/>
            <a:ext cx="8520600" cy="33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cache.hgetall(key.getKeyHash(company), function(err, reply) {</a:t>
            </a:r>
            <a:br>
              <a:rPr lang="en"/>
            </a:br>
            <a:r>
              <a:rPr lang="en"/>
              <a:t>    if (reply) {</a:t>
            </a:r>
            <a:br>
              <a:rPr lang="en"/>
            </a:br>
            <a:r>
              <a:rPr lang="en"/>
              <a:t>        reply.slug = slug(reply.name.toLowerCase());</a:t>
            </a:r>
            <a:br>
              <a:rPr lang="en"/>
            </a:br>
            <a:r>
              <a:rPr lang="en"/>
              <a:t>        reply.qualified = (reply.qualified === 'true');</a:t>
            </a:r>
            <a:br>
              <a:rPr lang="en"/>
            </a:br>
            <a:r>
              <a:rPr lang="en"/>
              <a:t>    } else {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db.hgetall(key.getKeyHash(company), ...);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}</a:t>
            </a:r>
            <a:br>
              <a:rPr lang="en"/>
            </a:br>
            <a:r>
              <a:rPr lang="en"/>
              <a:t>    cb(null, reply)</a:t>
            </a:r>
            <a:br>
              <a:rPr lang="en"/>
            </a:br>
            <a:r>
              <a:rPr lang="en"/>
              <a:t>});</a:t>
            </a:r>
          </a:p>
        </p:txBody>
      </p:sp>
      <p:cxnSp>
        <p:nvCxnSpPr>
          <p:cNvPr id="561" name="Shape 561"/>
          <p:cNvCxnSpPr/>
          <p:nvPr/>
        </p:nvCxnSpPr>
        <p:spPr>
          <a:xfrm>
            <a:off x="395675" y="1352050"/>
            <a:ext cx="17853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614350" y="606900"/>
            <a:ext cx="5555100" cy="147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947700" y="2383125"/>
            <a:ext cx="357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rPr>
              <a:t>RESP (Redis protocol)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800" y="842627"/>
            <a:ext cx="570400" cy="5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225" y="781549"/>
            <a:ext cx="732075" cy="7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1473" y="899238"/>
            <a:ext cx="931125" cy="57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3225" y="884487"/>
            <a:ext cx="526200" cy="5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0699" y="850499"/>
            <a:ext cx="690075" cy="6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590650" y="1495000"/>
            <a:ext cx="526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56799C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618650" y="1712375"/>
            <a:ext cx="526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56799C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266125" y="1704625"/>
            <a:ext cx="690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56799C"/>
                </a:solidFill>
                <a:latin typeface="Courier New"/>
                <a:ea typeface="Courier New"/>
                <a:cs typeface="Courier New"/>
                <a:sym typeface="Courier New"/>
              </a:rPr>
              <a:t>LSET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584925" y="1592775"/>
            <a:ext cx="855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56799C"/>
                </a:solidFill>
                <a:latin typeface="Courier New"/>
                <a:ea typeface="Courier New"/>
                <a:cs typeface="Courier New"/>
                <a:sym typeface="Courier New"/>
              </a:rPr>
              <a:t>ZUNION</a:t>
            </a:r>
          </a:p>
        </p:txBody>
      </p:sp>
      <p:sp>
        <p:nvSpPr>
          <p:cNvPr id="111" name="Shape 111"/>
          <p:cNvSpPr/>
          <p:nvPr/>
        </p:nvSpPr>
        <p:spPr>
          <a:xfrm>
            <a:off x="3057325" y="3082550"/>
            <a:ext cx="2569500" cy="122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12" name="Shape 112"/>
          <p:cNvCxnSpPr/>
          <p:nvPr/>
        </p:nvCxnSpPr>
        <p:spPr>
          <a:xfrm flipH="1">
            <a:off x="4193800" y="2129103"/>
            <a:ext cx="11400" cy="806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4524275" y="2129250"/>
            <a:ext cx="4200" cy="845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/>
          <p:nvPr/>
        </p:nvSpPr>
        <p:spPr>
          <a:xfrm>
            <a:off x="4095123" y="3330675"/>
            <a:ext cx="570300" cy="5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2651" y="3406135"/>
            <a:ext cx="487040" cy="4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222392" y="3985244"/>
            <a:ext cx="22533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rPr>
              <a:t>Redis server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86924" y="1481510"/>
            <a:ext cx="2346599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Redis API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Shape 5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Generate key</a:t>
            </a:r>
          </a:p>
        </p:txBody>
      </p:sp>
      <p:sp>
        <p:nvSpPr>
          <p:cNvPr id="573" name="Shape 573"/>
          <p:cNvSpPr txBox="1"/>
          <p:nvPr>
            <p:ph idx="2" type="title"/>
          </p:nvPr>
        </p:nvSpPr>
        <p:spPr>
          <a:xfrm>
            <a:off x="311700" y="978425"/>
            <a:ext cx="8520600" cy="33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 Generate text key</a:t>
            </a:r>
            <a:br>
              <a:rPr lang="en"/>
            </a:br>
            <a:r>
              <a:rPr lang="en"/>
              <a:t>var keyText = 'company:name=' + slug(company.name);</a:t>
            </a:r>
            <a:br>
              <a:rPr lang="en"/>
            </a:br>
            <a:br>
              <a:rPr lang="en"/>
            </a:br>
            <a:r>
              <a:rPr lang="en"/>
              <a:t>// Generate hashed key</a:t>
            </a:r>
            <a:br>
              <a:rPr lang="en"/>
            </a:br>
            <a:r>
              <a:rPr lang="en"/>
              <a:t>var keyHash = murmurhash.v2(keyText);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 company</a:t>
            </a:r>
          </a:p>
        </p:txBody>
      </p:sp>
      <p:sp>
        <p:nvSpPr>
          <p:cNvPr id="579" name="Shape 579"/>
          <p:cNvSpPr txBox="1"/>
          <p:nvPr>
            <p:ph idx="2" type="title"/>
          </p:nvPr>
        </p:nvSpPr>
        <p:spPr>
          <a:xfrm>
            <a:off x="311700" y="978425"/>
            <a:ext cx="8520600" cy="33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cache.hmset(keyHash,</a:t>
            </a:r>
            <a:br>
              <a:rPr lang="en"/>
            </a:br>
            <a:r>
              <a:rPr lang="en"/>
              <a:t>    'name', company.name,</a:t>
            </a:r>
            <a:br>
              <a:rPr lang="en"/>
            </a:br>
            <a:r>
              <a:rPr lang="en"/>
              <a:t>    'phone', company.phone,</a:t>
            </a:r>
            <a:br>
              <a:rPr lang="en"/>
            </a:br>
            <a:r>
              <a:rPr lang="en"/>
              <a:t>    'website', company.website,</a:t>
            </a:r>
            <a:br>
              <a:rPr lang="en"/>
            </a:br>
            <a:r>
              <a:rPr lang="en"/>
              <a:t>    'revenue', company.revenue,</a:t>
            </a:r>
            <a:br>
              <a:rPr lang="en"/>
            </a:br>
            <a:r>
              <a:rPr lang="en"/>
              <a:t>    'step', company.step,</a:t>
            </a:r>
            <a:br>
              <a:rPr lang="en"/>
            </a:br>
            <a:r>
              <a:rPr lang="en"/>
              <a:t>    'qualified', company.qualified.toString(),</a:t>
            </a:r>
            <a:br>
              <a:rPr lang="en"/>
            </a:br>
            <a:r>
              <a:rPr lang="en"/>
              <a:t>    saveToRecentCompanies</a:t>
            </a:r>
            <a:br>
              <a:rPr lang="en"/>
            </a:br>
            <a:r>
              <a:rPr lang="en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db.hmset(....)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saveToRecentCompanies()</a:t>
            </a:r>
          </a:p>
        </p:txBody>
      </p:sp>
      <p:sp>
        <p:nvSpPr>
          <p:cNvPr id="585" name="Shape 585"/>
          <p:cNvSpPr txBox="1"/>
          <p:nvPr>
            <p:ph idx="2" type="title"/>
          </p:nvPr>
        </p:nvSpPr>
        <p:spPr>
          <a:xfrm>
            <a:off x="311700" y="978425"/>
            <a:ext cx="8520600" cy="33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cache.lpush(</a:t>
            </a:r>
            <a:br>
              <a:rPr lang="en"/>
            </a:br>
            <a:r>
              <a:rPr lang="en"/>
              <a:t>    murmurhash.v2('companies:recent'),</a:t>
            </a:r>
            <a:br>
              <a:rPr lang="en"/>
            </a:br>
            <a:r>
              <a:rPr lang="en"/>
              <a:t>    company.name,</a:t>
            </a:r>
            <a:br>
              <a:rPr lang="en"/>
            </a:br>
            <a:r>
              <a:rPr lang="en"/>
              <a:t>    saveToAlphabetical</a:t>
            </a:r>
            <a:br>
              <a:rPr lang="en"/>
            </a:br>
            <a:r>
              <a:rPr lang="en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db.lpush(</a:t>
            </a:r>
            <a:br>
              <a:rPr lang="en"/>
            </a:br>
            <a:r>
              <a:rPr lang="en"/>
              <a:t>    murmurhash.v2('companies:recent'),</a:t>
            </a:r>
            <a:br>
              <a:rPr lang="en"/>
            </a:br>
            <a:r>
              <a:rPr lang="en"/>
              <a:t>    company.name,</a:t>
            </a:r>
            <a:br>
              <a:rPr lang="en"/>
            </a:br>
            <a:r>
              <a:rPr lang="en"/>
              <a:t>    saveToAlphabetical</a:t>
            </a:r>
            <a:br>
              <a:rPr lang="en"/>
            </a:br>
            <a:r>
              <a:rPr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saveToAlphabetical()</a:t>
            </a:r>
          </a:p>
        </p:txBody>
      </p:sp>
      <p:sp>
        <p:nvSpPr>
          <p:cNvPr id="591" name="Shape 591"/>
          <p:cNvSpPr txBox="1"/>
          <p:nvPr>
            <p:ph idx="2" type="title"/>
          </p:nvPr>
        </p:nvSpPr>
        <p:spPr>
          <a:xfrm>
            <a:off x="311700" y="978425"/>
            <a:ext cx="8520600" cy="33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cache.zadd(</a:t>
            </a:r>
            <a:br>
              <a:rPr lang="en"/>
            </a:br>
            <a:r>
              <a:rPr lang="en"/>
              <a:t>    murmurhash.v2('companies:alphabetical'),</a:t>
            </a:r>
            <a:br>
              <a:rPr lang="en"/>
            </a:br>
            <a:r>
              <a:rPr lang="en"/>
              <a:t>    1, company.name, saveToRevenue</a:t>
            </a:r>
            <a:br>
              <a:rPr lang="en"/>
            </a:br>
            <a:r>
              <a:rPr lang="en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db.zadd(</a:t>
            </a:r>
            <a:br>
              <a:rPr lang="en"/>
            </a:br>
            <a:r>
              <a:rPr lang="en"/>
              <a:t>    murmurhash.v2('companies:alphabetical'),</a:t>
            </a:r>
            <a:br>
              <a:rPr lang="en"/>
            </a:br>
            <a:r>
              <a:rPr lang="en"/>
              <a:t>    1, company.name, saveToRevenue</a:t>
            </a:r>
            <a:br>
              <a:rPr lang="en"/>
            </a:br>
            <a:r>
              <a:rPr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saveToRevenue()</a:t>
            </a:r>
          </a:p>
        </p:txBody>
      </p:sp>
      <p:sp>
        <p:nvSpPr>
          <p:cNvPr id="597" name="Shape 597"/>
          <p:cNvSpPr txBox="1"/>
          <p:nvPr>
            <p:ph idx="2" type="title"/>
          </p:nvPr>
        </p:nvSpPr>
        <p:spPr>
          <a:xfrm>
            <a:off x="311700" y="978425"/>
            <a:ext cx="8520600" cy="33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cache.zadd(</a:t>
            </a:r>
            <a:br>
              <a:rPr lang="en"/>
            </a:br>
            <a:r>
              <a:rPr lang="en"/>
              <a:t>    murmurhash.v2('companies:revenue'),</a:t>
            </a:r>
            <a:br>
              <a:rPr lang="en"/>
            </a:br>
            <a:r>
              <a:rPr lang="en"/>
              <a:t>    company.revenue,</a:t>
            </a:r>
            <a:br>
              <a:rPr lang="en"/>
            </a:br>
            <a:r>
              <a:rPr lang="en"/>
              <a:t>    company.name,</a:t>
            </a:r>
            <a:br>
              <a:rPr lang="en"/>
            </a:br>
            <a:r>
              <a:rPr lang="en"/>
              <a:t>    renderNextPage</a:t>
            </a:r>
            <a:br>
              <a:rPr lang="en"/>
            </a:br>
            <a:r>
              <a:rPr lang="en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db.zadd(</a:t>
            </a:r>
            <a:br>
              <a:rPr lang="en"/>
            </a:br>
            <a:r>
              <a:rPr lang="en"/>
              <a:t>    murmurhash.v2('companies:revenue'),</a:t>
            </a:r>
            <a:br>
              <a:rPr lang="en"/>
            </a:br>
            <a:r>
              <a:rPr lang="en"/>
              <a:t>    company.revenue,</a:t>
            </a:r>
            <a:br>
              <a:rPr lang="en"/>
            </a:br>
            <a:r>
              <a:rPr lang="en"/>
              <a:t>    Company.name, renderNextPage</a:t>
            </a:r>
            <a:br>
              <a:rPr lang="en"/>
            </a:br>
            <a:r>
              <a:rPr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Shape 6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Company details</a:t>
            </a:r>
          </a:p>
        </p:txBody>
      </p:sp>
      <p:sp>
        <p:nvSpPr>
          <p:cNvPr id="609" name="Shape 609"/>
          <p:cNvSpPr txBox="1"/>
          <p:nvPr>
            <p:ph idx="2" type="title"/>
          </p:nvPr>
        </p:nvSpPr>
        <p:spPr>
          <a:xfrm>
            <a:off x="311700" y="978425"/>
            <a:ext cx="8520600" cy="33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cache.hgetall(key.getKeyHash(req.params.slug), showCompany);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 txBox="1"/>
          <p:nvPr/>
        </p:nvSpPr>
        <p:spPr>
          <a:xfrm>
            <a:off x="6880050" y="4663225"/>
            <a:ext cx="214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3498DB"/>
                </a:solidFill>
                <a:latin typeface="Varela Round"/>
                <a:ea typeface="Varela Round"/>
                <a:cs typeface="Varela Round"/>
                <a:sym typeface="Varela Round"/>
              </a:rPr>
              <a:t>Copyright 2016 DynomiteDB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 company</a:t>
            </a: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Updating a company reuses 100% of the save company database and cache code.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766750" y="424825"/>
            <a:ext cx="5555100" cy="104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123" name="Shape 123"/>
          <p:cNvGrpSpPr/>
          <p:nvPr/>
        </p:nvGrpSpPr>
        <p:grpSpPr>
          <a:xfrm>
            <a:off x="4346200" y="1519503"/>
            <a:ext cx="334675" cy="845546"/>
            <a:chOff x="4346200" y="1519503"/>
            <a:chExt cx="334675" cy="845546"/>
          </a:xfrm>
        </p:grpSpPr>
        <p:cxnSp>
          <p:nvCxnSpPr>
            <p:cNvPr id="124" name="Shape 124"/>
            <p:cNvCxnSpPr/>
            <p:nvPr/>
          </p:nvCxnSpPr>
          <p:spPr>
            <a:xfrm flipH="1">
              <a:off x="4346200" y="1519503"/>
              <a:ext cx="11400" cy="806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5" name="Shape 125"/>
            <p:cNvCxnSpPr/>
            <p:nvPr/>
          </p:nvCxnSpPr>
          <p:spPr>
            <a:xfrm rot="10800000">
              <a:off x="4676675" y="1519650"/>
              <a:ext cx="4200" cy="845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26" name="Shape 126"/>
          <p:cNvSpPr txBox="1"/>
          <p:nvPr/>
        </p:nvSpPr>
        <p:spPr>
          <a:xfrm>
            <a:off x="5100100" y="1773525"/>
            <a:ext cx="794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rPr>
              <a:t>RESP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622" y="545199"/>
            <a:ext cx="433500" cy="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0334" y="476749"/>
            <a:ext cx="570399" cy="57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0641" y="550582"/>
            <a:ext cx="690074" cy="422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4029" y="594612"/>
            <a:ext cx="334673" cy="334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8609" y="545199"/>
            <a:ext cx="433500" cy="4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743050" y="885400"/>
            <a:ext cx="526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56799C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771050" y="1102775"/>
            <a:ext cx="526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56799C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418525" y="1095025"/>
            <a:ext cx="690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56799C"/>
                </a:solidFill>
                <a:latin typeface="Courier New"/>
                <a:ea typeface="Courier New"/>
                <a:cs typeface="Courier New"/>
                <a:sym typeface="Courier New"/>
              </a:rPr>
              <a:t>LSET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737325" y="983175"/>
            <a:ext cx="855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56799C"/>
                </a:solidFill>
                <a:latin typeface="Courier New"/>
                <a:ea typeface="Courier New"/>
                <a:cs typeface="Courier New"/>
                <a:sym typeface="Courier New"/>
              </a:rPr>
              <a:t>ZUNION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3209725" y="2493600"/>
            <a:ext cx="2569500" cy="57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1390" y="2579761"/>
            <a:ext cx="2253374" cy="407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/>
          <p:nvPr/>
        </p:nvCxnSpPr>
        <p:spPr>
          <a:xfrm>
            <a:off x="4474144" y="3067675"/>
            <a:ext cx="0" cy="325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/>
          <p:nvPr/>
        </p:nvCxnSpPr>
        <p:spPr>
          <a:xfrm rot="10800000">
            <a:off x="4626544" y="2991475"/>
            <a:ext cx="0" cy="325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40" name="Shape 140"/>
          <p:cNvGrpSpPr/>
          <p:nvPr/>
        </p:nvGrpSpPr>
        <p:grpSpPr>
          <a:xfrm>
            <a:off x="3209725" y="3311150"/>
            <a:ext cx="2569500" cy="1336194"/>
            <a:chOff x="3209725" y="3311150"/>
            <a:chExt cx="2569500" cy="1336194"/>
          </a:xfrm>
        </p:grpSpPr>
        <p:sp>
          <p:nvSpPr>
            <p:cNvPr id="141" name="Shape 141"/>
            <p:cNvSpPr/>
            <p:nvPr/>
          </p:nvSpPr>
          <p:spPr>
            <a:xfrm>
              <a:off x="5139800" y="3559275"/>
              <a:ext cx="570300" cy="57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512175" y="3559275"/>
              <a:ext cx="570300" cy="57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256923" y="3559275"/>
              <a:ext cx="570300" cy="57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209725" y="3311150"/>
              <a:ext cx="2569500" cy="1228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pic>
          <p:nvPicPr>
            <p:cNvPr id="145" name="Shape 14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4451" y="3634735"/>
              <a:ext cx="487040" cy="43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Shape 14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474514" y="3525876"/>
              <a:ext cx="641374" cy="641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Shape 14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163351" y="3582306"/>
              <a:ext cx="526200" cy="52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Shape 148"/>
            <p:cNvSpPr txBox="1"/>
            <p:nvPr/>
          </p:nvSpPr>
          <p:spPr>
            <a:xfrm>
              <a:off x="3374792" y="4213844"/>
              <a:ext cx="22533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Pluggable backends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3884549" y="3559275"/>
              <a:ext cx="570300" cy="57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50" name="Shape 1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909708" y="3583529"/>
              <a:ext cx="522925" cy="522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Shape 151"/>
          <p:cNvGrpSpPr/>
          <p:nvPr/>
        </p:nvGrpSpPr>
        <p:grpSpPr>
          <a:xfrm>
            <a:off x="161725" y="1519503"/>
            <a:ext cx="8665500" cy="3127840"/>
            <a:chOff x="161725" y="1519503"/>
            <a:chExt cx="8665500" cy="3127840"/>
          </a:xfrm>
        </p:grpSpPr>
        <p:sp>
          <p:nvSpPr>
            <p:cNvPr id="152" name="Shape 152"/>
            <p:cNvSpPr/>
            <p:nvPr/>
          </p:nvSpPr>
          <p:spPr>
            <a:xfrm>
              <a:off x="6257725" y="2493600"/>
              <a:ext cx="2569500" cy="570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pic>
          <p:nvPicPr>
            <p:cNvPr id="153" name="Shape 15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59390" y="2579761"/>
              <a:ext cx="2253374" cy="40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Shape 154"/>
            <p:cNvSpPr txBox="1"/>
            <p:nvPr/>
          </p:nvSpPr>
          <p:spPr>
            <a:xfrm>
              <a:off x="6422792" y="4213844"/>
              <a:ext cx="22533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Pluggable backends</a:t>
              </a:r>
            </a:p>
          </p:txBody>
        </p:sp>
        <p:cxnSp>
          <p:nvCxnSpPr>
            <p:cNvPr id="155" name="Shape 155"/>
            <p:cNvCxnSpPr/>
            <p:nvPr/>
          </p:nvCxnSpPr>
          <p:spPr>
            <a:xfrm>
              <a:off x="7522144" y="3067675"/>
              <a:ext cx="0" cy="3252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7674544" y="2991475"/>
              <a:ext cx="0" cy="3252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57" name="Shape 157"/>
            <p:cNvSpPr/>
            <p:nvPr/>
          </p:nvSpPr>
          <p:spPr>
            <a:xfrm>
              <a:off x="161725" y="2493600"/>
              <a:ext cx="2569500" cy="570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pic>
          <p:nvPicPr>
            <p:cNvPr id="158" name="Shape 15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63390" y="2579761"/>
              <a:ext cx="2253374" cy="4072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9" name="Shape 159"/>
            <p:cNvCxnSpPr/>
            <p:nvPr/>
          </p:nvCxnSpPr>
          <p:spPr>
            <a:xfrm>
              <a:off x="1426144" y="3067675"/>
              <a:ext cx="0" cy="3252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60" name="Shape 160"/>
            <p:cNvCxnSpPr/>
            <p:nvPr/>
          </p:nvCxnSpPr>
          <p:spPr>
            <a:xfrm rot="10800000">
              <a:off x="1578544" y="2991475"/>
              <a:ext cx="0" cy="3252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161" name="Shape 161"/>
            <p:cNvGrpSpPr/>
            <p:nvPr/>
          </p:nvGrpSpPr>
          <p:grpSpPr>
            <a:xfrm>
              <a:off x="6784600" y="1519503"/>
              <a:ext cx="334675" cy="845546"/>
              <a:chOff x="4346200" y="1519503"/>
              <a:chExt cx="334675" cy="845546"/>
            </a:xfrm>
          </p:grpSpPr>
          <p:cxnSp>
            <p:nvCxnSpPr>
              <p:cNvPr id="162" name="Shape 162"/>
              <p:cNvCxnSpPr/>
              <p:nvPr/>
            </p:nvCxnSpPr>
            <p:spPr>
              <a:xfrm flipH="1">
                <a:off x="4346200" y="1519503"/>
                <a:ext cx="11400" cy="80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63" name="Shape 163"/>
              <p:cNvCxnSpPr/>
              <p:nvPr/>
            </p:nvCxnSpPr>
            <p:spPr>
              <a:xfrm rot="10800000">
                <a:off x="4676675" y="1519650"/>
                <a:ext cx="4200" cy="84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164" name="Shape 164"/>
            <p:cNvGrpSpPr/>
            <p:nvPr/>
          </p:nvGrpSpPr>
          <p:grpSpPr>
            <a:xfrm>
              <a:off x="1907800" y="1519503"/>
              <a:ext cx="334675" cy="845546"/>
              <a:chOff x="4346200" y="1519503"/>
              <a:chExt cx="334675" cy="845546"/>
            </a:xfrm>
          </p:grpSpPr>
          <p:cxnSp>
            <p:nvCxnSpPr>
              <p:cNvPr id="165" name="Shape 165"/>
              <p:cNvCxnSpPr/>
              <p:nvPr/>
            </p:nvCxnSpPr>
            <p:spPr>
              <a:xfrm flipH="1">
                <a:off x="4346200" y="1519503"/>
                <a:ext cx="11400" cy="80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66" name="Shape 166"/>
              <p:cNvCxnSpPr/>
              <p:nvPr/>
            </p:nvCxnSpPr>
            <p:spPr>
              <a:xfrm rot="10800000">
                <a:off x="4676675" y="1519650"/>
                <a:ext cx="4200" cy="84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167" name="Shape 167"/>
            <p:cNvGrpSpPr/>
            <p:nvPr/>
          </p:nvGrpSpPr>
          <p:grpSpPr>
            <a:xfrm>
              <a:off x="6257725" y="3311150"/>
              <a:ext cx="2569500" cy="1228500"/>
              <a:chOff x="3209725" y="3311150"/>
              <a:chExt cx="2569500" cy="1228500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5139800" y="3559275"/>
                <a:ext cx="570300" cy="5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4512175" y="3559275"/>
                <a:ext cx="570300" cy="5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3256923" y="3559275"/>
                <a:ext cx="570300" cy="5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3209725" y="3311150"/>
                <a:ext cx="2569500" cy="1228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b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pic>
            <p:nvPicPr>
              <p:cNvPr id="172" name="Shape 17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294451" y="3634735"/>
                <a:ext cx="487040" cy="433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Shape 17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474514" y="3525876"/>
                <a:ext cx="641374" cy="641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" name="Shape 17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5163351" y="3582306"/>
                <a:ext cx="526200" cy="5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" name="Shape 175"/>
              <p:cNvSpPr/>
              <p:nvPr/>
            </p:nvSpPr>
            <p:spPr>
              <a:xfrm>
                <a:off x="3884549" y="3559275"/>
                <a:ext cx="570300" cy="5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6" name="Shape 17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09708" y="3583529"/>
                <a:ext cx="522925" cy="522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7" name="Shape 177"/>
            <p:cNvGrpSpPr/>
            <p:nvPr/>
          </p:nvGrpSpPr>
          <p:grpSpPr>
            <a:xfrm>
              <a:off x="161725" y="3311150"/>
              <a:ext cx="2569500" cy="1336194"/>
              <a:chOff x="3209725" y="3311150"/>
              <a:chExt cx="2569500" cy="1336194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5139800" y="3559275"/>
                <a:ext cx="570300" cy="5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512175" y="3559275"/>
                <a:ext cx="570300" cy="5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3256923" y="3559275"/>
                <a:ext cx="570300" cy="5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3209725" y="3311150"/>
                <a:ext cx="2569500" cy="1228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b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pic>
            <p:nvPicPr>
              <p:cNvPr id="182" name="Shape 18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294451" y="3634735"/>
                <a:ext cx="487040" cy="433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Shape 18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474514" y="3525876"/>
                <a:ext cx="641374" cy="641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Shape 18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5163351" y="3582306"/>
                <a:ext cx="526200" cy="52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" name="Shape 185"/>
              <p:cNvSpPr txBox="1"/>
              <p:nvPr/>
            </p:nvSpPr>
            <p:spPr>
              <a:xfrm>
                <a:off x="3374792" y="4213844"/>
                <a:ext cx="22533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chemeClr val="lt2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Pluggable backends</a:t>
                </a: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3884549" y="3559275"/>
                <a:ext cx="570300" cy="5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7" name="Shape 18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09708" y="3583529"/>
                <a:ext cx="522925" cy="522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8" name="Shape 188"/>
          <p:cNvSpPr txBox="1"/>
          <p:nvPr/>
        </p:nvSpPr>
        <p:spPr>
          <a:xfrm>
            <a:off x="3339324" y="922485"/>
            <a:ext cx="23466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Redis 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ctrTitle"/>
          </p:nvPr>
        </p:nvSpPr>
        <p:spPr>
          <a:xfrm>
            <a:off x="311700" y="596800"/>
            <a:ext cx="8520600" cy="90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768750" y="3004175"/>
            <a:ext cx="75459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https://github.com/DynomiteDB/redisconf-2016-nodejs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https://github.com/DynomiteDB/redisconf-2016-go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(soon)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https://github.com/DynomiteDB/crm-nodejs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(soon)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 coming soon. Follow on Twitter for updates.</a:t>
            </a:r>
          </a:p>
        </p:txBody>
      </p:sp>
      <p:sp>
        <p:nvSpPr>
          <p:cNvPr id="628" name="Shape 628"/>
          <p:cNvSpPr txBox="1"/>
          <p:nvPr>
            <p:ph type="ctrTitle"/>
          </p:nvPr>
        </p:nvSpPr>
        <p:spPr>
          <a:xfrm>
            <a:off x="311700" y="1587400"/>
            <a:ext cx="8520600" cy="90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@DynomiteDB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Schema</a:t>
            </a:r>
          </a:p>
        </p:txBody>
      </p:sp>
      <p:cxnSp>
        <p:nvCxnSpPr>
          <p:cNvPr id="194" name="Shape 194"/>
          <p:cNvCxnSpPr>
            <a:stCxn id="195" idx="2"/>
            <a:endCxn id="196" idx="0"/>
          </p:cNvCxnSpPr>
          <p:nvPr/>
        </p:nvCxnSpPr>
        <p:spPr>
          <a:xfrm>
            <a:off x="4572015" y="1219275"/>
            <a:ext cx="0" cy="198600"/>
          </a:xfrm>
          <a:prstGeom prst="straightConnector1">
            <a:avLst/>
          </a:prstGeom>
          <a:noFill/>
          <a:ln cap="flat" cmpd="sng" w="9525">
            <a:solidFill>
              <a:srgbClr val="ECF0F1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97" name="Shape 197"/>
          <p:cNvGrpSpPr/>
          <p:nvPr/>
        </p:nvGrpSpPr>
        <p:grpSpPr>
          <a:xfrm>
            <a:off x="3773906" y="979562"/>
            <a:ext cx="1596171" cy="1129586"/>
            <a:chOff x="719750" y="1706166"/>
            <a:chExt cx="2313291" cy="1731166"/>
          </a:xfrm>
        </p:grpSpPr>
        <p:grpSp>
          <p:nvGrpSpPr>
            <p:cNvPr id="198" name="Shape 198"/>
            <p:cNvGrpSpPr/>
            <p:nvPr/>
          </p:nvGrpSpPr>
          <p:grpSpPr>
            <a:xfrm>
              <a:off x="719750" y="1706166"/>
              <a:ext cx="2313291" cy="1731166"/>
              <a:chOff x="4416625" y="3293400"/>
              <a:chExt cx="841350" cy="646875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4728825" y="3293400"/>
                <a:ext cx="216975" cy="137275"/>
              </a:xfrm>
              <a:prstGeom prst="flowChartInternalStorage">
                <a:avLst/>
              </a:prstGeom>
              <a:solidFill>
                <a:srgbClr val="1A242F"/>
              </a:solidFill>
              <a:ln cap="flat" cmpd="sng" w="9525">
                <a:solidFill>
                  <a:srgbClr val="ECF0F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4416625" y="3544325"/>
                <a:ext cx="216975" cy="137275"/>
              </a:xfrm>
              <a:prstGeom prst="flowChartInternalStorage">
                <a:avLst/>
              </a:prstGeom>
              <a:solidFill>
                <a:srgbClr val="1A242F"/>
              </a:solidFill>
              <a:ln cap="flat" cmpd="sng" w="9525">
                <a:solidFill>
                  <a:srgbClr val="ECF0F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4728812" y="3544325"/>
                <a:ext cx="216975" cy="137275"/>
              </a:xfrm>
              <a:prstGeom prst="flowChartInternalStorage">
                <a:avLst/>
              </a:prstGeom>
              <a:solidFill>
                <a:srgbClr val="1A242F"/>
              </a:solidFill>
              <a:ln cap="flat" cmpd="sng" w="9525">
                <a:solidFill>
                  <a:srgbClr val="ECF0F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5041000" y="3544325"/>
                <a:ext cx="216975" cy="137275"/>
              </a:xfrm>
              <a:prstGeom prst="flowChartInternalStorage">
                <a:avLst/>
              </a:prstGeom>
              <a:solidFill>
                <a:srgbClr val="1A242F"/>
              </a:solidFill>
              <a:ln cap="flat" cmpd="sng" w="9525">
                <a:solidFill>
                  <a:srgbClr val="ECF0F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4416625" y="3803000"/>
                <a:ext cx="216975" cy="137275"/>
              </a:xfrm>
              <a:prstGeom prst="flowChartInternalStorage">
                <a:avLst/>
              </a:prstGeom>
              <a:solidFill>
                <a:srgbClr val="1A242F"/>
              </a:solidFill>
              <a:ln cap="flat" cmpd="sng" w="9525">
                <a:solidFill>
                  <a:srgbClr val="ECF0F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5041000" y="3803000"/>
                <a:ext cx="216975" cy="137275"/>
              </a:xfrm>
              <a:prstGeom prst="flowChartInternalStorage">
                <a:avLst/>
              </a:prstGeom>
              <a:solidFill>
                <a:srgbClr val="1A242F"/>
              </a:solidFill>
              <a:ln cap="flat" cmpd="sng" w="9525">
                <a:solidFill>
                  <a:srgbClr val="ECF0F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3" name="Shape 203"/>
              <p:cNvCxnSpPr>
                <a:stCxn id="199" idx="3"/>
                <a:endCxn id="196" idx="1"/>
              </p:cNvCxnSpPr>
              <p:nvPr/>
            </p:nvCxnSpPr>
            <p:spPr>
              <a:xfrm>
                <a:off x="4633600" y="3612962"/>
                <a:ext cx="9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CF0F1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4" name="Shape 204"/>
              <p:cNvCxnSpPr>
                <a:stCxn id="196" idx="3"/>
                <a:endCxn id="200" idx="1"/>
              </p:cNvCxnSpPr>
              <p:nvPr/>
            </p:nvCxnSpPr>
            <p:spPr>
              <a:xfrm>
                <a:off x="4945787" y="3612962"/>
                <a:ext cx="9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CF0F1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5" name="Shape 205"/>
              <p:cNvCxnSpPr>
                <a:stCxn id="196" idx="2"/>
                <a:endCxn id="201" idx="3"/>
              </p:cNvCxnSpPr>
              <p:nvPr/>
            </p:nvCxnSpPr>
            <p:spPr>
              <a:xfrm rot="5400000">
                <a:off x="4640500" y="3674700"/>
                <a:ext cx="189900" cy="203700"/>
              </a:xfrm>
              <a:prstGeom prst="bentConnector2">
                <a:avLst/>
              </a:prstGeom>
              <a:noFill/>
              <a:ln cap="flat" cmpd="sng" w="9525">
                <a:solidFill>
                  <a:srgbClr val="ECF0F1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206" name="Shape 206"/>
            <p:cNvCxnSpPr/>
            <p:nvPr/>
          </p:nvCxnSpPr>
          <p:spPr>
            <a:xfrm>
              <a:off x="2746163" y="2756956"/>
              <a:ext cx="0" cy="304200"/>
            </a:xfrm>
            <a:prstGeom prst="straightConnector1">
              <a:avLst/>
            </a:prstGeom>
            <a:noFill/>
            <a:ln cap="flat" cmpd="sng" w="9525">
              <a:solidFill>
                <a:srgbClr val="ECF0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1019315" y="2744110"/>
              <a:ext cx="0" cy="304200"/>
            </a:xfrm>
            <a:prstGeom prst="straightConnector1">
              <a:avLst/>
            </a:prstGeom>
            <a:noFill/>
            <a:ln cap="flat" cmpd="sng" w="9525">
              <a:solidFill>
                <a:srgbClr val="ECF0F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567550" y="445025"/>
            <a:ext cx="7264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Schema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78050" y="1925575"/>
            <a:ext cx="41586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SELECT firstname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id = 7</a:t>
            </a:r>
          </a:p>
        </p:txBody>
      </p:sp>
      <p:cxnSp>
        <p:nvCxnSpPr>
          <p:cNvPr id="214" name="Shape 214"/>
          <p:cNvCxnSpPr>
            <a:stCxn id="215" idx="2"/>
            <a:endCxn id="216" idx="0"/>
          </p:cNvCxnSpPr>
          <p:nvPr/>
        </p:nvCxnSpPr>
        <p:spPr>
          <a:xfrm>
            <a:off x="874912" y="593562"/>
            <a:ext cx="0" cy="113700"/>
          </a:xfrm>
          <a:prstGeom prst="straightConnector1">
            <a:avLst/>
          </a:prstGeom>
          <a:noFill/>
          <a:ln cap="flat" cmpd="sng" w="9525">
            <a:solidFill>
              <a:srgbClr val="ECF0F1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17" name="Shape 217"/>
          <p:cNvGrpSpPr/>
          <p:nvPr/>
        </p:nvGrpSpPr>
        <p:grpSpPr>
          <a:xfrm>
            <a:off x="454225" y="456287"/>
            <a:ext cx="841350" cy="646875"/>
            <a:chOff x="4416625" y="3293400"/>
            <a:chExt cx="841350" cy="646875"/>
          </a:xfrm>
        </p:grpSpPr>
        <p:sp>
          <p:nvSpPr>
            <p:cNvPr id="215" name="Shape 215"/>
            <p:cNvSpPr/>
            <p:nvPr/>
          </p:nvSpPr>
          <p:spPr>
            <a:xfrm>
              <a:off x="4728825" y="3293400"/>
              <a:ext cx="216975" cy="137275"/>
            </a:xfrm>
            <a:prstGeom prst="flowChartInternalStorage">
              <a:avLst/>
            </a:prstGeom>
            <a:solidFill>
              <a:srgbClr val="1A242F"/>
            </a:solidFill>
            <a:ln cap="flat" cmpd="sng" w="9525">
              <a:solidFill>
                <a:srgbClr val="ECF0F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416625" y="3544325"/>
              <a:ext cx="216975" cy="137275"/>
            </a:xfrm>
            <a:prstGeom prst="flowChartInternalStorage">
              <a:avLst/>
            </a:prstGeom>
            <a:solidFill>
              <a:srgbClr val="1A242F"/>
            </a:solidFill>
            <a:ln cap="flat" cmpd="sng" w="9525">
              <a:solidFill>
                <a:srgbClr val="ECF0F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728812" y="3544325"/>
              <a:ext cx="216975" cy="137275"/>
            </a:xfrm>
            <a:prstGeom prst="flowChartInternalStorage">
              <a:avLst/>
            </a:prstGeom>
            <a:solidFill>
              <a:srgbClr val="1A242F"/>
            </a:solidFill>
            <a:ln cap="flat" cmpd="sng" w="9525">
              <a:solidFill>
                <a:srgbClr val="ECF0F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041000" y="3544325"/>
              <a:ext cx="216975" cy="137275"/>
            </a:xfrm>
            <a:prstGeom prst="flowChartInternalStorage">
              <a:avLst/>
            </a:prstGeom>
            <a:solidFill>
              <a:srgbClr val="1A242F"/>
            </a:solidFill>
            <a:ln cap="flat" cmpd="sng" w="9525">
              <a:solidFill>
                <a:srgbClr val="ECF0F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4416625" y="3803000"/>
              <a:ext cx="216975" cy="137275"/>
            </a:xfrm>
            <a:prstGeom prst="flowChartInternalStorage">
              <a:avLst/>
            </a:prstGeom>
            <a:solidFill>
              <a:srgbClr val="1A242F"/>
            </a:solidFill>
            <a:ln cap="flat" cmpd="sng" w="9525">
              <a:solidFill>
                <a:srgbClr val="ECF0F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041000" y="3803000"/>
              <a:ext cx="216975" cy="137275"/>
            </a:xfrm>
            <a:prstGeom prst="flowChartInternalStorage">
              <a:avLst/>
            </a:prstGeom>
            <a:solidFill>
              <a:srgbClr val="1A242F"/>
            </a:solidFill>
            <a:ln cap="flat" cmpd="sng" w="9525">
              <a:solidFill>
                <a:srgbClr val="ECF0F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Shape 222"/>
            <p:cNvCxnSpPr>
              <a:stCxn id="218" idx="3"/>
              <a:endCxn id="216" idx="1"/>
            </p:cNvCxnSpPr>
            <p:nvPr/>
          </p:nvCxnSpPr>
          <p:spPr>
            <a:xfrm>
              <a:off x="4633600" y="3612962"/>
              <a:ext cx="95100" cy="0"/>
            </a:xfrm>
            <a:prstGeom prst="straightConnector1">
              <a:avLst/>
            </a:prstGeom>
            <a:noFill/>
            <a:ln cap="flat" cmpd="sng" w="9525">
              <a:solidFill>
                <a:srgbClr val="ECF0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3" name="Shape 223"/>
            <p:cNvCxnSpPr>
              <a:stCxn id="216" idx="3"/>
              <a:endCxn id="219" idx="1"/>
            </p:cNvCxnSpPr>
            <p:nvPr/>
          </p:nvCxnSpPr>
          <p:spPr>
            <a:xfrm>
              <a:off x="4945787" y="3612962"/>
              <a:ext cx="95100" cy="0"/>
            </a:xfrm>
            <a:prstGeom prst="straightConnector1">
              <a:avLst/>
            </a:prstGeom>
            <a:noFill/>
            <a:ln cap="flat" cmpd="sng" w="9525">
              <a:solidFill>
                <a:srgbClr val="ECF0F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4" name="Shape 224"/>
            <p:cNvCxnSpPr>
              <a:stCxn id="216" idx="2"/>
              <a:endCxn id="220" idx="3"/>
            </p:cNvCxnSpPr>
            <p:nvPr/>
          </p:nvCxnSpPr>
          <p:spPr>
            <a:xfrm rot="5400000">
              <a:off x="4640500" y="3674700"/>
              <a:ext cx="189900" cy="203700"/>
            </a:xfrm>
            <a:prstGeom prst="bentConnector2">
              <a:avLst/>
            </a:prstGeom>
            <a:noFill/>
            <a:ln cap="flat" cmpd="sng" w="9525">
              <a:solidFill>
                <a:srgbClr val="ECF0F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25" name="Shape 225"/>
          <p:cNvCxnSpPr/>
          <p:nvPr/>
        </p:nvCxnSpPr>
        <p:spPr>
          <a:xfrm>
            <a:off x="1191162" y="848912"/>
            <a:ext cx="0" cy="113700"/>
          </a:xfrm>
          <a:prstGeom prst="straightConnector1">
            <a:avLst/>
          </a:prstGeom>
          <a:noFill/>
          <a:ln cap="flat" cmpd="sng" w="9525">
            <a:solidFill>
              <a:srgbClr val="ECF0F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/>
          <p:nvPr/>
        </p:nvCxnSpPr>
        <p:spPr>
          <a:xfrm>
            <a:off x="563112" y="844112"/>
            <a:ext cx="0" cy="113700"/>
          </a:xfrm>
          <a:prstGeom prst="straightConnector1">
            <a:avLst/>
          </a:prstGeom>
          <a:noFill/>
          <a:ln cap="flat" cmpd="sng" w="9525">
            <a:solidFill>
              <a:srgbClr val="ECF0F1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27" name="Shape 227"/>
          <p:cNvGrpSpPr/>
          <p:nvPr/>
        </p:nvGrpSpPr>
        <p:grpSpPr>
          <a:xfrm>
            <a:off x="4984175" y="1344300"/>
            <a:ext cx="3736400" cy="1886875"/>
            <a:chOff x="4984175" y="1344300"/>
            <a:chExt cx="3736400" cy="1886875"/>
          </a:xfrm>
        </p:grpSpPr>
        <p:sp>
          <p:nvSpPr>
            <p:cNvPr id="228" name="Shape 228"/>
            <p:cNvSpPr txBox="1"/>
            <p:nvPr/>
          </p:nvSpPr>
          <p:spPr>
            <a:xfrm>
              <a:off x="4990375" y="1925575"/>
              <a:ext cx="3730200" cy="13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user:id=7</a:t>
              </a: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4984175" y="1344300"/>
              <a:ext cx="2028000" cy="6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key</a:t>
              </a:r>
            </a:p>
          </p:txBody>
        </p:sp>
        <p:cxnSp>
          <p:nvCxnSpPr>
            <p:cNvPr id="230" name="Shape 230"/>
            <p:cNvCxnSpPr/>
            <p:nvPr/>
          </p:nvCxnSpPr>
          <p:spPr>
            <a:xfrm flipH="1" rot="10800000">
              <a:off x="5092300" y="1957300"/>
              <a:ext cx="2010300" cy="13200"/>
            </a:xfrm>
            <a:prstGeom prst="straightConnector1">
              <a:avLst/>
            </a:prstGeom>
            <a:noFill/>
            <a:ln cap="flat" cmpd="sng" w="9525">
              <a:solidFill>
                <a:srgbClr val="ECF0F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11444" y="2197955"/>
            <a:ext cx="22257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3885350" y="475925"/>
            <a:ext cx="3084875" cy="806400"/>
            <a:chOff x="5333150" y="856925"/>
            <a:chExt cx="3084875" cy="806400"/>
          </a:xfrm>
        </p:grpSpPr>
        <p:sp>
          <p:nvSpPr>
            <p:cNvPr id="237" name="Shape 237"/>
            <p:cNvSpPr/>
            <p:nvPr/>
          </p:nvSpPr>
          <p:spPr>
            <a:xfrm>
              <a:off x="5333150" y="1136675"/>
              <a:ext cx="246900" cy="24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5721325" y="856925"/>
              <a:ext cx="2696700" cy="8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36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String</a:t>
              </a: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3885350" y="1298855"/>
            <a:ext cx="3084875" cy="806400"/>
            <a:chOff x="5333150" y="1695125"/>
            <a:chExt cx="3084875" cy="806400"/>
          </a:xfrm>
        </p:grpSpPr>
        <p:sp>
          <p:nvSpPr>
            <p:cNvPr id="240" name="Shape 240"/>
            <p:cNvSpPr/>
            <p:nvPr/>
          </p:nvSpPr>
          <p:spPr>
            <a:xfrm>
              <a:off x="5333150" y="1974875"/>
              <a:ext cx="246900" cy="24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5721325" y="1695125"/>
              <a:ext cx="2696700" cy="8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6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List</a:t>
              </a: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3885350" y="2121786"/>
            <a:ext cx="3084875" cy="806400"/>
            <a:chOff x="5333150" y="2533325"/>
            <a:chExt cx="3084875" cy="806400"/>
          </a:xfrm>
        </p:grpSpPr>
        <p:sp>
          <p:nvSpPr>
            <p:cNvPr id="243" name="Shape 243"/>
            <p:cNvSpPr/>
            <p:nvPr/>
          </p:nvSpPr>
          <p:spPr>
            <a:xfrm>
              <a:off x="5333150" y="2813075"/>
              <a:ext cx="246900" cy="24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5721325" y="2533325"/>
              <a:ext cx="2696700" cy="8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6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Set</a:t>
              </a:r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885350" y="2944716"/>
            <a:ext cx="3084875" cy="806400"/>
            <a:chOff x="5333150" y="3310447"/>
            <a:chExt cx="3084875" cy="806400"/>
          </a:xfrm>
        </p:grpSpPr>
        <p:sp>
          <p:nvSpPr>
            <p:cNvPr id="246" name="Shape 246"/>
            <p:cNvSpPr/>
            <p:nvPr/>
          </p:nvSpPr>
          <p:spPr>
            <a:xfrm>
              <a:off x="5333150" y="3590197"/>
              <a:ext cx="246900" cy="24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5721325" y="3310447"/>
              <a:ext cx="2696700" cy="8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6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Sorted Set</a:t>
              </a:r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3885350" y="3767647"/>
            <a:ext cx="3084875" cy="806400"/>
            <a:chOff x="5333150" y="4148647"/>
            <a:chExt cx="3084875" cy="806400"/>
          </a:xfrm>
        </p:grpSpPr>
        <p:sp>
          <p:nvSpPr>
            <p:cNvPr id="249" name="Shape 249"/>
            <p:cNvSpPr/>
            <p:nvPr/>
          </p:nvSpPr>
          <p:spPr>
            <a:xfrm>
              <a:off x="5333150" y="4428397"/>
              <a:ext cx="246900" cy="24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5721325" y="4148647"/>
              <a:ext cx="2696700" cy="8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6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Hash</a:t>
              </a:r>
            </a:p>
          </p:txBody>
        </p:sp>
      </p:grpSp>
      <p:cxnSp>
        <p:nvCxnSpPr>
          <p:cNvPr id="251" name="Shape 251"/>
          <p:cNvCxnSpPr/>
          <p:nvPr/>
        </p:nvCxnSpPr>
        <p:spPr>
          <a:xfrm rot="10800000">
            <a:off x="2323798" y="2722147"/>
            <a:ext cx="1540800" cy="1448700"/>
          </a:xfrm>
          <a:prstGeom prst="bentConnector3">
            <a:avLst>
              <a:gd fmla="val 53216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2408757" y="2606016"/>
            <a:ext cx="1450800" cy="741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/>
          <p:nvPr/>
        </p:nvCxnSpPr>
        <p:spPr>
          <a:xfrm rot="10800000">
            <a:off x="2464427" y="2515386"/>
            <a:ext cx="1329600" cy="9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/>
          <p:nvPr/>
        </p:nvCxnSpPr>
        <p:spPr>
          <a:xfrm flipH="1">
            <a:off x="2406957" y="1702498"/>
            <a:ext cx="1452600" cy="719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" name="Shape 255"/>
          <p:cNvCxnSpPr/>
          <p:nvPr/>
        </p:nvCxnSpPr>
        <p:spPr>
          <a:xfrm flipH="1">
            <a:off x="2323796" y="880375"/>
            <a:ext cx="1516200" cy="1429500"/>
          </a:xfrm>
          <a:prstGeom prst="bentConnector3">
            <a:avLst>
              <a:gd fmla="val 52872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2168275" y="2084350"/>
            <a:ext cx="4515900" cy="115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1494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</a:t>
            </a:r>
          </a:p>
        </p:txBody>
      </p:sp>
      <p:graphicFrame>
        <p:nvGraphicFramePr>
          <p:cNvPr id="262" name="Shape 262"/>
          <p:cNvGraphicFramePr/>
          <p:nvPr/>
        </p:nvGraphicFramePr>
        <p:xfrm>
          <a:off x="2414875" y="2416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799525"/>
                <a:gridCol w="799525"/>
                <a:gridCol w="799525"/>
                <a:gridCol w="799525"/>
                <a:gridCol w="799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" name="Shape 263"/>
          <p:cNvSpPr/>
          <p:nvPr/>
        </p:nvSpPr>
        <p:spPr>
          <a:xfrm>
            <a:off x="2561624" y="1883243"/>
            <a:ext cx="2420999" cy="402300"/>
          </a:xfrm>
          <a:prstGeom prst="roundRect">
            <a:avLst>
              <a:gd fmla="val 16667" name="adj"/>
            </a:avLst>
          </a:prstGeom>
          <a:solidFill>
            <a:srgbClr val="2C3E50"/>
          </a:solidFill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greeting:english</a:t>
            </a:r>
          </a:p>
        </p:txBody>
      </p:sp>
      <p:grpSp>
        <p:nvGrpSpPr>
          <p:cNvPr id="264" name="Shape 264"/>
          <p:cNvGrpSpPr/>
          <p:nvPr/>
        </p:nvGrpSpPr>
        <p:grpSpPr>
          <a:xfrm>
            <a:off x="2823239" y="3509625"/>
            <a:ext cx="3908400" cy="451800"/>
            <a:chOff x="3336075" y="3334350"/>
            <a:chExt cx="3908400" cy="451800"/>
          </a:xfrm>
        </p:grpSpPr>
        <p:sp>
          <p:nvSpPr>
            <p:cNvPr id="265" name="Shape 265"/>
            <p:cNvSpPr txBox="1"/>
            <p:nvPr/>
          </p:nvSpPr>
          <p:spPr>
            <a:xfrm>
              <a:off x="3621675" y="3334350"/>
              <a:ext cx="36228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Sequence of bytes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3336075" y="3422900"/>
              <a:ext cx="285600" cy="319800"/>
            </a:xfrm>
            <a:prstGeom prst="rect">
              <a:avLst/>
            </a:prstGeom>
            <a:noFill/>
            <a:ln cap="flat" cmpd="sng" w="9525">
              <a:solidFill>
                <a:srgbClr val="56799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56799C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1494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</a:t>
            </a:r>
          </a:p>
        </p:txBody>
      </p:sp>
      <p:graphicFrame>
        <p:nvGraphicFramePr>
          <p:cNvPr id="272" name="Shape 272"/>
          <p:cNvGraphicFramePr/>
          <p:nvPr/>
        </p:nvGraphicFramePr>
        <p:xfrm>
          <a:off x="2414875" y="2416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{BFB74F2C-2903-40BB-9183-EF86D765C7AB}</a:tableStyleId>
              </a:tblPr>
              <a:tblGrid>
                <a:gridCol w="799525"/>
                <a:gridCol w="799525"/>
                <a:gridCol w="799525"/>
                <a:gridCol w="799525"/>
                <a:gridCol w="799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3" name="Shape 273"/>
          <p:cNvCxnSpPr/>
          <p:nvPr/>
        </p:nvCxnSpPr>
        <p:spPr>
          <a:xfrm flipH="1" rot="-5400000">
            <a:off x="3125475" y="1568497"/>
            <a:ext cx="394199" cy="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3735850" y="948893"/>
            <a:ext cx="98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</a:p>
        </p:txBody>
      </p:sp>
      <p:cxnSp>
        <p:nvCxnSpPr>
          <p:cNvPr id="275" name="Shape 275"/>
          <p:cNvCxnSpPr/>
          <p:nvPr/>
        </p:nvCxnSpPr>
        <p:spPr>
          <a:xfrm rot="-5400000">
            <a:off x="4031200" y="1568497"/>
            <a:ext cx="394200" cy="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6" name="Shape 276"/>
          <p:cNvSpPr txBox="1"/>
          <p:nvPr/>
        </p:nvSpPr>
        <p:spPr>
          <a:xfrm>
            <a:off x="2841680" y="948893"/>
            <a:ext cx="98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</p:txBody>
      </p:sp>
      <p:grpSp>
        <p:nvGrpSpPr>
          <p:cNvPr id="277" name="Shape 277"/>
          <p:cNvGrpSpPr/>
          <p:nvPr/>
        </p:nvGrpSpPr>
        <p:grpSpPr>
          <a:xfrm>
            <a:off x="2414175" y="3043400"/>
            <a:ext cx="3201599" cy="1611050"/>
            <a:chOff x="2414175" y="3043400"/>
            <a:chExt cx="3201599" cy="1611050"/>
          </a:xfrm>
        </p:grpSpPr>
        <p:sp>
          <p:nvSpPr>
            <p:cNvPr id="278" name="Shape 278"/>
            <p:cNvSpPr/>
            <p:nvPr/>
          </p:nvSpPr>
          <p:spPr>
            <a:xfrm rot="5400000">
              <a:off x="3507975" y="1949600"/>
              <a:ext cx="1014000" cy="320159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ECF0F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3200590" y="4109650"/>
              <a:ext cx="1629599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SETRANGE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GETRANGE</a:t>
              </a:r>
            </a:p>
          </p:txBody>
        </p:sp>
      </p:grpSp>
      <p:sp>
        <p:nvSpPr>
          <p:cNvPr id="280" name="Shape 280"/>
          <p:cNvSpPr/>
          <p:nvPr/>
        </p:nvSpPr>
        <p:spPr>
          <a:xfrm>
            <a:off x="2168275" y="2084350"/>
            <a:ext cx="4515900" cy="115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E58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2561624" y="1883243"/>
            <a:ext cx="2420999" cy="402300"/>
          </a:xfrm>
          <a:prstGeom prst="roundRect">
            <a:avLst>
              <a:gd fmla="val 16667" name="adj"/>
            </a:avLst>
          </a:prstGeom>
          <a:solidFill>
            <a:srgbClr val="2C3E50"/>
          </a:solidFill>
          <a:ln cap="flat" cmpd="sng" w="9525">
            <a:solidFill>
              <a:srgbClr val="ECF0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greeting:english</a:t>
            </a:r>
          </a:p>
        </p:txBody>
      </p:sp>
      <p:grpSp>
        <p:nvGrpSpPr>
          <p:cNvPr id="282" name="Shape 282"/>
          <p:cNvGrpSpPr/>
          <p:nvPr/>
        </p:nvGrpSpPr>
        <p:grpSpPr>
          <a:xfrm>
            <a:off x="5742768" y="1172911"/>
            <a:ext cx="2493705" cy="1675888"/>
            <a:chOff x="5742768" y="1172911"/>
            <a:chExt cx="2493705" cy="1675888"/>
          </a:xfrm>
        </p:grpSpPr>
        <p:cxnSp>
          <p:nvCxnSpPr>
            <p:cNvPr id="283" name="Shape 283"/>
            <p:cNvCxnSpPr/>
            <p:nvPr/>
          </p:nvCxnSpPr>
          <p:spPr>
            <a:xfrm rot="10800000">
              <a:off x="6412500" y="1651797"/>
              <a:ext cx="0" cy="69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84" name="Shape 284"/>
            <p:cNvSpPr txBox="1"/>
            <p:nvPr/>
          </p:nvSpPr>
          <p:spPr>
            <a:xfrm>
              <a:off x="5742768" y="1172911"/>
              <a:ext cx="13311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STRLEN</a:t>
              </a: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6526825" y="2494500"/>
              <a:ext cx="1709649" cy="354300"/>
              <a:chOff x="7593625" y="1808700"/>
              <a:chExt cx="1709649" cy="354300"/>
            </a:xfrm>
          </p:grpSpPr>
          <p:cxnSp>
            <p:nvCxnSpPr>
              <p:cNvPr id="286" name="Shape 286"/>
              <p:cNvCxnSpPr/>
              <p:nvPr/>
            </p:nvCxnSpPr>
            <p:spPr>
              <a:xfrm rot="10800000">
                <a:off x="7593625" y="1984059"/>
                <a:ext cx="394200" cy="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287" name="Shape 287"/>
              <p:cNvSpPr txBox="1"/>
              <p:nvPr/>
            </p:nvSpPr>
            <p:spPr>
              <a:xfrm>
                <a:off x="8017774" y="1808700"/>
                <a:ext cx="1285500" cy="3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APPEND</a:t>
                </a:r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