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53"/>
  </p:notesMasterIdLst>
  <p:sldIdLst>
    <p:sldId id="256" r:id="rId3"/>
    <p:sldId id="257" r:id="rId4"/>
    <p:sldId id="296" r:id="rId5"/>
    <p:sldId id="260" r:id="rId6"/>
    <p:sldId id="295" r:id="rId7"/>
    <p:sldId id="298" r:id="rId8"/>
    <p:sldId id="297" r:id="rId9"/>
    <p:sldId id="261" r:id="rId10"/>
    <p:sldId id="265" r:id="rId11"/>
    <p:sldId id="299" r:id="rId12"/>
    <p:sldId id="300" r:id="rId13"/>
    <p:sldId id="264" r:id="rId14"/>
    <p:sldId id="266" r:id="rId15"/>
    <p:sldId id="267" r:id="rId16"/>
    <p:sldId id="303" r:id="rId17"/>
    <p:sldId id="302" r:id="rId18"/>
    <p:sldId id="330" r:id="rId19"/>
    <p:sldId id="268" r:id="rId20"/>
    <p:sldId id="304" r:id="rId21"/>
    <p:sldId id="305" r:id="rId22"/>
    <p:sldId id="306" r:id="rId23"/>
    <p:sldId id="307" r:id="rId24"/>
    <p:sldId id="319" r:id="rId25"/>
    <p:sldId id="313" r:id="rId26"/>
    <p:sldId id="312" r:id="rId27"/>
    <p:sldId id="314" r:id="rId28"/>
    <p:sldId id="320" r:id="rId29"/>
    <p:sldId id="321" r:id="rId30"/>
    <p:sldId id="322" r:id="rId31"/>
    <p:sldId id="325" r:id="rId32"/>
    <p:sldId id="323" r:id="rId33"/>
    <p:sldId id="324" r:id="rId34"/>
    <p:sldId id="269" r:id="rId35"/>
    <p:sldId id="270" r:id="rId36"/>
    <p:sldId id="329" r:id="rId37"/>
    <p:sldId id="315" r:id="rId38"/>
    <p:sldId id="316" r:id="rId39"/>
    <p:sldId id="317" r:id="rId40"/>
    <p:sldId id="318" r:id="rId41"/>
    <p:sldId id="275" r:id="rId42"/>
    <p:sldId id="276" r:id="rId43"/>
    <p:sldId id="277" r:id="rId44"/>
    <p:sldId id="301" r:id="rId45"/>
    <p:sldId id="279" r:id="rId46"/>
    <p:sldId id="280" r:id="rId47"/>
    <p:sldId id="327" r:id="rId48"/>
    <p:sldId id="328" r:id="rId49"/>
    <p:sldId id="331" r:id="rId50"/>
    <p:sldId id="332" r:id="rId51"/>
    <p:sldId id="326" r:id="rId52"/>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50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5" autoAdjust="0"/>
    <p:restoredTop sz="71253" autoAdjust="0"/>
  </p:normalViewPr>
  <p:slideViewPr>
    <p:cSldViewPr>
      <p:cViewPr varScale="1">
        <p:scale>
          <a:sx n="105" d="100"/>
          <a:sy n="105" d="100"/>
        </p:scale>
        <p:origin x="1476" y="12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bwMode="auto">
          <a:xfrm>
            <a:off x="1136650" y="763588"/>
            <a:ext cx="5495925" cy="376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098" name="Rectangle 2"/>
          <p:cNvSpPr>
            <a:spLocks noGrp="1" noChangeArrowheads="1"/>
          </p:cNvSpPr>
          <p:nvPr>
            <p:ph type="body"/>
          </p:nvPr>
        </p:nvSpPr>
        <p:spPr bwMode="auto">
          <a:xfrm>
            <a:off x="776288"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zh-CN" altLang="zh-CN" smtClean="0"/>
          </a:p>
        </p:txBody>
      </p:sp>
      <p:sp>
        <p:nvSpPr>
          <p:cNvPr id="4099"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4100"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4101"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4102"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fld id="{5B3402BA-4BEC-48DB-97EA-82B730F84656}" type="slidenum">
              <a:rPr lang="en-US"/>
              <a:pPr/>
              <a:t>‹#›</a:t>
            </a:fld>
            <a:endParaRPr lang="en-US"/>
          </a:p>
        </p:txBody>
      </p:sp>
    </p:spTree>
    <p:extLst>
      <p:ext uri="{BB962C8B-B14F-4D97-AF65-F5344CB8AC3E}">
        <p14:creationId xmlns:p14="http://schemas.microsoft.com/office/powerpoint/2010/main" val="308017990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30A7EAC-5772-429E-B259-FBB45894A919}" type="slidenum">
              <a:rPr lang="en-US"/>
              <a:pPr/>
              <a:t>1</a:t>
            </a:fld>
            <a:endParaRPr lang="en-US"/>
          </a:p>
        </p:txBody>
      </p:sp>
      <p:sp>
        <p:nvSpPr>
          <p:cNvPr id="45057"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593935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E9EA5C3-67D4-4243-944D-DD786871ED23}" type="slidenum">
              <a:rPr lang="en-US"/>
              <a:pPr/>
              <a:t>14</a:t>
            </a:fld>
            <a:endParaRPr lang="en-US"/>
          </a:p>
        </p:txBody>
      </p:sp>
      <p:sp>
        <p:nvSpPr>
          <p:cNvPr id="56321"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3211479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BF0D8D-9680-4DDD-A62F-399675A64CBD}" type="slidenum">
              <a:rPr lang="en-US"/>
              <a:pPr/>
              <a:t>18</a:t>
            </a:fld>
            <a:endParaRPr lang="en-US"/>
          </a:p>
        </p:txBody>
      </p:sp>
      <p:sp>
        <p:nvSpPr>
          <p:cNvPr id="57345"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1387388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备注占位符 2"/>
          <p:cNvSpPr txBox="1">
            <a:spLocks noGrp="1"/>
          </p:cNvSpPr>
          <p:nvPr>
            <p:ph type="body" sz="quarter" idx="1"/>
          </p:nvPr>
        </p:nvSpPr>
        <p:spPr/>
        <p:txBody>
          <a:bodyPr wrap="square" lIns="92099" tIns="46049" rIns="92099" bIns="46049" anchor="t"/>
          <a:lstStyle/>
          <a:p>
            <a:r>
              <a:rPr lang="en-US" altLang="zh-CN" sz="2000" b="0" i="0" u="none" strike="noStrike" dirty="0" smtClean="0">
                <a:ln>
                  <a:noFill/>
                </a:ln>
                <a:latin typeface="Arial" pitchFamily="18"/>
                <a:cs typeface="Arial" pitchFamily="2"/>
              </a:rPr>
              <a:t>Enough about networking, let’s talk about storage.</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We have begun testing and hacking swift when we just got to know </a:t>
            </a:r>
            <a:r>
              <a:rPr lang="en-US" altLang="zh-CN" sz="2000" b="0" i="0" u="none" strike="noStrike" dirty="0" err="1" smtClean="0">
                <a:ln>
                  <a:noFill/>
                </a:ln>
                <a:latin typeface="Arial" pitchFamily="18"/>
                <a:cs typeface="Arial" pitchFamily="2"/>
              </a:rPr>
              <a:t>openstack</a:t>
            </a:r>
            <a:r>
              <a:rPr lang="en-US" altLang="zh-CN" sz="2000" b="0" i="0" u="none" strike="noStrike" dirty="0" smtClean="0">
                <a:ln>
                  <a:noFill/>
                </a:ln>
                <a:latin typeface="Arial" pitchFamily="18"/>
                <a:cs typeface="Arial" pitchFamily="2"/>
              </a:rPr>
              <a:t>.</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Swift is really a fantastic storage system, we has done </a:t>
            </a:r>
            <a:r>
              <a:rPr lang="en-US" altLang="zh-CN" sz="2000" b="0" i="1" u="none" strike="noStrike" dirty="0" smtClean="0">
                <a:ln>
                  <a:noFill/>
                </a:ln>
                <a:latin typeface="Arial" pitchFamily="18"/>
                <a:cs typeface="Arial" pitchFamily="2"/>
              </a:rPr>
              <a:t>kinds of </a:t>
            </a:r>
            <a:r>
              <a:rPr lang="en-US" altLang="zh-CN" sz="2000" b="0" i="0" u="none" strike="noStrike" dirty="0" smtClean="0">
                <a:ln>
                  <a:noFill/>
                </a:ln>
                <a:latin typeface="Arial" pitchFamily="18"/>
                <a:cs typeface="Arial" pitchFamily="2"/>
              </a:rPr>
              <a:t>thorough testing, such as destructive testing, pressure test and performance testing, our tests has proved all the features that swift official said.</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At first, </a:t>
            </a:r>
            <a:endParaRPr lang="zh-CN" altLang="zh-CN" sz="2000" b="0" i="0" u="none" strike="noStrike" dirty="0" smtClean="0">
              <a:ln>
                <a:noFill/>
              </a:ln>
              <a:latin typeface="Arial" pitchFamily="18"/>
              <a:cs typeface="Arial" pitchFamily="2"/>
            </a:endParaRPr>
          </a:p>
          <a:p>
            <a:pPr lvl="0"/>
            <a:r>
              <a:rPr lang="en-US" altLang="zh-CN" sz="2000" b="0" i="0" u="none" strike="noStrike" dirty="0" smtClean="0">
                <a:ln>
                  <a:noFill/>
                </a:ln>
                <a:latin typeface="Arial" pitchFamily="18"/>
                <a:cs typeface="Arial" pitchFamily="2"/>
              </a:rPr>
              <a:t>Swift is extremely durable and highly available.</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In one of our test cases, there are 30 million PUT requests, and we only catch 8 failed requests with http error</a:t>
            </a:r>
            <a:r>
              <a:rPr lang="en-US" altLang="zh-CN" sz="2000" b="0" i="0" u="none" strike="noStrike" baseline="0" dirty="0" smtClean="0">
                <a:ln>
                  <a:noFill/>
                </a:ln>
                <a:latin typeface="Arial" pitchFamily="18"/>
                <a:cs typeface="Arial" pitchFamily="2"/>
              </a:rPr>
              <a:t> code </a:t>
            </a:r>
            <a:r>
              <a:rPr lang="en-US" altLang="zh-CN" sz="2000" b="0" i="0" u="none" strike="noStrike" dirty="0" smtClean="0">
                <a:ln>
                  <a:noFill/>
                </a:ln>
                <a:latin typeface="Arial" pitchFamily="18"/>
                <a:cs typeface="Arial" pitchFamily="2"/>
              </a:rPr>
              <a:t>503.</a:t>
            </a:r>
            <a:endParaRPr lang="zh-CN" altLang="zh-CN" sz="2000" b="0" i="0" u="none" strike="noStrike" dirty="0" smtClean="0">
              <a:ln>
                <a:noFill/>
              </a:ln>
              <a:latin typeface="Arial" pitchFamily="18"/>
              <a:cs typeface="Arial" pitchFamily="2"/>
            </a:endParaRPr>
          </a:p>
          <a:p>
            <a:pPr lvl="0"/>
            <a:r>
              <a:rPr lang="en-US" altLang="zh-CN" sz="2000" b="0" i="0" u="none" strike="noStrike" dirty="0" smtClean="0">
                <a:ln>
                  <a:noFill/>
                </a:ln>
                <a:latin typeface="Arial" pitchFamily="18"/>
                <a:cs typeface="Arial" pitchFamily="2"/>
              </a:rPr>
              <a:t>Superior Scalability</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Swift is very easy to scale out, to increase capacity, what you have to do is no more than adding new nodes and rebalancing.</a:t>
            </a:r>
            <a:endParaRPr lang="zh-CN" altLang="zh-CN" sz="2000" b="0" i="0" u="none" strike="noStrike" dirty="0" smtClean="0">
              <a:ln>
                <a:noFill/>
              </a:ln>
              <a:latin typeface="Arial" pitchFamily="18"/>
              <a:cs typeface="Arial" pitchFamily="2"/>
            </a:endParaRPr>
          </a:p>
          <a:p>
            <a:pPr lvl="0"/>
            <a:r>
              <a:rPr lang="en-US" altLang="zh-CN" sz="2000" b="0" i="0" u="none" strike="noStrike" dirty="0" smtClean="0">
                <a:ln>
                  <a:noFill/>
                </a:ln>
                <a:latin typeface="Arial" pitchFamily="18"/>
                <a:cs typeface="Arial" pitchFamily="2"/>
              </a:rPr>
              <a:t>Linear Growth of Performance</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New proxy node and storage node can be added to the swift cluster at any time, and how many nodes are added, you will get how many additional capacity, and the quality of service would not be affected during the</a:t>
            </a:r>
            <a:r>
              <a:rPr lang="en-US" altLang="zh-CN" sz="2000" b="0" i="0" u="none" strike="noStrike" baseline="0" dirty="0" smtClean="0">
                <a:ln>
                  <a:noFill/>
                </a:ln>
                <a:latin typeface="Arial" pitchFamily="18"/>
                <a:cs typeface="Arial" pitchFamily="2"/>
              </a:rPr>
              <a:t> scaling.</a:t>
            </a:r>
            <a:endParaRPr lang="zh-CN" altLang="zh-CN" sz="2000" b="0" i="0" u="none" strike="noStrike" dirty="0" smtClean="0">
              <a:ln>
                <a:noFill/>
              </a:ln>
              <a:latin typeface="Arial" pitchFamily="18"/>
              <a:cs typeface="Arial" pitchFamily="2"/>
            </a:endParaRPr>
          </a:p>
          <a:p>
            <a:pPr lvl="0"/>
            <a:r>
              <a:rPr lang="en-US" altLang="zh-CN" sz="2000" b="0" i="0" u="none" strike="noStrike" dirty="0" smtClean="0">
                <a:ln>
                  <a:noFill/>
                </a:ln>
                <a:latin typeface="Arial" pitchFamily="18"/>
                <a:cs typeface="Arial" pitchFamily="2"/>
              </a:rPr>
              <a:t>Symmetric Architecture </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Symmetric architecture means that every node could be safely down and easily replaced, that tremendously ease operations.</a:t>
            </a:r>
            <a:endParaRPr lang="zh-CN" altLang="zh-CN" sz="2000" b="0" i="0" u="none" strike="noStrike" dirty="0" smtClean="0">
              <a:ln>
                <a:noFill/>
              </a:ln>
              <a:latin typeface="Arial" pitchFamily="18"/>
              <a:cs typeface="Arial" pitchFamily="2"/>
            </a:endParaRPr>
          </a:p>
          <a:p>
            <a:pPr lvl="0"/>
            <a:r>
              <a:rPr lang="en-US" altLang="zh-CN" sz="2000" b="0" i="0" u="none" strike="noStrike" dirty="0" smtClean="0">
                <a:ln>
                  <a:noFill/>
                </a:ln>
                <a:latin typeface="Arial" pitchFamily="18"/>
                <a:cs typeface="Arial" pitchFamily="2"/>
              </a:rPr>
              <a:t>No Single-failure</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This is result of symmetric architecture.</a:t>
            </a:r>
            <a:endParaRPr lang="zh-CN" altLang="zh-CN" sz="2000" b="0" i="0" u="none" strike="noStrike" dirty="0" smtClean="0">
              <a:ln>
                <a:noFill/>
              </a:ln>
              <a:latin typeface="Arial" pitchFamily="18"/>
              <a:cs typeface="Arial" pitchFamily="2"/>
            </a:endParaRPr>
          </a:p>
          <a:p>
            <a:pPr lvl="0"/>
            <a:r>
              <a:rPr lang="en-US" altLang="zh-CN" sz="2000" b="0" i="0" u="none" strike="noStrike" dirty="0" smtClean="0">
                <a:ln>
                  <a:noFill/>
                </a:ln>
                <a:latin typeface="Arial" pitchFamily="18"/>
                <a:cs typeface="Arial" pitchFamily="2"/>
              </a:rPr>
              <a:t>Simple &amp; Reliable</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There is not </a:t>
            </a:r>
            <a:r>
              <a:rPr lang="en-US" altLang="zh-CN" sz="2000" b="1" i="0" u="none" strike="noStrike" dirty="0" smtClean="0">
                <a:ln>
                  <a:noFill/>
                </a:ln>
                <a:latin typeface="Arial" pitchFamily="18"/>
                <a:cs typeface="Arial" pitchFamily="2"/>
              </a:rPr>
              <a:t>inscrutable </a:t>
            </a:r>
            <a:r>
              <a:rPr lang="en-US" altLang="zh-CN" sz="2000" b="0" i="0" u="none" strike="noStrike" dirty="0" smtClean="0">
                <a:ln>
                  <a:noFill/>
                </a:ln>
                <a:latin typeface="Arial" pitchFamily="18"/>
                <a:cs typeface="Arial" pitchFamily="2"/>
              </a:rPr>
              <a:t>theory in Swift, only the quorum protocol and last-win mechanism is used.</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Source code of swift is also simple, and could be easily understood.</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	</a:t>
            </a:r>
            <a:endParaRPr lang="zh-CN" altLang="zh-CN" sz="2000" b="0" i="0" u="none" strike="noStrike" dirty="0">
              <a:ln>
                <a:noFill/>
              </a:ln>
              <a:latin typeface="Arial" pitchFamily="18"/>
              <a:cs typeface="Arial" pitchFamily="2"/>
            </a:endParaRPr>
          </a:p>
        </p:txBody>
      </p:sp>
    </p:spTree>
    <p:extLst>
      <p:ext uri="{BB962C8B-B14F-4D97-AF65-F5344CB8AC3E}">
        <p14:creationId xmlns:p14="http://schemas.microsoft.com/office/powerpoint/2010/main" val="2580228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备注占位符 2"/>
          <p:cNvSpPr txBox="1">
            <a:spLocks noGrp="1"/>
          </p:cNvSpPr>
          <p:nvPr>
            <p:ph type="body" sz="quarter" idx="1"/>
          </p:nvPr>
        </p:nvSpPr>
        <p:spPr/>
        <p:txBody>
          <a:bodyPr wrap="square" lIns="92099" tIns="46049" rIns="92099" bIns="46049" anchor="t"/>
          <a:lstStyle/>
          <a:p>
            <a:r>
              <a:rPr lang="en-US" altLang="zh-CN" sz="2000" b="0" i="0" u="none" strike="noStrike" dirty="0" smtClean="0">
                <a:ln>
                  <a:noFill/>
                </a:ln>
                <a:latin typeface="Arial" pitchFamily="18"/>
                <a:cs typeface="Arial" pitchFamily="2"/>
              </a:rPr>
              <a:t>Enough about networking, let’s talk about storage.</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We have begun testing and hacking swift when we just got to know </a:t>
            </a:r>
            <a:r>
              <a:rPr lang="en-US" altLang="zh-CN" sz="2000" b="0" i="0" u="none" strike="noStrike" dirty="0" err="1" smtClean="0">
                <a:ln>
                  <a:noFill/>
                </a:ln>
                <a:latin typeface="Arial" pitchFamily="18"/>
                <a:cs typeface="Arial" pitchFamily="2"/>
              </a:rPr>
              <a:t>openstack</a:t>
            </a:r>
            <a:r>
              <a:rPr lang="en-US" altLang="zh-CN" sz="2000" b="0" i="0" u="none" strike="noStrike" dirty="0" smtClean="0">
                <a:ln>
                  <a:noFill/>
                </a:ln>
                <a:latin typeface="Arial" pitchFamily="18"/>
                <a:cs typeface="Arial" pitchFamily="2"/>
              </a:rPr>
              <a:t>.</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Swift is really a fantastic storage system, we has done </a:t>
            </a:r>
            <a:r>
              <a:rPr lang="en-US" altLang="zh-CN" sz="2000" b="0" i="1" u="none" strike="noStrike" dirty="0" smtClean="0">
                <a:ln>
                  <a:noFill/>
                </a:ln>
                <a:latin typeface="Arial" pitchFamily="18"/>
                <a:cs typeface="Arial" pitchFamily="2"/>
              </a:rPr>
              <a:t>kinds of </a:t>
            </a:r>
            <a:r>
              <a:rPr lang="en-US" altLang="zh-CN" sz="2000" b="0" i="0" u="none" strike="noStrike" dirty="0" smtClean="0">
                <a:ln>
                  <a:noFill/>
                </a:ln>
                <a:latin typeface="Arial" pitchFamily="18"/>
                <a:cs typeface="Arial" pitchFamily="2"/>
              </a:rPr>
              <a:t>thorough testing, such as destructive testing, pressure test and performance testing, our tests has proved all the features that swift official said.</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At first, </a:t>
            </a:r>
            <a:endParaRPr lang="zh-CN" altLang="zh-CN" sz="2000" b="0" i="0" u="none" strike="noStrike" dirty="0" smtClean="0">
              <a:ln>
                <a:noFill/>
              </a:ln>
              <a:latin typeface="Arial" pitchFamily="18"/>
              <a:cs typeface="Arial" pitchFamily="2"/>
            </a:endParaRPr>
          </a:p>
          <a:p>
            <a:pPr lvl="0"/>
            <a:r>
              <a:rPr lang="en-US" altLang="zh-CN" sz="2000" b="0" i="0" u="none" strike="noStrike" dirty="0" smtClean="0">
                <a:ln>
                  <a:noFill/>
                </a:ln>
                <a:latin typeface="Arial" pitchFamily="18"/>
                <a:cs typeface="Arial" pitchFamily="2"/>
              </a:rPr>
              <a:t>Swift is extremely durable and highly available.</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In one of our test cases, there are 30 million PUT requests, and we only catch 8 failed requests with http error</a:t>
            </a:r>
            <a:r>
              <a:rPr lang="en-US" altLang="zh-CN" sz="2000" b="0" i="0" u="none" strike="noStrike" baseline="0" dirty="0" smtClean="0">
                <a:ln>
                  <a:noFill/>
                </a:ln>
                <a:latin typeface="Arial" pitchFamily="18"/>
                <a:cs typeface="Arial" pitchFamily="2"/>
              </a:rPr>
              <a:t> code </a:t>
            </a:r>
            <a:r>
              <a:rPr lang="en-US" altLang="zh-CN" sz="2000" b="0" i="0" u="none" strike="noStrike" dirty="0" smtClean="0">
                <a:ln>
                  <a:noFill/>
                </a:ln>
                <a:latin typeface="Arial" pitchFamily="18"/>
                <a:cs typeface="Arial" pitchFamily="2"/>
              </a:rPr>
              <a:t>503.</a:t>
            </a:r>
            <a:endParaRPr lang="zh-CN" altLang="zh-CN" sz="2000" b="0" i="0" u="none" strike="noStrike" dirty="0" smtClean="0">
              <a:ln>
                <a:noFill/>
              </a:ln>
              <a:latin typeface="Arial" pitchFamily="18"/>
              <a:cs typeface="Arial" pitchFamily="2"/>
            </a:endParaRPr>
          </a:p>
          <a:p>
            <a:pPr lvl="0"/>
            <a:r>
              <a:rPr lang="en-US" altLang="zh-CN" sz="2000" b="0" i="0" u="none" strike="noStrike" dirty="0" smtClean="0">
                <a:ln>
                  <a:noFill/>
                </a:ln>
                <a:latin typeface="Arial" pitchFamily="18"/>
                <a:cs typeface="Arial" pitchFamily="2"/>
              </a:rPr>
              <a:t>Superior Scalability</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Swift is very easy to scale out, to increase capacity, what you have to do is no more than adding new nodes and rebalancing.</a:t>
            </a:r>
            <a:endParaRPr lang="zh-CN" altLang="zh-CN" sz="2000" b="0" i="0" u="none" strike="noStrike" dirty="0" smtClean="0">
              <a:ln>
                <a:noFill/>
              </a:ln>
              <a:latin typeface="Arial" pitchFamily="18"/>
              <a:cs typeface="Arial" pitchFamily="2"/>
            </a:endParaRPr>
          </a:p>
          <a:p>
            <a:pPr lvl="0"/>
            <a:r>
              <a:rPr lang="en-US" altLang="zh-CN" sz="2000" b="0" i="0" u="none" strike="noStrike" dirty="0" smtClean="0">
                <a:ln>
                  <a:noFill/>
                </a:ln>
                <a:latin typeface="Arial" pitchFamily="18"/>
                <a:cs typeface="Arial" pitchFamily="2"/>
              </a:rPr>
              <a:t>Linear Growth of Performance</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New proxy node and storage node can be added to the swift cluster at any time, and how many nodes are added, you will get how many additional capacity, and the quality of service would not be affected during the</a:t>
            </a:r>
            <a:r>
              <a:rPr lang="en-US" altLang="zh-CN" sz="2000" b="0" i="0" u="none" strike="noStrike" baseline="0" dirty="0" smtClean="0">
                <a:ln>
                  <a:noFill/>
                </a:ln>
                <a:latin typeface="Arial" pitchFamily="18"/>
                <a:cs typeface="Arial" pitchFamily="2"/>
              </a:rPr>
              <a:t> scaling.</a:t>
            </a:r>
            <a:endParaRPr lang="zh-CN" altLang="zh-CN" sz="2000" b="0" i="0" u="none" strike="noStrike" dirty="0" smtClean="0">
              <a:ln>
                <a:noFill/>
              </a:ln>
              <a:latin typeface="Arial" pitchFamily="18"/>
              <a:cs typeface="Arial" pitchFamily="2"/>
            </a:endParaRPr>
          </a:p>
          <a:p>
            <a:pPr lvl="0"/>
            <a:r>
              <a:rPr lang="en-US" altLang="zh-CN" sz="2000" b="0" i="0" u="none" strike="noStrike" dirty="0" smtClean="0">
                <a:ln>
                  <a:noFill/>
                </a:ln>
                <a:latin typeface="Arial" pitchFamily="18"/>
                <a:cs typeface="Arial" pitchFamily="2"/>
              </a:rPr>
              <a:t>Symmetric Architecture </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Symmetric architecture means that every node could be safely down and easily replaced, that tremendously ease operations.</a:t>
            </a:r>
            <a:endParaRPr lang="zh-CN" altLang="zh-CN" sz="2000" b="0" i="0" u="none" strike="noStrike" dirty="0" smtClean="0">
              <a:ln>
                <a:noFill/>
              </a:ln>
              <a:latin typeface="Arial" pitchFamily="18"/>
              <a:cs typeface="Arial" pitchFamily="2"/>
            </a:endParaRPr>
          </a:p>
          <a:p>
            <a:pPr lvl="0"/>
            <a:r>
              <a:rPr lang="en-US" altLang="zh-CN" sz="2000" b="0" i="0" u="none" strike="noStrike" dirty="0" smtClean="0">
                <a:ln>
                  <a:noFill/>
                </a:ln>
                <a:latin typeface="Arial" pitchFamily="18"/>
                <a:cs typeface="Arial" pitchFamily="2"/>
              </a:rPr>
              <a:t>No Single-failure</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This is result of symmetric architecture.</a:t>
            </a:r>
            <a:endParaRPr lang="zh-CN" altLang="zh-CN" sz="2000" b="0" i="0" u="none" strike="noStrike" dirty="0" smtClean="0">
              <a:ln>
                <a:noFill/>
              </a:ln>
              <a:latin typeface="Arial" pitchFamily="18"/>
              <a:cs typeface="Arial" pitchFamily="2"/>
            </a:endParaRPr>
          </a:p>
          <a:p>
            <a:pPr lvl="0"/>
            <a:r>
              <a:rPr lang="en-US" altLang="zh-CN" sz="2000" b="0" i="0" u="none" strike="noStrike" dirty="0" smtClean="0">
                <a:ln>
                  <a:noFill/>
                </a:ln>
                <a:latin typeface="Arial" pitchFamily="18"/>
                <a:cs typeface="Arial" pitchFamily="2"/>
              </a:rPr>
              <a:t>Simple &amp; Reliable</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There is not </a:t>
            </a:r>
            <a:r>
              <a:rPr lang="en-US" altLang="zh-CN" sz="2000" b="1" i="0" u="none" strike="noStrike" dirty="0" smtClean="0">
                <a:ln>
                  <a:noFill/>
                </a:ln>
                <a:latin typeface="Arial" pitchFamily="18"/>
                <a:cs typeface="Arial" pitchFamily="2"/>
              </a:rPr>
              <a:t>inscrutable </a:t>
            </a:r>
            <a:r>
              <a:rPr lang="en-US" altLang="zh-CN" sz="2000" b="0" i="0" u="none" strike="noStrike" dirty="0" smtClean="0">
                <a:ln>
                  <a:noFill/>
                </a:ln>
                <a:latin typeface="Arial" pitchFamily="18"/>
                <a:cs typeface="Arial" pitchFamily="2"/>
              </a:rPr>
              <a:t>theory in Swift, only the quorum protocol and last-win mechanism is used.</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Source code of swift is also simple, and could be easily understood.</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	</a:t>
            </a:r>
            <a:endParaRPr lang="zh-CN" altLang="zh-CN" sz="2000" b="0" i="0" u="none" strike="noStrike" dirty="0">
              <a:ln>
                <a:noFill/>
              </a:ln>
              <a:latin typeface="Arial" pitchFamily="18"/>
              <a:cs typeface="Arial" pitchFamily="2"/>
            </a:endParaRPr>
          </a:p>
        </p:txBody>
      </p:sp>
    </p:spTree>
    <p:extLst>
      <p:ext uri="{BB962C8B-B14F-4D97-AF65-F5344CB8AC3E}">
        <p14:creationId xmlns:p14="http://schemas.microsoft.com/office/powerpoint/2010/main" val="3232131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备注占位符 2"/>
          <p:cNvSpPr txBox="1">
            <a:spLocks noGrp="1"/>
          </p:cNvSpPr>
          <p:nvPr>
            <p:ph type="body" sz="quarter" idx="1"/>
          </p:nvPr>
        </p:nvSpPr>
        <p:spPr/>
        <p:txBody>
          <a:bodyPr wrap="square" lIns="92099" tIns="46049" rIns="92099" bIns="46049" anchor="t"/>
          <a:lstStyle/>
          <a:p>
            <a:r>
              <a:rPr lang="en-US" altLang="zh-CN" sz="2000" b="0" i="0" u="none" strike="noStrike" dirty="0" smtClean="0">
                <a:ln>
                  <a:noFill/>
                </a:ln>
                <a:latin typeface="Arial" pitchFamily="18"/>
                <a:cs typeface="Arial" pitchFamily="2"/>
              </a:rPr>
              <a:t>This graph demonstrates our testing deployment and two type of request, PUT and GET an object.</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We have 5 physical nodes; they have identical deployment and are totally symmetrical in architecture.</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Each physical server is a zone, and serves the proxy, object, container and account server, and the load balancer is in front of </a:t>
            </a:r>
            <a:r>
              <a:rPr lang="en-US" altLang="zh-CN" sz="2000" b="0" i="1" u="none" strike="noStrike" dirty="0" smtClean="0">
                <a:ln>
                  <a:noFill/>
                </a:ln>
                <a:latin typeface="Arial" pitchFamily="18"/>
                <a:cs typeface="Arial" pitchFamily="2"/>
              </a:rPr>
              <a:t>proxy server</a:t>
            </a:r>
            <a:r>
              <a:rPr lang="en-US" altLang="zh-CN" sz="2000" b="0" i="0" u="none" strike="noStrike" dirty="0" smtClean="0">
                <a:ln>
                  <a:noFill/>
                </a:ln>
                <a:latin typeface="Arial" pitchFamily="18"/>
                <a:cs typeface="Arial" pitchFamily="2"/>
              </a:rPr>
              <a:t>.</a:t>
            </a:r>
            <a:endParaRPr lang="zh-CN" altLang="zh-CN" sz="2000" b="0" i="0" u="none" strike="noStrike" dirty="0" smtClean="0">
              <a:ln>
                <a:noFill/>
              </a:ln>
              <a:latin typeface="Arial" pitchFamily="18"/>
              <a:cs typeface="Arial" pitchFamily="2"/>
            </a:endParaRPr>
          </a:p>
          <a:p>
            <a:pPr marL="216000" marR="0" indent="-216000" defTabSz="914400" rtl="0" eaLnBrk="1" fontAlgn="auto" latinLnBrk="0" hangingPunct="0">
              <a:lnSpc>
                <a:spcPct val="100000"/>
              </a:lnSpc>
              <a:spcBef>
                <a:spcPts val="0"/>
              </a:spcBef>
              <a:spcAft>
                <a:spcPts val="0"/>
              </a:spcAft>
              <a:buClrTx/>
              <a:buSzPct val="45000"/>
              <a:buFont typeface="StarSymbol"/>
              <a:buChar char="●"/>
              <a:tabLst/>
              <a:defRPr/>
            </a:pPr>
            <a:r>
              <a:rPr lang="en-US" altLang="zh-CN" sz="2000" b="1" i="0" u="none" strike="noStrike" dirty="0" smtClean="0">
                <a:ln>
                  <a:noFill/>
                </a:ln>
                <a:latin typeface="Arial" pitchFamily="18"/>
                <a:cs typeface="Arial" pitchFamily="2"/>
              </a:rPr>
              <a:t>When putting an object to swift</a:t>
            </a:r>
            <a:r>
              <a:rPr lang="en-US" altLang="zh-CN" sz="2000" b="0" i="0" u="none" strike="noStrike" dirty="0" smtClean="0">
                <a:ln>
                  <a:noFill/>
                </a:ln>
                <a:latin typeface="Arial" pitchFamily="18"/>
                <a:cs typeface="Arial" pitchFamily="2"/>
              </a:rPr>
              <a:t>, the proxy server will simultaneous[,</a:t>
            </a:r>
            <a:r>
              <a:rPr lang="en-US" altLang="zh-CN" sz="2000" b="0" i="0" u="none" strike="noStrike" dirty="0" err="1" smtClean="0">
                <a:ln>
                  <a:noFill/>
                </a:ln>
                <a:latin typeface="Arial" pitchFamily="18"/>
                <a:cs typeface="Arial" pitchFamily="2"/>
              </a:rPr>
              <a:t>siməl'teiniəs</a:t>
            </a:r>
            <a:r>
              <a:rPr lang="en-US" altLang="zh-CN" sz="2000" b="0" i="0" u="none" strike="noStrike" dirty="0" smtClean="0">
                <a:ln>
                  <a:noFill/>
                </a:ln>
                <a:latin typeface="Arial" pitchFamily="18"/>
                <a:cs typeface="Arial" pitchFamily="2"/>
              </a:rPr>
              <a:t>] put the object into 3 nodes from different zones, and make sure that at least two nodes has been updated successfully.</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And when getting the same object, the proxy server will contact the 3 nodes, which every node has one copy of the object, at least two out of 3 nodes acknowledges ok, and then proxy server randomly pick one healthy node to retrieve the object, and streaming to user.</a:t>
            </a:r>
          </a:p>
          <a:p>
            <a:r>
              <a:rPr lang="en-US" altLang="zh-CN" sz="2000" b="0" i="0" u="none" strike="noStrike" dirty="0" smtClean="0">
                <a:ln>
                  <a:noFill/>
                </a:ln>
                <a:latin typeface="Arial" pitchFamily="18"/>
                <a:cs typeface="Arial" pitchFamily="2"/>
              </a:rPr>
              <a:t>This what so</a:t>
            </a:r>
            <a:r>
              <a:rPr lang="en-US" altLang="zh-CN" sz="2000" b="0" i="0" u="none" strike="noStrike" baseline="0" dirty="0" smtClean="0">
                <a:ln>
                  <a:noFill/>
                </a:ln>
                <a:latin typeface="Arial" pitchFamily="18"/>
                <a:cs typeface="Arial" pitchFamily="2"/>
              </a:rPr>
              <a:t> called quorum protocol.</a:t>
            </a:r>
            <a:endParaRPr lang="zh-CN" altLang="zh-CN" sz="2000" b="0" i="0" u="none" strike="noStrike" dirty="0">
              <a:ln>
                <a:noFill/>
              </a:ln>
              <a:latin typeface="Arial" pitchFamily="18"/>
              <a:cs typeface="Arial" pitchFamily="2"/>
            </a:endParaRPr>
          </a:p>
        </p:txBody>
      </p:sp>
    </p:spTree>
    <p:extLst>
      <p:ext uri="{BB962C8B-B14F-4D97-AF65-F5344CB8AC3E}">
        <p14:creationId xmlns:p14="http://schemas.microsoft.com/office/powerpoint/2010/main" val="1705166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备注占位符 2"/>
          <p:cNvSpPr txBox="1">
            <a:spLocks noGrp="1"/>
          </p:cNvSpPr>
          <p:nvPr>
            <p:ph type="body" sz="quarter" idx="1"/>
          </p:nvPr>
        </p:nvSpPr>
        <p:spPr/>
        <p:txBody>
          <a:bodyPr wrap="square" lIns="92099" tIns="46049" rIns="92099" bIns="46049" anchor="t"/>
          <a:lstStyle/>
          <a:p>
            <a:r>
              <a:rPr lang="en-US" altLang="zh-CN" sz="2000" b="0" i="0" u="none" strike="noStrike" dirty="0" smtClean="0">
                <a:ln>
                  <a:noFill/>
                </a:ln>
                <a:latin typeface="Arial" pitchFamily="18"/>
                <a:cs typeface="Arial" pitchFamily="2"/>
              </a:rPr>
              <a:t>Here is detail in a node, there are 12 times 2T disks, and the first two disks are configured to raid 1, used for OS and swift package installation.</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And the rest 10 disk directly used by swift without raid, because the disk failure is common, does not has any impact on the availability of the storage system, each disk is a swift storage node, namely </a:t>
            </a:r>
            <a:r>
              <a:rPr lang="en-US" altLang="zh-CN" sz="2000" b="0" i="0" u="none" strike="noStrike" dirty="0" err="1" smtClean="0">
                <a:ln>
                  <a:noFill/>
                </a:ln>
                <a:latin typeface="Arial" pitchFamily="18"/>
                <a:cs typeface="Arial" pitchFamily="2"/>
              </a:rPr>
              <a:t>sdb</a:t>
            </a:r>
            <a:r>
              <a:rPr lang="en-US" altLang="zh-CN" sz="2000" b="0" i="0" u="none" strike="noStrike" dirty="0" smtClean="0">
                <a:ln>
                  <a:noFill/>
                </a:ln>
                <a:latin typeface="Arial" pitchFamily="18"/>
                <a:cs typeface="Arial" pitchFamily="2"/>
              </a:rPr>
              <a:t>, </a:t>
            </a:r>
            <a:r>
              <a:rPr lang="en-US" altLang="zh-CN" sz="2000" b="0" i="0" u="none" strike="noStrike" dirty="0" err="1" smtClean="0">
                <a:ln>
                  <a:noFill/>
                </a:ln>
                <a:latin typeface="Arial" pitchFamily="18"/>
                <a:cs typeface="Arial" pitchFamily="2"/>
              </a:rPr>
              <a:t>sdc</a:t>
            </a:r>
            <a:r>
              <a:rPr lang="en-US" altLang="zh-CN" sz="2000" b="0" i="0" u="none" strike="noStrike" dirty="0" smtClean="0">
                <a:ln>
                  <a:noFill/>
                </a:ln>
                <a:latin typeface="Arial" pitchFamily="18"/>
                <a:cs typeface="Arial" pitchFamily="2"/>
              </a:rPr>
              <a:t> ,etc.</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And each server has an </a:t>
            </a:r>
            <a:r>
              <a:rPr lang="en-US" altLang="zh-CN" sz="2000" b="0" i="0" u="none" strike="noStrike" dirty="0" err="1" smtClean="0">
                <a:ln>
                  <a:noFill/>
                </a:ln>
                <a:latin typeface="Arial" pitchFamily="18"/>
                <a:cs typeface="Arial" pitchFamily="2"/>
              </a:rPr>
              <a:t>api</a:t>
            </a:r>
            <a:r>
              <a:rPr lang="en-US" altLang="zh-CN" sz="2000" b="0" i="0" u="none" strike="noStrike" dirty="0" smtClean="0">
                <a:ln>
                  <a:noFill/>
                </a:ln>
                <a:latin typeface="Arial" pitchFamily="18"/>
                <a:cs typeface="Arial" pitchFamily="2"/>
              </a:rPr>
              <a:t> server, auditor, replicator and updater.</a:t>
            </a:r>
            <a:endParaRPr lang="zh-CN" altLang="zh-CN" sz="2000" b="0" i="0" u="none" strike="noStrike" dirty="0">
              <a:ln>
                <a:noFill/>
              </a:ln>
              <a:latin typeface="Arial" pitchFamily="18"/>
              <a:cs typeface="Arial" pitchFamily="2"/>
            </a:endParaRPr>
          </a:p>
        </p:txBody>
      </p:sp>
    </p:spTree>
    <p:extLst>
      <p:ext uri="{BB962C8B-B14F-4D97-AF65-F5344CB8AC3E}">
        <p14:creationId xmlns:p14="http://schemas.microsoft.com/office/powerpoint/2010/main" val="602532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C7E0C83-D654-4519-B5E6-4FDF3B445CA2}" type="slidenum">
              <a:rPr lang="en-US"/>
              <a:pPr/>
              <a:t>33</a:t>
            </a:fld>
            <a:endParaRPr lang="en-US"/>
          </a:p>
        </p:txBody>
      </p:sp>
      <p:sp>
        <p:nvSpPr>
          <p:cNvPr id="58369"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570073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C37AD0A-8594-4FA4-9741-747F793D7FCA}" type="slidenum">
              <a:rPr lang="en-US"/>
              <a:pPr/>
              <a:t>34</a:t>
            </a:fld>
            <a:endParaRPr lang="en-US"/>
          </a:p>
        </p:txBody>
      </p:sp>
      <p:sp>
        <p:nvSpPr>
          <p:cNvPr id="59393"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3264949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备注占位符 2"/>
          <p:cNvSpPr txBox="1">
            <a:spLocks noGrp="1"/>
          </p:cNvSpPr>
          <p:nvPr>
            <p:ph type="body" sz="quarter" idx="1"/>
          </p:nvPr>
        </p:nvSpPr>
        <p:spPr/>
        <p:txBody>
          <a:bodyPr/>
          <a:lstStyle/>
          <a:p>
            <a:r>
              <a:rPr lang="en-US" altLang="zh-CN" sz="2000" b="0" i="0" u="none" strike="noStrike" dirty="0" smtClean="0">
                <a:ln>
                  <a:noFill/>
                </a:ln>
                <a:latin typeface="Arial" pitchFamily="18"/>
                <a:cs typeface="Arial" pitchFamily="2"/>
              </a:rPr>
              <a:t>Our Infrastructures</a:t>
            </a:r>
            <a:r>
              <a:rPr lang="en-US" altLang="zh-CN" sz="2000" b="0" i="0" u="none" strike="noStrike" baseline="0" dirty="0" smtClean="0">
                <a:ln>
                  <a:noFill/>
                </a:ln>
                <a:latin typeface="Arial" pitchFamily="18"/>
                <a:cs typeface="Arial" pitchFamily="2"/>
              </a:rPr>
              <a:t> is </a:t>
            </a:r>
            <a:r>
              <a:rPr lang="en-US" altLang="zh-CN" sz="2000" b="0" i="0" u="none" strike="noStrike" dirty="0" smtClean="0">
                <a:ln>
                  <a:noFill/>
                </a:ln>
                <a:latin typeface="Arial" pitchFamily="18"/>
                <a:cs typeface="Arial" pitchFamily="2"/>
              </a:rPr>
              <a:t>divided to 3 platforms, First, </a:t>
            </a:r>
            <a:r>
              <a:rPr lang="en-US" altLang="zh-CN" sz="2000" b="1" i="0" u="none" strike="noStrike" dirty="0" smtClean="0">
                <a:ln>
                  <a:noFill/>
                </a:ln>
                <a:latin typeface="Arial" pitchFamily="18"/>
                <a:cs typeface="Arial" pitchFamily="2"/>
              </a:rPr>
              <a:t>the majority of devices are physical servers without virtualization</a:t>
            </a:r>
            <a:r>
              <a:rPr lang="en-US" altLang="zh-CN" sz="2000" b="0" i="0" u="none" strike="noStrike" dirty="0" smtClean="0">
                <a:ln>
                  <a:noFill/>
                </a:ln>
                <a:latin typeface="Arial" pitchFamily="18"/>
                <a:cs typeface="Arial" pitchFamily="2"/>
              </a:rPr>
              <a:t>, and we use the traditional operations to orchestrate these servers. </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There are lots of manual processes to have physical services been completely provisioned. Normally, we need 1 week to 1 month to get the physical servers being ready to use, this really wastes time and error-prone, so we have no choice but to change.</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Second, Before the employment of </a:t>
            </a:r>
            <a:r>
              <a:rPr lang="en-US" altLang="zh-CN" sz="2000" b="0" i="0" u="none" strike="noStrike" dirty="0" err="1" smtClean="0">
                <a:ln>
                  <a:noFill/>
                </a:ln>
                <a:latin typeface="Arial" pitchFamily="18"/>
                <a:cs typeface="Arial" pitchFamily="2"/>
              </a:rPr>
              <a:t>OpenStack</a:t>
            </a:r>
            <a:r>
              <a:rPr lang="en-US" altLang="zh-CN" sz="2000" b="0" i="0" u="none" strike="noStrike" dirty="0" smtClean="0">
                <a:ln>
                  <a:noFill/>
                </a:ln>
                <a:latin typeface="Arial" pitchFamily="18"/>
                <a:cs typeface="Arial" pitchFamily="2"/>
              </a:rPr>
              <a:t>, </a:t>
            </a:r>
            <a:r>
              <a:rPr lang="en-US" altLang="zh-CN" sz="2000" b="1" i="0" u="none" strike="noStrike" dirty="0" smtClean="0">
                <a:ln>
                  <a:noFill/>
                </a:ln>
                <a:latin typeface="Arial" pitchFamily="18"/>
                <a:cs typeface="Arial" pitchFamily="2"/>
              </a:rPr>
              <a:t>we have developed our own virtualization platform</a:t>
            </a:r>
            <a:r>
              <a:rPr lang="en-US" altLang="zh-CN" sz="2000" b="0" i="0" u="none" strike="noStrike" dirty="0" smtClean="0">
                <a:ln>
                  <a:noFill/>
                </a:ln>
                <a:latin typeface="Arial" pitchFamily="18"/>
                <a:cs typeface="Arial" pitchFamily="2"/>
              </a:rPr>
              <a:t> targeting to build a private cloud to </a:t>
            </a:r>
            <a:r>
              <a:rPr lang="en-US" altLang="zh-CN" sz="2000" b="0" i="0" u="none" strike="noStrike" dirty="0" err="1" smtClean="0">
                <a:ln>
                  <a:noFill/>
                </a:ln>
                <a:latin typeface="Arial" pitchFamily="18"/>
                <a:cs typeface="Arial" pitchFamily="2"/>
              </a:rPr>
              <a:t>virtualize</a:t>
            </a:r>
            <a:r>
              <a:rPr lang="en-US" altLang="zh-CN" sz="2000" b="0" i="0" u="none" strike="noStrike" dirty="0" smtClean="0">
                <a:ln>
                  <a:noFill/>
                </a:ln>
                <a:latin typeface="Arial" pitchFamily="18"/>
                <a:cs typeface="Arial" pitchFamily="2"/>
              </a:rPr>
              <a:t> physical servers to manageable virtual machines. </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The system dramatically decreased the delivery cycle of compute resources from several weeks to hours.</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After years of operation and patching, the system was exposed some critical drawback, and need large scale refactoring to meet with business need. </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And we were also </a:t>
            </a:r>
            <a:r>
              <a:rPr lang="en-US" altLang="zh-CN" sz="2000" b="1" i="0" u="none" strike="noStrike" dirty="0" smtClean="0">
                <a:ln>
                  <a:noFill/>
                </a:ln>
                <a:latin typeface="Arial" pitchFamily="18"/>
                <a:cs typeface="Arial" pitchFamily="2"/>
              </a:rPr>
              <a:t>looking for open source solutions as an alternative</a:t>
            </a:r>
            <a:r>
              <a:rPr lang="en-US" altLang="zh-CN" sz="2000" b="0" i="0" u="none" strike="noStrike" dirty="0" smtClean="0">
                <a:ln>
                  <a:noFill/>
                </a:ln>
                <a:latin typeface="Arial" pitchFamily="18"/>
                <a:cs typeface="Arial" pitchFamily="2"/>
              </a:rPr>
              <a:t>.</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At this time, </a:t>
            </a:r>
            <a:r>
              <a:rPr lang="en-US" altLang="zh-CN" sz="2000" b="0" i="0" u="none" strike="noStrike" dirty="0" err="1" smtClean="0">
                <a:ln>
                  <a:noFill/>
                </a:ln>
                <a:latin typeface="Arial" pitchFamily="18"/>
                <a:cs typeface="Arial" pitchFamily="2"/>
              </a:rPr>
              <a:t>OpenStack</a:t>
            </a:r>
            <a:r>
              <a:rPr lang="en-US" altLang="zh-CN" sz="2000" b="0" i="0" u="none" strike="noStrike" dirty="0" smtClean="0">
                <a:ln>
                  <a:noFill/>
                </a:ln>
                <a:latin typeface="Arial" pitchFamily="18"/>
                <a:cs typeface="Arial" pitchFamily="2"/>
              </a:rPr>
              <a:t> came into our mind, after some testing deployment and evaluation; we found that </a:t>
            </a:r>
            <a:r>
              <a:rPr lang="en-US" altLang="zh-CN" sz="2000" b="0" i="0" u="none" strike="noStrike" dirty="0" err="1" smtClean="0">
                <a:ln>
                  <a:noFill/>
                </a:ln>
                <a:latin typeface="Arial" pitchFamily="18"/>
                <a:cs typeface="Arial" pitchFamily="2"/>
              </a:rPr>
              <a:t>openstack</a:t>
            </a:r>
            <a:r>
              <a:rPr lang="en-US" altLang="zh-CN" sz="2000" b="0" i="0" u="none" strike="noStrike" dirty="0" smtClean="0">
                <a:ln>
                  <a:noFill/>
                </a:ln>
                <a:latin typeface="Arial" pitchFamily="18"/>
                <a:cs typeface="Arial" pitchFamily="2"/>
              </a:rPr>
              <a:t> is exactly what we needed. So we have decided to use </a:t>
            </a:r>
            <a:r>
              <a:rPr lang="en-US" altLang="zh-CN" sz="2000" b="0" i="0" u="none" strike="noStrike" dirty="0" err="1" smtClean="0">
                <a:ln>
                  <a:noFill/>
                </a:ln>
                <a:latin typeface="Arial" pitchFamily="18"/>
                <a:cs typeface="Arial" pitchFamily="2"/>
              </a:rPr>
              <a:t>OpenStack</a:t>
            </a:r>
            <a:r>
              <a:rPr lang="en-US" altLang="zh-CN" sz="2000" b="0" i="0" u="none" strike="noStrike" dirty="0" smtClean="0">
                <a:ln>
                  <a:noFill/>
                </a:ln>
                <a:latin typeface="Arial" pitchFamily="18"/>
                <a:cs typeface="Arial" pitchFamily="2"/>
              </a:rPr>
              <a:t> as our </a:t>
            </a:r>
            <a:r>
              <a:rPr lang="en-US" altLang="zh-CN" sz="2000" b="0" i="0" u="none" strike="noStrike" dirty="0" err="1" smtClean="0">
                <a:ln>
                  <a:noFill/>
                </a:ln>
                <a:latin typeface="Arial" pitchFamily="18"/>
                <a:cs typeface="Arial" pitchFamily="2"/>
              </a:rPr>
              <a:t>IaaS</a:t>
            </a:r>
            <a:r>
              <a:rPr lang="en-US" altLang="zh-CN" sz="2000" b="0" i="0" u="none" strike="noStrike" dirty="0" smtClean="0">
                <a:ln>
                  <a:noFill/>
                </a:ln>
                <a:latin typeface="Arial" pitchFamily="18"/>
                <a:cs typeface="Arial" pitchFamily="2"/>
              </a:rPr>
              <a:t> solution, and launched a new project named </a:t>
            </a:r>
            <a:r>
              <a:rPr lang="en-US" altLang="zh-CN" sz="2000" b="0" i="0" u="none" strike="noStrike" dirty="0" err="1" smtClean="0">
                <a:ln>
                  <a:noFill/>
                </a:ln>
                <a:latin typeface="Arial" pitchFamily="18"/>
                <a:cs typeface="Arial" pitchFamily="2"/>
              </a:rPr>
              <a:t>Sina</a:t>
            </a:r>
            <a:r>
              <a:rPr lang="en-US" altLang="zh-CN" sz="2000" b="0" i="0" u="none" strike="noStrike" dirty="0" smtClean="0">
                <a:ln>
                  <a:noFill/>
                </a:ln>
                <a:latin typeface="Arial" pitchFamily="18"/>
                <a:cs typeface="Arial" pitchFamily="2"/>
              </a:rPr>
              <a:t> Web Service, SWS in August 2011, aiming to build a robust </a:t>
            </a:r>
            <a:r>
              <a:rPr lang="en-US" altLang="zh-CN" sz="2000" b="0" i="0" u="none" strike="noStrike" dirty="0" err="1" smtClean="0">
                <a:ln>
                  <a:noFill/>
                </a:ln>
                <a:latin typeface="Arial" pitchFamily="18"/>
                <a:cs typeface="Arial" pitchFamily="2"/>
              </a:rPr>
              <a:t>IaaS</a:t>
            </a:r>
            <a:r>
              <a:rPr lang="en-US" altLang="zh-CN" sz="2000" b="0" i="0" u="none" strike="noStrike" dirty="0" smtClean="0">
                <a:ln>
                  <a:noFill/>
                </a:ln>
                <a:latin typeface="Arial" pitchFamily="18"/>
                <a:cs typeface="Arial" pitchFamily="2"/>
              </a:rPr>
              <a:t> platform for public cloud, as well as our own business use. </a:t>
            </a:r>
            <a:endParaRPr lang="zh-CN" altLang="zh-CN" sz="2000" b="0" i="0" u="none" strike="noStrike" dirty="0" smtClean="0">
              <a:ln>
                <a:noFill/>
              </a:ln>
              <a:latin typeface="Arial" pitchFamily="18"/>
              <a:cs typeface="Arial" pitchFamily="2"/>
            </a:endParaRPr>
          </a:p>
          <a:p>
            <a:r>
              <a:rPr lang="en-US" altLang="zh-CN" sz="2000" b="1" i="0" u="none" strike="noStrike" dirty="0" smtClean="0">
                <a:ln>
                  <a:noFill/>
                </a:ln>
                <a:latin typeface="Arial" pitchFamily="18"/>
                <a:cs typeface="Arial" pitchFamily="2"/>
              </a:rPr>
              <a:t>And The </a:t>
            </a:r>
            <a:r>
              <a:rPr lang="en-US" altLang="zh-CN" sz="2000" b="1" i="0" u="none" strike="noStrike" dirty="0" err="1" smtClean="0">
                <a:ln>
                  <a:noFill/>
                </a:ln>
                <a:latin typeface="Arial" pitchFamily="18"/>
                <a:cs typeface="Arial" pitchFamily="2"/>
              </a:rPr>
              <a:t>Thrid</a:t>
            </a:r>
            <a:r>
              <a:rPr lang="en-US" altLang="zh-CN" sz="2000" b="1" i="0" u="none" strike="noStrike" dirty="0" smtClean="0">
                <a:ln>
                  <a:noFill/>
                </a:ln>
                <a:latin typeface="Arial" pitchFamily="18"/>
                <a:cs typeface="Arial" pitchFamily="2"/>
              </a:rPr>
              <a:t>, Let’s talk about our application platform,</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We use virtual host mechanism of apache to host applications across multiple servers, and after years of development, this model evolved to a </a:t>
            </a:r>
            <a:r>
              <a:rPr lang="en-US" altLang="zh-CN" sz="2000" b="0" i="0" u="none" strike="noStrike" dirty="0" err="1" smtClean="0">
                <a:ln>
                  <a:noFill/>
                </a:ln>
                <a:latin typeface="Arial" pitchFamily="18"/>
                <a:cs typeface="Arial" pitchFamily="2"/>
              </a:rPr>
              <a:t>PaaS</a:t>
            </a:r>
            <a:r>
              <a:rPr lang="en-US" altLang="zh-CN" sz="2000" b="0" i="0" u="none" strike="noStrike" dirty="0" smtClean="0">
                <a:ln>
                  <a:noFill/>
                </a:ln>
                <a:latin typeface="Arial" pitchFamily="18"/>
                <a:cs typeface="Arial" pitchFamily="2"/>
              </a:rPr>
              <a:t> cloud computing environment, named </a:t>
            </a:r>
            <a:r>
              <a:rPr lang="en-US" altLang="zh-CN" sz="2000" b="0" i="0" u="none" strike="noStrike" dirty="0" err="1" smtClean="0">
                <a:ln>
                  <a:noFill/>
                </a:ln>
                <a:latin typeface="Arial" pitchFamily="18"/>
                <a:cs typeface="Arial" pitchFamily="2"/>
              </a:rPr>
              <a:t>Sina</a:t>
            </a:r>
            <a:r>
              <a:rPr lang="en-US" altLang="zh-CN" sz="2000" b="0" i="0" u="none" strike="noStrike" dirty="0" smtClean="0">
                <a:ln>
                  <a:noFill/>
                </a:ln>
                <a:latin typeface="Arial" pitchFamily="18"/>
                <a:cs typeface="Arial" pitchFamily="2"/>
              </a:rPr>
              <a:t> App Engine.</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The app engine model has proved to be an efficient way to host applications. The developers just need to focus on their business logic, and do not need to care about any detail of underlying system and operations. The full life cycle of a product is managed by the developers or business department without intervention of operators.</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Next I will take a brief introduction of SAE.</a:t>
            </a:r>
            <a:endParaRPr lang="zh-CN" altLang="zh-CN" sz="2000" b="0" i="0" u="none" strike="noStrike" dirty="0" smtClean="0">
              <a:ln>
                <a:noFill/>
              </a:ln>
              <a:latin typeface="Arial" pitchFamily="18"/>
              <a:cs typeface="Arial" pitchFamily="2"/>
            </a:endParaRPr>
          </a:p>
        </p:txBody>
      </p:sp>
    </p:spTree>
    <p:extLst>
      <p:ext uri="{BB962C8B-B14F-4D97-AF65-F5344CB8AC3E}">
        <p14:creationId xmlns:p14="http://schemas.microsoft.com/office/powerpoint/2010/main" val="2999124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CE95818-D8A9-442A-8C1F-9F9040383569}" type="slidenum">
              <a:rPr lang="en-US"/>
              <a:pPr/>
              <a:t>36</a:t>
            </a:fld>
            <a:endParaRPr lang="en-US"/>
          </a:p>
        </p:txBody>
      </p:sp>
      <p:sp>
        <p:nvSpPr>
          <p:cNvPr id="60417" name="Rectangle 1"/>
          <p:cNvSpPr txBox="1">
            <a:spLocks noGrp="1" noRot="1" noChangeAspect="1" noChangeArrowheads="1"/>
          </p:cNvSpPr>
          <p:nvPr>
            <p:ph type="sldImg"/>
          </p:nvPr>
        </p:nvSpPr>
        <p:spPr bwMode="auto">
          <a:xfrm>
            <a:off x="1371600" y="765175"/>
            <a:ext cx="5027613" cy="3770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eaLnBrk="1" hangingPunct="1">
              <a:spcBef>
                <a:spcPct val="0"/>
              </a:spcBef>
            </a:pPr>
            <a:r>
              <a:rPr lang="en-US" sz="2000">
                <a:latin typeface="Arial" charset="0"/>
                <a:ea typeface="+mn-ea" charset="0"/>
                <a:cs typeface="+mn-ea" charset="0"/>
              </a:rPr>
              <a:t>Ok, let’s talk about something more technical.</a:t>
            </a:r>
          </a:p>
          <a:p>
            <a:pPr eaLnBrk="1" hangingPunct="1">
              <a:spcBef>
                <a:spcPct val="0"/>
              </a:spcBef>
            </a:pPr>
            <a:r>
              <a:rPr lang="en-US" sz="2000" b="1">
                <a:latin typeface="Arial" charset="0"/>
                <a:ea typeface="+mn-ea" charset="0"/>
                <a:cs typeface="+mn-ea" charset="0"/>
              </a:rPr>
              <a:t>In our experience</a:t>
            </a:r>
            <a:r>
              <a:rPr lang="en-US" sz="2000">
                <a:latin typeface="Arial" charset="0"/>
                <a:ea typeface="+mn-ea" charset="0"/>
                <a:cs typeface="+mn-ea" charset="0"/>
              </a:rPr>
              <a:t>, networking is the most critical for your deployment, and often determines success or failure of your business.</a:t>
            </a:r>
          </a:p>
          <a:p>
            <a:pPr eaLnBrk="1" hangingPunct="1">
              <a:spcBef>
                <a:spcPct val="0"/>
              </a:spcBef>
            </a:pPr>
            <a:r>
              <a:rPr lang="en-US" sz="2000">
                <a:latin typeface="Arial" charset="0"/>
                <a:ea typeface="+mn-ea" charset="0"/>
                <a:cs typeface="+mn-ea" charset="0"/>
              </a:rPr>
              <a:t>So I would like to talk a little more about OpenStack network in detail. </a:t>
            </a:r>
          </a:p>
          <a:p>
            <a:pPr eaLnBrk="1" hangingPunct="1">
              <a:spcBef>
                <a:spcPct val="0"/>
              </a:spcBef>
            </a:pPr>
            <a:r>
              <a:rPr lang="en-US" sz="2000">
                <a:latin typeface="Arial" charset="0"/>
                <a:ea typeface="+mn-ea" charset="0"/>
                <a:cs typeface="+mn-ea" charset="0"/>
              </a:rPr>
              <a:t>There are a log of network-related flags in nova.conf, any combination of these flags defines a network topology, in my understanding, the most important flags are nova network manager and multihost.</a:t>
            </a:r>
          </a:p>
          <a:p>
            <a:pPr eaLnBrk="1" hangingPunct="1">
              <a:spcBef>
                <a:spcPct val="0"/>
              </a:spcBef>
            </a:pPr>
            <a:r>
              <a:rPr lang="en-US" sz="2000">
                <a:latin typeface="Arial" charset="0"/>
                <a:ea typeface="+mn-ea" charset="0"/>
                <a:cs typeface="+mn-ea" charset="0"/>
              </a:rPr>
              <a:t>The network managers can be the default VLAN manager, flat manager and FlatDHCP manager.</a:t>
            </a:r>
          </a:p>
          <a:p>
            <a:pPr eaLnBrk="1" hangingPunct="1">
              <a:spcBef>
                <a:spcPct val="0"/>
              </a:spcBef>
            </a:pPr>
            <a:r>
              <a:rPr lang="en-US" sz="2000">
                <a:latin typeface="Arial" charset="0"/>
                <a:ea typeface="+mn-ea" charset="0"/>
                <a:cs typeface="+mn-ea" charset="0"/>
              </a:rPr>
              <a:t>We have tried several different network topologies, and finally find the best solution for our business.</a:t>
            </a:r>
          </a:p>
          <a:p>
            <a:pPr eaLnBrk="1" hangingPunct="1">
              <a:spcBef>
                <a:spcPct val="0"/>
              </a:spcBef>
            </a:pPr>
            <a:r>
              <a:rPr lang="en-US" sz="2000">
                <a:latin typeface="Arial" charset="0"/>
                <a:ea typeface="+mn-ea" charset="0"/>
                <a:cs typeface="+mn-ea" charset="0"/>
              </a:rPr>
              <a:t>So I will talk about 3 three network topologies defined by the two option, they are VLAN mode, FlatDHCP, and FlatDHCP plus multihost.</a:t>
            </a:r>
          </a:p>
        </p:txBody>
      </p:sp>
      <p:sp>
        <p:nvSpPr>
          <p:cNvPr id="6041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8D22E4C2-F25A-438E-9540-96CE5DA99C33}" type="slidenum">
              <a:rPr lang="en-US">
                <a:solidFill>
                  <a:srgbClr val="000000"/>
                </a:solidFill>
                <a:latin typeface="+mn-lt" charset="0"/>
                <a:ea typeface="+mn-ea" charset="0"/>
                <a:cs typeface="+mn-ea" charset="0"/>
              </a:rPr>
              <a:pPr hangingPunct="1">
                <a:lnSpc>
                  <a:spcPct val="100000"/>
                </a:lnSpc>
              </a:pPr>
              <a:t>36</a:t>
            </a:fld>
            <a:endParaRPr lang="en-US">
              <a:solidFill>
                <a:srgbClr val="000000"/>
              </a:solidFill>
              <a:latin typeface="+mn-lt" charset="0"/>
              <a:ea typeface="+mn-ea" charset="0"/>
              <a:cs typeface="+mn-ea" charset="0"/>
            </a:endParaRPr>
          </a:p>
        </p:txBody>
      </p:sp>
    </p:spTree>
    <p:extLst>
      <p:ext uri="{BB962C8B-B14F-4D97-AF65-F5344CB8AC3E}">
        <p14:creationId xmlns:p14="http://schemas.microsoft.com/office/powerpoint/2010/main" val="2207920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2125832-6EFC-4C05-AE9D-44166A7FEB71}" type="slidenum">
              <a:rPr lang="en-US"/>
              <a:pPr/>
              <a:t>2</a:t>
            </a:fld>
            <a:endParaRPr lang="en-US"/>
          </a:p>
        </p:txBody>
      </p:sp>
      <p:sp>
        <p:nvSpPr>
          <p:cNvPr id="46081"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2210017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AB5684-D8A8-49CC-8813-551B2061A37A}" type="slidenum">
              <a:rPr lang="en-US"/>
              <a:pPr/>
              <a:t>37</a:t>
            </a:fld>
            <a:endParaRPr lang="en-US"/>
          </a:p>
        </p:txBody>
      </p:sp>
      <p:sp>
        <p:nvSpPr>
          <p:cNvPr id="6144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Text Box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215900" indent="-214313">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9pPr>
          </a:lstStyle>
          <a:p>
            <a:pPr eaLnBrk="1" hangingPunct="1">
              <a:spcBef>
                <a:spcPct val="0"/>
              </a:spcBef>
            </a:pPr>
            <a:r>
              <a:rPr lang="en-US" sz="2000" b="1">
                <a:latin typeface="Arial" charset="0"/>
                <a:ea typeface="+mn-ea" charset="0"/>
                <a:cs typeface="+mn-ea" charset="0"/>
              </a:rPr>
              <a:t>This picture shows the physical and virtual network topology with the VLAN manager</a:t>
            </a:r>
            <a:r>
              <a:rPr lang="en-US" sz="2000">
                <a:latin typeface="Arial" charset="0"/>
                <a:ea typeface="+mn-ea" charset="0"/>
                <a:cs typeface="+mn-ea" charset="0"/>
              </a:rPr>
              <a:t> and multihost not being enabled. </a:t>
            </a:r>
          </a:p>
          <a:p>
            <a:pPr eaLnBrk="1" hangingPunct="1">
              <a:spcBef>
                <a:spcPct val="0"/>
              </a:spcBef>
            </a:pPr>
            <a:r>
              <a:rPr lang="en-US" sz="2000">
                <a:latin typeface="Arial" charset="0"/>
                <a:ea typeface="+mn-ea" charset="0"/>
                <a:cs typeface="+mn-ea" charset="0"/>
              </a:rPr>
              <a:t>Here are two compute nodes and 1 network controller, three physical switches result in three isolated networks, they are virtual network, management network and public network.</a:t>
            </a:r>
          </a:p>
          <a:p>
            <a:pPr eaLnBrk="1" hangingPunct="1">
              <a:spcBef>
                <a:spcPct val="0"/>
              </a:spcBef>
            </a:pPr>
            <a:r>
              <a:rPr lang="en-US" sz="2000">
                <a:latin typeface="Arial" charset="0"/>
                <a:ea typeface="+mn-ea" charset="0"/>
                <a:cs typeface="+mn-ea" charset="0"/>
              </a:rPr>
              <a:t>So let’s check out what capabilities the topology provides. </a:t>
            </a:r>
          </a:p>
          <a:p>
            <a:pPr eaLnBrk="1">
              <a:spcBef>
                <a:spcPct val="0"/>
              </a:spcBef>
              <a:buSzPct val="45000"/>
              <a:buFont typeface="Wingdings" charset="2"/>
              <a:buChar char=""/>
            </a:pPr>
            <a:r>
              <a:rPr lang="en-US" sz="2000" b="1">
                <a:latin typeface="Arial" charset="0"/>
                <a:ea typeface="+mn-ea" charset="0"/>
                <a:cs typeface="+mn-ea" charset="0"/>
              </a:rPr>
              <a:t>The first one is the Accessibility of instances within the same tenant</a:t>
            </a:r>
            <a:r>
              <a:rPr lang="en-US" sz="2000">
                <a:latin typeface="Arial" charset="0"/>
                <a:ea typeface="+mn-ea" charset="0"/>
                <a:cs typeface="+mn-ea" charset="0"/>
              </a:rPr>
              <a:t>, and isolation from different tenants. This function is the key point of VLAN network manager. </a:t>
            </a:r>
          </a:p>
          <a:p>
            <a:pPr eaLnBrk="1" hangingPunct="1">
              <a:spcBef>
                <a:spcPct val="0"/>
              </a:spcBef>
              <a:buClrTx/>
              <a:buSzTx/>
              <a:buFontTx/>
              <a:buNone/>
            </a:pPr>
            <a:r>
              <a:rPr lang="en-US" sz="2000">
                <a:latin typeface="Arial" charset="0"/>
                <a:ea typeface="+mn-ea" charset="0"/>
                <a:cs typeface="+mn-ea" charset="0"/>
              </a:rPr>
              <a:t>This task can be achieved by linux bridge and virtual VLAN interface. </a:t>
            </a:r>
          </a:p>
          <a:p>
            <a:pPr eaLnBrk="1" hangingPunct="1">
              <a:spcBef>
                <a:spcPct val="0"/>
              </a:spcBef>
              <a:buClrTx/>
              <a:buSzTx/>
              <a:buFontTx/>
              <a:buNone/>
            </a:pPr>
            <a:r>
              <a:rPr lang="en-US" sz="2000">
                <a:latin typeface="Arial" charset="0"/>
                <a:ea typeface="+mn-ea" charset="0"/>
                <a:cs typeface="+mn-ea" charset="0"/>
              </a:rPr>
              <a:t>Each tenant has a unique bridge and a VLAN id, thus different tenants are isolated by VLAN network. </a:t>
            </a:r>
          </a:p>
          <a:p>
            <a:pPr eaLnBrk="1" hangingPunct="1">
              <a:spcBef>
                <a:spcPct val="0"/>
              </a:spcBef>
              <a:buClrTx/>
              <a:buSzTx/>
              <a:buFontTx/>
              <a:buNone/>
            </a:pPr>
            <a:r>
              <a:rPr lang="en-US" sz="2000">
                <a:latin typeface="Arial" charset="0"/>
                <a:ea typeface="+mn-ea" charset="0"/>
                <a:cs typeface="+mn-ea" charset="0"/>
              </a:rPr>
              <a:t>  </a:t>
            </a:r>
          </a:p>
          <a:p>
            <a:pPr eaLnBrk="1" hangingPunct="1">
              <a:spcBef>
                <a:spcPct val="0"/>
              </a:spcBef>
              <a:buClrTx/>
              <a:buSzTx/>
              <a:buFontTx/>
              <a:buNone/>
            </a:pPr>
            <a:r>
              <a:rPr lang="en-US" sz="2000" b="1">
                <a:latin typeface="Arial" charset="0"/>
                <a:ea typeface="+mn-ea" charset="0"/>
                <a:cs typeface="+mn-ea" charset="0"/>
              </a:rPr>
              <a:t>Let’s check the second task, VM is able to access public network and can also be accessible from public network</a:t>
            </a:r>
            <a:r>
              <a:rPr lang="en-US" sz="2000">
                <a:latin typeface="Arial" charset="0"/>
                <a:ea typeface="+mn-ea" charset="0"/>
                <a:cs typeface="+mn-ea" charset="0"/>
              </a:rPr>
              <a:t>. </a:t>
            </a:r>
          </a:p>
          <a:p>
            <a:pPr eaLnBrk="1" hangingPunct="1">
              <a:spcBef>
                <a:spcPct val="0"/>
              </a:spcBef>
              <a:buClrTx/>
              <a:buSzTx/>
              <a:buFontTx/>
              <a:buNone/>
            </a:pPr>
            <a:r>
              <a:rPr lang="en-US" sz="2000">
                <a:latin typeface="Arial" charset="0"/>
                <a:ea typeface="+mn-ea" charset="0"/>
                <a:cs typeface="+mn-ea" charset="0"/>
              </a:rPr>
              <a:t>It’s an easy task, the network controller acts as a NAT server. When you want to go out, your IP packets will be SNATed, and if an instance is 1 to 1 associated a public floating IP address, then the instance will be world-addressable, the packets from the public to the floating IP will be DNATed to associated instance. The NAT is done by iptables. </a:t>
            </a:r>
          </a:p>
          <a:p>
            <a:pPr eaLnBrk="1" hangingPunct="1">
              <a:spcBef>
                <a:spcPct val="0"/>
              </a:spcBef>
              <a:buClrTx/>
              <a:buSzTx/>
              <a:buFontTx/>
              <a:buNone/>
            </a:pPr>
            <a:endParaRPr lang="en-US" sz="2000">
              <a:latin typeface="Arial" charset="0"/>
              <a:ea typeface="+mn-ea" charset="0"/>
              <a:cs typeface="+mn-ea" charset="0"/>
            </a:endParaRPr>
          </a:p>
          <a:p>
            <a:pPr eaLnBrk="1" hangingPunct="1">
              <a:spcBef>
                <a:spcPct val="0"/>
              </a:spcBef>
              <a:buClrTx/>
              <a:buSzTx/>
              <a:buFontTx/>
              <a:buNone/>
            </a:pPr>
            <a:r>
              <a:rPr lang="en-US" sz="2000" b="1">
                <a:latin typeface="Arial" charset="0"/>
                <a:ea typeface="+mn-ea" charset="0"/>
                <a:cs typeface="+mn-ea" charset="0"/>
              </a:rPr>
              <a:t>The final task is to isolate virtual network from internal management network</a:t>
            </a:r>
            <a:r>
              <a:rPr lang="en-US" sz="2000">
                <a:latin typeface="Arial" charset="0"/>
                <a:ea typeface="+mn-ea" charset="0"/>
                <a:cs typeface="+mn-ea" charset="0"/>
              </a:rPr>
              <a:t>. </a:t>
            </a:r>
          </a:p>
          <a:p>
            <a:pPr eaLnBrk="1" hangingPunct="1">
              <a:spcBef>
                <a:spcPct val="0"/>
              </a:spcBef>
              <a:buClrTx/>
              <a:buSzTx/>
              <a:buFontTx/>
              <a:buNone/>
            </a:pPr>
            <a:r>
              <a:rPr lang="en-US" sz="2000">
                <a:latin typeface="Arial" charset="0"/>
                <a:ea typeface="+mn-ea" charset="0"/>
                <a:cs typeface="+mn-ea" charset="0"/>
              </a:rPr>
              <a:t>As you may noticed that, the VM network switch does not up link to any other router or switch, it is a standalone switch, only serving the virtual traffic between virtual machines. </a:t>
            </a:r>
          </a:p>
          <a:p>
            <a:pPr eaLnBrk="1" hangingPunct="1">
              <a:spcBef>
                <a:spcPct val="0"/>
              </a:spcBef>
              <a:buClrTx/>
              <a:buSzTx/>
              <a:buFontTx/>
              <a:buNone/>
            </a:pPr>
            <a:r>
              <a:rPr lang="en-US" sz="2000">
                <a:latin typeface="Arial" charset="0"/>
                <a:ea typeface="+mn-ea" charset="0"/>
                <a:cs typeface="+mn-ea" charset="0"/>
              </a:rPr>
              <a:t>So the packets from VM have no router to internal network, thus keep management network secure. </a:t>
            </a:r>
          </a:p>
          <a:p>
            <a:pPr eaLnBrk="1" hangingPunct="1">
              <a:spcBef>
                <a:spcPct val="0"/>
              </a:spcBef>
              <a:buClrTx/>
              <a:buSzTx/>
              <a:buFontTx/>
              <a:buNone/>
            </a:pPr>
            <a:endParaRPr lang="en-US" sz="2000">
              <a:latin typeface="Arial" charset="0"/>
              <a:ea typeface="+mn-ea" charset="0"/>
              <a:cs typeface="+mn-ea" charset="0"/>
            </a:endParaRPr>
          </a:p>
          <a:p>
            <a:pPr eaLnBrk="1" hangingPunct="1">
              <a:spcBef>
                <a:spcPct val="0"/>
              </a:spcBef>
              <a:buClrTx/>
              <a:buSzTx/>
              <a:buFontTx/>
              <a:buNone/>
            </a:pPr>
            <a:r>
              <a:rPr lang="en-US" sz="2000" b="1">
                <a:latin typeface="Arial" charset="0"/>
                <a:ea typeface="+mn-ea" charset="0"/>
                <a:cs typeface="+mn-ea" charset="0"/>
              </a:rPr>
              <a:t>Even though VLAN manager has done a good job in isolation, and its drawback is obvious</a:t>
            </a:r>
            <a:r>
              <a:rPr lang="en-US" sz="2000">
                <a:latin typeface="Arial" charset="0"/>
                <a:ea typeface="+mn-ea" charset="0"/>
                <a:cs typeface="+mn-ea" charset="0"/>
              </a:rPr>
              <a:t>. </a:t>
            </a:r>
          </a:p>
          <a:p>
            <a:pPr eaLnBrk="1" hangingPunct="1">
              <a:spcBef>
                <a:spcPct val="0"/>
              </a:spcBef>
              <a:buClrTx/>
              <a:buSzTx/>
              <a:buFontTx/>
              <a:buNone/>
            </a:pPr>
            <a:r>
              <a:rPr lang="en-US" sz="2000" b="1">
                <a:latin typeface="Arial" charset="0"/>
                <a:ea typeface="+mn-ea" charset="0"/>
                <a:cs typeface="+mn-ea" charset="0"/>
              </a:rPr>
              <a:t>First</a:t>
            </a:r>
            <a:r>
              <a:rPr lang="en-US" sz="2000">
                <a:latin typeface="Arial" charset="0"/>
                <a:ea typeface="+mn-ea" charset="0"/>
                <a:cs typeface="+mn-ea" charset="0"/>
              </a:rPr>
              <a:t>, the cloud operator must manually allocate all projects and associated networks in advance, and it’s not convenient, since it is often hard to decide network size of a new tenant, and once decided, it is not possible to change in the future. </a:t>
            </a:r>
          </a:p>
          <a:p>
            <a:pPr eaLnBrk="1" hangingPunct="1">
              <a:spcBef>
                <a:spcPct val="0"/>
              </a:spcBef>
              <a:buClrTx/>
              <a:buSzTx/>
              <a:buFontTx/>
              <a:buNone/>
            </a:pPr>
            <a:r>
              <a:rPr lang="en-US" sz="2000">
                <a:latin typeface="Arial" charset="0"/>
                <a:ea typeface="+mn-ea" charset="0"/>
                <a:cs typeface="+mn-ea" charset="0"/>
              </a:rPr>
              <a:t>The hard limit of VLAN ID is 4096, is also an issue for bigger deployment. </a:t>
            </a:r>
          </a:p>
          <a:p>
            <a:pPr eaLnBrk="1" hangingPunct="1">
              <a:spcBef>
                <a:spcPct val="0"/>
              </a:spcBef>
              <a:buClrTx/>
              <a:buSzTx/>
              <a:buFontTx/>
              <a:buNone/>
            </a:pPr>
            <a:r>
              <a:rPr lang="en-US" sz="2000" b="1">
                <a:latin typeface="Arial" charset="0"/>
                <a:ea typeface="+mn-ea" charset="0"/>
                <a:cs typeface="+mn-ea" charset="0"/>
              </a:rPr>
              <a:t>The second drawback</a:t>
            </a:r>
            <a:r>
              <a:rPr lang="en-US" sz="2000">
                <a:latin typeface="Arial" charset="0"/>
                <a:ea typeface="+mn-ea" charset="0"/>
                <a:cs typeface="+mn-ea" charset="0"/>
              </a:rPr>
              <a:t> is also the most serious issue we are facing in our practice. </a:t>
            </a:r>
          </a:p>
          <a:p>
            <a:pPr eaLnBrk="1" hangingPunct="1">
              <a:spcBef>
                <a:spcPct val="0"/>
              </a:spcBef>
              <a:buClrTx/>
              <a:buSzTx/>
              <a:buFontTx/>
              <a:buNone/>
            </a:pPr>
            <a:r>
              <a:rPr lang="en-US" sz="2000">
                <a:latin typeface="Arial" charset="0"/>
                <a:ea typeface="+mn-ea" charset="0"/>
                <a:cs typeface="+mn-ea" charset="0"/>
              </a:rPr>
              <a:t>That is the </a:t>
            </a:r>
            <a:r>
              <a:rPr lang="en-US" sz="2000" b="1">
                <a:latin typeface="Arial" charset="0"/>
                <a:ea typeface="+mn-ea" charset="0"/>
                <a:cs typeface="+mn-ea" charset="0"/>
              </a:rPr>
              <a:t>traffic bottleneck</a:t>
            </a:r>
            <a:r>
              <a:rPr lang="en-US" sz="2000">
                <a:latin typeface="Arial" charset="0"/>
                <a:ea typeface="+mn-ea" charset="0"/>
                <a:cs typeface="+mn-ea" charset="0"/>
              </a:rPr>
              <a:t> in the network controller, where bridge gateway and NAT server is here.</a:t>
            </a:r>
          </a:p>
          <a:p>
            <a:pPr eaLnBrk="1" hangingPunct="1">
              <a:spcBef>
                <a:spcPct val="0"/>
              </a:spcBef>
              <a:buClrTx/>
              <a:buSzTx/>
              <a:buFontTx/>
              <a:buNone/>
            </a:pPr>
            <a:r>
              <a:rPr lang="en-US" sz="2000">
                <a:latin typeface="Arial" charset="0"/>
                <a:ea typeface="+mn-ea" charset="0"/>
                <a:cs typeface="+mn-ea" charset="0"/>
              </a:rPr>
              <a:t>Things could be worse when instances of from different regions have big data to exchange. </a:t>
            </a:r>
          </a:p>
          <a:p>
            <a:pPr eaLnBrk="1" hangingPunct="1">
              <a:spcBef>
                <a:spcPct val="0"/>
              </a:spcBef>
              <a:buClrTx/>
              <a:buSzTx/>
              <a:buFontTx/>
              <a:buNone/>
            </a:pPr>
            <a:r>
              <a:rPr lang="en-US" sz="2000">
                <a:latin typeface="Arial" charset="0"/>
                <a:ea typeface="+mn-ea" charset="0"/>
                <a:cs typeface="+mn-ea" charset="0"/>
              </a:rPr>
              <a:t>So after running for several months in testing environment, we finally abandoned this network topology. </a:t>
            </a:r>
          </a:p>
          <a:p>
            <a:pPr eaLnBrk="1" hangingPunct="1">
              <a:spcBef>
                <a:spcPct val="0"/>
              </a:spcBef>
              <a:buClrTx/>
              <a:buSzTx/>
              <a:buFontTx/>
              <a:buNone/>
            </a:pPr>
            <a:r>
              <a:rPr lang="en-US" sz="2000">
                <a:latin typeface="Arial" charset="0"/>
                <a:ea typeface="+mn-ea" charset="0"/>
                <a:cs typeface="+mn-ea" charset="0"/>
              </a:rPr>
              <a:t> </a:t>
            </a:r>
          </a:p>
          <a:p>
            <a:pPr eaLnBrk="1" hangingPunct="1">
              <a:spcBef>
                <a:spcPct val="0"/>
              </a:spcBef>
              <a:buClrTx/>
              <a:buSzTx/>
              <a:buFontTx/>
              <a:buNone/>
            </a:pPr>
            <a:r>
              <a:rPr lang="en-US" sz="2000">
                <a:latin typeface="Arial" charset="0"/>
                <a:ea typeface="+mn-ea" charset="0"/>
                <a:cs typeface="+mn-ea" charset="0"/>
              </a:rPr>
              <a:t>Enough about VLAN manager, next I’ll talk about FLAT network. </a:t>
            </a:r>
          </a:p>
        </p:txBody>
      </p:sp>
    </p:spTree>
    <p:extLst>
      <p:ext uri="{BB962C8B-B14F-4D97-AF65-F5344CB8AC3E}">
        <p14:creationId xmlns:p14="http://schemas.microsoft.com/office/powerpoint/2010/main" val="2986470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9CF4FF2-ABDF-4FF4-86E7-BEB22011BA3F}" type="slidenum">
              <a:rPr lang="en-US"/>
              <a:pPr/>
              <a:t>38</a:t>
            </a:fld>
            <a:endParaRPr lang="en-US"/>
          </a:p>
        </p:txBody>
      </p:sp>
      <p:sp>
        <p:nvSpPr>
          <p:cNvPr id="6246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Text Box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9pPr>
          </a:lstStyle>
          <a:p>
            <a:pPr eaLnBrk="1" hangingPunct="1">
              <a:spcBef>
                <a:spcPct val="0"/>
              </a:spcBef>
            </a:pPr>
            <a:r>
              <a:rPr lang="en-US" sz="2000">
                <a:latin typeface="Arial" charset="0"/>
                <a:ea typeface="+mn-ea" charset="0"/>
                <a:cs typeface="+mn-ea" charset="0"/>
              </a:rPr>
              <a:t>Find the difference between vlan and flat. </a:t>
            </a:r>
          </a:p>
          <a:p>
            <a:pPr eaLnBrk="1" hangingPunct="1">
              <a:spcBef>
                <a:spcPct val="0"/>
              </a:spcBef>
            </a:pPr>
            <a:r>
              <a:rPr lang="en-US" sz="2000" b="1">
                <a:latin typeface="Arial" charset="0"/>
                <a:ea typeface="+mn-ea" charset="0"/>
                <a:cs typeface="+mn-ea" charset="0"/>
              </a:rPr>
              <a:t>It looks simpler and cleaner</a:t>
            </a:r>
            <a:r>
              <a:rPr lang="en-US" sz="2000">
                <a:latin typeface="Arial" charset="0"/>
                <a:ea typeface="+mn-ea" charset="0"/>
                <a:cs typeface="+mn-ea" charset="0"/>
              </a:rPr>
              <a:t> than vlan mode. </a:t>
            </a:r>
          </a:p>
          <a:p>
            <a:pPr eaLnBrk="1" hangingPunct="1">
              <a:spcBef>
                <a:spcPct val="0"/>
              </a:spcBef>
            </a:pPr>
            <a:r>
              <a:rPr lang="en-US" sz="2000">
                <a:latin typeface="Arial" charset="0"/>
                <a:ea typeface="+mn-ea" charset="0"/>
                <a:cs typeface="+mn-ea" charset="0"/>
              </a:rPr>
              <a:t>The vlan interfaces have gone, and only one bridge left, and thus there is only one fixed network and one gateway. </a:t>
            </a:r>
          </a:p>
          <a:p>
            <a:pPr eaLnBrk="1" hangingPunct="1">
              <a:spcBef>
                <a:spcPct val="0"/>
              </a:spcBef>
            </a:pPr>
            <a:r>
              <a:rPr lang="en-US" sz="2000" b="1">
                <a:latin typeface="Arial" charset="0"/>
                <a:ea typeface="+mn-ea" charset="0"/>
                <a:cs typeface="+mn-ea" charset="0"/>
              </a:rPr>
              <a:t>The obvious result</a:t>
            </a:r>
            <a:r>
              <a:rPr lang="en-US" sz="2000">
                <a:latin typeface="Arial" charset="0"/>
                <a:ea typeface="+mn-ea" charset="0"/>
                <a:cs typeface="+mn-ea" charset="0"/>
              </a:rPr>
              <a:t> is that the tenant isolation has gone, every instance seems belonging the same tenant, even though they have different owner in name. </a:t>
            </a:r>
          </a:p>
          <a:p>
            <a:pPr eaLnBrk="1" hangingPunct="1">
              <a:spcBef>
                <a:spcPct val="0"/>
              </a:spcBef>
            </a:pPr>
            <a:r>
              <a:rPr lang="en-US" sz="2000">
                <a:latin typeface="Arial" charset="0"/>
                <a:ea typeface="+mn-ea" charset="0"/>
                <a:cs typeface="+mn-ea" charset="0"/>
              </a:rPr>
              <a:t> So the responsibility of security is pushed to security group, and I’d like talk about more about it later. </a:t>
            </a:r>
          </a:p>
          <a:p>
            <a:pPr eaLnBrk="1" hangingPunct="1">
              <a:spcBef>
                <a:spcPct val="0"/>
              </a:spcBef>
            </a:pPr>
            <a:r>
              <a:rPr lang="en-US" sz="2000">
                <a:latin typeface="Arial" charset="0"/>
                <a:ea typeface="+mn-ea" charset="0"/>
                <a:cs typeface="+mn-ea" charset="0"/>
              </a:rPr>
              <a:t>I was hesitated to classify this feature to the class of drawbacks, because from the other hand, it could be regarded as an advantage in flat mode, because cloud operators do not need to pre-allocate a network and vlan resource, it is a big benefit when set up a public cloud computing. </a:t>
            </a:r>
          </a:p>
          <a:p>
            <a:pPr eaLnBrk="1" hangingPunct="1">
              <a:spcBef>
                <a:spcPct val="0"/>
              </a:spcBef>
            </a:pPr>
            <a:r>
              <a:rPr lang="en-US" sz="2000">
                <a:latin typeface="Arial" charset="0"/>
                <a:ea typeface="+mn-ea" charset="0"/>
                <a:cs typeface="+mn-ea" charset="0"/>
              </a:rPr>
              <a:t>Flatdhcp seems more practical but the traffic bottleneck also exists in NAT server.</a:t>
            </a:r>
          </a:p>
          <a:p>
            <a:pPr eaLnBrk="1" hangingPunct="1">
              <a:spcBef>
                <a:spcPct val="0"/>
              </a:spcBef>
            </a:pPr>
            <a:r>
              <a:rPr lang="en-US" sz="2000">
                <a:latin typeface="Arial" charset="0"/>
                <a:ea typeface="+mn-ea" charset="0"/>
                <a:cs typeface="+mn-ea" charset="0"/>
              </a:rPr>
              <a:t>Our business requires high-speed data transfer between instances and the outside network, so we also abandoned this topology. </a:t>
            </a:r>
          </a:p>
        </p:txBody>
      </p:sp>
    </p:spTree>
    <p:extLst>
      <p:ext uri="{BB962C8B-B14F-4D97-AF65-F5344CB8AC3E}">
        <p14:creationId xmlns:p14="http://schemas.microsoft.com/office/powerpoint/2010/main" val="235153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559BC1-3BF3-42C9-8364-2169CA0BB2C4}" type="slidenum">
              <a:rPr lang="en-US"/>
              <a:pPr/>
              <a:t>39</a:t>
            </a:fld>
            <a:endParaRPr lang="en-US"/>
          </a:p>
        </p:txBody>
      </p:sp>
      <p:sp>
        <p:nvSpPr>
          <p:cNvPr id="634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Text Box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215900" indent="-214313">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9pPr>
          </a:lstStyle>
          <a:p>
            <a:pPr eaLnBrk="1" hangingPunct="1">
              <a:spcBef>
                <a:spcPct val="0"/>
              </a:spcBef>
            </a:pPr>
            <a:r>
              <a:rPr lang="en-US" sz="2000">
                <a:latin typeface="Arial" charset="0"/>
                <a:ea typeface="+mn-ea" charset="0"/>
                <a:cs typeface="+mn-ea" charset="0"/>
              </a:rPr>
              <a:t>Ok, let’s check the network topology with flatdhcp and having multihost enabled. </a:t>
            </a:r>
          </a:p>
          <a:p>
            <a:pPr eaLnBrk="1" hangingPunct="1">
              <a:spcBef>
                <a:spcPct val="0"/>
              </a:spcBef>
            </a:pPr>
            <a:r>
              <a:rPr lang="en-US" sz="2000">
                <a:latin typeface="Arial" charset="0"/>
                <a:ea typeface="+mn-ea" charset="0"/>
                <a:cs typeface="+mn-ea" charset="0"/>
              </a:rPr>
              <a:t>It </a:t>
            </a:r>
            <a:r>
              <a:rPr lang="en-US" sz="2000" b="1">
                <a:latin typeface="Arial" charset="0"/>
                <a:ea typeface="+mn-ea" charset="0"/>
                <a:cs typeface="+mn-ea" charset="0"/>
              </a:rPr>
              <a:t>is obvious that the network controller is no longer needed</a:t>
            </a:r>
            <a:r>
              <a:rPr lang="en-US" sz="2000">
                <a:latin typeface="Arial" charset="0"/>
                <a:ea typeface="+mn-ea" charset="0"/>
                <a:cs typeface="+mn-ea" charset="0"/>
              </a:rPr>
              <a:t>, instead each compute node has its own network controller. </a:t>
            </a:r>
          </a:p>
          <a:p>
            <a:pPr eaLnBrk="1" hangingPunct="1">
              <a:spcBef>
                <a:spcPct val="0"/>
              </a:spcBef>
            </a:pPr>
            <a:r>
              <a:rPr lang="en-US" sz="2000">
                <a:latin typeface="Arial" charset="0"/>
                <a:ea typeface="+mn-ea" charset="0"/>
                <a:cs typeface="+mn-ea" charset="0"/>
              </a:rPr>
              <a:t>Thus it turns out to be a totally distributed and symmetrical architecture, we will no longer worry about the network controller going down, if unluckily the compute node was down, the failure would be limited to one single node, and do not have impact on any other components. </a:t>
            </a:r>
          </a:p>
          <a:p>
            <a:pPr eaLnBrk="1">
              <a:spcBef>
                <a:spcPct val="0"/>
              </a:spcBef>
              <a:buSzPct val="45000"/>
              <a:buFont typeface="Wingdings" charset="2"/>
              <a:buChar char=""/>
            </a:pPr>
            <a:r>
              <a:rPr lang="en-US" sz="2000">
                <a:latin typeface="Arial" charset="0"/>
                <a:ea typeface="+mn-ea" charset="0"/>
                <a:cs typeface="+mn-ea" charset="0"/>
              </a:rPr>
              <a:t>This architecture also eliminates the NAT bottleneck, because any compute node is able to do NAT through its own public Ethernet port. </a:t>
            </a:r>
          </a:p>
          <a:p>
            <a:pPr eaLnBrk="1">
              <a:spcBef>
                <a:spcPct val="0"/>
              </a:spcBef>
              <a:buSzPct val="45000"/>
              <a:buFont typeface="Wingdings" charset="2"/>
              <a:buChar char=""/>
            </a:pPr>
            <a:r>
              <a:rPr lang="en-US" sz="2000">
                <a:latin typeface="Arial" charset="0"/>
                <a:ea typeface="+mn-ea" charset="0"/>
                <a:cs typeface="+mn-ea" charset="0"/>
              </a:rPr>
              <a:t>Note that the virtual machine network switch is no longer standalone, with up link to internal core router, this leads two effect:</a:t>
            </a:r>
          </a:p>
          <a:p>
            <a:pPr eaLnBrk="1">
              <a:spcBef>
                <a:spcPct val="0"/>
              </a:spcBef>
              <a:buSzPct val="45000"/>
              <a:buFont typeface="Wingdings" charset="2"/>
              <a:buChar char=""/>
            </a:pPr>
            <a:r>
              <a:rPr lang="en-US" sz="2000" b="1">
                <a:latin typeface="Arial" charset="0"/>
                <a:ea typeface="+mn-ea" charset="0"/>
                <a:cs typeface="+mn-ea" charset="0"/>
              </a:rPr>
              <a:t>This first is bonus</a:t>
            </a:r>
            <a:r>
              <a:rPr lang="en-US" sz="2000">
                <a:latin typeface="Arial" charset="0"/>
                <a:ea typeface="+mn-ea" charset="0"/>
                <a:cs typeface="+mn-ea" charset="0"/>
              </a:rPr>
              <a:t>, which allows the instance to do high-speed data-exchange between two different regions, this is critical for customers to do data synchronization and failure over between different region and zones. And if without this line, this could be only done by NAT through public network which is costly and slow.</a:t>
            </a:r>
          </a:p>
          <a:p>
            <a:pPr eaLnBrk="1">
              <a:spcBef>
                <a:spcPct val="0"/>
              </a:spcBef>
              <a:buSzPct val="45000"/>
              <a:buFont typeface="Wingdings" charset="2"/>
              <a:buChar char=""/>
            </a:pPr>
            <a:r>
              <a:rPr lang="en-US" sz="2000">
                <a:latin typeface="Arial" charset="0"/>
                <a:ea typeface="+mn-ea" charset="0"/>
                <a:cs typeface="+mn-ea" charset="0"/>
              </a:rPr>
              <a:t>The second effect is a drawback:</a:t>
            </a:r>
          </a:p>
          <a:p>
            <a:pPr eaLnBrk="1">
              <a:spcBef>
                <a:spcPct val="0"/>
              </a:spcBef>
              <a:buSzPct val="45000"/>
              <a:buFont typeface="Wingdings" charset="2"/>
              <a:buChar char=""/>
            </a:pPr>
            <a:r>
              <a:rPr lang="en-US" sz="2000">
                <a:latin typeface="Arial" charset="0"/>
                <a:ea typeface="+mn-ea" charset="0"/>
                <a:cs typeface="+mn-ea" charset="0"/>
              </a:rPr>
              <a:t>it gives the possibility for instances to access enterprise network. Of course, this ability needs  careful restriction, or it may cause some security issues when set up a public cloud service. </a:t>
            </a:r>
          </a:p>
          <a:p>
            <a:pPr eaLnBrk="1" hangingPunct="1">
              <a:spcBef>
                <a:spcPct val="0"/>
              </a:spcBef>
              <a:buClrTx/>
              <a:buSzTx/>
              <a:buFontTx/>
              <a:buNone/>
            </a:pPr>
            <a:endParaRPr lang="en-US" sz="2000">
              <a:latin typeface="Arial" charset="0"/>
              <a:ea typeface="+mn-ea" charset="0"/>
              <a:cs typeface="+mn-ea" charset="0"/>
            </a:endParaRPr>
          </a:p>
          <a:p>
            <a:pPr eaLnBrk="1" hangingPunct="1">
              <a:spcBef>
                <a:spcPct val="0"/>
              </a:spcBef>
              <a:buClrTx/>
              <a:buSzTx/>
              <a:buFontTx/>
              <a:buNone/>
            </a:pPr>
            <a:r>
              <a:rPr lang="en-US" sz="2000">
                <a:latin typeface="Arial" charset="0"/>
                <a:ea typeface="+mn-ea" charset="0"/>
                <a:cs typeface="+mn-ea" charset="0"/>
              </a:rPr>
              <a:t>So we </a:t>
            </a:r>
            <a:r>
              <a:rPr lang="en-US" sz="2000" b="1">
                <a:latin typeface="Arial" charset="0"/>
                <a:ea typeface="+mn-ea" charset="0"/>
                <a:cs typeface="+mn-ea" charset="0"/>
              </a:rPr>
              <a:t>finally choose the network topology</a:t>
            </a:r>
            <a:r>
              <a:rPr lang="en-US" sz="2000">
                <a:latin typeface="Arial" charset="0"/>
                <a:ea typeface="+mn-ea" charset="0"/>
                <a:cs typeface="+mn-ea" charset="0"/>
              </a:rPr>
              <a:t> of flatdhcp plus multihost, and now this works well in our production environment. </a:t>
            </a:r>
          </a:p>
          <a:p>
            <a:pPr eaLnBrk="1" hangingPunct="1">
              <a:spcBef>
                <a:spcPct val="0"/>
              </a:spcBef>
              <a:buClrTx/>
              <a:buSzTx/>
              <a:buFontTx/>
              <a:buNone/>
            </a:pPr>
            <a:r>
              <a:rPr lang="en-US" sz="2000">
                <a:latin typeface="Arial" charset="0"/>
                <a:ea typeface="+mn-ea" charset="0"/>
                <a:cs typeface="+mn-ea" charset="0"/>
              </a:rPr>
              <a:t>Next I will talk about what we have done to resolve the security issue. </a:t>
            </a:r>
          </a:p>
        </p:txBody>
      </p:sp>
    </p:spTree>
    <p:extLst>
      <p:ext uri="{BB962C8B-B14F-4D97-AF65-F5344CB8AC3E}">
        <p14:creationId xmlns:p14="http://schemas.microsoft.com/office/powerpoint/2010/main" val="1051947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88EABC2-AC00-403E-AB0B-5F9CFB5012C8}" type="slidenum">
              <a:rPr lang="en-US"/>
              <a:pPr/>
              <a:t>40</a:t>
            </a:fld>
            <a:endParaRPr lang="en-US"/>
          </a:p>
        </p:txBody>
      </p:sp>
      <p:sp>
        <p:nvSpPr>
          <p:cNvPr id="6451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Text Box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9pPr>
          </a:lstStyle>
          <a:p>
            <a:pPr eaLnBrk="1" hangingPunct="1">
              <a:spcBef>
                <a:spcPct val="0"/>
              </a:spcBef>
            </a:pPr>
            <a:r>
              <a:rPr lang="en-US" sz="2000" i="1">
                <a:latin typeface="Arial" charset="0"/>
                <a:ea typeface="+mn-ea" charset="0"/>
                <a:cs typeface="+mn-ea" charset="0"/>
              </a:rPr>
              <a:t>And first, I’d like to talk about the security in openstack.</a:t>
            </a:r>
          </a:p>
          <a:p>
            <a:pPr eaLnBrk="1" hangingPunct="1">
              <a:spcBef>
                <a:spcPct val="0"/>
              </a:spcBef>
            </a:pPr>
            <a:r>
              <a:rPr lang="en-US" sz="2000">
                <a:latin typeface="Arial" charset="0"/>
                <a:ea typeface="+mn-ea" charset="0"/>
                <a:cs typeface="+mn-ea" charset="0"/>
              </a:rPr>
              <a:t>There are two security mechanisms in openstack, one is the security group in layer-3 IP network, and the other is static filters, which is a layer-2 filter in Ethernet Bridge.</a:t>
            </a:r>
          </a:p>
          <a:p>
            <a:pPr eaLnBrk="1" hangingPunct="1">
              <a:spcBef>
                <a:spcPct val="0"/>
              </a:spcBef>
            </a:pPr>
            <a:r>
              <a:rPr lang="en-US" sz="2000" b="1">
                <a:latin typeface="Arial" charset="0"/>
                <a:ea typeface="+mn-ea" charset="0"/>
                <a:cs typeface="+mn-ea" charset="0"/>
              </a:rPr>
              <a:t>Security group is a firewall which resides in each compute node</a:t>
            </a:r>
            <a:r>
              <a:rPr lang="en-US" sz="2000">
                <a:latin typeface="Arial" charset="0"/>
                <a:ea typeface="+mn-ea" charset="0"/>
                <a:cs typeface="+mn-ea" charset="0"/>
              </a:rPr>
              <a:t>, which specify which incoming network traffic should be delivered to VM instances in the group, and all other incoming traffic being discarded.</a:t>
            </a:r>
          </a:p>
          <a:p>
            <a:pPr eaLnBrk="1" hangingPunct="1">
              <a:spcBef>
                <a:spcPct val="0"/>
              </a:spcBef>
            </a:pPr>
            <a:r>
              <a:rPr lang="en-US" sz="2000" b="1">
                <a:latin typeface="Arial" charset="0"/>
                <a:ea typeface="+mn-ea" charset="0"/>
                <a:cs typeface="+mn-ea" charset="0"/>
              </a:rPr>
              <a:t>It is notable that the security groups have only effects on incoming traffic, not outgoing traffic</a:t>
            </a:r>
            <a:r>
              <a:rPr lang="en-US" sz="2000">
                <a:latin typeface="Arial" charset="0"/>
                <a:ea typeface="+mn-ea" charset="0"/>
                <a:cs typeface="+mn-ea" charset="0"/>
              </a:rPr>
              <a:t>, this might be a problem when we integrating openstack to our internal network.</a:t>
            </a:r>
          </a:p>
          <a:p>
            <a:pPr eaLnBrk="1" hangingPunct="1">
              <a:spcBef>
                <a:spcPct val="0"/>
              </a:spcBef>
            </a:pPr>
            <a:r>
              <a:rPr lang="en-US" sz="2000">
                <a:latin typeface="Arial" charset="0"/>
                <a:ea typeface="+mn-ea" charset="0"/>
                <a:cs typeface="+mn-ea" charset="0"/>
              </a:rPr>
              <a:t>Look at the picture, all the incoming traffic to instance will be filtered by security group.</a:t>
            </a:r>
          </a:p>
          <a:p>
            <a:pPr eaLnBrk="1" hangingPunct="1">
              <a:spcBef>
                <a:spcPct val="0"/>
              </a:spcBef>
            </a:pPr>
            <a:r>
              <a:rPr lang="en-US" sz="2000">
                <a:latin typeface="Arial" charset="0"/>
                <a:ea typeface="+mn-ea" charset="0"/>
                <a:cs typeface="+mn-ea" charset="0"/>
              </a:rPr>
              <a:t>There are three different type of traffic path, first is that from instances in different compute node to VM3, as you can see, the packets directly goes out from eth0 bypass the firewall.</a:t>
            </a:r>
          </a:p>
          <a:p>
            <a:pPr eaLnBrk="1" hangingPunct="1">
              <a:spcBef>
                <a:spcPct val="0"/>
              </a:spcBef>
            </a:pPr>
            <a:r>
              <a:rPr lang="en-US" sz="2000">
                <a:latin typeface="Arial" charset="0"/>
                <a:ea typeface="+mn-ea" charset="0"/>
                <a:cs typeface="+mn-ea" charset="0"/>
              </a:rPr>
              <a:t>And the second is from the public network to VM1</a:t>
            </a:r>
          </a:p>
          <a:p>
            <a:pPr eaLnBrk="1" hangingPunct="1">
              <a:spcBef>
                <a:spcPct val="0"/>
              </a:spcBef>
            </a:pPr>
            <a:r>
              <a:rPr lang="en-US" sz="2000">
                <a:latin typeface="Arial" charset="0"/>
                <a:ea typeface="+mn-ea" charset="0"/>
                <a:cs typeface="+mn-ea" charset="0"/>
              </a:rPr>
              <a:t>The third is from VM1 to VM2, which are both in the same compute node.</a:t>
            </a:r>
          </a:p>
          <a:p>
            <a:pPr eaLnBrk="1" hangingPunct="1">
              <a:spcBef>
                <a:spcPct val="0"/>
              </a:spcBef>
            </a:pPr>
            <a:r>
              <a:rPr lang="en-US" sz="2000">
                <a:latin typeface="Arial" charset="0"/>
                <a:ea typeface="+mn-ea" charset="0"/>
                <a:cs typeface="+mn-ea" charset="0"/>
              </a:rPr>
              <a:t>So from this perspective, it will be secure enough as long as customers have well defined security groups.</a:t>
            </a:r>
          </a:p>
          <a:p>
            <a:pPr eaLnBrk="1" hangingPunct="1">
              <a:spcBef>
                <a:spcPct val="0"/>
              </a:spcBef>
            </a:pPr>
            <a:r>
              <a:rPr lang="en-US" sz="2000" b="1">
                <a:latin typeface="Arial" charset="0"/>
                <a:ea typeface="+mn-ea" charset="0"/>
                <a:cs typeface="+mn-ea" charset="0"/>
              </a:rPr>
              <a:t>The layer-2 filters is applied to VM when it is started</a:t>
            </a:r>
            <a:r>
              <a:rPr lang="en-US" sz="2000">
                <a:latin typeface="Arial" charset="0"/>
                <a:ea typeface="+mn-ea" charset="0"/>
                <a:cs typeface="+mn-ea" charset="0"/>
              </a:rPr>
              <a:t>, we cannot configure it, because there is no corresponding option in nova.conf, so I call it static filters.</a:t>
            </a:r>
          </a:p>
          <a:p>
            <a:pPr eaLnBrk="1" hangingPunct="1">
              <a:spcBef>
                <a:spcPct val="0"/>
              </a:spcBef>
            </a:pPr>
            <a:r>
              <a:rPr lang="en-US" sz="2000">
                <a:latin typeface="Arial" charset="0"/>
                <a:ea typeface="+mn-ea" charset="0"/>
                <a:cs typeface="+mn-ea" charset="0"/>
              </a:rPr>
              <a:t>It was used to protect the virtual network from mac, IP and ARP spoofing.</a:t>
            </a:r>
          </a:p>
          <a:p>
            <a:pPr eaLnBrk="1" hangingPunct="1">
              <a:spcBef>
                <a:spcPct val="0"/>
              </a:spcBef>
            </a:pPr>
            <a:r>
              <a:rPr lang="en-US" sz="2000">
                <a:latin typeface="Arial" charset="0"/>
                <a:ea typeface="+mn-ea" charset="0"/>
                <a:cs typeface="+mn-ea" charset="0"/>
              </a:rPr>
              <a:t>We can use this command ebtables to list whatever rules has been applied to instances.</a:t>
            </a:r>
          </a:p>
        </p:txBody>
      </p:sp>
    </p:spTree>
    <p:extLst>
      <p:ext uri="{BB962C8B-B14F-4D97-AF65-F5344CB8AC3E}">
        <p14:creationId xmlns:p14="http://schemas.microsoft.com/office/powerpoint/2010/main" val="3205036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7A9D372-E8CC-4425-86A9-A553FD0BAA05}" type="slidenum">
              <a:rPr lang="en-US"/>
              <a:pPr/>
              <a:t>41</a:t>
            </a:fld>
            <a:endParaRPr lang="en-US"/>
          </a:p>
        </p:txBody>
      </p:sp>
      <p:sp>
        <p:nvSpPr>
          <p:cNvPr id="6553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Text Box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9pPr>
          </a:lstStyle>
          <a:p>
            <a:pPr eaLnBrk="1" hangingPunct="1">
              <a:spcBef>
                <a:spcPct val="0"/>
              </a:spcBef>
            </a:pPr>
            <a:r>
              <a:rPr lang="en-US" sz="2000">
                <a:latin typeface="Arial" charset="0"/>
                <a:ea typeface="+mn-ea" charset="0"/>
                <a:cs typeface="+mn-ea" charset="0"/>
              </a:rPr>
              <a:t>This diagram shows the whole network of our company.</a:t>
            </a:r>
          </a:p>
          <a:p>
            <a:pPr eaLnBrk="1" hangingPunct="1">
              <a:spcBef>
                <a:spcPct val="0"/>
              </a:spcBef>
            </a:pPr>
            <a:r>
              <a:rPr lang="en-US" sz="2000">
                <a:latin typeface="Arial" charset="0"/>
                <a:ea typeface="+mn-ea" charset="0"/>
                <a:cs typeface="+mn-ea" charset="0"/>
              </a:rPr>
              <a:t>We have several openstack regions, as well as our traditional IT infrastructures.</a:t>
            </a:r>
          </a:p>
          <a:p>
            <a:pPr eaLnBrk="1" hangingPunct="1">
              <a:spcBef>
                <a:spcPct val="0"/>
              </a:spcBef>
            </a:pPr>
            <a:r>
              <a:rPr lang="en-US" sz="2000">
                <a:latin typeface="Arial" charset="0"/>
                <a:ea typeface="+mn-ea" charset="0"/>
                <a:cs typeface="+mn-ea" charset="0"/>
              </a:rPr>
              <a:t>In reality, we have two types of customers, one is the public users, who should be isolated from our enterprise network, and the other is internal customers, who need to exchange data with internal network.</a:t>
            </a:r>
          </a:p>
          <a:p>
            <a:pPr eaLnBrk="1" hangingPunct="1">
              <a:spcBef>
                <a:spcPct val="0"/>
              </a:spcBef>
            </a:pPr>
            <a:r>
              <a:rPr lang="en-US" sz="2000">
                <a:latin typeface="Arial" charset="0"/>
                <a:ea typeface="+mn-ea" charset="0"/>
                <a:cs typeface="+mn-ea" charset="0"/>
              </a:rPr>
              <a:t>From my perspective, I want to put them together into the same environment, avoid maintaining two heterogeneous platforms.</a:t>
            </a:r>
          </a:p>
          <a:p>
            <a:pPr eaLnBrk="1" hangingPunct="1">
              <a:spcBef>
                <a:spcPct val="0"/>
              </a:spcBef>
            </a:pPr>
            <a:r>
              <a:rPr lang="en-US" sz="2000" b="1">
                <a:latin typeface="Arial" charset="0"/>
                <a:ea typeface="+mn-ea" charset="0"/>
                <a:cs typeface="+mn-ea" charset="0"/>
              </a:rPr>
              <a:t>But how do we reconcile the conflict?  </a:t>
            </a:r>
          </a:p>
          <a:p>
            <a:pPr eaLnBrk="1" hangingPunct="1">
              <a:spcBef>
                <a:spcPct val="0"/>
              </a:spcBef>
            </a:pPr>
            <a:r>
              <a:rPr lang="en-US" sz="2000">
                <a:latin typeface="Arial" charset="0"/>
                <a:ea typeface="+mn-ea" charset="0"/>
                <a:cs typeface="+mn-ea" charset="0"/>
              </a:rPr>
              <a:t>I have just told that security group are used to filter incoming traffic, not outgoing traffic, so if we provide public cloud service, the unauthorized network traffic could go to any corner of our enterprise network. it is really a big security threat.</a:t>
            </a:r>
          </a:p>
          <a:p>
            <a:pPr eaLnBrk="1" hangingPunct="1">
              <a:spcBef>
                <a:spcPct val="0"/>
              </a:spcBef>
            </a:pPr>
            <a:r>
              <a:rPr lang="en-US" sz="2000">
                <a:latin typeface="Arial" charset="0"/>
                <a:ea typeface="+mn-ea" charset="0"/>
                <a:cs typeface="+mn-ea" charset="0"/>
              </a:rPr>
              <a:t>In addition to security group, we have implemented another security mechanism, named SWS Filter, actually it is just like security group, but used to filter outgoing traffic from instances.</a:t>
            </a:r>
          </a:p>
          <a:p>
            <a:pPr eaLnBrk="1" hangingPunct="1">
              <a:spcBef>
                <a:spcPct val="0"/>
              </a:spcBef>
            </a:pPr>
            <a:r>
              <a:rPr lang="en-US" sz="2000">
                <a:latin typeface="Arial" charset="0"/>
                <a:ea typeface="+mn-ea" charset="0"/>
                <a:cs typeface="+mn-ea" charset="0"/>
              </a:rPr>
              <a:t>SWS filter is designed to define which instance in openstack environment have access to which IP in enterprise network.</a:t>
            </a:r>
          </a:p>
          <a:p>
            <a:pPr eaLnBrk="1" hangingPunct="1">
              <a:spcBef>
                <a:spcPct val="0"/>
              </a:spcBef>
            </a:pPr>
            <a:r>
              <a:rPr lang="en-US" sz="2000">
                <a:latin typeface="Arial" charset="0"/>
                <a:ea typeface="+mn-ea" charset="0"/>
                <a:cs typeface="+mn-ea" charset="0"/>
              </a:rPr>
              <a:t>SWS filter is managed by cloud manager, not ordinary users or project manager.</a:t>
            </a:r>
          </a:p>
          <a:p>
            <a:pPr eaLnBrk="1" hangingPunct="1">
              <a:spcBef>
                <a:spcPct val="0"/>
              </a:spcBef>
            </a:pPr>
            <a:r>
              <a:rPr lang="en-US" sz="2000">
                <a:latin typeface="Arial" charset="0"/>
                <a:ea typeface="+mn-ea" charset="0"/>
                <a:cs typeface="+mn-ea" charset="0"/>
              </a:rPr>
              <a:t> </a:t>
            </a:r>
          </a:p>
          <a:p>
            <a:pPr eaLnBrk="1" hangingPunct="1">
              <a:spcBef>
                <a:spcPct val="0"/>
              </a:spcBef>
            </a:pPr>
            <a:r>
              <a:rPr lang="en-US" sz="2000">
                <a:latin typeface="Arial" charset="0"/>
                <a:ea typeface="+mn-ea" charset="0"/>
                <a:cs typeface="+mn-ea" charset="0"/>
              </a:rPr>
              <a:t>By default, SWS filter drops all network traffic from instances to enterprise network, that is to say, the traffic from A to C or B to C is dropped unless additional authorization from cloud manager.</a:t>
            </a:r>
          </a:p>
          <a:p>
            <a:pPr eaLnBrk="1" hangingPunct="1">
              <a:spcBef>
                <a:spcPct val="0"/>
              </a:spcBef>
            </a:pPr>
            <a:r>
              <a:rPr lang="en-US" sz="2000">
                <a:latin typeface="Arial" charset="0"/>
                <a:ea typeface="+mn-ea" charset="0"/>
                <a:cs typeface="+mn-ea" charset="0"/>
              </a:rPr>
              <a:t>When the traffic goes out of compute node, it will be free to go anywhere. That is why we implement SWS filter in compute node as iptables rules like security group.</a:t>
            </a:r>
          </a:p>
          <a:p>
            <a:pPr eaLnBrk="1" hangingPunct="1">
              <a:spcBef>
                <a:spcPct val="0"/>
              </a:spcBef>
            </a:pPr>
            <a:r>
              <a:rPr lang="en-US" sz="2000">
                <a:latin typeface="Arial" charset="0"/>
                <a:ea typeface="+mn-ea" charset="0"/>
                <a:cs typeface="+mn-ea" charset="0"/>
              </a:rPr>
              <a:t>Until now, we finally put private and public business together safely into the same openstack environment.</a:t>
            </a:r>
          </a:p>
        </p:txBody>
      </p:sp>
    </p:spTree>
    <p:extLst>
      <p:ext uri="{BB962C8B-B14F-4D97-AF65-F5344CB8AC3E}">
        <p14:creationId xmlns:p14="http://schemas.microsoft.com/office/powerpoint/2010/main" val="971675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34000DA-CC8C-4477-BA9D-3C80334EA793}" type="slidenum">
              <a:rPr lang="en-US"/>
              <a:pPr/>
              <a:t>42</a:t>
            </a:fld>
            <a:endParaRPr lang="en-US"/>
          </a:p>
        </p:txBody>
      </p:sp>
      <p:sp>
        <p:nvSpPr>
          <p:cNvPr id="66561" name="Rectangle 1"/>
          <p:cNvSpPr txBox="1">
            <a:spLocks noGrp="1" noRot="1" noChangeAspect="1" noChangeArrowheads="1"/>
          </p:cNvSpPr>
          <p:nvPr>
            <p:ph type="sldImg"/>
          </p:nvPr>
        </p:nvSpPr>
        <p:spPr bwMode="auto">
          <a:xfrm>
            <a:off x="1104900" y="811213"/>
            <a:ext cx="5346700" cy="40100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p>
            <a:pPr eaLnBrk="1" hangingPunct="1">
              <a:spcBef>
                <a:spcPct val="0"/>
              </a:spcBef>
            </a:pPr>
            <a:r>
              <a:rPr lang="en-US" sz="2000" b="1">
                <a:latin typeface="Arial" charset="0"/>
                <a:ea typeface="+mn-ea" charset="0"/>
                <a:cs typeface="+mn-ea" charset="0"/>
              </a:rPr>
              <a:t>This is a clear picture to demonstrate</a:t>
            </a:r>
            <a:r>
              <a:rPr lang="en-US" sz="2000">
                <a:latin typeface="Arial" charset="0"/>
                <a:ea typeface="+mn-ea" charset="0"/>
                <a:cs typeface="+mn-ea" charset="0"/>
              </a:rPr>
              <a:t> the difference of Security Group and SWS filter.</a:t>
            </a:r>
          </a:p>
          <a:p>
            <a:pPr eaLnBrk="1" hangingPunct="1">
              <a:spcBef>
                <a:spcPct val="0"/>
              </a:spcBef>
            </a:pPr>
            <a:r>
              <a:rPr lang="en-US" sz="2000">
                <a:latin typeface="Arial" charset="0"/>
                <a:ea typeface="+mn-ea" charset="0"/>
                <a:cs typeface="+mn-ea" charset="0"/>
              </a:rPr>
              <a:t>Now, when the virtual firewall is used to filter incoming traffic, it is called security group,</a:t>
            </a:r>
          </a:p>
          <a:p>
            <a:pPr eaLnBrk="1" hangingPunct="1">
              <a:spcBef>
                <a:spcPct val="0"/>
              </a:spcBef>
            </a:pPr>
            <a:r>
              <a:rPr lang="en-US" sz="2000">
                <a:latin typeface="Arial" charset="0"/>
                <a:ea typeface="+mn-ea" charset="0"/>
                <a:cs typeface="+mn-ea" charset="0"/>
              </a:rPr>
              <a:t>And when it is used to filter outgoing traffic, it will be SWS Filter.</a:t>
            </a:r>
          </a:p>
        </p:txBody>
      </p:sp>
    </p:spTree>
    <p:extLst>
      <p:ext uri="{BB962C8B-B14F-4D97-AF65-F5344CB8AC3E}">
        <p14:creationId xmlns:p14="http://schemas.microsoft.com/office/powerpoint/2010/main" val="3248959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备注占位符 2"/>
          <p:cNvSpPr txBox="1">
            <a:spLocks noGrp="1"/>
          </p:cNvSpPr>
          <p:nvPr>
            <p:ph type="body" sz="quarter" idx="1"/>
          </p:nvPr>
        </p:nvSpPr>
        <p:spPr/>
        <p:txBody>
          <a:bodyPr wrap="square" lIns="92099" tIns="46049" rIns="92099" bIns="46049" anchor="t"/>
          <a:lstStyle/>
          <a:p>
            <a:r>
              <a:rPr lang="en-US" altLang="zh-CN" sz="2000" b="0" i="0" u="none" strike="noStrike" dirty="0" smtClean="0">
                <a:ln>
                  <a:noFill/>
                </a:ln>
                <a:latin typeface="Arial" pitchFamily="18"/>
                <a:cs typeface="Arial" pitchFamily="2"/>
              </a:rPr>
              <a:t>Load balancer is a requirement to provide services to the public, </a:t>
            </a:r>
            <a:r>
              <a:rPr lang="en-US" altLang="zh-CN" sz="2000" b="0" i="1" u="none" strike="noStrike" dirty="0" smtClean="0">
                <a:ln>
                  <a:noFill/>
                </a:ln>
                <a:latin typeface="Arial" pitchFamily="18"/>
                <a:cs typeface="Arial" pitchFamily="2"/>
              </a:rPr>
              <a:t>because of the particular network environment in China.</a:t>
            </a:r>
            <a:endParaRPr lang="zh-CN" altLang="zh-CN" sz="2000" b="0" i="1"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We have three goals to design load balancer:</a:t>
            </a:r>
            <a:endParaRPr lang="zh-CN" altLang="zh-CN" sz="2000" b="0" i="0" u="none" strike="noStrike" dirty="0" smtClean="0">
              <a:ln>
                <a:noFill/>
              </a:ln>
              <a:latin typeface="Arial" pitchFamily="18"/>
              <a:cs typeface="Arial" pitchFamily="2"/>
            </a:endParaRPr>
          </a:p>
          <a:p>
            <a:r>
              <a:rPr lang="en-US" altLang="zh-CN" sz="2000" b="1" i="0" u="none" strike="noStrike" dirty="0" smtClean="0">
                <a:ln>
                  <a:noFill/>
                </a:ln>
                <a:latin typeface="Arial" pitchFamily="18"/>
                <a:cs typeface="Arial" pitchFamily="2"/>
              </a:rPr>
              <a:t>The first is load balancing,</a:t>
            </a:r>
            <a:r>
              <a:rPr lang="en-US" altLang="zh-CN" sz="2000" b="0" i="0" u="none" strike="noStrike" dirty="0" smtClean="0">
                <a:ln>
                  <a:noFill/>
                </a:ln>
                <a:latin typeface="Arial" pitchFamily="18"/>
                <a:cs typeface="Arial" pitchFamily="2"/>
              </a:rPr>
              <a:t> it is easy to understand, just receiving request, and dispatching request according to a particular routing algorithm, and pick off the dead backend.</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Health check is used to detect whether the backend is alive or dead.</a:t>
            </a:r>
            <a:endParaRPr lang="zh-CN" altLang="zh-CN" sz="2000" b="0" i="0" u="none" strike="noStrike" dirty="0" smtClean="0">
              <a:ln>
                <a:noFill/>
              </a:ln>
              <a:latin typeface="Arial" pitchFamily="18"/>
              <a:cs typeface="Arial" pitchFamily="2"/>
            </a:endParaRPr>
          </a:p>
          <a:p>
            <a:r>
              <a:rPr lang="en-US" altLang="zh-CN" sz="2000" b="1" i="0" u="none" strike="noStrike" dirty="0" smtClean="0">
                <a:ln>
                  <a:noFill/>
                </a:ln>
                <a:latin typeface="Arial" pitchFamily="18"/>
                <a:cs typeface="Arial" pitchFamily="2"/>
              </a:rPr>
              <a:t>The second target </a:t>
            </a:r>
            <a:r>
              <a:rPr lang="en-US" altLang="zh-CN" sz="2000" b="0" i="0" u="none" strike="noStrike" dirty="0" smtClean="0">
                <a:ln>
                  <a:noFill/>
                </a:ln>
                <a:latin typeface="Arial" pitchFamily="18"/>
                <a:cs typeface="Arial" pitchFamily="2"/>
              </a:rPr>
              <a:t>is to speed up user’s connection to our servers.</a:t>
            </a:r>
          </a:p>
          <a:p>
            <a:r>
              <a:rPr lang="en-US" altLang="zh-CN" sz="2000" b="0" i="0" u="none" strike="noStrike" dirty="0" smtClean="0">
                <a:ln>
                  <a:noFill/>
                </a:ln>
                <a:latin typeface="Arial" pitchFamily="18"/>
                <a:cs typeface="Arial" pitchFamily="2"/>
              </a:rPr>
              <a:t>In US, this is often the</a:t>
            </a:r>
            <a:r>
              <a:rPr lang="en-US" altLang="zh-CN" sz="2000" b="0" i="0" u="none" strike="noStrike" baseline="0" dirty="0" smtClean="0">
                <a:ln>
                  <a:noFill/>
                </a:ln>
                <a:latin typeface="Arial" pitchFamily="18"/>
                <a:cs typeface="Arial" pitchFamily="2"/>
              </a:rPr>
              <a:t> responsibility of internet providers, but in China, we have to solve the problem by ourselves.</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So we take our office as pivot, building high speed fiber channels from our office to data centers within different internet providers. </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So any two data centers will have high speed connection to each other through the pivot no matter which ISP</a:t>
            </a:r>
            <a:r>
              <a:rPr lang="en-US" altLang="zh-CN" sz="2000" b="0" i="0" u="none" strike="noStrike" baseline="0" dirty="0" smtClean="0">
                <a:ln>
                  <a:noFill/>
                </a:ln>
                <a:latin typeface="Arial" pitchFamily="18"/>
                <a:cs typeface="Arial" pitchFamily="2"/>
              </a:rPr>
              <a:t> </a:t>
            </a:r>
            <a:r>
              <a:rPr lang="en-US" altLang="zh-CN" sz="2000" b="0" i="0" u="none" strike="noStrike" dirty="0" smtClean="0">
                <a:ln>
                  <a:noFill/>
                </a:ln>
                <a:latin typeface="Arial" pitchFamily="18"/>
                <a:cs typeface="Arial" pitchFamily="2"/>
              </a:rPr>
              <a:t>they belongs.</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To accelerate uses’ speed, the last thing is make sure users always be given the same endpoint with users’, this is done by smart DNS system.</a:t>
            </a:r>
            <a:endParaRPr lang="zh-CN" altLang="zh-CN" sz="2000" b="0" i="0" u="none" strike="noStrike" dirty="0" smtClean="0">
              <a:ln>
                <a:noFill/>
              </a:ln>
              <a:latin typeface="Arial" pitchFamily="18"/>
              <a:cs typeface="Arial" pitchFamily="2"/>
            </a:endParaRPr>
          </a:p>
          <a:p>
            <a:r>
              <a:rPr lang="en-US" altLang="zh-CN" sz="2000" b="1" i="0" u="none" strike="noStrike" dirty="0" smtClean="0">
                <a:ln>
                  <a:noFill/>
                </a:ln>
                <a:latin typeface="Arial" pitchFamily="18"/>
                <a:cs typeface="Arial" pitchFamily="2"/>
              </a:rPr>
              <a:t>The last goal of load balancer is to relieve IPv4 Shortage.</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The ipv4 shortage is a global problem, but it seems more serious in China, we are often offered few IPv4 addresses to provision</a:t>
            </a:r>
            <a:r>
              <a:rPr lang="en-US" altLang="zh-CN" sz="2000" b="0" i="0" u="none" strike="noStrike" baseline="0" dirty="0" smtClean="0">
                <a:ln>
                  <a:noFill/>
                </a:ln>
                <a:latin typeface="Arial" pitchFamily="18"/>
                <a:cs typeface="Arial" pitchFamily="2"/>
              </a:rPr>
              <a:t> </a:t>
            </a:r>
            <a:r>
              <a:rPr lang="en-US" altLang="zh-CN" sz="2000" b="0" i="0" u="none" strike="noStrike" dirty="0" smtClean="0">
                <a:ln>
                  <a:noFill/>
                </a:ln>
                <a:latin typeface="Arial" pitchFamily="18"/>
                <a:cs typeface="Arial" pitchFamily="2"/>
              </a:rPr>
              <a:t>hundreds of servers.</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We have no choice but to share IPv4 resources.</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With load balancer, we can easily share IP address with a lot of customers.</a:t>
            </a:r>
            <a:endParaRPr lang="zh-CN" altLang="zh-CN" sz="2000" b="0" i="0" u="none" strike="noStrike" dirty="0" smtClean="0">
              <a:ln>
                <a:noFill/>
              </a:ln>
              <a:latin typeface="Arial" pitchFamily="18"/>
              <a:cs typeface="Arial" pitchFamily="2"/>
            </a:endParaRPr>
          </a:p>
          <a:p>
            <a:r>
              <a:rPr lang="en-US" altLang="zh-CN" sz="2000" b="0" i="0" u="none" strike="noStrike" dirty="0" smtClean="0">
                <a:ln>
                  <a:noFill/>
                </a:ln>
                <a:latin typeface="Arial" pitchFamily="18"/>
                <a:cs typeface="Arial" pitchFamily="2"/>
              </a:rPr>
              <a:t>Next I will talk about the implementation of load balancer service.</a:t>
            </a:r>
            <a:endParaRPr lang="zh-CN" altLang="zh-CN" sz="2000" b="0" i="0" u="none" strike="noStrike" dirty="0">
              <a:ln>
                <a:noFill/>
              </a:ln>
              <a:latin typeface="Arial" pitchFamily="18"/>
              <a:cs typeface="Arial" pitchFamily="2"/>
            </a:endParaRPr>
          </a:p>
        </p:txBody>
      </p:sp>
    </p:spTree>
    <p:extLst>
      <p:ext uri="{BB962C8B-B14F-4D97-AF65-F5344CB8AC3E}">
        <p14:creationId xmlns:p14="http://schemas.microsoft.com/office/powerpoint/2010/main" val="3235974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00F72A8-3921-49BC-95B4-D4C778DE0161}" type="slidenum">
              <a:rPr lang="en-US"/>
              <a:pPr/>
              <a:t>44</a:t>
            </a:fld>
            <a:endParaRPr lang="en-US"/>
          </a:p>
        </p:txBody>
      </p:sp>
      <p:sp>
        <p:nvSpPr>
          <p:cNvPr id="68609" name="Rectangle 1"/>
          <p:cNvSpPr txBox="1">
            <a:spLocks noGrp="1" noRot="1" noChangeAspect="1" noChangeArrowheads="1"/>
          </p:cNvSpPr>
          <p:nvPr>
            <p:ph type="sldImg"/>
          </p:nvPr>
        </p:nvSpPr>
        <p:spPr bwMode="auto">
          <a:xfrm>
            <a:off x="1104900" y="811213"/>
            <a:ext cx="5346700" cy="40100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Text Box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9pPr>
          </a:lstStyle>
          <a:p>
            <a:pPr eaLnBrk="1" hangingPunct="1">
              <a:spcBef>
                <a:spcPct val="0"/>
              </a:spcBef>
            </a:pPr>
            <a:r>
              <a:rPr lang="en-US" sz="2000">
                <a:latin typeface="Arial" charset="0"/>
                <a:ea typeface="+mn-ea" charset="0"/>
                <a:cs typeface="+mn-ea" charset="0"/>
              </a:rPr>
              <a:t>Our load balancer service has two types: layer-7 for HTTP protocol, and layer-4 for TCP protocol.</a:t>
            </a:r>
          </a:p>
          <a:p>
            <a:pPr eaLnBrk="1" hangingPunct="1">
              <a:spcBef>
                <a:spcPct val="0"/>
              </a:spcBef>
            </a:pPr>
            <a:r>
              <a:rPr lang="en-US" sz="2000">
                <a:latin typeface="Arial" charset="0"/>
                <a:ea typeface="+mn-ea" charset="0"/>
                <a:cs typeface="+mn-ea" charset="0"/>
              </a:rPr>
              <a:t>This diagram describes the architecture of layer-7 load balancer.</a:t>
            </a:r>
          </a:p>
          <a:p>
            <a:pPr eaLnBrk="1" hangingPunct="1">
              <a:spcBef>
                <a:spcPct val="0"/>
              </a:spcBef>
            </a:pPr>
            <a:r>
              <a:rPr lang="en-US" sz="2000">
                <a:latin typeface="Arial" charset="0"/>
                <a:ea typeface="+mn-ea" charset="0"/>
                <a:cs typeface="+mn-ea" charset="0"/>
              </a:rPr>
              <a:t>For example, our customer has deployed a website with three backends, his domain is www.abc.com, which have a CNAME record to abc.sinasws.com, which is a dynamic domain,</a:t>
            </a:r>
          </a:p>
          <a:p>
            <a:pPr eaLnBrk="1" hangingPunct="1">
              <a:spcBef>
                <a:spcPct val="0"/>
              </a:spcBef>
            </a:pPr>
            <a:r>
              <a:rPr lang="en-US" sz="2000">
                <a:latin typeface="Arial" charset="0"/>
                <a:ea typeface="+mn-ea" charset="0"/>
                <a:cs typeface="+mn-ea" charset="0"/>
              </a:rPr>
              <a:t>It will return different IP address according to the client’s location and ISP,</a:t>
            </a:r>
          </a:p>
          <a:p>
            <a:pPr eaLnBrk="1" hangingPunct="1">
              <a:spcBef>
                <a:spcPct val="0"/>
              </a:spcBef>
            </a:pPr>
            <a:r>
              <a:rPr lang="en-US" sz="2000" i="1">
                <a:latin typeface="Arial" charset="0"/>
                <a:ea typeface="+mn-ea" charset="0"/>
                <a:cs typeface="+mn-ea" charset="0"/>
              </a:rPr>
              <a:t>So user from China Telecom will be always given a IP address belonging to China Telecom, thus, user will have a high speed connection to the server.</a:t>
            </a:r>
          </a:p>
          <a:p>
            <a:pPr eaLnBrk="1" hangingPunct="1">
              <a:spcBef>
                <a:spcPct val="0"/>
              </a:spcBef>
            </a:pPr>
            <a:r>
              <a:rPr lang="en-US" sz="2000" b="1">
                <a:latin typeface="Arial" charset="0"/>
                <a:ea typeface="+mn-ea" charset="0"/>
                <a:cs typeface="+mn-ea" charset="0"/>
              </a:rPr>
              <a:t>It is worth noting that, the node with haproxy</a:t>
            </a:r>
            <a:r>
              <a:rPr lang="en-US" sz="2000">
                <a:latin typeface="Arial" charset="0"/>
                <a:ea typeface="+mn-ea" charset="0"/>
                <a:cs typeface="+mn-ea" charset="0"/>
              </a:rPr>
              <a:t> running, we call it acceleration node, is a transparent proxy to our real load balancer node, which is a nginx server.</a:t>
            </a:r>
          </a:p>
          <a:p>
            <a:pPr eaLnBrk="1" hangingPunct="1">
              <a:spcBef>
                <a:spcPct val="0"/>
              </a:spcBef>
            </a:pPr>
            <a:r>
              <a:rPr lang="en-US" sz="2000">
                <a:latin typeface="Arial" charset="0"/>
                <a:ea typeface="+mn-ea" charset="0"/>
                <a:cs typeface="+mn-ea" charset="0"/>
              </a:rPr>
              <a:t>We choose nginx as balancer node because of its high performance and extensibility.</a:t>
            </a:r>
          </a:p>
          <a:p>
            <a:pPr eaLnBrk="1" hangingPunct="1">
              <a:spcBef>
                <a:spcPct val="0"/>
              </a:spcBef>
            </a:pPr>
            <a:r>
              <a:rPr lang="en-US" sz="2000">
                <a:latin typeface="Arial" charset="0"/>
                <a:ea typeface="+mn-ea" charset="0"/>
                <a:cs typeface="+mn-ea" charset="0"/>
              </a:rPr>
              <a:t>Multiple customers share the same nginx server with their configuration being saved in a memcache instead of plain text file, we wrote a nginx module to get routing infomation from memcache when request arriving. So when updating nginx configuration, it do not need to reload the nginx process.</a:t>
            </a:r>
          </a:p>
          <a:p>
            <a:pPr eaLnBrk="1" hangingPunct="1">
              <a:spcBef>
                <a:spcPct val="0"/>
              </a:spcBef>
            </a:pPr>
            <a:r>
              <a:rPr lang="en-US" sz="2000" b="1">
                <a:latin typeface="Arial" charset="0"/>
                <a:ea typeface="+mn-ea" charset="0"/>
                <a:cs typeface="+mn-ea" charset="0"/>
              </a:rPr>
              <a:t>How does the nginx pick backends for one request ? </a:t>
            </a:r>
          </a:p>
          <a:p>
            <a:pPr eaLnBrk="1" hangingPunct="1">
              <a:spcBef>
                <a:spcPct val="0"/>
              </a:spcBef>
            </a:pPr>
            <a:r>
              <a:rPr lang="en-US" sz="2000">
                <a:latin typeface="Arial" charset="0"/>
                <a:ea typeface="+mn-ea" charset="0"/>
                <a:cs typeface="+mn-ea" charset="0"/>
              </a:rPr>
              <a:t>The answer is By Host header. </a:t>
            </a:r>
          </a:p>
          <a:p>
            <a:pPr eaLnBrk="1" hangingPunct="1">
              <a:spcBef>
                <a:spcPct val="0"/>
              </a:spcBef>
            </a:pPr>
            <a:r>
              <a:rPr lang="en-US" sz="2000">
                <a:latin typeface="Arial" charset="0"/>
                <a:ea typeface="+mn-ea" charset="0"/>
                <a:cs typeface="+mn-ea" charset="0"/>
              </a:rPr>
              <a:t>Host header is extracted from http request, and the memcache has a mapping of hostname to backends, so the nginx just query the backends for the request.</a:t>
            </a:r>
          </a:p>
          <a:p>
            <a:pPr eaLnBrk="1" hangingPunct="1">
              <a:spcBef>
                <a:spcPct val="0"/>
              </a:spcBef>
            </a:pPr>
            <a:r>
              <a:rPr lang="en-US" sz="2000">
                <a:latin typeface="Arial" charset="0"/>
                <a:ea typeface="+mn-ea" charset="0"/>
                <a:cs typeface="+mn-ea" charset="0"/>
              </a:rPr>
              <a:t>Because the hostname of websites are different, so multiple apps are able to share the same IP.</a:t>
            </a:r>
          </a:p>
          <a:p>
            <a:pPr eaLnBrk="1" hangingPunct="1">
              <a:spcBef>
                <a:spcPct val="0"/>
              </a:spcBef>
            </a:pPr>
            <a:r>
              <a:rPr lang="en-US" sz="2000">
                <a:latin typeface="Arial" charset="0"/>
                <a:ea typeface="+mn-ea" charset="0"/>
                <a:cs typeface="+mn-ea" charset="0"/>
              </a:rPr>
              <a:t>The nova-lb7 is a worker of load balancer service, who is responsible for adding/ deleting/ updating load balancer’s configuration in the memcache.</a:t>
            </a:r>
          </a:p>
        </p:txBody>
      </p:sp>
    </p:spTree>
    <p:extLst>
      <p:ext uri="{BB962C8B-B14F-4D97-AF65-F5344CB8AC3E}">
        <p14:creationId xmlns:p14="http://schemas.microsoft.com/office/powerpoint/2010/main" val="1066824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CB66D0D-2E17-4D97-9B51-3BB877326DF9}" type="slidenum">
              <a:rPr lang="en-US"/>
              <a:pPr/>
              <a:t>45</a:t>
            </a:fld>
            <a:endParaRPr lang="en-US"/>
          </a:p>
        </p:txBody>
      </p:sp>
      <p:sp>
        <p:nvSpPr>
          <p:cNvPr id="6963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215900" indent="-214313">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pitchFamily="16" charset="0"/>
              </a:defRPr>
            </a:lvl9pPr>
          </a:lstStyle>
          <a:p>
            <a:pPr eaLnBrk="1">
              <a:spcBef>
                <a:spcPct val="0"/>
              </a:spcBef>
              <a:buSzPct val="45000"/>
              <a:buFont typeface="Wingdings" charset="2"/>
              <a:buChar char=""/>
            </a:pPr>
            <a:r>
              <a:rPr lang="en-US" sz="2000">
                <a:latin typeface="Arial" charset="0"/>
                <a:ea typeface="+mn-ea" charset="0"/>
                <a:cs typeface="+mn-ea" charset="0"/>
              </a:rPr>
              <a:t>The layer 4 load balancer is a little bit more complex, it is often used by web socket in web games, and can be used by other purpose, such as ssh login.</a:t>
            </a:r>
          </a:p>
          <a:p>
            <a:pPr eaLnBrk="1" hangingPunct="1">
              <a:spcBef>
                <a:spcPct val="0"/>
              </a:spcBef>
              <a:buClrTx/>
              <a:buSzTx/>
              <a:buFontTx/>
              <a:buNone/>
            </a:pPr>
            <a:r>
              <a:rPr lang="en-US" sz="2000">
                <a:latin typeface="Arial" charset="0"/>
                <a:ea typeface="+mn-ea" charset="0"/>
                <a:cs typeface="+mn-ea" charset="0"/>
              </a:rPr>
              <a:t>What we can identify the TCP connection in layer 4 is IP address and port number, which are the basic elements of TCP protocol.</a:t>
            </a:r>
          </a:p>
          <a:p>
            <a:pPr eaLnBrk="1" hangingPunct="1">
              <a:spcBef>
                <a:spcPct val="0"/>
              </a:spcBef>
              <a:buClrTx/>
              <a:buSzTx/>
              <a:buFontTx/>
              <a:buNone/>
            </a:pPr>
            <a:r>
              <a:rPr lang="en-US" sz="2000">
                <a:latin typeface="Arial" charset="0"/>
                <a:ea typeface="+mn-ea" charset="0"/>
                <a:cs typeface="+mn-ea" charset="0"/>
              </a:rPr>
              <a:t>The IP address is rare, but One IP address can be assigned over sixty thousand port numbers, so we can use the port number to decide which backend the requests should be sent to.</a:t>
            </a:r>
          </a:p>
          <a:p>
            <a:pPr eaLnBrk="1" hangingPunct="1">
              <a:spcBef>
                <a:spcPct val="0"/>
              </a:spcBef>
              <a:buClrTx/>
              <a:buSzTx/>
              <a:buFontTx/>
              <a:buNone/>
            </a:pPr>
            <a:r>
              <a:rPr lang="en-US" sz="2000">
                <a:latin typeface="Arial" charset="0"/>
                <a:ea typeface="+mn-ea" charset="0"/>
                <a:cs typeface="+mn-ea" charset="0"/>
              </a:rPr>
              <a:t>so in theory, with only one IP address,</a:t>
            </a:r>
            <a:r>
              <a:rPr lang="en-US" sz="2000" i="1">
                <a:latin typeface="Arial" charset="0"/>
                <a:ea typeface="+mn-ea" charset="0"/>
                <a:cs typeface="+mn-ea" charset="0"/>
              </a:rPr>
              <a:t> we can create as much load balancers as port numbers.</a:t>
            </a:r>
          </a:p>
          <a:p>
            <a:pPr eaLnBrk="1" hangingPunct="1">
              <a:spcBef>
                <a:spcPct val="0"/>
              </a:spcBef>
              <a:buClrTx/>
              <a:buSzTx/>
              <a:buFontTx/>
              <a:buNone/>
            </a:pPr>
            <a:r>
              <a:rPr lang="en-US" sz="2000" b="1">
                <a:latin typeface="Arial" charset="0"/>
                <a:ea typeface="+mn-ea" charset="0"/>
                <a:cs typeface="+mn-ea" charset="0"/>
              </a:rPr>
              <a:t>Unlike the layer-7 load balancer, whose acceleration</a:t>
            </a:r>
            <a:r>
              <a:rPr lang="en-US" sz="2000">
                <a:latin typeface="Arial" charset="0"/>
                <a:ea typeface="+mn-ea" charset="0"/>
                <a:cs typeface="+mn-ea" charset="0"/>
              </a:rPr>
              <a:t> node does not has logic of load balancer, just forward any request to the fixed balancer nodes who is doing the real work of load balancing.</a:t>
            </a:r>
          </a:p>
          <a:p>
            <a:pPr eaLnBrk="1" hangingPunct="1">
              <a:spcBef>
                <a:spcPct val="0"/>
              </a:spcBef>
              <a:buClrTx/>
              <a:buSzTx/>
              <a:buFontTx/>
              <a:buNone/>
            </a:pPr>
            <a:r>
              <a:rPr lang="en-US" sz="2000">
                <a:latin typeface="Arial" charset="0"/>
                <a:ea typeface="+mn-ea" charset="0"/>
                <a:cs typeface="+mn-ea" charset="0"/>
              </a:rPr>
              <a:t>The acceleration nodes in layer-4 load balancer are using LVS to DNAT the public ip address to internal ip of balancer node with particular port number, then the balancer node dispatch request to appropriate backends according the mapping of port number to backends.</a:t>
            </a:r>
          </a:p>
          <a:p>
            <a:pPr eaLnBrk="1" hangingPunct="1">
              <a:spcBef>
                <a:spcPct val="0"/>
              </a:spcBef>
              <a:buClrTx/>
              <a:buSzTx/>
              <a:buFontTx/>
              <a:buNone/>
            </a:pPr>
            <a:r>
              <a:rPr lang="en-US" sz="2000" b="1">
                <a:latin typeface="Arial" charset="0"/>
                <a:ea typeface="+mn-ea" charset="0"/>
                <a:cs typeface="+mn-ea" charset="0"/>
              </a:rPr>
              <a:t>So in this diagram, TCP request to socket.abc.com with port number 2000</a:t>
            </a:r>
            <a:r>
              <a:rPr lang="en-US" sz="2000">
                <a:latin typeface="Arial" charset="0"/>
                <a:ea typeface="+mn-ea" charset="0"/>
                <a:cs typeface="+mn-ea" charset="0"/>
              </a:rPr>
              <a:t> will be finally redirected to port 88 of the three backends’.</a:t>
            </a:r>
          </a:p>
          <a:p>
            <a:pPr eaLnBrk="1" hangingPunct="1">
              <a:spcBef>
                <a:spcPct val="0"/>
              </a:spcBef>
              <a:buClrTx/>
              <a:buSzTx/>
              <a:buFontTx/>
              <a:buNone/>
            </a:pPr>
            <a:r>
              <a:rPr lang="en-US" sz="2000">
                <a:latin typeface="Arial" charset="0"/>
                <a:ea typeface="+mn-ea" charset="0"/>
                <a:cs typeface="+mn-ea" charset="0"/>
              </a:rPr>
              <a:t>If there are only one backend, the load balancer will be used to ssh login or to access any other service that listened on TCP port, for example, if the port 2001 was mapped to port 22 of this instance, then we can use ssh command ( ssh –p 2001 root@socket.abc.com ) to login the backend.</a:t>
            </a:r>
          </a:p>
          <a:p>
            <a:pPr eaLnBrk="1" hangingPunct="1">
              <a:spcBef>
                <a:spcPct val="0"/>
              </a:spcBef>
              <a:buClrTx/>
              <a:buSzTx/>
              <a:buFontTx/>
              <a:buNone/>
            </a:pPr>
            <a:r>
              <a:rPr lang="en-US" sz="2000">
                <a:latin typeface="Arial" charset="0"/>
                <a:ea typeface="+mn-ea" charset="0"/>
                <a:cs typeface="+mn-ea" charset="0"/>
              </a:rPr>
              <a:t>Yes, you do not need extra public IP, one TCP port is enough.</a:t>
            </a:r>
          </a:p>
        </p:txBody>
      </p:sp>
    </p:spTree>
    <p:extLst>
      <p:ext uri="{BB962C8B-B14F-4D97-AF65-F5344CB8AC3E}">
        <p14:creationId xmlns:p14="http://schemas.microsoft.com/office/powerpoint/2010/main" val="27280771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5175"/>
            <a:ext cx="5027613" cy="3770313"/>
          </a:xfrm>
          <a:ln/>
        </p:spPr>
      </p:sp>
      <p:sp>
        <p:nvSpPr>
          <p:cNvPr id="3" name="Notes Placeholder 2"/>
          <p:cNvSpPr>
            <a:spLocks noGrp="1" noRot="1" noChangeAspect="1"/>
          </p:cNvSpPr>
          <p:nvPr>
            <p:ph type="body" idx="1"/>
          </p:nvPr>
        </p:nvSpPr>
        <p:spPr>
          <a:xfrm>
            <a:off x="776860" y="4777654"/>
            <a:ext cx="6217097" cy="4526020"/>
          </a:xfrm>
          <a:noFill/>
          <a:ln/>
        </p:spPr>
        <p:txBody>
          <a:bodyPr wrap="square" lIns="0" tIns="0" rIns="0" bIns="0" anchorCtr="0"/>
          <a:lstStyle/>
          <a:p>
            <a:endParaRPr/>
          </a:p>
        </p:txBody>
      </p:sp>
      <p:sp>
        <p:nvSpPr>
          <p:cNvPr id="4" name="Date Placeholder 3"/>
          <p:cNvSpPr>
            <a:spLocks noGrp="1"/>
          </p:cNvSpPr>
          <p:nvPr>
            <p:ph type="dt" sz="half" idx="10"/>
          </p:nvPr>
        </p:nvSpPr>
        <p:spPr/>
        <p:txBody>
          <a:bodyPr/>
          <a:lstStyle/>
          <a:p>
            <a:fld id="{86419996-E19B-43D7-A4AA-D671C2F15715}" type="datetime4">
              <a:rPr lang="en-US" smtClean="0"/>
              <a:pPr/>
              <a:t>June 19, 2020</a:t>
            </a:fld>
            <a:endParaRPr lang="en-US"/>
          </a:p>
        </p:txBody>
      </p:sp>
    </p:spTree>
    <p:extLst>
      <p:ext uri="{BB962C8B-B14F-4D97-AF65-F5344CB8AC3E}">
        <p14:creationId xmlns:p14="http://schemas.microsoft.com/office/powerpoint/2010/main" val="3338268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72476A9-AA35-4739-93AA-A919D30E8FB9}" type="slidenum">
              <a:rPr lang="en-US"/>
              <a:pPr/>
              <a:t>4</a:t>
            </a:fld>
            <a:endParaRPr lang="en-US"/>
          </a:p>
        </p:txBody>
      </p:sp>
      <p:sp>
        <p:nvSpPr>
          <p:cNvPr id="49153"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dirty="0" smtClean="0"/>
              <a:t>1) </a:t>
            </a:r>
            <a:r>
              <a:rPr lang="zh-CN" altLang="en-US" dirty="0" smtClean="0"/>
              <a:t>所有团队的程序模块都要以通过</a:t>
            </a:r>
            <a:r>
              <a:rPr lang="en-US" altLang="zh-CN" dirty="0" smtClean="0"/>
              <a:t>Service Interface </a:t>
            </a:r>
            <a:r>
              <a:rPr lang="zh-CN" altLang="en-US" dirty="0" smtClean="0"/>
              <a:t>方式将其数据与功能开放出来。（陈皓注：</a:t>
            </a:r>
            <a:r>
              <a:rPr lang="en-US" altLang="zh-CN" dirty="0" smtClean="0"/>
              <a:t>Service Interface</a:t>
            </a:r>
            <a:r>
              <a:rPr lang="zh-CN" altLang="en-US" dirty="0" smtClean="0"/>
              <a:t>也就是</a:t>
            </a:r>
            <a:r>
              <a:rPr lang="en-US" altLang="zh-CN" dirty="0" smtClean="0"/>
              <a:t>Web Service</a:t>
            </a:r>
            <a:r>
              <a:rPr lang="zh-CN" altLang="en-US" dirty="0" smtClean="0"/>
              <a:t>）</a:t>
            </a:r>
          </a:p>
          <a:p>
            <a:r>
              <a:rPr lang="en-US" altLang="zh-CN" dirty="0" smtClean="0"/>
              <a:t>2) </a:t>
            </a:r>
            <a:r>
              <a:rPr lang="zh-CN" altLang="en-US" dirty="0" smtClean="0"/>
              <a:t>团队间的程序模块的信息通信，都要通过这些接口。</a:t>
            </a:r>
          </a:p>
          <a:p>
            <a:r>
              <a:rPr lang="en-US" altLang="zh-CN" dirty="0" smtClean="0"/>
              <a:t>3) </a:t>
            </a:r>
            <a:r>
              <a:rPr lang="zh-CN" altLang="en-US" dirty="0" smtClean="0"/>
              <a:t>除此之外没有其它的通信方式。其他形式一概不允许：不能使用直接链结程序、不能直接读取其他团队的数据库、不能使用共享内存模式、不能使用别人模块的后门、等等，等等，唯一允许的通信方式只能是能过调用 </a:t>
            </a:r>
            <a:r>
              <a:rPr lang="en-US" altLang="zh-CN" dirty="0" smtClean="0"/>
              <a:t>Service Interface</a:t>
            </a:r>
            <a:r>
              <a:rPr lang="zh-CN" altLang="en-US" dirty="0" smtClean="0"/>
              <a:t>。</a:t>
            </a:r>
          </a:p>
          <a:p>
            <a:r>
              <a:rPr lang="en-US" altLang="zh-CN" dirty="0" smtClean="0"/>
              <a:t>4) </a:t>
            </a:r>
            <a:r>
              <a:rPr lang="zh-CN" altLang="en-US" dirty="0" smtClean="0"/>
              <a:t>任何技术都可以使用。比如：</a:t>
            </a:r>
            <a:r>
              <a:rPr lang="en-US" altLang="zh-CN" dirty="0" smtClean="0"/>
              <a:t>HTTP</a:t>
            </a:r>
            <a:r>
              <a:rPr lang="zh-CN" altLang="en-US" dirty="0" smtClean="0"/>
              <a:t>、</a:t>
            </a:r>
            <a:r>
              <a:rPr lang="en-US" altLang="zh-CN" dirty="0" err="1" smtClean="0"/>
              <a:t>Corba</a:t>
            </a:r>
            <a:r>
              <a:rPr lang="zh-CN" altLang="en-US" dirty="0" smtClean="0"/>
              <a:t>、</a:t>
            </a:r>
            <a:r>
              <a:rPr lang="en-US" altLang="zh-CN" dirty="0" err="1" smtClean="0"/>
              <a:t>Pubsub</a:t>
            </a:r>
            <a:r>
              <a:rPr lang="zh-CN" altLang="en-US" dirty="0" smtClean="0"/>
              <a:t>、自定义的网络协议、等等，都可以，</a:t>
            </a:r>
            <a:r>
              <a:rPr lang="en-US" altLang="zh-CN" dirty="0" err="1" smtClean="0"/>
              <a:t>Bezos</a:t>
            </a:r>
            <a:r>
              <a:rPr lang="zh-CN" altLang="en-US" dirty="0" smtClean="0"/>
              <a:t>不管这些。（陈皓注：</a:t>
            </a:r>
            <a:r>
              <a:rPr lang="en-US" altLang="zh-CN" dirty="0" err="1" smtClean="0"/>
              <a:t>Bezos</a:t>
            </a:r>
            <a:r>
              <a:rPr lang="zh-CN" altLang="en-US" dirty="0" smtClean="0"/>
              <a:t>不是微控经理吗？呵呵。）</a:t>
            </a:r>
          </a:p>
          <a:p>
            <a:r>
              <a:rPr lang="en-US" altLang="zh-CN" dirty="0" smtClean="0"/>
              <a:t>5) </a:t>
            </a:r>
            <a:r>
              <a:rPr lang="zh-CN" altLang="en-US" dirty="0" smtClean="0"/>
              <a:t>所有的</a:t>
            </a:r>
            <a:r>
              <a:rPr lang="en-US" altLang="zh-CN" dirty="0" smtClean="0"/>
              <a:t>Service Interface</a:t>
            </a:r>
            <a:r>
              <a:rPr lang="zh-CN" altLang="en-US" dirty="0" smtClean="0"/>
              <a:t>，毫无例外，都必须从骨子里到表面上设计成能对外界开放的。也就是说，团队必须做好规划与设计，以便未来把接口开放给全世界的程序员，没有任何例外。</a:t>
            </a:r>
          </a:p>
          <a:p>
            <a:r>
              <a:rPr lang="en-US" altLang="zh-CN" dirty="0" smtClean="0"/>
              <a:t>6) </a:t>
            </a:r>
            <a:r>
              <a:rPr lang="zh-CN" altLang="en-US" dirty="0" smtClean="0"/>
              <a:t>不这样的做的人会被炒鱿鱼。</a:t>
            </a:r>
          </a:p>
          <a:p>
            <a:r>
              <a:rPr lang="en-US" altLang="zh-CN" dirty="0" smtClean="0"/>
              <a:t>7) </a:t>
            </a:r>
            <a:r>
              <a:rPr lang="zh-CN" altLang="en-US" dirty="0" smtClean="0"/>
              <a:t>谢谢，祝你有个愉快的一天！</a:t>
            </a:r>
          </a:p>
          <a:p>
            <a:endParaRPr lang="en-US" altLang="zh-CN" dirty="0" smtClean="0"/>
          </a:p>
          <a:p>
            <a:endParaRPr lang="en-US" altLang="zh-CN" dirty="0" smtClean="0"/>
          </a:p>
          <a:p>
            <a:r>
              <a:rPr lang="zh-CN" altLang="en-US" sz="1200" b="0" i="0" kern="1200" dirty="0" smtClean="0">
                <a:solidFill>
                  <a:srgbClr val="000000"/>
                </a:solidFill>
                <a:latin typeface="Times New Roman" pitchFamily="16" charset="0"/>
                <a:ea typeface="+mn-ea"/>
                <a:cs typeface="+mn-cs"/>
              </a:rPr>
              <a:t>那时，如果没有被解雇的的恐惧他们一定不会去做。我是说，他们今天仍然怕被解雇，因为这基本上是那儿每天的生活，为那恐怖的海盗头子</a:t>
            </a:r>
            <a:r>
              <a:rPr lang="en-US" altLang="zh-CN" sz="1200" b="0" i="0" kern="1200" dirty="0" err="1" smtClean="0">
                <a:solidFill>
                  <a:srgbClr val="000000"/>
                </a:solidFill>
                <a:latin typeface="Times New Roman" pitchFamily="16" charset="0"/>
                <a:ea typeface="+mn-ea"/>
                <a:cs typeface="+mn-cs"/>
              </a:rPr>
              <a:t>Bezos</a:t>
            </a:r>
            <a:r>
              <a:rPr lang="zh-CN" altLang="en-US" sz="1200" b="0" i="0" kern="1200" dirty="0" smtClean="0">
                <a:solidFill>
                  <a:srgbClr val="000000"/>
                </a:solidFill>
                <a:latin typeface="Times New Roman" pitchFamily="16" charset="0"/>
                <a:ea typeface="+mn-ea"/>
                <a:cs typeface="+mn-cs"/>
              </a:rPr>
              <a:t>工作。不过，他们这么做的确是因为他们已经相信</a:t>
            </a:r>
            <a:r>
              <a:rPr lang="en-US" altLang="zh-CN" sz="1200" b="0" i="0" kern="1200" dirty="0" smtClean="0">
                <a:solidFill>
                  <a:srgbClr val="000000"/>
                </a:solidFill>
                <a:latin typeface="Times New Roman" pitchFamily="16" charset="0"/>
                <a:ea typeface="+mn-ea"/>
                <a:cs typeface="+mn-cs"/>
              </a:rPr>
              <a:t>Service</a:t>
            </a:r>
            <a:r>
              <a:rPr lang="zh-CN" altLang="en-US" sz="1200" b="0" i="0" kern="1200" dirty="0" smtClean="0">
                <a:solidFill>
                  <a:srgbClr val="000000"/>
                </a:solidFill>
                <a:latin typeface="Times New Roman" pitchFamily="16" charset="0"/>
                <a:ea typeface="+mn-ea"/>
                <a:cs typeface="+mn-cs"/>
              </a:rPr>
              <a:t>这就是正确的方向。他们对于</a:t>
            </a:r>
            <a:r>
              <a:rPr lang="en-US" altLang="zh-CN" sz="1200" b="0" i="0" kern="1200" dirty="0" smtClean="0">
                <a:solidFill>
                  <a:srgbClr val="000000"/>
                </a:solidFill>
                <a:latin typeface="Times New Roman" pitchFamily="16" charset="0"/>
                <a:ea typeface="+mn-ea"/>
                <a:cs typeface="+mn-cs"/>
              </a:rPr>
              <a:t>SOA</a:t>
            </a:r>
            <a:r>
              <a:rPr lang="zh-CN" altLang="en-US" sz="1200" b="0" i="0" kern="1200" dirty="0" smtClean="0">
                <a:solidFill>
                  <a:srgbClr val="000000"/>
                </a:solidFill>
                <a:latin typeface="Times New Roman" pitchFamily="16" charset="0"/>
                <a:ea typeface="+mn-ea"/>
                <a:cs typeface="+mn-cs"/>
              </a:rPr>
              <a:t>的优点和缺点没有疑问，某些缺点还很大，也不疑问。但总的来说，这是正确的，因为，</a:t>
            </a:r>
            <a:r>
              <a:rPr lang="en-US" altLang="zh-CN" sz="1200" b="0" i="0" kern="1200" dirty="0" smtClean="0">
                <a:solidFill>
                  <a:srgbClr val="000000"/>
                </a:solidFill>
                <a:latin typeface="Times New Roman" pitchFamily="16" charset="0"/>
                <a:ea typeface="+mn-ea"/>
                <a:cs typeface="+mn-cs"/>
              </a:rPr>
              <a:t>SOA</a:t>
            </a:r>
            <a:r>
              <a:rPr lang="zh-CN" altLang="en-US" sz="1200" b="0" i="0" kern="1200" dirty="0" smtClean="0">
                <a:solidFill>
                  <a:srgbClr val="000000"/>
                </a:solidFill>
                <a:latin typeface="Times New Roman" pitchFamily="16" charset="0"/>
                <a:ea typeface="+mn-ea"/>
                <a:cs typeface="+mn-cs"/>
              </a:rPr>
              <a:t>驱动出来的设计会产生出平台（</a:t>
            </a:r>
            <a:r>
              <a:rPr lang="en-US" altLang="zh-CN" sz="1200" b="0" i="0" kern="1200" dirty="0" smtClean="0">
                <a:solidFill>
                  <a:srgbClr val="000000"/>
                </a:solidFill>
                <a:latin typeface="Times New Roman" pitchFamily="16" charset="0"/>
                <a:ea typeface="+mn-ea"/>
                <a:cs typeface="+mn-cs"/>
              </a:rPr>
              <a:t>Platform</a:t>
            </a:r>
            <a:r>
              <a:rPr lang="zh-CN" altLang="en-US" sz="1200" b="0" i="0" kern="1200" dirty="0" smtClean="0">
                <a:solidFill>
                  <a:srgbClr val="000000"/>
                </a:solidFill>
                <a:latin typeface="Times New Roman" pitchFamily="16" charset="0"/>
                <a:ea typeface="+mn-ea"/>
                <a:cs typeface="+mn-cs"/>
              </a:rPr>
              <a:t>）。</a:t>
            </a:r>
            <a:r>
              <a:rPr lang="zh-CN" altLang="en-US" dirty="0" smtClean="0"/>
              <a:t/>
            </a:r>
            <a:br>
              <a:rPr lang="zh-CN" altLang="en-US" dirty="0" smtClean="0"/>
            </a:br>
            <a:endParaRPr lang="zh-CN" altLang="zh-CN" dirty="0"/>
          </a:p>
        </p:txBody>
      </p:sp>
    </p:spTree>
    <p:extLst>
      <p:ext uri="{BB962C8B-B14F-4D97-AF65-F5344CB8AC3E}">
        <p14:creationId xmlns:p14="http://schemas.microsoft.com/office/powerpoint/2010/main" val="291292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5175"/>
            <a:ext cx="5027613" cy="3770313"/>
          </a:xfrm>
          <a:ln/>
        </p:spPr>
      </p:sp>
      <p:sp>
        <p:nvSpPr>
          <p:cNvPr id="3" name="Notes Placeholder 2"/>
          <p:cNvSpPr>
            <a:spLocks noGrp="1" noRot="1" noChangeAspect="1"/>
          </p:cNvSpPr>
          <p:nvPr>
            <p:ph type="body" idx="1"/>
          </p:nvPr>
        </p:nvSpPr>
        <p:spPr>
          <a:xfrm>
            <a:off x="776860" y="4777654"/>
            <a:ext cx="6217097" cy="4526020"/>
          </a:xfrm>
          <a:noFill/>
          <a:ln/>
        </p:spPr>
        <p:txBody>
          <a:bodyPr wrap="square" lIns="0" tIns="0" rIns="0" bIns="0" anchorCtr="0"/>
          <a:lstStyle/>
          <a:p>
            <a:endParaRPr/>
          </a:p>
        </p:txBody>
      </p:sp>
      <p:sp>
        <p:nvSpPr>
          <p:cNvPr id="4" name="Date Placeholder 3"/>
          <p:cNvSpPr>
            <a:spLocks noGrp="1"/>
          </p:cNvSpPr>
          <p:nvPr>
            <p:ph type="dt" sz="half" idx="10"/>
          </p:nvPr>
        </p:nvSpPr>
        <p:spPr/>
        <p:txBody>
          <a:bodyPr/>
          <a:lstStyle/>
          <a:p>
            <a:fld id="{86419996-E19B-43D7-A4AA-D671C2F15715}" type="datetime4">
              <a:rPr lang="en-US" smtClean="0"/>
              <a:pPr/>
              <a:t>June 19, 2020</a:t>
            </a:fld>
            <a:endParaRPr lang="en-US"/>
          </a:p>
        </p:txBody>
      </p:sp>
    </p:spTree>
    <p:extLst>
      <p:ext uri="{BB962C8B-B14F-4D97-AF65-F5344CB8AC3E}">
        <p14:creationId xmlns:p14="http://schemas.microsoft.com/office/powerpoint/2010/main" val="526011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D261D60-BEEC-4E0C-AA4A-1D0B9345415A}" type="slidenum">
              <a:rPr lang="en-US"/>
              <a:pPr/>
              <a:t>48</a:t>
            </a:fld>
            <a:endParaRPr lang="en-US"/>
          </a:p>
        </p:txBody>
      </p:sp>
      <p:sp>
        <p:nvSpPr>
          <p:cNvPr id="75777" name="Rectangle 1"/>
          <p:cNvSpPr txBox="1">
            <a:spLocks noGrp="1" noRot="1" noChangeAspect="1" noChangeArrowheads="1"/>
          </p:cNvSpPr>
          <p:nvPr>
            <p:ph type="sldImg"/>
          </p:nvPr>
        </p:nvSpPr>
        <p:spPr bwMode="auto">
          <a:xfrm>
            <a:off x="1371600" y="765175"/>
            <a:ext cx="5027613" cy="3770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Text Box 2"/>
          <p:cNvSpPr txBox="1">
            <a:spLocks noGrp="1" noChangeArrowheads="1"/>
          </p:cNvSpPr>
          <p:nvPr>
            <p:ph type="body" idx="1"/>
          </p:nvPr>
        </p:nvSpPr>
        <p:spPr bwMode="auto">
          <a:xfrm>
            <a:off x="0" y="0"/>
            <a:ext cx="1588" cy="152098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eaLnBrk="1" hangingPunct="1">
              <a:spcBef>
                <a:spcPct val="0"/>
              </a:spcBef>
            </a:pPr>
            <a:r>
              <a:rPr lang="en-US" sz="2000">
                <a:latin typeface="Arial" charset="0"/>
                <a:ea typeface="+mn-ea" charset="0"/>
                <a:cs typeface="+mn-ea" charset="0"/>
              </a:rPr>
              <a:t>Ok, let’s talk about something more technical.</a:t>
            </a:r>
          </a:p>
          <a:p>
            <a:pPr eaLnBrk="1" hangingPunct="1">
              <a:spcBef>
                <a:spcPct val="0"/>
              </a:spcBef>
            </a:pPr>
            <a:r>
              <a:rPr lang="en-US" sz="2000" b="1">
                <a:latin typeface="Arial" charset="0"/>
                <a:ea typeface="+mn-ea" charset="0"/>
                <a:cs typeface="+mn-ea" charset="0"/>
              </a:rPr>
              <a:t>In our experience</a:t>
            </a:r>
            <a:r>
              <a:rPr lang="en-US" sz="2000">
                <a:latin typeface="Arial" charset="0"/>
                <a:ea typeface="+mn-ea" charset="0"/>
                <a:cs typeface="+mn-ea" charset="0"/>
              </a:rPr>
              <a:t>, networking is the most critical for your deployment, and often determines success or failure of your business.</a:t>
            </a:r>
          </a:p>
          <a:p>
            <a:pPr eaLnBrk="1" hangingPunct="1">
              <a:spcBef>
                <a:spcPct val="0"/>
              </a:spcBef>
            </a:pPr>
            <a:r>
              <a:rPr lang="en-US" sz="2000">
                <a:latin typeface="Arial" charset="0"/>
                <a:ea typeface="+mn-ea" charset="0"/>
                <a:cs typeface="+mn-ea" charset="0"/>
              </a:rPr>
              <a:t>So I would like to talk a little more about OpenStack network in detail. </a:t>
            </a:r>
          </a:p>
          <a:p>
            <a:pPr eaLnBrk="1" hangingPunct="1">
              <a:spcBef>
                <a:spcPct val="0"/>
              </a:spcBef>
            </a:pPr>
            <a:r>
              <a:rPr lang="en-US" sz="2000">
                <a:latin typeface="Arial" charset="0"/>
                <a:ea typeface="+mn-ea" charset="0"/>
                <a:cs typeface="+mn-ea" charset="0"/>
              </a:rPr>
              <a:t>There are a log of network-related flags in nova.conf, any combination of these flags defines a network topology, in my understanding, the most important flags are nova network manager and multihost.</a:t>
            </a:r>
          </a:p>
          <a:p>
            <a:pPr eaLnBrk="1" hangingPunct="1">
              <a:spcBef>
                <a:spcPct val="0"/>
              </a:spcBef>
            </a:pPr>
            <a:r>
              <a:rPr lang="en-US" sz="2000">
                <a:latin typeface="Arial" charset="0"/>
                <a:ea typeface="+mn-ea" charset="0"/>
                <a:cs typeface="+mn-ea" charset="0"/>
              </a:rPr>
              <a:t>The network managers can be the default VLAN manager, flat manager and FlatDHCP manager.</a:t>
            </a:r>
          </a:p>
          <a:p>
            <a:pPr eaLnBrk="1" hangingPunct="1">
              <a:spcBef>
                <a:spcPct val="0"/>
              </a:spcBef>
            </a:pPr>
            <a:r>
              <a:rPr lang="en-US" sz="2000">
                <a:latin typeface="Arial" charset="0"/>
                <a:ea typeface="+mn-ea" charset="0"/>
                <a:cs typeface="+mn-ea" charset="0"/>
              </a:rPr>
              <a:t>We have tried several different network topologies, and finally find the best solution for our business.</a:t>
            </a:r>
          </a:p>
          <a:p>
            <a:pPr eaLnBrk="1" hangingPunct="1">
              <a:spcBef>
                <a:spcPct val="0"/>
              </a:spcBef>
            </a:pPr>
            <a:r>
              <a:rPr lang="en-US" sz="2000">
                <a:latin typeface="Arial" charset="0"/>
                <a:ea typeface="+mn-ea" charset="0"/>
                <a:cs typeface="+mn-ea" charset="0"/>
              </a:rPr>
              <a:t>So I will talk about 3 three network topologies defined by the two option, they are VLAN mode, FlatDHCP, and FlatDHCP plus multihost.</a:t>
            </a:r>
          </a:p>
        </p:txBody>
      </p:sp>
      <p:sp>
        <p:nvSpPr>
          <p:cNvPr id="7577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1BEA8586-29C0-4FD8-9B03-16A8E1340356}" type="slidenum">
              <a:rPr lang="en-US">
                <a:solidFill>
                  <a:srgbClr val="000000"/>
                </a:solidFill>
                <a:latin typeface="+mn-lt" charset="0"/>
                <a:ea typeface="+mn-ea" charset="0"/>
                <a:cs typeface="+mn-ea" charset="0"/>
              </a:rPr>
              <a:pPr hangingPunct="1">
                <a:lnSpc>
                  <a:spcPct val="100000"/>
                </a:lnSpc>
              </a:pPr>
              <a:t>48</a:t>
            </a:fld>
            <a:endParaRPr lang="en-US">
              <a:solidFill>
                <a:srgbClr val="000000"/>
              </a:solidFill>
              <a:latin typeface="+mn-lt" charset="0"/>
              <a:ea typeface="+mn-ea" charset="0"/>
              <a:cs typeface="+mn-ea" charset="0"/>
            </a:endParaRPr>
          </a:p>
        </p:txBody>
      </p:sp>
    </p:spTree>
    <p:extLst>
      <p:ext uri="{BB962C8B-B14F-4D97-AF65-F5344CB8AC3E}">
        <p14:creationId xmlns:p14="http://schemas.microsoft.com/office/powerpoint/2010/main" val="11839423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52A1C5D-5ACE-4F5F-854F-B0E97BC7E612}" type="slidenum">
              <a:rPr lang="en-US"/>
              <a:pPr/>
              <a:t>49</a:t>
            </a:fld>
            <a:endParaRPr lang="en-US"/>
          </a:p>
        </p:txBody>
      </p:sp>
      <p:sp>
        <p:nvSpPr>
          <p:cNvPr id="76801" name="Rectangle 1"/>
          <p:cNvSpPr txBox="1">
            <a:spLocks noGrp="1" noRot="1" noChangeAspect="1" noChangeArrowheads="1"/>
          </p:cNvSpPr>
          <p:nvPr>
            <p:ph type="sldImg"/>
          </p:nvPr>
        </p:nvSpPr>
        <p:spPr bwMode="auto">
          <a:xfrm>
            <a:off x="1371600" y="765175"/>
            <a:ext cx="5027613" cy="3770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Text Box 2"/>
          <p:cNvSpPr txBox="1">
            <a:spLocks noGrp="1" noChangeArrowheads="1"/>
          </p:cNvSpPr>
          <p:nvPr>
            <p:ph type="body" idx="1"/>
          </p:nvPr>
        </p:nvSpPr>
        <p:spPr bwMode="auto">
          <a:xfrm>
            <a:off x="0" y="0"/>
            <a:ext cx="1588" cy="152098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eaLnBrk="1" hangingPunct="1">
              <a:spcBef>
                <a:spcPct val="0"/>
              </a:spcBef>
            </a:pPr>
            <a:r>
              <a:rPr lang="en-US" sz="2000">
                <a:latin typeface="Arial" charset="0"/>
                <a:ea typeface="+mn-ea" charset="0"/>
                <a:cs typeface="+mn-ea" charset="0"/>
              </a:rPr>
              <a:t>Ok, let’s talk about something more technical.</a:t>
            </a:r>
          </a:p>
          <a:p>
            <a:pPr eaLnBrk="1" hangingPunct="1">
              <a:spcBef>
                <a:spcPct val="0"/>
              </a:spcBef>
            </a:pPr>
            <a:r>
              <a:rPr lang="en-US" sz="2000" b="1">
                <a:latin typeface="Arial" charset="0"/>
                <a:ea typeface="+mn-ea" charset="0"/>
                <a:cs typeface="+mn-ea" charset="0"/>
              </a:rPr>
              <a:t>In our experience</a:t>
            </a:r>
            <a:r>
              <a:rPr lang="en-US" sz="2000">
                <a:latin typeface="Arial" charset="0"/>
                <a:ea typeface="+mn-ea" charset="0"/>
                <a:cs typeface="+mn-ea" charset="0"/>
              </a:rPr>
              <a:t>, networking is the most critical for your deployment, and often determines success or failure of your business.</a:t>
            </a:r>
          </a:p>
          <a:p>
            <a:pPr eaLnBrk="1" hangingPunct="1">
              <a:spcBef>
                <a:spcPct val="0"/>
              </a:spcBef>
            </a:pPr>
            <a:r>
              <a:rPr lang="en-US" sz="2000">
                <a:latin typeface="Arial" charset="0"/>
                <a:ea typeface="+mn-ea" charset="0"/>
                <a:cs typeface="+mn-ea" charset="0"/>
              </a:rPr>
              <a:t>So I would like to talk a little more about OpenStack network in detail. </a:t>
            </a:r>
          </a:p>
          <a:p>
            <a:pPr eaLnBrk="1" hangingPunct="1">
              <a:spcBef>
                <a:spcPct val="0"/>
              </a:spcBef>
            </a:pPr>
            <a:r>
              <a:rPr lang="en-US" sz="2000">
                <a:latin typeface="Arial" charset="0"/>
                <a:ea typeface="+mn-ea" charset="0"/>
                <a:cs typeface="+mn-ea" charset="0"/>
              </a:rPr>
              <a:t>There are a log of network-related flags in nova.conf, any combination of these flags defines a network topology, in my understanding, the most important flags are nova network manager and multihost.</a:t>
            </a:r>
          </a:p>
          <a:p>
            <a:pPr eaLnBrk="1" hangingPunct="1">
              <a:spcBef>
                <a:spcPct val="0"/>
              </a:spcBef>
            </a:pPr>
            <a:r>
              <a:rPr lang="en-US" sz="2000">
                <a:latin typeface="Arial" charset="0"/>
                <a:ea typeface="+mn-ea" charset="0"/>
                <a:cs typeface="+mn-ea" charset="0"/>
              </a:rPr>
              <a:t>The network managers can be the default VLAN manager, flat manager and FlatDHCP manager.</a:t>
            </a:r>
          </a:p>
          <a:p>
            <a:pPr eaLnBrk="1" hangingPunct="1">
              <a:spcBef>
                <a:spcPct val="0"/>
              </a:spcBef>
            </a:pPr>
            <a:r>
              <a:rPr lang="en-US" sz="2000">
                <a:latin typeface="Arial" charset="0"/>
                <a:ea typeface="+mn-ea" charset="0"/>
                <a:cs typeface="+mn-ea" charset="0"/>
              </a:rPr>
              <a:t>We have tried several different network topologies, and finally find the best solution for our business.</a:t>
            </a:r>
          </a:p>
          <a:p>
            <a:pPr eaLnBrk="1" hangingPunct="1">
              <a:spcBef>
                <a:spcPct val="0"/>
              </a:spcBef>
            </a:pPr>
            <a:r>
              <a:rPr lang="en-US" sz="2000">
                <a:latin typeface="Arial" charset="0"/>
                <a:ea typeface="+mn-ea" charset="0"/>
                <a:cs typeface="+mn-ea" charset="0"/>
              </a:rPr>
              <a:t>So I will talk about 3 three network topologies defined by the two option, they are VLAN mode, FlatDHCP, and FlatDHCP plus multihost.</a:t>
            </a:r>
          </a:p>
        </p:txBody>
      </p:sp>
      <p:sp>
        <p:nvSpPr>
          <p:cNvPr id="7680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2E91C20C-44A9-44C2-8332-2CC19A7EBC92}" type="slidenum">
              <a:rPr lang="en-US">
                <a:solidFill>
                  <a:srgbClr val="000000"/>
                </a:solidFill>
                <a:latin typeface="+mn-lt" charset="0"/>
                <a:ea typeface="+mn-ea" charset="0"/>
                <a:cs typeface="+mn-ea" charset="0"/>
              </a:rPr>
              <a:pPr hangingPunct="1">
                <a:lnSpc>
                  <a:spcPct val="100000"/>
                </a:lnSpc>
              </a:pPr>
              <a:t>49</a:t>
            </a:fld>
            <a:endParaRPr lang="en-US">
              <a:solidFill>
                <a:srgbClr val="000000"/>
              </a:solidFill>
              <a:latin typeface="+mn-lt" charset="0"/>
              <a:ea typeface="+mn-ea" charset="0"/>
              <a:cs typeface="+mn-ea" charset="0"/>
            </a:endParaRPr>
          </a:p>
        </p:txBody>
      </p:sp>
    </p:spTree>
    <p:extLst>
      <p:ext uri="{BB962C8B-B14F-4D97-AF65-F5344CB8AC3E}">
        <p14:creationId xmlns:p14="http://schemas.microsoft.com/office/powerpoint/2010/main" val="1869882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charset="0"/>
              </a:defRPr>
            </a:lvl1pPr>
            <a:lvl2pPr eaLnBrk="0">
              <a:tabLst>
                <a:tab pos="723900" algn="l"/>
                <a:tab pos="1447800" algn="l"/>
                <a:tab pos="2171700" algn="l"/>
                <a:tab pos="2895600" algn="l"/>
              </a:tabLst>
              <a:defRPr>
                <a:solidFill>
                  <a:schemeClr val="tx1"/>
                </a:solidFill>
                <a:latin typeface="Arial" charset="0"/>
              </a:defRPr>
            </a:lvl2pPr>
            <a:lvl3pPr eaLnBrk="0">
              <a:tabLst>
                <a:tab pos="723900" algn="l"/>
                <a:tab pos="1447800" algn="l"/>
                <a:tab pos="2171700" algn="l"/>
                <a:tab pos="2895600" algn="l"/>
              </a:tabLst>
              <a:defRPr>
                <a:solidFill>
                  <a:schemeClr val="tx1"/>
                </a:solidFill>
                <a:latin typeface="Arial" charset="0"/>
              </a:defRPr>
            </a:lvl3pPr>
            <a:lvl4pPr eaLnBrk="0">
              <a:tabLst>
                <a:tab pos="723900" algn="l"/>
                <a:tab pos="1447800" algn="l"/>
                <a:tab pos="2171700" algn="l"/>
                <a:tab pos="2895600" algn="l"/>
              </a:tabLst>
              <a:defRPr>
                <a:solidFill>
                  <a:schemeClr val="tx1"/>
                </a:solidFill>
                <a:latin typeface="Arial" charset="0"/>
              </a:defRPr>
            </a:lvl4pPr>
            <a:lvl5pPr eaLnBrk="0">
              <a:tabLst>
                <a:tab pos="723900" algn="l"/>
                <a:tab pos="1447800" algn="l"/>
                <a:tab pos="2171700" algn="l"/>
                <a:tab pos="2895600" algn="l"/>
              </a:tabLst>
              <a:defRPr>
                <a:solidFill>
                  <a:schemeClr val="tx1"/>
                </a:solidFill>
                <a:latin typeface="Arial" charset="0"/>
              </a:defRPr>
            </a:lvl5pPr>
            <a:lvl6pPr marL="2514600" indent="-228600" defTabSz="449263" eaLnBrk="0" fontAlgn="base" hangingPunct="0">
              <a:lnSpc>
                <a:spcPct val="104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defRPr>
            </a:lvl6pPr>
            <a:lvl7pPr marL="2971800" indent="-228600" defTabSz="449263" eaLnBrk="0" fontAlgn="base" hangingPunct="0">
              <a:lnSpc>
                <a:spcPct val="104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defRPr>
            </a:lvl7pPr>
            <a:lvl8pPr marL="3429000" indent="-228600" defTabSz="449263" eaLnBrk="0" fontAlgn="base" hangingPunct="0">
              <a:lnSpc>
                <a:spcPct val="104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defRPr>
            </a:lvl8pPr>
            <a:lvl9pPr marL="3886200" indent="-228600" defTabSz="449263" eaLnBrk="0" fontAlgn="base" hangingPunct="0">
              <a:lnSpc>
                <a:spcPct val="104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defRPr>
            </a:lvl9pPr>
          </a:lstStyle>
          <a:p>
            <a:pPr eaLnBrk="1"/>
            <a:fld id="{5DE91CEB-2A5F-4927-B22F-BABF1213A622}" type="slidenum">
              <a:rPr lang="fi-FI" altLang="zh-CN">
                <a:solidFill>
                  <a:srgbClr val="000000"/>
                </a:solidFill>
                <a:latin typeface="Times New Roman" pitchFamily="16" charset="0"/>
              </a:rPr>
              <a:pPr eaLnBrk="1"/>
              <a:t>50</a:t>
            </a:fld>
            <a:endParaRPr lang="fi-FI" altLang="zh-CN">
              <a:solidFill>
                <a:srgbClr val="000000"/>
              </a:solidFill>
              <a:latin typeface="Times New Roman" pitchFamily="16" charset="0"/>
            </a:endParaRPr>
          </a:p>
        </p:txBody>
      </p:sp>
      <p:sp>
        <p:nvSpPr>
          <p:cNvPr id="61443" name="Rectangle 1"/>
          <p:cNvSpPr txBox="1">
            <a:spLocks noGrp="1" noRot="1" noChangeAspect="1" noChangeArrowheads="1" noTextEdit="1"/>
          </p:cNvSpPr>
          <p:nvPr>
            <p:ph type="sldImg"/>
          </p:nvPr>
        </p:nvSpPr>
        <p:spPr>
          <a:xfrm>
            <a:off x="1371600" y="765175"/>
            <a:ext cx="5027613" cy="3770313"/>
          </a:xfrm>
          <a:solidFill>
            <a:srgbClr val="FFFFFF"/>
          </a:solidFill>
          <a:ln>
            <a:solidFill>
              <a:srgbClr val="000000"/>
            </a:solidFill>
            <a:miter lim="800000"/>
            <a:headEnd/>
            <a:tailEnd/>
          </a:ln>
        </p:spPr>
      </p:sp>
      <p:sp>
        <p:nvSpPr>
          <p:cNvPr id="61444" name="Rectangle 2"/>
          <p:cNvSpPr txBox="1">
            <a:spLocks noGrp="1" noChangeArrowheads="1"/>
          </p:cNvSpPr>
          <p:nvPr>
            <p:ph type="body" idx="1"/>
          </p:nvPr>
        </p:nvSpPr>
        <p:spPr>
          <a:xfrm>
            <a:off x="777240" y="4777554"/>
            <a:ext cx="6216288" cy="44415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mtClean="0"/>
          </a:p>
        </p:txBody>
      </p:sp>
    </p:spTree>
    <p:extLst>
      <p:ext uri="{BB962C8B-B14F-4D97-AF65-F5344CB8AC3E}">
        <p14:creationId xmlns:p14="http://schemas.microsoft.com/office/powerpoint/2010/main" val="332501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64C7ACA-4CB4-4D00-96CF-12DADE2EBF81}" type="slidenum">
              <a:rPr lang="en-US"/>
              <a:pPr/>
              <a:t>5</a:t>
            </a:fld>
            <a:endParaRPr lang="en-US"/>
          </a:p>
        </p:txBody>
      </p:sp>
      <p:sp>
        <p:nvSpPr>
          <p:cNvPr id="47105"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2935082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763588"/>
            <a:ext cx="5026025" cy="37687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fld id="{5B3402BA-4BEC-48DB-97EA-82B730F84656}" type="slidenum">
              <a:rPr lang="en-US" smtClean="0"/>
              <a:pPr/>
              <a:t>6</a:t>
            </a:fld>
            <a:endParaRPr lang="en-US"/>
          </a:p>
        </p:txBody>
      </p:sp>
    </p:spTree>
    <p:extLst>
      <p:ext uri="{BB962C8B-B14F-4D97-AF65-F5344CB8AC3E}">
        <p14:creationId xmlns:p14="http://schemas.microsoft.com/office/powerpoint/2010/main" val="4051755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5AD181-7657-4FA5-AEB4-39055843333C}" type="slidenum">
              <a:rPr lang="en-US"/>
              <a:pPr/>
              <a:t>8</a:t>
            </a:fld>
            <a:endParaRPr lang="en-US"/>
          </a:p>
        </p:txBody>
      </p:sp>
      <p:sp>
        <p:nvSpPr>
          <p:cNvPr id="50177"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dirty="0"/>
          </a:p>
        </p:txBody>
      </p:sp>
    </p:spTree>
    <p:extLst>
      <p:ext uri="{BB962C8B-B14F-4D97-AF65-F5344CB8AC3E}">
        <p14:creationId xmlns:p14="http://schemas.microsoft.com/office/powerpoint/2010/main" val="34450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6F8E27-60A9-4AB9-880E-9173F2A2D635}" type="slidenum">
              <a:rPr lang="en-US"/>
              <a:pPr/>
              <a:t>9</a:t>
            </a:fld>
            <a:endParaRPr lang="en-US"/>
          </a:p>
        </p:txBody>
      </p:sp>
      <p:sp>
        <p:nvSpPr>
          <p:cNvPr id="54273"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2183557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C296D22-F0BA-4353-8219-53DFE10FAF64}" type="slidenum">
              <a:rPr lang="en-US"/>
              <a:pPr/>
              <a:t>12</a:t>
            </a:fld>
            <a:endParaRPr lang="en-US"/>
          </a:p>
        </p:txBody>
      </p:sp>
      <p:sp>
        <p:nvSpPr>
          <p:cNvPr id="53249"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260202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D5EFAA8-42E4-4A13-823A-563DCA5278A2}" type="slidenum">
              <a:rPr lang="en-US"/>
              <a:pPr/>
              <a:t>13</a:t>
            </a:fld>
            <a:endParaRPr lang="en-US"/>
          </a:p>
        </p:txBody>
      </p:sp>
      <p:sp>
        <p:nvSpPr>
          <p:cNvPr id="55297"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Grp="1" noChangeArrowheads="1"/>
          </p:cNvSpPr>
          <p:nvPr>
            <p:ph type="body" idx="1"/>
          </p:nvPr>
        </p:nvSpPr>
        <p:spPr bwMode="auto">
          <a:xfrm>
            <a:off x="776288" y="4776788"/>
            <a:ext cx="6218237"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211381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5650" y="2347913"/>
            <a:ext cx="8569325" cy="16208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idx="10"/>
          </p:nvPr>
        </p:nvSpPr>
        <p:spPr/>
        <p:txBody>
          <a:bodyPr/>
          <a:lstStyle>
            <a:lvl1pPr>
              <a:defRPr/>
            </a:lvl1pPr>
          </a:lstStyle>
          <a:p>
            <a:endParaRPr lang="en-US"/>
          </a:p>
        </p:txBody>
      </p:sp>
      <p:sp>
        <p:nvSpPr>
          <p:cNvPr id="5" name="页脚占位符 4"/>
          <p:cNvSpPr>
            <a:spLocks noGrp="1"/>
          </p:cNvSpPr>
          <p:nvPr>
            <p:ph type="ftr" idx="11"/>
          </p:nvPr>
        </p:nvSpPr>
        <p:spPr/>
        <p:txBody>
          <a:bodyPr/>
          <a:lstStyle>
            <a:lvl1pPr>
              <a:defRPr/>
            </a:lvl1pPr>
          </a:lstStyle>
          <a:p>
            <a:endParaRPr lang="en-US"/>
          </a:p>
        </p:txBody>
      </p:sp>
      <p:sp>
        <p:nvSpPr>
          <p:cNvPr id="6" name="灯片编号占位符 5"/>
          <p:cNvSpPr>
            <a:spLocks noGrp="1"/>
          </p:cNvSpPr>
          <p:nvPr>
            <p:ph type="sldNum" idx="12"/>
          </p:nvPr>
        </p:nvSpPr>
        <p:spPr/>
        <p:txBody>
          <a:bodyPr/>
          <a:lstStyle>
            <a:lvl1pPr>
              <a:defRPr/>
            </a:lvl1pPr>
          </a:lstStyle>
          <a:p>
            <a:fld id="{36B0D56B-67C7-4B6C-9D80-0D99BFA1648F}" type="slidenum">
              <a:rPr lang="en-US"/>
              <a:pPr/>
              <a:t>‹#›</a:t>
            </a:fld>
            <a:endParaRPr lang="en-US"/>
          </a:p>
        </p:txBody>
      </p:sp>
    </p:spTree>
    <p:extLst>
      <p:ext uri="{BB962C8B-B14F-4D97-AF65-F5344CB8AC3E}">
        <p14:creationId xmlns:p14="http://schemas.microsoft.com/office/powerpoint/2010/main" val="118205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idx="10"/>
          </p:nvPr>
        </p:nvSpPr>
        <p:spPr/>
        <p:txBody>
          <a:bodyPr/>
          <a:lstStyle>
            <a:lvl1pPr>
              <a:defRPr/>
            </a:lvl1pPr>
          </a:lstStyle>
          <a:p>
            <a:endParaRPr lang="en-US"/>
          </a:p>
        </p:txBody>
      </p:sp>
      <p:sp>
        <p:nvSpPr>
          <p:cNvPr id="5" name="页脚占位符 4"/>
          <p:cNvSpPr>
            <a:spLocks noGrp="1"/>
          </p:cNvSpPr>
          <p:nvPr>
            <p:ph type="ftr" idx="11"/>
          </p:nvPr>
        </p:nvSpPr>
        <p:spPr/>
        <p:txBody>
          <a:bodyPr/>
          <a:lstStyle>
            <a:lvl1pPr>
              <a:defRPr/>
            </a:lvl1pPr>
          </a:lstStyle>
          <a:p>
            <a:endParaRPr lang="en-US"/>
          </a:p>
        </p:txBody>
      </p:sp>
      <p:sp>
        <p:nvSpPr>
          <p:cNvPr id="6" name="灯片编号占位符 5"/>
          <p:cNvSpPr>
            <a:spLocks noGrp="1"/>
          </p:cNvSpPr>
          <p:nvPr>
            <p:ph type="sldNum" idx="12"/>
          </p:nvPr>
        </p:nvSpPr>
        <p:spPr/>
        <p:txBody>
          <a:bodyPr/>
          <a:lstStyle>
            <a:lvl1pPr>
              <a:defRPr/>
            </a:lvl1pPr>
          </a:lstStyle>
          <a:p>
            <a:fld id="{12F41977-8B10-4896-8612-7C64E117C20A}" type="slidenum">
              <a:rPr lang="en-US"/>
              <a:pPr/>
              <a:t>‹#›</a:t>
            </a:fld>
            <a:endParaRPr lang="en-US"/>
          </a:p>
        </p:txBody>
      </p:sp>
    </p:spTree>
    <p:extLst>
      <p:ext uri="{BB962C8B-B14F-4D97-AF65-F5344CB8AC3E}">
        <p14:creationId xmlns:p14="http://schemas.microsoft.com/office/powerpoint/2010/main" val="304199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5675" y="301625"/>
            <a:ext cx="2266950" cy="6454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3238" y="301625"/>
            <a:ext cx="6650037" cy="6454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idx="10"/>
          </p:nvPr>
        </p:nvSpPr>
        <p:spPr/>
        <p:txBody>
          <a:bodyPr/>
          <a:lstStyle>
            <a:lvl1pPr>
              <a:defRPr/>
            </a:lvl1pPr>
          </a:lstStyle>
          <a:p>
            <a:endParaRPr lang="en-US"/>
          </a:p>
        </p:txBody>
      </p:sp>
      <p:sp>
        <p:nvSpPr>
          <p:cNvPr id="5" name="页脚占位符 4"/>
          <p:cNvSpPr>
            <a:spLocks noGrp="1"/>
          </p:cNvSpPr>
          <p:nvPr>
            <p:ph type="ftr" idx="11"/>
          </p:nvPr>
        </p:nvSpPr>
        <p:spPr/>
        <p:txBody>
          <a:bodyPr/>
          <a:lstStyle>
            <a:lvl1pPr>
              <a:defRPr/>
            </a:lvl1pPr>
          </a:lstStyle>
          <a:p>
            <a:endParaRPr lang="en-US"/>
          </a:p>
        </p:txBody>
      </p:sp>
      <p:sp>
        <p:nvSpPr>
          <p:cNvPr id="6" name="灯片编号占位符 5"/>
          <p:cNvSpPr>
            <a:spLocks noGrp="1"/>
          </p:cNvSpPr>
          <p:nvPr>
            <p:ph type="sldNum" idx="12"/>
          </p:nvPr>
        </p:nvSpPr>
        <p:spPr/>
        <p:txBody>
          <a:bodyPr/>
          <a:lstStyle>
            <a:lvl1pPr>
              <a:defRPr/>
            </a:lvl1pPr>
          </a:lstStyle>
          <a:p>
            <a:fld id="{6DBAF074-F8F5-4333-807D-EB3291D554E7}" type="slidenum">
              <a:rPr lang="en-US"/>
              <a:pPr/>
              <a:t>‹#›</a:t>
            </a:fld>
            <a:endParaRPr lang="en-US"/>
          </a:p>
        </p:txBody>
      </p:sp>
    </p:spTree>
    <p:extLst>
      <p:ext uri="{BB962C8B-B14F-4D97-AF65-F5344CB8AC3E}">
        <p14:creationId xmlns:p14="http://schemas.microsoft.com/office/powerpoint/2010/main" val="1434426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03238" y="301625"/>
            <a:ext cx="9069387" cy="1260475"/>
          </a:xfrm>
        </p:spPr>
        <p:txBody>
          <a:bodyPr/>
          <a:lstStyle/>
          <a:p>
            <a:r>
              <a:rPr lang="zh-CN" altLang="en-US" smtClean="0"/>
              <a:t>单击此处编辑母版标题样式</a:t>
            </a:r>
            <a:endParaRPr lang="zh-CN" altLang="en-US"/>
          </a:p>
        </p:txBody>
      </p:sp>
      <p:sp>
        <p:nvSpPr>
          <p:cNvPr id="3" name="日期占位符 2"/>
          <p:cNvSpPr>
            <a:spLocks noGrp="1"/>
          </p:cNvSpPr>
          <p:nvPr>
            <p:ph type="dt" idx="10"/>
          </p:nvPr>
        </p:nvSpPr>
        <p:spPr>
          <a:xfrm>
            <a:off x="503238" y="6886575"/>
            <a:ext cx="2346325" cy="519113"/>
          </a:xfrm>
        </p:spPr>
        <p:txBody>
          <a:bodyPr/>
          <a:lstStyle>
            <a:lvl1pPr>
              <a:defRPr/>
            </a:lvl1pPr>
          </a:lstStyle>
          <a:p>
            <a:endParaRPr lang="en-US"/>
          </a:p>
        </p:txBody>
      </p:sp>
      <p:sp>
        <p:nvSpPr>
          <p:cNvPr id="4" name="页脚占位符 3"/>
          <p:cNvSpPr>
            <a:spLocks noGrp="1"/>
          </p:cNvSpPr>
          <p:nvPr>
            <p:ph type="ftr" idx="11"/>
          </p:nvPr>
        </p:nvSpPr>
        <p:spPr>
          <a:xfrm>
            <a:off x="3448050" y="6886575"/>
            <a:ext cx="3194050" cy="519113"/>
          </a:xfrm>
        </p:spPr>
        <p:txBody>
          <a:bodyPr/>
          <a:lstStyle>
            <a:lvl1pPr>
              <a:defRPr/>
            </a:lvl1pPr>
          </a:lstStyle>
          <a:p>
            <a:endParaRPr lang="en-US"/>
          </a:p>
        </p:txBody>
      </p:sp>
      <p:sp>
        <p:nvSpPr>
          <p:cNvPr id="5" name="灯片编号占位符 4"/>
          <p:cNvSpPr>
            <a:spLocks noGrp="1"/>
          </p:cNvSpPr>
          <p:nvPr>
            <p:ph type="sldNum" idx="12"/>
          </p:nvPr>
        </p:nvSpPr>
        <p:spPr>
          <a:xfrm>
            <a:off x="7226300" y="6886575"/>
            <a:ext cx="2346325" cy="519113"/>
          </a:xfrm>
        </p:spPr>
        <p:txBody>
          <a:bodyPr/>
          <a:lstStyle>
            <a:lvl1pPr>
              <a:defRPr/>
            </a:lvl1pPr>
          </a:lstStyle>
          <a:p>
            <a:fld id="{1809F08B-5A90-434F-90C6-9C82C0EC0210}" type="slidenum">
              <a:rPr lang="en-US"/>
              <a:pPr/>
              <a:t>‹#›</a:t>
            </a:fld>
            <a:endParaRPr lang="en-US"/>
          </a:p>
        </p:txBody>
      </p:sp>
    </p:spTree>
    <p:extLst>
      <p:ext uri="{BB962C8B-B14F-4D97-AF65-F5344CB8AC3E}">
        <p14:creationId xmlns:p14="http://schemas.microsoft.com/office/powerpoint/2010/main" val="2796370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5650" y="2347913"/>
            <a:ext cx="8569325" cy="16208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idx="10"/>
          </p:nvPr>
        </p:nvSpPr>
        <p:spPr/>
        <p:txBody>
          <a:bodyPr/>
          <a:lstStyle>
            <a:lvl1pPr>
              <a:defRPr/>
            </a:lvl1pPr>
          </a:lstStyle>
          <a:p>
            <a:fld id="{200D38F6-9A29-4FF2-9E43-E8EF33A6E3C7}" type="slidenum">
              <a:rPr lang="en-US"/>
              <a:pPr/>
              <a:t>‹#›</a:t>
            </a:fld>
            <a:endParaRPr lang="en-US"/>
          </a:p>
        </p:txBody>
      </p:sp>
    </p:spTree>
    <p:extLst>
      <p:ext uri="{BB962C8B-B14F-4D97-AF65-F5344CB8AC3E}">
        <p14:creationId xmlns:p14="http://schemas.microsoft.com/office/powerpoint/2010/main" val="3236521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idx="10"/>
          </p:nvPr>
        </p:nvSpPr>
        <p:spPr/>
        <p:txBody>
          <a:bodyPr/>
          <a:lstStyle>
            <a:lvl1pPr>
              <a:defRPr/>
            </a:lvl1pPr>
          </a:lstStyle>
          <a:p>
            <a:fld id="{A8B5A347-B317-4108-BB7B-2A2F37AE8B71}" type="slidenum">
              <a:rPr lang="en-US"/>
              <a:pPr/>
              <a:t>‹#›</a:t>
            </a:fld>
            <a:endParaRPr lang="en-US"/>
          </a:p>
        </p:txBody>
      </p:sp>
    </p:spTree>
    <p:extLst>
      <p:ext uri="{BB962C8B-B14F-4D97-AF65-F5344CB8AC3E}">
        <p14:creationId xmlns:p14="http://schemas.microsoft.com/office/powerpoint/2010/main" val="3154989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6925" y="4857750"/>
            <a:ext cx="8567738" cy="15017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idx="10"/>
          </p:nvPr>
        </p:nvSpPr>
        <p:spPr/>
        <p:txBody>
          <a:bodyPr/>
          <a:lstStyle>
            <a:lvl1pPr>
              <a:defRPr/>
            </a:lvl1pPr>
          </a:lstStyle>
          <a:p>
            <a:fld id="{C5C09C77-A393-4DDB-B9AC-D64F91F5ED49}" type="slidenum">
              <a:rPr lang="en-US"/>
              <a:pPr/>
              <a:t>‹#›</a:t>
            </a:fld>
            <a:endParaRPr lang="en-US"/>
          </a:p>
        </p:txBody>
      </p:sp>
    </p:spTree>
    <p:extLst>
      <p:ext uri="{BB962C8B-B14F-4D97-AF65-F5344CB8AC3E}">
        <p14:creationId xmlns:p14="http://schemas.microsoft.com/office/powerpoint/2010/main" val="1687156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idx="10"/>
          </p:nvPr>
        </p:nvSpPr>
        <p:spPr/>
        <p:txBody>
          <a:bodyPr/>
          <a:lstStyle>
            <a:lvl1pPr>
              <a:defRPr/>
            </a:lvl1pPr>
          </a:lstStyle>
          <a:p>
            <a:fld id="{3F5B41A4-2BD1-434A-B445-840F42298649}" type="slidenum">
              <a:rPr lang="en-US"/>
              <a:pPr/>
              <a:t>‹#›</a:t>
            </a:fld>
            <a:endParaRPr lang="en-US"/>
          </a:p>
        </p:txBody>
      </p:sp>
    </p:spTree>
    <p:extLst>
      <p:ext uri="{BB962C8B-B14F-4D97-AF65-F5344CB8AC3E}">
        <p14:creationId xmlns:p14="http://schemas.microsoft.com/office/powerpoint/2010/main" val="1696502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4825" y="303213"/>
            <a:ext cx="9072563" cy="125888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idx="10"/>
          </p:nvPr>
        </p:nvSpPr>
        <p:spPr/>
        <p:txBody>
          <a:bodyPr/>
          <a:lstStyle>
            <a:lvl1pPr>
              <a:defRPr/>
            </a:lvl1pPr>
          </a:lstStyle>
          <a:p>
            <a:fld id="{3AF13642-76E6-4927-A541-CF2CDA8CA92D}" type="slidenum">
              <a:rPr lang="en-US"/>
              <a:pPr/>
              <a:t>‹#›</a:t>
            </a:fld>
            <a:endParaRPr lang="en-US"/>
          </a:p>
        </p:txBody>
      </p:sp>
    </p:spTree>
    <p:extLst>
      <p:ext uri="{BB962C8B-B14F-4D97-AF65-F5344CB8AC3E}">
        <p14:creationId xmlns:p14="http://schemas.microsoft.com/office/powerpoint/2010/main" val="77827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idx="10"/>
          </p:nvPr>
        </p:nvSpPr>
        <p:spPr/>
        <p:txBody>
          <a:bodyPr/>
          <a:lstStyle>
            <a:lvl1pPr>
              <a:defRPr/>
            </a:lvl1pPr>
          </a:lstStyle>
          <a:p>
            <a:fld id="{EEF7EC85-0111-48AC-B5DD-D78E439B1669}" type="slidenum">
              <a:rPr lang="en-US"/>
              <a:pPr/>
              <a:t>‹#›</a:t>
            </a:fld>
            <a:endParaRPr lang="en-US"/>
          </a:p>
        </p:txBody>
      </p:sp>
    </p:spTree>
    <p:extLst>
      <p:ext uri="{BB962C8B-B14F-4D97-AF65-F5344CB8AC3E}">
        <p14:creationId xmlns:p14="http://schemas.microsoft.com/office/powerpoint/2010/main" val="2694877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lstStyle>
            <a:lvl1pPr>
              <a:defRPr/>
            </a:lvl1pPr>
          </a:lstStyle>
          <a:p>
            <a:fld id="{4B7510F8-4437-46C5-A96E-042FA989B147}" type="slidenum">
              <a:rPr lang="en-US"/>
              <a:pPr/>
              <a:t>‹#›</a:t>
            </a:fld>
            <a:endParaRPr lang="en-US"/>
          </a:p>
        </p:txBody>
      </p:sp>
    </p:spTree>
    <p:extLst>
      <p:ext uri="{BB962C8B-B14F-4D97-AF65-F5344CB8AC3E}">
        <p14:creationId xmlns:p14="http://schemas.microsoft.com/office/powerpoint/2010/main" val="114682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idx="10"/>
          </p:nvPr>
        </p:nvSpPr>
        <p:spPr/>
        <p:txBody>
          <a:bodyPr/>
          <a:lstStyle>
            <a:lvl1pPr>
              <a:defRPr/>
            </a:lvl1pPr>
          </a:lstStyle>
          <a:p>
            <a:endParaRPr lang="en-US"/>
          </a:p>
        </p:txBody>
      </p:sp>
      <p:sp>
        <p:nvSpPr>
          <p:cNvPr id="5" name="页脚占位符 4"/>
          <p:cNvSpPr>
            <a:spLocks noGrp="1"/>
          </p:cNvSpPr>
          <p:nvPr>
            <p:ph type="ftr" idx="11"/>
          </p:nvPr>
        </p:nvSpPr>
        <p:spPr/>
        <p:txBody>
          <a:bodyPr/>
          <a:lstStyle>
            <a:lvl1pPr>
              <a:defRPr/>
            </a:lvl1pPr>
          </a:lstStyle>
          <a:p>
            <a:endParaRPr lang="en-US"/>
          </a:p>
        </p:txBody>
      </p:sp>
      <p:sp>
        <p:nvSpPr>
          <p:cNvPr id="6" name="灯片编号占位符 5"/>
          <p:cNvSpPr>
            <a:spLocks noGrp="1"/>
          </p:cNvSpPr>
          <p:nvPr>
            <p:ph type="sldNum" idx="12"/>
          </p:nvPr>
        </p:nvSpPr>
        <p:spPr/>
        <p:txBody>
          <a:bodyPr/>
          <a:lstStyle>
            <a:lvl1pPr>
              <a:defRPr/>
            </a:lvl1pPr>
          </a:lstStyle>
          <a:p>
            <a:fld id="{9137253F-9B14-466B-ACBE-C3489D67BFBD}" type="slidenum">
              <a:rPr lang="en-US"/>
              <a:pPr/>
              <a:t>‹#›</a:t>
            </a:fld>
            <a:endParaRPr lang="en-US"/>
          </a:p>
        </p:txBody>
      </p:sp>
    </p:spTree>
    <p:extLst>
      <p:ext uri="{BB962C8B-B14F-4D97-AF65-F5344CB8AC3E}">
        <p14:creationId xmlns:p14="http://schemas.microsoft.com/office/powerpoint/2010/main" val="3031719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4825" y="301625"/>
            <a:ext cx="3316288" cy="127952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idx="10"/>
          </p:nvPr>
        </p:nvSpPr>
        <p:spPr/>
        <p:txBody>
          <a:bodyPr/>
          <a:lstStyle>
            <a:lvl1pPr>
              <a:defRPr/>
            </a:lvl1pPr>
          </a:lstStyle>
          <a:p>
            <a:fld id="{90C0B101-CFF2-4EB2-A6CD-A2AAE8CCFEDD}" type="slidenum">
              <a:rPr lang="en-US"/>
              <a:pPr/>
              <a:t>‹#›</a:t>
            </a:fld>
            <a:endParaRPr lang="en-US"/>
          </a:p>
        </p:txBody>
      </p:sp>
    </p:spTree>
    <p:extLst>
      <p:ext uri="{BB962C8B-B14F-4D97-AF65-F5344CB8AC3E}">
        <p14:creationId xmlns:p14="http://schemas.microsoft.com/office/powerpoint/2010/main" val="1779771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6438" y="5291138"/>
            <a:ext cx="6048375" cy="6254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idx="10"/>
          </p:nvPr>
        </p:nvSpPr>
        <p:spPr/>
        <p:txBody>
          <a:bodyPr/>
          <a:lstStyle>
            <a:lvl1pPr>
              <a:defRPr/>
            </a:lvl1pPr>
          </a:lstStyle>
          <a:p>
            <a:fld id="{BC439D39-3A88-4382-8F4F-4C9B77450F68}" type="slidenum">
              <a:rPr lang="en-US"/>
              <a:pPr/>
              <a:t>‹#›</a:t>
            </a:fld>
            <a:endParaRPr lang="en-US"/>
          </a:p>
        </p:txBody>
      </p:sp>
    </p:spTree>
    <p:extLst>
      <p:ext uri="{BB962C8B-B14F-4D97-AF65-F5344CB8AC3E}">
        <p14:creationId xmlns:p14="http://schemas.microsoft.com/office/powerpoint/2010/main" val="2881469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idx="10"/>
          </p:nvPr>
        </p:nvSpPr>
        <p:spPr/>
        <p:txBody>
          <a:bodyPr/>
          <a:lstStyle>
            <a:lvl1pPr>
              <a:defRPr/>
            </a:lvl1pPr>
          </a:lstStyle>
          <a:p>
            <a:fld id="{626E889E-F33D-4D32-B2A0-6338889BE4DC}" type="slidenum">
              <a:rPr lang="en-US"/>
              <a:pPr/>
              <a:t>‹#›</a:t>
            </a:fld>
            <a:endParaRPr lang="en-US"/>
          </a:p>
        </p:txBody>
      </p:sp>
    </p:spTree>
    <p:extLst>
      <p:ext uri="{BB962C8B-B14F-4D97-AF65-F5344CB8AC3E}">
        <p14:creationId xmlns:p14="http://schemas.microsoft.com/office/powerpoint/2010/main" val="1954872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5675" y="301625"/>
            <a:ext cx="2266950" cy="6454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3238" y="301625"/>
            <a:ext cx="6650037" cy="6454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idx="10"/>
          </p:nvPr>
        </p:nvSpPr>
        <p:spPr/>
        <p:txBody>
          <a:bodyPr/>
          <a:lstStyle>
            <a:lvl1pPr>
              <a:defRPr/>
            </a:lvl1pPr>
          </a:lstStyle>
          <a:p>
            <a:fld id="{41CA5F57-BD34-4063-B305-68F8D49D6650}" type="slidenum">
              <a:rPr lang="en-US"/>
              <a:pPr/>
              <a:t>‹#›</a:t>
            </a:fld>
            <a:endParaRPr lang="en-US"/>
          </a:p>
        </p:txBody>
      </p:sp>
    </p:spTree>
    <p:extLst>
      <p:ext uri="{BB962C8B-B14F-4D97-AF65-F5344CB8AC3E}">
        <p14:creationId xmlns:p14="http://schemas.microsoft.com/office/powerpoint/2010/main" val="3230024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6925" y="4857750"/>
            <a:ext cx="8567738" cy="15017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idx="10"/>
          </p:nvPr>
        </p:nvSpPr>
        <p:spPr/>
        <p:txBody>
          <a:bodyPr/>
          <a:lstStyle>
            <a:lvl1pPr>
              <a:defRPr/>
            </a:lvl1pPr>
          </a:lstStyle>
          <a:p>
            <a:endParaRPr lang="en-US"/>
          </a:p>
        </p:txBody>
      </p:sp>
      <p:sp>
        <p:nvSpPr>
          <p:cNvPr id="5" name="页脚占位符 4"/>
          <p:cNvSpPr>
            <a:spLocks noGrp="1"/>
          </p:cNvSpPr>
          <p:nvPr>
            <p:ph type="ftr" idx="11"/>
          </p:nvPr>
        </p:nvSpPr>
        <p:spPr/>
        <p:txBody>
          <a:bodyPr/>
          <a:lstStyle>
            <a:lvl1pPr>
              <a:defRPr/>
            </a:lvl1pPr>
          </a:lstStyle>
          <a:p>
            <a:endParaRPr lang="en-US"/>
          </a:p>
        </p:txBody>
      </p:sp>
      <p:sp>
        <p:nvSpPr>
          <p:cNvPr id="6" name="灯片编号占位符 5"/>
          <p:cNvSpPr>
            <a:spLocks noGrp="1"/>
          </p:cNvSpPr>
          <p:nvPr>
            <p:ph type="sldNum" idx="12"/>
          </p:nvPr>
        </p:nvSpPr>
        <p:spPr/>
        <p:txBody>
          <a:bodyPr/>
          <a:lstStyle>
            <a:lvl1pPr>
              <a:defRPr/>
            </a:lvl1pPr>
          </a:lstStyle>
          <a:p>
            <a:fld id="{7C0B16C4-8834-4E12-8295-94C347B74D14}" type="slidenum">
              <a:rPr lang="en-US"/>
              <a:pPr/>
              <a:t>‹#›</a:t>
            </a:fld>
            <a:endParaRPr lang="en-US"/>
          </a:p>
        </p:txBody>
      </p:sp>
    </p:spTree>
    <p:extLst>
      <p:ext uri="{BB962C8B-B14F-4D97-AF65-F5344CB8AC3E}">
        <p14:creationId xmlns:p14="http://schemas.microsoft.com/office/powerpoint/2010/main" val="213090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idx="10"/>
          </p:nvPr>
        </p:nvSpPr>
        <p:spPr/>
        <p:txBody>
          <a:bodyPr/>
          <a:lstStyle>
            <a:lvl1pPr>
              <a:defRPr/>
            </a:lvl1pPr>
          </a:lstStyle>
          <a:p>
            <a:endParaRPr lang="en-US"/>
          </a:p>
        </p:txBody>
      </p:sp>
      <p:sp>
        <p:nvSpPr>
          <p:cNvPr id="6" name="页脚占位符 5"/>
          <p:cNvSpPr>
            <a:spLocks noGrp="1"/>
          </p:cNvSpPr>
          <p:nvPr>
            <p:ph type="ftr" idx="11"/>
          </p:nvPr>
        </p:nvSpPr>
        <p:spPr/>
        <p:txBody>
          <a:bodyPr/>
          <a:lstStyle>
            <a:lvl1pPr>
              <a:defRPr/>
            </a:lvl1pPr>
          </a:lstStyle>
          <a:p>
            <a:endParaRPr lang="en-US"/>
          </a:p>
        </p:txBody>
      </p:sp>
      <p:sp>
        <p:nvSpPr>
          <p:cNvPr id="7" name="灯片编号占位符 6"/>
          <p:cNvSpPr>
            <a:spLocks noGrp="1"/>
          </p:cNvSpPr>
          <p:nvPr>
            <p:ph type="sldNum" idx="12"/>
          </p:nvPr>
        </p:nvSpPr>
        <p:spPr/>
        <p:txBody>
          <a:bodyPr/>
          <a:lstStyle>
            <a:lvl1pPr>
              <a:defRPr/>
            </a:lvl1pPr>
          </a:lstStyle>
          <a:p>
            <a:fld id="{938FCFBA-6BCF-44B7-9EED-A46FBE35045C}" type="slidenum">
              <a:rPr lang="en-US"/>
              <a:pPr/>
              <a:t>‹#›</a:t>
            </a:fld>
            <a:endParaRPr lang="en-US"/>
          </a:p>
        </p:txBody>
      </p:sp>
    </p:spTree>
    <p:extLst>
      <p:ext uri="{BB962C8B-B14F-4D97-AF65-F5344CB8AC3E}">
        <p14:creationId xmlns:p14="http://schemas.microsoft.com/office/powerpoint/2010/main" val="160592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4825" y="303213"/>
            <a:ext cx="9072563" cy="125888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idx="10"/>
          </p:nvPr>
        </p:nvSpPr>
        <p:spPr/>
        <p:txBody>
          <a:bodyPr/>
          <a:lstStyle>
            <a:lvl1pPr>
              <a:defRPr/>
            </a:lvl1pPr>
          </a:lstStyle>
          <a:p>
            <a:endParaRPr lang="en-US"/>
          </a:p>
        </p:txBody>
      </p:sp>
      <p:sp>
        <p:nvSpPr>
          <p:cNvPr id="8" name="页脚占位符 7"/>
          <p:cNvSpPr>
            <a:spLocks noGrp="1"/>
          </p:cNvSpPr>
          <p:nvPr>
            <p:ph type="ftr" idx="11"/>
          </p:nvPr>
        </p:nvSpPr>
        <p:spPr/>
        <p:txBody>
          <a:bodyPr/>
          <a:lstStyle>
            <a:lvl1pPr>
              <a:defRPr/>
            </a:lvl1pPr>
          </a:lstStyle>
          <a:p>
            <a:endParaRPr lang="en-US"/>
          </a:p>
        </p:txBody>
      </p:sp>
      <p:sp>
        <p:nvSpPr>
          <p:cNvPr id="9" name="灯片编号占位符 8"/>
          <p:cNvSpPr>
            <a:spLocks noGrp="1"/>
          </p:cNvSpPr>
          <p:nvPr>
            <p:ph type="sldNum" idx="12"/>
          </p:nvPr>
        </p:nvSpPr>
        <p:spPr/>
        <p:txBody>
          <a:bodyPr/>
          <a:lstStyle>
            <a:lvl1pPr>
              <a:defRPr/>
            </a:lvl1pPr>
          </a:lstStyle>
          <a:p>
            <a:fld id="{CA685121-6BAC-474D-9009-DD8A8838FDF3}" type="slidenum">
              <a:rPr lang="en-US"/>
              <a:pPr/>
              <a:t>‹#›</a:t>
            </a:fld>
            <a:endParaRPr lang="en-US"/>
          </a:p>
        </p:txBody>
      </p:sp>
    </p:spTree>
    <p:extLst>
      <p:ext uri="{BB962C8B-B14F-4D97-AF65-F5344CB8AC3E}">
        <p14:creationId xmlns:p14="http://schemas.microsoft.com/office/powerpoint/2010/main" val="386440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idx="10"/>
          </p:nvPr>
        </p:nvSpPr>
        <p:spPr/>
        <p:txBody>
          <a:bodyPr/>
          <a:lstStyle>
            <a:lvl1pPr>
              <a:defRPr/>
            </a:lvl1pPr>
          </a:lstStyle>
          <a:p>
            <a:endParaRPr lang="en-US"/>
          </a:p>
        </p:txBody>
      </p:sp>
      <p:sp>
        <p:nvSpPr>
          <p:cNvPr id="4" name="页脚占位符 3"/>
          <p:cNvSpPr>
            <a:spLocks noGrp="1"/>
          </p:cNvSpPr>
          <p:nvPr>
            <p:ph type="ftr" idx="11"/>
          </p:nvPr>
        </p:nvSpPr>
        <p:spPr/>
        <p:txBody>
          <a:bodyPr/>
          <a:lstStyle>
            <a:lvl1pPr>
              <a:defRPr/>
            </a:lvl1pPr>
          </a:lstStyle>
          <a:p>
            <a:endParaRPr lang="en-US"/>
          </a:p>
        </p:txBody>
      </p:sp>
      <p:sp>
        <p:nvSpPr>
          <p:cNvPr id="5" name="灯片编号占位符 4"/>
          <p:cNvSpPr>
            <a:spLocks noGrp="1"/>
          </p:cNvSpPr>
          <p:nvPr>
            <p:ph type="sldNum" idx="12"/>
          </p:nvPr>
        </p:nvSpPr>
        <p:spPr/>
        <p:txBody>
          <a:bodyPr/>
          <a:lstStyle>
            <a:lvl1pPr>
              <a:defRPr/>
            </a:lvl1pPr>
          </a:lstStyle>
          <a:p>
            <a:fld id="{22B2DBBE-4320-4357-83A6-1A87BCB1326F}" type="slidenum">
              <a:rPr lang="en-US"/>
              <a:pPr/>
              <a:t>‹#›</a:t>
            </a:fld>
            <a:endParaRPr lang="en-US"/>
          </a:p>
        </p:txBody>
      </p:sp>
    </p:spTree>
    <p:extLst>
      <p:ext uri="{BB962C8B-B14F-4D97-AF65-F5344CB8AC3E}">
        <p14:creationId xmlns:p14="http://schemas.microsoft.com/office/powerpoint/2010/main" val="194290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lvl1pPr>
              <a:defRPr/>
            </a:lvl1pPr>
          </a:lstStyle>
          <a:p>
            <a:endParaRPr lang="en-US"/>
          </a:p>
        </p:txBody>
      </p:sp>
      <p:sp>
        <p:nvSpPr>
          <p:cNvPr id="3" name="页脚占位符 2"/>
          <p:cNvSpPr>
            <a:spLocks noGrp="1"/>
          </p:cNvSpPr>
          <p:nvPr>
            <p:ph type="ftr" idx="11"/>
          </p:nvPr>
        </p:nvSpPr>
        <p:spPr/>
        <p:txBody>
          <a:bodyPr/>
          <a:lstStyle>
            <a:lvl1pPr>
              <a:defRPr/>
            </a:lvl1pPr>
          </a:lstStyle>
          <a:p>
            <a:endParaRPr lang="en-US"/>
          </a:p>
        </p:txBody>
      </p:sp>
      <p:sp>
        <p:nvSpPr>
          <p:cNvPr id="4" name="灯片编号占位符 3"/>
          <p:cNvSpPr>
            <a:spLocks noGrp="1"/>
          </p:cNvSpPr>
          <p:nvPr>
            <p:ph type="sldNum" idx="12"/>
          </p:nvPr>
        </p:nvSpPr>
        <p:spPr/>
        <p:txBody>
          <a:bodyPr/>
          <a:lstStyle>
            <a:lvl1pPr>
              <a:defRPr/>
            </a:lvl1pPr>
          </a:lstStyle>
          <a:p>
            <a:fld id="{AE44CDAE-E03C-492C-87F5-9889A58303EB}" type="slidenum">
              <a:rPr lang="en-US"/>
              <a:pPr/>
              <a:t>‹#›</a:t>
            </a:fld>
            <a:endParaRPr lang="en-US"/>
          </a:p>
        </p:txBody>
      </p:sp>
    </p:spTree>
    <p:extLst>
      <p:ext uri="{BB962C8B-B14F-4D97-AF65-F5344CB8AC3E}">
        <p14:creationId xmlns:p14="http://schemas.microsoft.com/office/powerpoint/2010/main" val="3620782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4825" y="301625"/>
            <a:ext cx="3316288" cy="127952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idx="10"/>
          </p:nvPr>
        </p:nvSpPr>
        <p:spPr/>
        <p:txBody>
          <a:bodyPr/>
          <a:lstStyle>
            <a:lvl1pPr>
              <a:defRPr/>
            </a:lvl1pPr>
          </a:lstStyle>
          <a:p>
            <a:endParaRPr lang="en-US"/>
          </a:p>
        </p:txBody>
      </p:sp>
      <p:sp>
        <p:nvSpPr>
          <p:cNvPr id="6" name="页脚占位符 5"/>
          <p:cNvSpPr>
            <a:spLocks noGrp="1"/>
          </p:cNvSpPr>
          <p:nvPr>
            <p:ph type="ftr" idx="11"/>
          </p:nvPr>
        </p:nvSpPr>
        <p:spPr/>
        <p:txBody>
          <a:bodyPr/>
          <a:lstStyle>
            <a:lvl1pPr>
              <a:defRPr/>
            </a:lvl1pPr>
          </a:lstStyle>
          <a:p>
            <a:endParaRPr lang="en-US"/>
          </a:p>
        </p:txBody>
      </p:sp>
      <p:sp>
        <p:nvSpPr>
          <p:cNvPr id="7" name="灯片编号占位符 6"/>
          <p:cNvSpPr>
            <a:spLocks noGrp="1"/>
          </p:cNvSpPr>
          <p:nvPr>
            <p:ph type="sldNum" idx="12"/>
          </p:nvPr>
        </p:nvSpPr>
        <p:spPr/>
        <p:txBody>
          <a:bodyPr/>
          <a:lstStyle>
            <a:lvl1pPr>
              <a:defRPr/>
            </a:lvl1pPr>
          </a:lstStyle>
          <a:p>
            <a:fld id="{80C9F434-92E5-4E14-8F44-F543F00C3271}" type="slidenum">
              <a:rPr lang="en-US"/>
              <a:pPr/>
              <a:t>‹#›</a:t>
            </a:fld>
            <a:endParaRPr lang="en-US"/>
          </a:p>
        </p:txBody>
      </p:sp>
    </p:spTree>
    <p:extLst>
      <p:ext uri="{BB962C8B-B14F-4D97-AF65-F5344CB8AC3E}">
        <p14:creationId xmlns:p14="http://schemas.microsoft.com/office/powerpoint/2010/main" val="1741775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6438" y="5291138"/>
            <a:ext cx="6048375" cy="6254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idx="10"/>
          </p:nvPr>
        </p:nvSpPr>
        <p:spPr/>
        <p:txBody>
          <a:bodyPr/>
          <a:lstStyle>
            <a:lvl1pPr>
              <a:defRPr/>
            </a:lvl1pPr>
          </a:lstStyle>
          <a:p>
            <a:endParaRPr lang="en-US"/>
          </a:p>
        </p:txBody>
      </p:sp>
      <p:sp>
        <p:nvSpPr>
          <p:cNvPr id="6" name="页脚占位符 5"/>
          <p:cNvSpPr>
            <a:spLocks noGrp="1"/>
          </p:cNvSpPr>
          <p:nvPr>
            <p:ph type="ftr" idx="11"/>
          </p:nvPr>
        </p:nvSpPr>
        <p:spPr/>
        <p:txBody>
          <a:bodyPr/>
          <a:lstStyle>
            <a:lvl1pPr>
              <a:defRPr/>
            </a:lvl1pPr>
          </a:lstStyle>
          <a:p>
            <a:endParaRPr lang="en-US"/>
          </a:p>
        </p:txBody>
      </p:sp>
      <p:sp>
        <p:nvSpPr>
          <p:cNvPr id="7" name="灯片编号占位符 6"/>
          <p:cNvSpPr>
            <a:spLocks noGrp="1"/>
          </p:cNvSpPr>
          <p:nvPr>
            <p:ph type="sldNum" idx="12"/>
          </p:nvPr>
        </p:nvSpPr>
        <p:spPr/>
        <p:txBody>
          <a:bodyPr/>
          <a:lstStyle>
            <a:lvl1pPr>
              <a:defRPr/>
            </a:lvl1pPr>
          </a:lstStyle>
          <a:p>
            <a:fld id="{7CD650CA-9FFE-416B-A103-905F00E3066C}" type="slidenum">
              <a:rPr lang="en-US"/>
              <a:pPr/>
              <a:t>‹#›</a:t>
            </a:fld>
            <a:endParaRPr lang="en-US"/>
          </a:p>
        </p:txBody>
      </p:sp>
    </p:spTree>
    <p:extLst>
      <p:ext uri="{BB962C8B-B14F-4D97-AF65-F5344CB8AC3E}">
        <p14:creationId xmlns:p14="http://schemas.microsoft.com/office/powerpoint/2010/main" val="328321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10080625" cy="3779838"/>
          </a:xfrm>
          <a:prstGeom prst="roundRect">
            <a:avLst>
              <a:gd name="adj" fmla="val 42"/>
            </a:avLst>
          </a:prstGeom>
          <a:gradFill rotWithShape="0">
            <a:gsLst>
              <a:gs pos="0">
                <a:srgbClr val="CCCCCC"/>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50" name="Rectangle 2"/>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zh-CN" smtClean="0"/>
              <a:t>Muokkaa otsikon tekstimuotoa napsauttamalla</a:t>
            </a:r>
          </a:p>
        </p:txBody>
      </p:sp>
      <p:sp>
        <p:nvSpPr>
          <p:cNvPr id="2051" name="Rectangle 3"/>
          <p:cNvSpPr>
            <a:spLocks noGrp="1" noChangeArrowheads="1"/>
          </p:cNvSpPr>
          <p:nvPr>
            <p:ph type="body" idx="1"/>
          </p:nvPr>
        </p:nvSpPr>
        <p:spPr bwMode="auto">
          <a:xfrm>
            <a:off x="503238" y="1768475"/>
            <a:ext cx="9069387" cy="498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167" rIns="0" bIns="0" numCol="1" anchor="t" anchorCtr="0" compatLnSpc="1">
            <a:prstTxWarp prst="textNoShape">
              <a:avLst/>
            </a:prstTxWarp>
          </a:bodyPr>
          <a:lstStyle/>
          <a:p>
            <a:pPr lvl="0"/>
            <a:r>
              <a:rPr lang="en-GB" altLang="zh-CN" smtClean="0"/>
              <a:t>Muokkaa jäsennyksen tekstimuotoa napsauttamalla</a:t>
            </a:r>
          </a:p>
          <a:p>
            <a:pPr lvl="1"/>
            <a:r>
              <a:rPr lang="en-GB" altLang="zh-CN" smtClean="0"/>
              <a:t>Toinen jäsennystaso</a:t>
            </a:r>
          </a:p>
          <a:p>
            <a:pPr lvl="2"/>
            <a:r>
              <a:rPr lang="en-GB" altLang="zh-CN" smtClean="0"/>
              <a:t>Kolmas jäsennystaso</a:t>
            </a:r>
          </a:p>
          <a:p>
            <a:pPr lvl="3"/>
            <a:r>
              <a:rPr lang="en-GB" altLang="zh-CN" smtClean="0"/>
              <a:t>Neljäs jäsennystaso</a:t>
            </a:r>
          </a:p>
          <a:p>
            <a:pPr lvl="4"/>
            <a:r>
              <a:rPr lang="en-GB" altLang="zh-CN" smtClean="0"/>
              <a:t>Viides jäsennystaso</a:t>
            </a:r>
          </a:p>
          <a:p>
            <a:pPr lvl="4"/>
            <a:r>
              <a:rPr lang="en-GB" altLang="zh-CN" smtClean="0"/>
              <a:t>Kuudes jäsennystaso</a:t>
            </a:r>
          </a:p>
          <a:p>
            <a:pPr lvl="4"/>
            <a:r>
              <a:rPr lang="en-GB" altLang="zh-CN" smtClean="0"/>
              <a:t>Seitsemäs jäsennystaso</a:t>
            </a:r>
          </a:p>
          <a:p>
            <a:pPr lvl="4"/>
            <a:r>
              <a:rPr lang="en-GB" altLang="zh-CN" smtClean="0"/>
              <a:t>Kahdeksas jäsennystaso</a:t>
            </a:r>
          </a:p>
          <a:p>
            <a:pPr lvl="4"/>
            <a:r>
              <a:rPr lang="en-GB" altLang="zh-CN" smtClean="0"/>
              <a:t>Yhdeksäs jäsennystaso</a:t>
            </a:r>
          </a:p>
        </p:txBody>
      </p:sp>
      <p:sp>
        <p:nvSpPr>
          <p:cNvPr id="2052" name="Rectangle 4"/>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a:solidFill>
                  <a:srgbClr val="000000"/>
                </a:solidFill>
                <a:latin typeface="+mn-lt"/>
                <a:ea typeface="DejaVu Sans" charset="0"/>
                <a:cs typeface="DejaVu Sans" charset="0"/>
              </a:defRPr>
            </a:lvl1pPr>
          </a:lstStyle>
          <a:p>
            <a:endParaRPr lang="en-US"/>
          </a:p>
        </p:txBody>
      </p:sp>
      <p:sp>
        <p:nvSpPr>
          <p:cNvPr id="2053" name="Rectangle 5"/>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a:solidFill>
                  <a:srgbClr val="000000"/>
                </a:solidFill>
                <a:latin typeface="+mn-lt"/>
                <a:ea typeface="DejaVu Sans" charset="0"/>
                <a:cs typeface="DejaVu Sans" charset="0"/>
              </a:defRPr>
            </a:lvl1pPr>
          </a:lstStyle>
          <a:p>
            <a:endParaRPr lang="en-US"/>
          </a:p>
        </p:txBody>
      </p:sp>
      <p:sp>
        <p:nvSpPr>
          <p:cNvPr id="2054" name="Rectangle 6"/>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latin typeface="+mn-lt"/>
                <a:ea typeface="DejaVu Sans" charset="0"/>
                <a:cs typeface="DejaVu Sans" charset="0"/>
              </a:defRPr>
            </a:lvl1pPr>
          </a:lstStyle>
          <a:p>
            <a:fld id="{26B6F697-2D8B-4235-85E7-B2328E89B15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4" r:id="rId12"/>
  </p:sldLayoutIdLst>
  <p:txStyles>
    <p:titleStyle>
      <a:lvl1pPr algn="ctr" defTabSz="457200" rtl="0" fontAlgn="base" hangingPunct="0">
        <a:lnSpc>
          <a:spcPct val="97000"/>
        </a:lnSpc>
        <a:spcBef>
          <a:spcPct val="0"/>
        </a:spcBef>
        <a:spcAft>
          <a:spcPct val="0"/>
        </a:spcAft>
        <a:buClr>
          <a:srgbClr val="000000"/>
        </a:buClr>
        <a:buSzPct val="100000"/>
        <a:buFont typeface="Times New Roman" pitchFamily="16" charset="0"/>
        <a:defRPr sz="2200" b="1">
          <a:solidFill>
            <a:srgbClr val="F57900"/>
          </a:solidFill>
          <a:latin typeface="+mj-lt"/>
          <a:ea typeface="+mj-ea"/>
          <a:cs typeface="+mj-cs"/>
        </a:defRPr>
      </a:lvl1pPr>
      <a:lvl2pPr marL="742950" indent="-285750" algn="ctr" defTabSz="457200" rtl="0" fontAlgn="base" hangingPunct="0">
        <a:lnSpc>
          <a:spcPct val="97000"/>
        </a:lnSpc>
        <a:spcBef>
          <a:spcPct val="0"/>
        </a:spcBef>
        <a:spcAft>
          <a:spcPct val="0"/>
        </a:spcAft>
        <a:buClr>
          <a:srgbClr val="000000"/>
        </a:buClr>
        <a:buSzPct val="100000"/>
        <a:buFont typeface="Times New Roman" pitchFamily="16" charset="0"/>
        <a:defRPr sz="2200" b="1">
          <a:solidFill>
            <a:srgbClr val="F57900"/>
          </a:solidFill>
          <a:latin typeface="Bitstream Vera Sans" pitchFamily="32" charset="0"/>
          <a:ea typeface="msmincho" charset="0"/>
          <a:cs typeface="msmincho" charset="0"/>
        </a:defRPr>
      </a:lvl2pPr>
      <a:lvl3pPr marL="1143000" indent="-228600" algn="ctr" defTabSz="457200" rtl="0" fontAlgn="base" hangingPunct="0">
        <a:lnSpc>
          <a:spcPct val="97000"/>
        </a:lnSpc>
        <a:spcBef>
          <a:spcPct val="0"/>
        </a:spcBef>
        <a:spcAft>
          <a:spcPct val="0"/>
        </a:spcAft>
        <a:buClr>
          <a:srgbClr val="000000"/>
        </a:buClr>
        <a:buSzPct val="100000"/>
        <a:buFont typeface="Times New Roman" pitchFamily="16" charset="0"/>
        <a:defRPr sz="2200" b="1">
          <a:solidFill>
            <a:srgbClr val="F57900"/>
          </a:solidFill>
          <a:latin typeface="Bitstream Vera Sans" pitchFamily="32" charset="0"/>
          <a:ea typeface="msmincho" charset="0"/>
          <a:cs typeface="msmincho" charset="0"/>
        </a:defRPr>
      </a:lvl3pPr>
      <a:lvl4pPr marL="1600200" indent="-228600" algn="ctr" defTabSz="457200" rtl="0" fontAlgn="base" hangingPunct="0">
        <a:lnSpc>
          <a:spcPct val="97000"/>
        </a:lnSpc>
        <a:spcBef>
          <a:spcPct val="0"/>
        </a:spcBef>
        <a:spcAft>
          <a:spcPct val="0"/>
        </a:spcAft>
        <a:buClr>
          <a:srgbClr val="000000"/>
        </a:buClr>
        <a:buSzPct val="100000"/>
        <a:buFont typeface="Times New Roman" pitchFamily="16" charset="0"/>
        <a:defRPr sz="2200" b="1">
          <a:solidFill>
            <a:srgbClr val="F57900"/>
          </a:solidFill>
          <a:latin typeface="Bitstream Vera Sans" pitchFamily="32" charset="0"/>
          <a:ea typeface="msmincho" charset="0"/>
          <a:cs typeface="msmincho" charset="0"/>
        </a:defRPr>
      </a:lvl4pPr>
      <a:lvl5pPr marL="2057400" indent="-228600" algn="ctr" defTabSz="457200" rtl="0" fontAlgn="base" hangingPunct="0">
        <a:lnSpc>
          <a:spcPct val="97000"/>
        </a:lnSpc>
        <a:spcBef>
          <a:spcPct val="0"/>
        </a:spcBef>
        <a:spcAft>
          <a:spcPct val="0"/>
        </a:spcAft>
        <a:buClr>
          <a:srgbClr val="000000"/>
        </a:buClr>
        <a:buSzPct val="100000"/>
        <a:buFont typeface="Times New Roman" pitchFamily="16" charset="0"/>
        <a:defRPr sz="2200" b="1">
          <a:solidFill>
            <a:srgbClr val="F57900"/>
          </a:solidFill>
          <a:latin typeface="Bitstream Vera Sans" pitchFamily="32" charset="0"/>
          <a:ea typeface="msmincho" charset="0"/>
          <a:cs typeface="msmincho" charset="0"/>
        </a:defRPr>
      </a:lvl5pPr>
      <a:lvl6pPr marL="2514600" indent="-228600" algn="ctr" defTabSz="457200" rtl="0" fontAlgn="base" hangingPunct="0">
        <a:lnSpc>
          <a:spcPct val="97000"/>
        </a:lnSpc>
        <a:spcBef>
          <a:spcPct val="0"/>
        </a:spcBef>
        <a:spcAft>
          <a:spcPct val="0"/>
        </a:spcAft>
        <a:buClr>
          <a:srgbClr val="000000"/>
        </a:buClr>
        <a:buSzPct val="100000"/>
        <a:buFont typeface="Times New Roman" pitchFamily="16" charset="0"/>
        <a:defRPr sz="2200" b="1">
          <a:solidFill>
            <a:srgbClr val="F57900"/>
          </a:solidFill>
          <a:latin typeface="Bitstream Vera Sans" pitchFamily="32" charset="0"/>
          <a:ea typeface="msmincho" charset="0"/>
          <a:cs typeface="msmincho" charset="0"/>
        </a:defRPr>
      </a:lvl6pPr>
      <a:lvl7pPr marL="2971800" indent="-228600" algn="ctr" defTabSz="457200" rtl="0" fontAlgn="base" hangingPunct="0">
        <a:lnSpc>
          <a:spcPct val="97000"/>
        </a:lnSpc>
        <a:spcBef>
          <a:spcPct val="0"/>
        </a:spcBef>
        <a:spcAft>
          <a:spcPct val="0"/>
        </a:spcAft>
        <a:buClr>
          <a:srgbClr val="000000"/>
        </a:buClr>
        <a:buSzPct val="100000"/>
        <a:buFont typeface="Times New Roman" pitchFamily="16" charset="0"/>
        <a:defRPr sz="2200" b="1">
          <a:solidFill>
            <a:srgbClr val="F57900"/>
          </a:solidFill>
          <a:latin typeface="Bitstream Vera Sans" pitchFamily="32" charset="0"/>
          <a:ea typeface="msmincho" charset="0"/>
          <a:cs typeface="msmincho" charset="0"/>
        </a:defRPr>
      </a:lvl7pPr>
      <a:lvl8pPr marL="3429000" indent="-228600" algn="ctr" defTabSz="457200" rtl="0" fontAlgn="base" hangingPunct="0">
        <a:lnSpc>
          <a:spcPct val="97000"/>
        </a:lnSpc>
        <a:spcBef>
          <a:spcPct val="0"/>
        </a:spcBef>
        <a:spcAft>
          <a:spcPct val="0"/>
        </a:spcAft>
        <a:buClr>
          <a:srgbClr val="000000"/>
        </a:buClr>
        <a:buSzPct val="100000"/>
        <a:buFont typeface="Times New Roman" pitchFamily="16" charset="0"/>
        <a:defRPr sz="2200" b="1">
          <a:solidFill>
            <a:srgbClr val="F57900"/>
          </a:solidFill>
          <a:latin typeface="Bitstream Vera Sans" pitchFamily="32" charset="0"/>
          <a:ea typeface="msmincho" charset="0"/>
          <a:cs typeface="msmincho" charset="0"/>
        </a:defRPr>
      </a:lvl8pPr>
      <a:lvl9pPr marL="3886200" indent="-228600" algn="ctr" defTabSz="457200" rtl="0" fontAlgn="base" hangingPunct="0">
        <a:lnSpc>
          <a:spcPct val="97000"/>
        </a:lnSpc>
        <a:spcBef>
          <a:spcPct val="0"/>
        </a:spcBef>
        <a:spcAft>
          <a:spcPct val="0"/>
        </a:spcAft>
        <a:buClr>
          <a:srgbClr val="000000"/>
        </a:buClr>
        <a:buSzPct val="100000"/>
        <a:buFont typeface="Times New Roman" pitchFamily="16" charset="0"/>
        <a:defRPr sz="2200" b="1">
          <a:solidFill>
            <a:srgbClr val="F57900"/>
          </a:solidFill>
          <a:latin typeface="Bitstream Vera Sans" pitchFamily="32" charset="0"/>
          <a:ea typeface="msmincho" charset="0"/>
          <a:cs typeface="msmincho" charset="0"/>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itchFamily="16" charset="0"/>
        <a:defRPr sz="24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10079038" cy="3779838"/>
          </a:xfrm>
          <a:prstGeom prst="rect">
            <a:avLst/>
          </a:prstGeom>
          <a:gradFill rotWithShape="0">
            <a:gsLst>
              <a:gs pos="0">
                <a:srgbClr val="CCCCCC"/>
              </a:gs>
              <a:gs pos="100000">
                <a:srgbClr val="FFFFFF"/>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pic>
        <p:nvPicPr>
          <p:cNvPr id="3074"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499475" y="6629400"/>
            <a:ext cx="1028700" cy="1028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Rectangle 3"/>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zh-CN" smtClean="0"/>
              <a:t>Click to edit the title text format</a:t>
            </a:r>
            <a:r>
              <a:rPr lang="zh-CN" altLang="en-GB" smtClean="0"/>
              <a:t>单击此处编辑母版标题样式</a:t>
            </a:r>
          </a:p>
        </p:txBody>
      </p:sp>
      <p:sp>
        <p:nvSpPr>
          <p:cNvPr id="3076" name="Rectangle 4"/>
          <p:cNvSpPr>
            <a:spLocks noGrp="1" noChangeArrowheads="1"/>
          </p:cNvSpPr>
          <p:nvPr>
            <p:ph type="body" idx="1"/>
          </p:nvPr>
        </p:nvSpPr>
        <p:spPr bwMode="auto">
          <a:xfrm>
            <a:off x="503238" y="1768475"/>
            <a:ext cx="9069387" cy="498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zh-CN" smtClean="0"/>
              <a:t>Click to edit the outline text format</a:t>
            </a:r>
          </a:p>
          <a:p>
            <a:pPr lvl="1"/>
            <a:r>
              <a:rPr lang="en-GB" altLang="zh-CN" smtClean="0"/>
              <a:t>Second Outline Level</a:t>
            </a:r>
          </a:p>
          <a:p>
            <a:pPr lvl="2"/>
            <a:r>
              <a:rPr lang="en-GB" altLang="zh-CN" smtClean="0"/>
              <a:t>Third Outline Level</a:t>
            </a:r>
          </a:p>
          <a:p>
            <a:pPr lvl="3"/>
            <a:r>
              <a:rPr lang="en-GB" altLang="zh-CN" smtClean="0"/>
              <a:t>Fourth Outline Level</a:t>
            </a:r>
          </a:p>
          <a:p>
            <a:pPr lvl="4"/>
            <a:r>
              <a:rPr lang="en-GB" altLang="zh-CN" smtClean="0"/>
              <a:t>Fifth Outline Level</a:t>
            </a:r>
          </a:p>
          <a:p>
            <a:pPr lvl="4"/>
            <a:r>
              <a:rPr lang="en-GB" altLang="zh-CN" smtClean="0"/>
              <a:t>Sixth Outline Level</a:t>
            </a:r>
          </a:p>
          <a:p>
            <a:pPr lvl="4"/>
            <a:r>
              <a:rPr lang="en-GB" altLang="zh-CN" smtClean="0"/>
              <a:t>Seventh Outline Level</a:t>
            </a:r>
          </a:p>
          <a:p>
            <a:pPr lvl="4"/>
            <a:r>
              <a:rPr lang="en-GB" altLang="zh-CN" smtClean="0"/>
              <a:t>Eighth Outline Level</a:t>
            </a:r>
          </a:p>
          <a:p>
            <a:pPr lvl="0"/>
            <a:r>
              <a:rPr lang="en-GB" altLang="zh-CN" smtClean="0"/>
              <a:t>Ninth Outline Level</a:t>
            </a:r>
            <a:r>
              <a:rPr lang="zh-CN" altLang="en-GB" smtClean="0"/>
              <a:t>单击此处编辑母版文本样式</a:t>
            </a:r>
          </a:p>
          <a:p>
            <a:pPr lvl="0"/>
            <a:r>
              <a:rPr lang="zh-CN" altLang="en-GB" smtClean="0"/>
              <a:t>第二级</a:t>
            </a:r>
          </a:p>
          <a:p>
            <a:pPr lvl="0"/>
            <a:r>
              <a:rPr lang="zh-CN" altLang="en-GB" smtClean="0"/>
              <a:t>第三级</a:t>
            </a:r>
          </a:p>
          <a:p>
            <a:pPr lvl="0"/>
            <a:r>
              <a:rPr lang="zh-CN" altLang="en-GB" smtClean="0"/>
              <a:t>第四级</a:t>
            </a:r>
          </a:p>
          <a:p>
            <a:pPr lvl="0"/>
            <a:r>
              <a:rPr lang="zh-CN" altLang="en-GB" smtClean="0"/>
              <a:t>第五级</a:t>
            </a:r>
          </a:p>
        </p:txBody>
      </p:sp>
      <p:sp>
        <p:nvSpPr>
          <p:cNvPr id="3077" name="Rectangle 5"/>
          <p:cNvSpPr>
            <a:spLocks noGrp="1" noChangeArrowheads="1"/>
          </p:cNvSpPr>
          <p:nvPr>
            <p:ph type="sldNum"/>
          </p:nvPr>
        </p:nvSpPr>
        <p:spPr bwMode="auto">
          <a:xfrm>
            <a:off x="0" y="0"/>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defRPr>
                <a:solidFill>
                  <a:srgbClr val="000000"/>
                </a:solidFill>
                <a:latin typeface="+mn-lt"/>
                <a:ea typeface="DejaVu Sans" charset="0"/>
                <a:cs typeface="DejaVu Sans" charset="0"/>
              </a:defRPr>
            </a:lvl1pPr>
          </a:lstStyle>
          <a:p>
            <a:fld id="{E8823CA4-2259-4196-8C1F-A00A567CD07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fontAlgn="base">
        <a:lnSpc>
          <a:spcPct val="97000"/>
        </a:lnSpc>
        <a:spcBef>
          <a:spcPct val="0"/>
        </a:spcBef>
        <a:spcAft>
          <a:spcPct val="0"/>
        </a:spcAft>
        <a:buClr>
          <a:srgbClr val="000000"/>
        </a:buClr>
        <a:buSzPct val="100000"/>
        <a:buFont typeface="Times New Roman" pitchFamily="16" charset="0"/>
        <a:defRPr sz="1700">
          <a:solidFill>
            <a:srgbClr val="000000"/>
          </a:solidFill>
          <a:latin typeface="+mj-lt"/>
          <a:ea typeface="+mj-ea"/>
          <a:cs typeface="+mj-cs"/>
        </a:defRPr>
      </a:lvl1pPr>
      <a:lvl2pPr marL="742950" indent="-285750" algn="l" defTabSz="457200" rtl="0" fontAlgn="base">
        <a:lnSpc>
          <a:spcPct val="97000"/>
        </a:lnSpc>
        <a:spcBef>
          <a:spcPct val="0"/>
        </a:spcBef>
        <a:spcAft>
          <a:spcPct val="0"/>
        </a:spcAft>
        <a:buClr>
          <a:srgbClr val="000000"/>
        </a:buClr>
        <a:buSzPct val="100000"/>
        <a:buFont typeface="Times New Roman" pitchFamily="16" charset="0"/>
        <a:defRPr sz="1700">
          <a:solidFill>
            <a:srgbClr val="000000"/>
          </a:solidFill>
          <a:latin typeface="Calibri" charset="0"/>
          <a:ea typeface="msmincho" charset="0"/>
          <a:cs typeface="msmincho" charset="0"/>
        </a:defRPr>
      </a:lvl2pPr>
      <a:lvl3pPr marL="1143000" indent="-228600" algn="l" defTabSz="457200" rtl="0" fontAlgn="base">
        <a:lnSpc>
          <a:spcPct val="97000"/>
        </a:lnSpc>
        <a:spcBef>
          <a:spcPct val="0"/>
        </a:spcBef>
        <a:spcAft>
          <a:spcPct val="0"/>
        </a:spcAft>
        <a:buClr>
          <a:srgbClr val="000000"/>
        </a:buClr>
        <a:buSzPct val="100000"/>
        <a:buFont typeface="Times New Roman" pitchFamily="16" charset="0"/>
        <a:defRPr sz="1700">
          <a:solidFill>
            <a:srgbClr val="000000"/>
          </a:solidFill>
          <a:latin typeface="Calibri" charset="0"/>
          <a:ea typeface="msmincho" charset="0"/>
          <a:cs typeface="msmincho" charset="0"/>
        </a:defRPr>
      </a:lvl3pPr>
      <a:lvl4pPr marL="1600200" indent="-228600" algn="l" defTabSz="457200" rtl="0" fontAlgn="base">
        <a:lnSpc>
          <a:spcPct val="97000"/>
        </a:lnSpc>
        <a:spcBef>
          <a:spcPct val="0"/>
        </a:spcBef>
        <a:spcAft>
          <a:spcPct val="0"/>
        </a:spcAft>
        <a:buClr>
          <a:srgbClr val="000000"/>
        </a:buClr>
        <a:buSzPct val="100000"/>
        <a:buFont typeface="Times New Roman" pitchFamily="16" charset="0"/>
        <a:defRPr sz="1700">
          <a:solidFill>
            <a:srgbClr val="000000"/>
          </a:solidFill>
          <a:latin typeface="Calibri" charset="0"/>
          <a:ea typeface="msmincho" charset="0"/>
          <a:cs typeface="msmincho" charset="0"/>
        </a:defRPr>
      </a:lvl4pPr>
      <a:lvl5pPr marL="2057400" indent="-228600" algn="l" defTabSz="457200" rtl="0" fontAlgn="base">
        <a:lnSpc>
          <a:spcPct val="97000"/>
        </a:lnSpc>
        <a:spcBef>
          <a:spcPct val="0"/>
        </a:spcBef>
        <a:spcAft>
          <a:spcPct val="0"/>
        </a:spcAft>
        <a:buClr>
          <a:srgbClr val="000000"/>
        </a:buClr>
        <a:buSzPct val="100000"/>
        <a:buFont typeface="Times New Roman" pitchFamily="16" charset="0"/>
        <a:defRPr sz="1700">
          <a:solidFill>
            <a:srgbClr val="000000"/>
          </a:solidFill>
          <a:latin typeface="Calibri" charset="0"/>
          <a:ea typeface="msmincho" charset="0"/>
          <a:cs typeface="msmincho" charset="0"/>
        </a:defRPr>
      </a:lvl5pPr>
      <a:lvl6pPr marL="2514600" indent="-228600" algn="l" defTabSz="457200" rtl="0" fontAlgn="base">
        <a:lnSpc>
          <a:spcPct val="97000"/>
        </a:lnSpc>
        <a:spcBef>
          <a:spcPct val="0"/>
        </a:spcBef>
        <a:spcAft>
          <a:spcPct val="0"/>
        </a:spcAft>
        <a:buClr>
          <a:srgbClr val="000000"/>
        </a:buClr>
        <a:buSzPct val="100000"/>
        <a:buFont typeface="Times New Roman" pitchFamily="16" charset="0"/>
        <a:defRPr sz="1700">
          <a:solidFill>
            <a:srgbClr val="000000"/>
          </a:solidFill>
          <a:latin typeface="Calibri" charset="0"/>
          <a:ea typeface="msmincho" charset="0"/>
          <a:cs typeface="msmincho" charset="0"/>
        </a:defRPr>
      </a:lvl6pPr>
      <a:lvl7pPr marL="2971800" indent="-228600" algn="l" defTabSz="457200" rtl="0" fontAlgn="base">
        <a:lnSpc>
          <a:spcPct val="97000"/>
        </a:lnSpc>
        <a:spcBef>
          <a:spcPct val="0"/>
        </a:spcBef>
        <a:spcAft>
          <a:spcPct val="0"/>
        </a:spcAft>
        <a:buClr>
          <a:srgbClr val="000000"/>
        </a:buClr>
        <a:buSzPct val="100000"/>
        <a:buFont typeface="Times New Roman" pitchFamily="16" charset="0"/>
        <a:defRPr sz="1700">
          <a:solidFill>
            <a:srgbClr val="000000"/>
          </a:solidFill>
          <a:latin typeface="Calibri" charset="0"/>
          <a:ea typeface="msmincho" charset="0"/>
          <a:cs typeface="msmincho" charset="0"/>
        </a:defRPr>
      </a:lvl7pPr>
      <a:lvl8pPr marL="3429000" indent="-228600" algn="l" defTabSz="457200" rtl="0" fontAlgn="base">
        <a:lnSpc>
          <a:spcPct val="97000"/>
        </a:lnSpc>
        <a:spcBef>
          <a:spcPct val="0"/>
        </a:spcBef>
        <a:spcAft>
          <a:spcPct val="0"/>
        </a:spcAft>
        <a:buClr>
          <a:srgbClr val="000000"/>
        </a:buClr>
        <a:buSzPct val="100000"/>
        <a:buFont typeface="Times New Roman" pitchFamily="16" charset="0"/>
        <a:defRPr sz="1700">
          <a:solidFill>
            <a:srgbClr val="000000"/>
          </a:solidFill>
          <a:latin typeface="Calibri" charset="0"/>
          <a:ea typeface="msmincho" charset="0"/>
          <a:cs typeface="msmincho" charset="0"/>
        </a:defRPr>
      </a:lvl8pPr>
      <a:lvl9pPr marL="3886200" indent="-228600" algn="l" defTabSz="457200" rtl="0" fontAlgn="base">
        <a:lnSpc>
          <a:spcPct val="97000"/>
        </a:lnSpc>
        <a:spcBef>
          <a:spcPct val="0"/>
        </a:spcBef>
        <a:spcAft>
          <a:spcPct val="0"/>
        </a:spcAft>
        <a:buClr>
          <a:srgbClr val="000000"/>
        </a:buClr>
        <a:buSzPct val="100000"/>
        <a:buFont typeface="Times New Roman" pitchFamily="16" charset="0"/>
        <a:defRPr sz="1700">
          <a:solidFill>
            <a:srgbClr val="000000"/>
          </a:solidFill>
          <a:latin typeface="Calibri" charset="0"/>
          <a:ea typeface="msmincho" charset="0"/>
          <a:cs typeface="msmincho" charset="0"/>
        </a:defRPr>
      </a:lvl9pPr>
    </p:titleStyle>
    <p:bodyStyle>
      <a:lvl1pPr marL="342900" indent="-342900" algn="l" defTabSz="457200" rtl="0" fontAlgn="base" hangingPunct="0">
        <a:lnSpc>
          <a:spcPct val="97000"/>
        </a:lnSpc>
        <a:spcBef>
          <a:spcPct val="0"/>
        </a:spcBef>
        <a:spcAft>
          <a:spcPts val="1425"/>
        </a:spcAft>
        <a:buClr>
          <a:srgbClr val="000000"/>
        </a:buClr>
        <a:buSzPct val="100000"/>
        <a:buFont typeface="Times New Roman" pitchFamily="16" charset="0"/>
        <a:defRPr>
          <a:solidFill>
            <a:srgbClr val="000000"/>
          </a:solidFill>
          <a:latin typeface="+mn-lt"/>
          <a:ea typeface="+mn-ea"/>
          <a:cs typeface="+mn-cs"/>
        </a:defRPr>
      </a:lvl1pPr>
      <a:lvl2pPr marL="742950" indent="-285750" algn="l" defTabSz="457200" rtl="0" fontAlgn="base" hangingPunct="0">
        <a:lnSpc>
          <a:spcPct val="97000"/>
        </a:lnSpc>
        <a:spcBef>
          <a:spcPct val="0"/>
        </a:spcBef>
        <a:spcAft>
          <a:spcPts val="1138"/>
        </a:spcAft>
        <a:buClr>
          <a:srgbClr val="000000"/>
        </a:buClr>
        <a:buSzPct val="100000"/>
        <a:buFont typeface="Times New Roman" pitchFamily="16" charset="0"/>
        <a:defRPr>
          <a:solidFill>
            <a:srgbClr val="000000"/>
          </a:solidFill>
          <a:latin typeface="+mn-lt"/>
          <a:ea typeface="+mn-ea"/>
          <a:cs typeface="+mn-cs"/>
        </a:defRPr>
      </a:lvl2pPr>
      <a:lvl3pPr marL="1143000" indent="-228600" algn="l" defTabSz="457200" rtl="0" fontAlgn="base" hangingPunct="0">
        <a:lnSpc>
          <a:spcPct val="97000"/>
        </a:lnSpc>
        <a:spcBef>
          <a:spcPct val="0"/>
        </a:spcBef>
        <a:spcAft>
          <a:spcPts val="850"/>
        </a:spcAft>
        <a:buClr>
          <a:srgbClr val="000000"/>
        </a:buClr>
        <a:buSzPct val="100000"/>
        <a:buFont typeface="Times New Roman" pitchFamily="16" charset="0"/>
        <a:defRPr>
          <a:solidFill>
            <a:srgbClr val="000000"/>
          </a:solidFill>
          <a:latin typeface="+mn-lt"/>
          <a:ea typeface="+mn-ea"/>
          <a:cs typeface="+mn-cs"/>
        </a:defRPr>
      </a:lvl3pPr>
      <a:lvl4pPr marL="1600200" indent="-228600" algn="l" defTabSz="457200" rtl="0" fontAlgn="base" hangingPunct="0">
        <a:lnSpc>
          <a:spcPct val="97000"/>
        </a:lnSpc>
        <a:spcBef>
          <a:spcPct val="0"/>
        </a:spcBef>
        <a:spcAft>
          <a:spcPts val="575"/>
        </a:spcAft>
        <a:buClr>
          <a:srgbClr val="000000"/>
        </a:buClr>
        <a:buSzPct val="100000"/>
        <a:buFont typeface="Times New Roman" pitchFamily="16" charset="0"/>
        <a:defRPr>
          <a:solidFill>
            <a:srgbClr val="000000"/>
          </a:solidFill>
          <a:latin typeface="+mn-lt"/>
          <a:ea typeface="+mn-ea"/>
          <a:cs typeface="+mn-cs"/>
        </a:defRPr>
      </a:lvl4pPr>
      <a:lvl5pPr marL="2057400" indent="-228600" algn="l" defTabSz="457200" rtl="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Shared_nothing_architectur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iki.openstack.org/BasicDesignTene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18" Type="http://schemas.openxmlformats.org/officeDocument/2006/relationships/image" Target="../media/image25.jpeg"/><Relationship Id="rId26" Type="http://schemas.openxmlformats.org/officeDocument/2006/relationships/image" Target="../media/image33.jpe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jpeg"/><Relationship Id="rId12" Type="http://schemas.openxmlformats.org/officeDocument/2006/relationships/image" Target="../media/image19.jpeg"/><Relationship Id="rId17" Type="http://schemas.openxmlformats.org/officeDocument/2006/relationships/image" Target="../media/image24.jpeg"/><Relationship Id="rId25" Type="http://schemas.openxmlformats.org/officeDocument/2006/relationships/image" Target="../media/image32.jpeg"/><Relationship Id="rId2" Type="http://schemas.openxmlformats.org/officeDocument/2006/relationships/notesSlide" Target="../notesSlides/notesSlide7.xml"/><Relationship Id="rId16" Type="http://schemas.openxmlformats.org/officeDocument/2006/relationships/image" Target="../media/image23.jpeg"/><Relationship Id="rId20"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png"/><Relationship Id="rId24" Type="http://schemas.openxmlformats.org/officeDocument/2006/relationships/image" Target="../media/image31.jpeg"/><Relationship Id="rId5" Type="http://schemas.openxmlformats.org/officeDocument/2006/relationships/image" Target="../media/image12.jpeg"/><Relationship Id="rId15" Type="http://schemas.openxmlformats.org/officeDocument/2006/relationships/image" Target="../media/image22.jpeg"/><Relationship Id="rId23" Type="http://schemas.openxmlformats.org/officeDocument/2006/relationships/image" Target="../media/image30.jpeg"/><Relationship Id="rId10" Type="http://schemas.openxmlformats.org/officeDocument/2006/relationships/image" Target="../media/image17.jpeg"/><Relationship Id="rId19" Type="http://schemas.openxmlformats.org/officeDocument/2006/relationships/image" Target="../media/image26.jpeg"/><Relationship Id="rId4" Type="http://schemas.openxmlformats.org/officeDocument/2006/relationships/image" Target="../media/image11.jpeg"/><Relationship Id="rId9" Type="http://schemas.openxmlformats.org/officeDocument/2006/relationships/image" Target="../media/image16.png"/><Relationship Id="rId14" Type="http://schemas.openxmlformats.org/officeDocument/2006/relationships/image" Target="../media/image21.jpeg"/><Relationship Id="rId22" Type="http://schemas.openxmlformats.org/officeDocument/2006/relationships/image" Target="../media/image29.jpeg"/><Relationship Id="rId27"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503238" y="914400"/>
            <a:ext cx="9070975" cy="1279525"/>
          </a:xfrm>
          <a:ln/>
        </p:spPr>
        <p:txBody>
          <a:bodyPr tIns="18143"/>
          <a:lstStyle/>
          <a:p>
            <a:pPr>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5400" dirty="0" smtClean="0">
                <a:solidFill>
                  <a:srgbClr val="C5000B"/>
                </a:solidFill>
                <a:latin typeface="Ubuntu" pitchFamily="32" charset="0"/>
              </a:rPr>
              <a:t>OpenStack in Sina</a:t>
            </a:r>
            <a:endParaRPr lang="en-US" sz="5400" dirty="0">
              <a:solidFill>
                <a:srgbClr val="C5000B"/>
              </a:solidFill>
              <a:latin typeface="Ubuntu" pitchFamily="32" charset="0"/>
            </a:endParaRPr>
          </a:p>
        </p:txBody>
      </p:sp>
      <p:sp>
        <p:nvSpPr>
          <p:cNvPr id="5122" name="Rectangle 2"/>
          <p:cNvSpPr>
            <a:spLocks noChangeArrowheads="1"/>
          </p:cNvSpPr>
          <p:nvPr/>
        </p:nvSpPr>
        <p:spPr bwMode="auto">
          <a:xfrm>
            <a:off x="1955800" y="5780088"/>
            <a:ext cx="6035675" cy="891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algn="ctr" hangingPunct="1">
              <a:lnSpc>
                <a:spcPct val="100000"/>
              </a:lnSpc>
              <a:tabLst>
                <a:tab pos="723900" algn="l"/>
                <a:tab pos="1447800" algn="l"/>
                <a:tab pos="2171700" algn="l"/>
                <a:tab pos="2895600" algn="l"/>
                <a:tab pos="3619500" algn="l"/>
                <a:tab pos="4343400" algn="l"/>
                <a:tab pos="5067300" algn="l"/>
                <a:tab pos="5791200" algn="l"/>
              </a:tabLst>
            </a:pPr>
            <a:r>
              <a:rPr lang="en-US" sz="2800" b="1" dirty="0" smtClean="0">
                <a:solidFill>
                  <a:srgbClr val="C5000B"/>
                </a:solidFill>
                <a:latin typeface="微软雅黑" pitchFamily="34" charset="-122"/>
                <a:ea typeface="微软雅黑" pitchFamily="34" charset="-122"/>
                <a:cs typeface="AR PL UMing HK" charset="0"/>
              </a:rPr>
              <a:t>@</a:t>
            </a:r>
            <a:r>
              <a:rPr lang="en-US" sz="2800" b="1" dirty="0" err="1" smtClean="0">
                <a:solidFill>
                  <a:srgbClr val="C5000B"/>
                </a:solidFill>
                <a:latin typeface="微软雅黑" pitchFamily="34" charset="-122"/>
                <a:ea typeface="微软雅黑" pitchFamily="34" charset="-122"/>
                <a:cs typeface="AR PL UMing HK" charset="0"/>
              </a:rPr>
              <a:t>程辉</a:t>
            </a:r>
            <a:endParaRPr lang="en-US" sz="2800" b="1" dirty="0">
              <a:solidFill>
                <a:srgbClr val="C5000B"/>
              </a:solidFill>
              <a:latin typeface="微软雅黑" pitchFamily="34" charset="-122"/>
              <a:ea typeface="微软雅黑" pitchFamily="34" charset="-122"/>
              <a:cs typeface="AR PL UMing HK" charset="0"/>
            </a:endParaRPr>
          </a:p>
          <a:p>
            <a:pPr algn="ctr" hangingPunct="1">
              <a:lnSpc>
                <a:spcPct val="100000"/>
              </a:lnSpc>
              <a:tabLst>
                <a:tab pos="723900" algn="l"/>
                <a:tab pos="1447800" algn="l"/>
                <a:tab pos="2171700" algn="l"/>
                <a:tab pos="2895600" algn="l"/>
                <a:tab pos="3619500" algn="l"/>
                <a:tab pos="4343400" algn="l"/>
                <a:tab pos="5067300" algn="l"/>
                <a:tab pos="5791200" algn="l"/>
              </a:tabLst>
            </a:pPr>
            <a:r>
              <a:rPr lang="en-US" sz="2400" b="1" dirty="0">
                <a:solidFill>
                  <a:srgbClr val="000000"/>
                </a:solidFill>
                <a:latin typeface="Calibri" charset="0"/>
                <a:ea typeface="AR PL UMing HK" charset="0"/>
                <a:cs typeface="AR PL UMing HK" charset="0"/>
              </a:rPr>
              <a:t>freedomhui@gmail.com</a:t>
            </a: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2378075"/>
            <a:ext cx="2468563" cy="2708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1013" y="2651125"/>
            <a:ext cx="2120900" cy="2120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descr="http://www.qyjohn.net/wp-content/uploads/2012/04/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824" y="539477"/>
            <a:ext cx="8496944" cy="63767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102" name="Picture 6" descr="http://www.qyjohn.net/wp-content/uploads/2012/04/0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43" t="4620" r="77387" b="91239"/>
          <a:stretch/>
        </p:blipFill>
        <p:spPr bwMode="auto">
          <a:xfrm>
            <a:off x="1388029" y="827509"/>
            <a:ext cx="1204011" cy="2640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83386" y="7092205"/>
            <a:ext cx="7681462" cy="264047"/>
          </a:xfrm>
          <a:prstGeom prst="rect">
            <a:avLst/>
          </a:prstGeom>
          <a:noFill/>
        </p:spPr>
        <p:txBody>
          <a:bodyPr wrap="none" rtlCol="0">
            <a:spAutoFit/>
          </a:bodyPr>
          <a:lstStyle/>
          <a:p>
            <a:r>
              <a:rPr lang="zh-CN" altLang="en-US" sz="1200" dirty="0" smtClean="0"/>
              <a:t>来源：</a:t>
            </a:r>
            <a:r>
              <a:rPr lang="en-US" altLang="zh-CN" sz="1200" dirty="0"/>
              <a:t>《OpenStack, </a:t>
            </a:r>
            <a:r>
              <a:rPr lang="en-US" altLang="zh-CN" sz="1200" dirty="0" err="1"/>
              <a:t>OpenNebula</a:t>
            </a:r>
            <a:r>
              <a:rPr lang="zh-CN" altLang="en-US" sz="1200" dirty="0"/>
              <a:t>，</a:t>
            </a:r>
            <a:r>
              <a:rPr lang="en-US" altLang="zh-CN" sz="1200" dirty="0"/>
              <a:t>Eucalyptus</a:t>
            </a:r>
            <a:r>
              <a:rPr lang="zh-CN" altLang="en-US" sz="1200" dirty="0"/>
              <a:t>，</a:t>
            </a:r>
            <a:r>
              <a:rPr lang="en-US" altLang="zh-CN" sz="1200" dirty="0" err="1"/>
              <a:t>CloudStack</a:t>
            </a:r>
            <a:r>
              <a:rPr lang="zh-CN" altLang="en-US" sz="1200" dirty="0"/>
              <a:t>社区活跃度比较</a:t>
            </a:r>
            <a:r>
              <a:rPr lang="en-US" altLang="zh-CN" sz="1200" dirty="0" smtClean="0"/>
              <a:t>》</a:t>
            </a:r>
            <a:r>
              <a:rPr lang="en-US" altLang="zh-CN" sz="1200" dirty="0"/>
              <a:t>http://www.qyjohn.net/?p=1856</a:t>
            </a:r>
            <a:endParaRPr lang="zh-CN" altLang="en-US" sz="1200" dirty="0"/>
          </a:p>
        </p:txBody>
      </p:sp>
    </p:spTree>
    <p:extLst>
      <p:ext uri="{BB962C8B-B14F-4D97-AF65-F5344CB8AC3E}">
        <p14:creationId xmlns:p14="http://schemas.microsoft.com/office/powerpoint/2010/main" val="2555995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5816" y="1509822"/>
            <a:ext cx="8568952" cy="4214231"/>
          </a:xfrm>
          <a:prstGeom prst="rect">
            <a:avLst/>
          </a:prstGeom>
        </p:spPr>
        <p:txBody>
          <a:bodyPr wrap="square">
            <a:spAutoFit/>
          </a:bodyPr>
          <a:lstStyle/>
          <a:p>
            <a:r>
              <a:rPr lang="en-US" altLang="zh-CN" sz="3600" b="1" dirty="0">
                <a:solidFill>
                  <a:srgbClr val="C5000B"/>
                </a:solidFill>
                <a:latin typeface="Ubuntu" pitchFamily="32" charset="0"/>
                <a:ea typeface="+mj-ea"/>
                <a:cs typeface="+mj-cs"/>
              </a:rPr>
              <a:t>Open</a:t>
            </a:r>
            <a:r>
              <a:rPr lang="en-US" altLang="zh-CN" dirty="0"/>
              <a:t> </a:t>
            </a:r>
            <a:r>
              <a:rPr lang="en-US" altLang="zh-CN" sz="3600" b="1" dirty="0">
                <a:solidFill>
                  <a:srgbClr val="C5000B"/>
                </a:solidFill>
                <a:latin typeface="Ubuntu" pitchFamily="32" charset="0"/>
                <a:ea typeface="+mj-ea"/>
                <a:cs typeface="+mj-cs"/>
              </a:rPr>
              <a:t>Source</a:t>
            </a:r>
            <a:r>
              <a:rPr lang="en-US" altLang="zh-CN" dirty="0"/>
              <a:t> </a:t>
            </a:r>
            <a:endParaRPr lang="en-US" altLang="zh-CN" dirty="0" smtClean="0"/>
          </a:p>
          <a:p>
            <a:r>
              <a:rPr lang="en-US" altLang="zh-CN" dirty="0">
                <a:solidFill>
                  <a:schemeClr val="accent3">
                    <a:lumMod val="50000"/>
                  </a:schemeClr>
                </a:solidFill>
                <a:latin typeface="微软雅黑" pitchFamily="34" charset="-122"/>
                <a:ea typeface="微软雅黑" pitchFamily="34" charset="-122"/>
                <a:cs typeface="Arial" pitchFamily="34" charset="0"/>
              </a:rPr>
              <a:t>Apache 2.0 license, NO ‘enterprise’ version </a:t>
            </a:r>
          </a:p>
          <a:p>
            <a:endParaRPr lang="en-US" altLang="zh-CN" dirty="0"/>
          </a:p>
          <a:p>
            <a:r>
              <a:rPr lang="en-US" altLang="zh-CN" sz="3600" b="1" dirty="0">
                <a:solidFill>
                  <a:srgbClr val="C5000B"/>
                </a:solidFill>
                <a:latin typeface="Ubuntu" pitchFamily="32" charset="0"/>
                <a:ea typeface="+mj-ea"/>
                <a:cs typeface="+mj-cs"/>
              </a:rPr>
              <a:t>Open</a:t>
            </a:r>
            <a:r>
              <a:rPr lang="en-US" altLang="zh-CN" dirty="0"/>
              <a:t> </a:t>
            </a:r>
            <a:r>
              <a:rPr lang="en-US" altLang="zh-CN" sz="3600" b="1" dirty="0">
                <a:solidFill>
                  <a:srgbClr val="C5000B"/>
                </a:solidFill>
                <a:latin typeface="Ubuntu" pitchFamily="32" charset="0"/>
                <a:ea typeface="+mj-ea"/>
                <a:cs typeface="+mj-cs"/>
              </a:rPr>
              <a:t>Design</a:t>
            </a:r>
            <a:r>
              <a:rPr lang="en-US" altLang="zh-CN" dirty="0"/>
              <a:t> </a:t>
            </a:r>
            <a:endParaRPr lang="en-US" altLang="zh-CN" dirty="0" smtClean="0"/>
          </a:p>
          <a:p>
            <a:r>
              <a:rPr lang="en-US" altLang="zh-CN" dirty="0">
                <a:solidFill>
                  <a:schemeClr val="accent3">
                    <a:lumMod val="50000"/>
                  </a:schemeClr>
                </a:solidFill>
                <a:latin typeface="微软雅黑" pitchFamily="34" charset="-122"/>
                <a:ea typeface="微软雅黑" pitchFamily="34" charset="-122"/>
                <a:cs typeface="Arial" pitchFamily="34" charset="0"/>
              </a:rPr>
              <a:t>Open Design Summit </a:t>
            </a:r>
          </a:p>
          <a:p>
            <a:endParaRPr lang="en-US" altLang="zh-CN" dirty="0"/>
          </a:p>
          <a:p>
            <a:r>
              <a:rPr lang="en-US" altLang="zh-CN" sz="3600" b="1" dirty="0">
                <a:solidFill>
                  <a:srgbClr val="C5000B"/>
                </a:solidFill>
                <a:latin typeface="Ubuntu" pitchFamily="32" charset="0"/>
                <a:ea typeface="+mj-ea"/>
                <a:cs typeface="+mj-cs"/>
              </a:rPr>
              <a:t>Open</a:t>
            </a:r>
            <a:r>
              <a:rPr lang="en-US" altLang="zh-CN" dirty="0"/>
              <a:t> </a:t>
            </a:r>
            <a:r>
              <a:rPr lang="en-US" altLang="zh-CN" sz="3600" b="1" dirty="0">
                <a:solidFill>
                  <a:srgbClr val="C5000B"/>
                </a:solidFill>
                <a:latin typeface="Ubuntu" pitchFamily="32" charset="0"/>
                <a:ea typeface="+mj-ea"/>
                <a:cs typeface="+mj-cs"/>
              </a:rPr>
              <a:t>Development</a:t>
            </a:r>
            <a:r>
              <a:rPr lang="en-US" altLang="zh-CN" dirty="0"/>
              <a:t> </a:t>
            </a:r>
            <a:endParaRPr lang="en-US" altLang="zh-CN" dirty="0" smtClean="0"/>
          </a:p>
          <a:p>
            <a:r>
              <a:rPr lang="en-US" altLang="zh-CN" dirty="0">
                <a:solidFill>
                  <a:schemeClr val="accent3">
                    <a:lumMod val="50000"/>
                  </a:schemeClr>
                </a:solidFill>
                <a:latin typeface="微软雅黑" pitchFamily="34" charset="-122"/>
                <a:ea typeface="微软雅黑" pitchFamily="34" charset="-122"/>
                <a:cs typeface="Arial" pitchFamily="34" charset="0"/>
              </a:rPr>
              <a:t>Anyone can involve development process Open development management via Launchpad &amp; </a:t>
            </a:r>
            <a:r>
              <a:rPr lang="en-US" altLang="zh-CN" dirty="0" err="1">
                <a:solidFill>
                  <a:schemeClr val="accent3">
                    <a:lumMod val="50000"/>
                  </a:schemeClr>
                </a:solidFill>
                <a:latin typeface="微软雅黑" pitchFamily="34" charset="-122"/>
                <a:ea typeface="微软雅黑" pitchFamily="34" charset="-122"/>
                <a:cs typeface="Arial" pitchFamily="34" charset="0"/>
              </a:rPr>
              <a:t>Github</a:t>
            </a:r>
            <a:r>
              <a:rPr lang="en-US" altLang="zh-CN" dirty="0">
                <a:solidFill>
                  <a:schemeClr val="accent3">
                    <a:lumMod val="50000"/>
                  </a:schemeClr>
                </a:solidFill>
                <a:latin typeface="微软雅黑" pitchFamily="34" charset="-122"/>
                <a:ea typeface="微软雅黑" pitchFamily="34" charset="-122"/>
                <a:cs typeface="Arial" pitchFamily="34" charset="0"/>
              </a:rPr>
              <a:t> </a:t>
            </a:r>
          </a:p>
          <a:p>
            <a:endParaRPr lang="en-US" altLang="zh-CN" dirty="0"/>
          </a:p>
          <a:p>
            <a:r>
              <a:rPr lang="en-US" altLang="zh-CN" sz="3600" b="1" dirty="0">
                <a:solidFill>
                  <a:srgbClr val="C5000B"/>
                </a:solidFill>
                <a:latin typeface="Ubuntu" pitchFamily="32" charset="0"/>
                <a:ea typeface="+mj-ea"/>
                <a:cs typeface="+mj-cs"/>
              </a:rPr>
              <a:t>Open</a:t>
            </a:r>
            <a:r>
              <a:rPr lang="en-US" altLang="zh-CN" dirty="0"/>
              <a:t> </a:t>
            </a:r>
            <a:r>
              <a:rPr lang="en-US" altLang="zh-CN" sz="3600" b="1" dirty="0">
                <a:solidFill>
                  <a:srgbClr val="C5000B"/>
                </a:solidFill>
                <a:latin typeface="Ubuntu" pitchFamily="32" charset="0"/>
                <a:ea typeface="+mj-ea"/>
                <a:cs typeface="+mj-cs"/>
              </a:rPr>
              <a:t>Community</a:t>
            </a:r>
            <a:r>
              <a:rPr lang="en-US" altLang="zh-CN" dirty="0"/>
              <a:t> </a:t>
            </a:r>
          </a:p>
          <a:p>
            <a:r>
              <a:rPr lang="en-US" altLang="zh-CN" dirty="0">
                <a:solidFill>
                  <a:schemeClr val="accent3">
                    <a:lumMod val="50000"/>
                  </a:schemeClr>
                </a:solidFill>
                <a:latin typeface="微软雅黑" pitchFamily="34" charset="-122"/>
                <a:ea typeface="微软雅黑" pitchFamily="34" charset="-122"/>
                <a:cs typeface="Arial" pitchFamily="34" charset="0"/>
              </a:rPr>
              <a:t>OpenStack Foundation in 2012 </a:t>
            </a:r>
            <a:endParaRPr lang="zh-CN" altLang="en-US" dirty="0">
              <a:solidFill>
                <a:schemeClr val="accent3">
                  <a:lumMod val="50000"/>
                </a:schemeClr>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4029480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365125" y="384175"/>
            <a:ext cx="9070975" cy="1262063"/>
          </a:xfrm>
          <a:ln/>
        </p:spPr>
        <p:txBody>
          <a:bodyPr tIns="13607"/>
          <a:lstStyle/>
          <a:p>
            <a:pPr algn="l">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a:solidFill>
                  <a:srgbClr val="C5000B"/>
                </a:solidFill>
                <a:latin typeface="Ubuntu" pitchFamily="32" charset="0"/>
              </a:rPr>
              <a:t>OpenStack Mission</a:t>
            </a:r>
          </a:p>
        </p:txBody>
      </p:sp>
      <p:sp>
        <p:nvSpPr>
          <p:cNvPr id="13314" name="Text Box 2"/>
          <p:cNvSpPr txBox="1">
            <a:spLocks noChangeArrowheads="1"/>
          </p:cNvSpPr>
          <p:nvPr/>
        </p:nvSpPr>
        <p:spPr bwMode="auto">
          <a:xfrm>
            <a:off x="1030288" y="2301875"/>
            <a:ext cx="8661400" cy="336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3224"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AR PL UMing HK" charset="0"/>
                <a:cs typeface="AR PL UMing HK"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AR PL UMing HK" charset="0"/>
                <a:cs typeface="AR PL UMing HK"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AR PL UMing HK" charset="0"/>
                <a:cs typeface="AR PL UMing HK"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AR PL UMing HK" charset="0"/>
                <a:cs typeface="AR PL UMing HK"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AR PL UMing HK" charset="0"/>
                <a:cs typeface="AR PL UMing HK" charset="0"/>
              </a:defRPr>
            </a:lvl9pPr>
          </a:lstStyle>
          <a:p>
            <a:r>
              <a:rPr lang="en-US" sz="3200" dirty="0">
                <a:solidFill>
                  <a:srgbClr val="999999"/>
                </a:solidFill>
              </a:rPr>
              <a:t>"To produce the ubiquitous </a:t>
            </a:r>
            <a:r>
              <a:rPr lang="en-US" sz="3200" b="1" dirty="0">
                <a:solidFill>
                  <a:schemeClr val="tx1"/>
                </a:solidFill>
              </a:rPr>
              <a:t>Open Source </a:t>
            </a:r>
            <a:r>
              <a:rPr lang="en-US" sz="3200" dirty="0">
                <a:solidFill>
                  <a:srgbClr val="999999"/>
                </a:solidFill>
              </a:rPr>
              <a:t>cloud computing platform that will meet the needs of </a:t>
            </a:r>
            <a:r>
              <a:rPr lang="en-US" sz="3200" b="1" dirty="0">
                <a:solidFill>
                  <a:schemeClr val="tx1"/>
                </a:solidFill>
              </a:rPr>
              <a:t>public and private</a:t>
            </a:r>
            <a:r>
              <a:rPr lang="en-US" sz="3200" dirty="0">
                <a:solidFill>
                  <a:schemeClr val="tx1"/>
                </a:solidFill>
              </a:rPr>
              <a:t> </a:t>
            </a:r>
            <a:r>
              <a:rPr lang="en-US" sz="3200" dirty="0">
                <a:solidFill>
                  <a:srgbClr val="999999"/>
                </a:solidFill>
              </a:rPr>
              <a:t>cloud providers regardless of size, by being </a:t>
            </a:r>
            <a:r>
              <a:rPr lang="en-US" sz="3200" b="1" dirty="0">
                <a:solidFill>
                  <a:schemeClr val="tx1"/>
                </a:solidFill>
              </a:rPr>
              <a:t>simple</a:t>
            </a:r>
            <a:r>
              <a:rPr lang="en-US" sz="3200" dirty="0">
                <a:solidFill>
                  <a:schemeClr val="tx1"/>
                </a:solidFill>
              </a:rPr>
              <a:t> to implement</a:t>
            </a:r>
            <a:r>
              <a:rPr lang="en-US" sz="3200" dirty="0">
                <a:solidFill>
                  <a:srgbClr val="999999"/>
                </a:solidFill>
              </a:rPr>
              <a:t> and </a:t>
            </a:r>
            <a:r>
              <a:rPr lang="en-US" sz="3200" b="1" dirty="0">
                <a:solidFill>
                  <a:schemeClr val="tx1"/>
                </a:solidFill>
              </a:rPr>
              <a:t>massively scalable</a:t>
            </a:r>
            <a:r>
              <a:rPr lang="en-US" sz="3200" dirty="0">
                <a:solidFill>
                  <a:srgbClr val="999999"/>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365125" y="384175"/>
            <a:ext cx="9070975" cy="1262063"/>
          </a:xfrm>
          <a:ln/>
        </p:spPr>
        <p:txBody>
          <a:bodyPr tIns="13607"/>
          <a:lstStyle/>
          <a:p>
            <a:pPr algn="l">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dirty="0">
                <a:solidFill>
                  <a:srgbClr val="C5000B"/>
                </a:solidFill>
                <a:latin typeface="Ubuntu" pitchFamily="32" charset="0"/>
              </a:rPr>
              <a:t>OpenStack </a:t>
            </a:r>
            <a:r>
              <a:rPr lang="en-US" sz="3600" dirty="0" smtClean="0">
                <a:solidFill>
                  <a:srgbClr val="C5000B"/>
                </a:solidFill>
                <a:latin typeface="Ubuntu" pitchFamily="32" charset="0"/>
              </a:rPr>
              <a:t>Projects</a:t>
            </a:r>
            <a:endParaRPr lang="en-US" sz="3600" dirty="0">
              <a:solidFill>
                <a:srgbClr val="C5000B"/>
              </a:solidFill>
              <a:latin typeface="Ubuntu" pitchFamily="32" charset="0"/>
            </a:endParaRPr>
          </a:p>
        </p:txBody>
      </p:sp>
      <p:sp>
        <p:nvSpPr>
          <p:cNvPr id="15362" name="Text Box 2"/>
          <p:cNvSpPr txBox="1">
            <a:spLocks noChangeArrowheads="1"/>
          </p:cNvSpPr>
          <p:nvPr/>
        </p:nvSpPr>
        <p:spPr bwMode="auto">
          <a:xfrm>
            <a:off x="381000" y="1919288"/>
            <a:ext cx="7664450" cy="5532957"/>
          </a:xfrm>
          <a:prstGeom prst="rect">
            <a:avLst/>
          </a:prstGeom>
          <a:noFill/>
          <a:ln w="9525">
            <a:no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2560" rIns="90000" bIns="4500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AR PL UMing HK" charset="0"/>
                <a:cs typeface="AR PL UMing HK"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AR PL UMing HK" charset="0"/>
                <a:cs typeface="AR PL UMing HK"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AR PL UMing HK" charset="0"/>
                <a:cs typeface="AR PL UMing HK"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AR PL UMing HK" charset="0"/>
                <a:cs typeface="AR PL UMing HK"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AR PL UMing HK" charset="0"/>
                <a:cs typeface="AR PL UMing HK" charset="0"/>
              </a:defRPr>
            </a:lvl9pPr>
          </a:lstStyle>
          <a:p>
            <a:pPr marL="217487">
              <a:spcAft>
                <a:spcPts val="0"/>
              </a:spcAft>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b="1" dirty="0">
                <a:latin typeface="微软雅黑" pitchFamily="34" charset="-122"/>
                <a:ea typeface="微软雅黑" pitchFamily="34" charset="-122"/>
                <a:cs typeface="+mn-cs"/>
              </a:rPr>
              <a:t>Core </a:t>
            </a:r>
            <a:r>
              <a:rPr lang="en-US" sz="3200" b="1" dirty="0" smtClean="0">
                <a:latin typeface="微软雅黑" pitchFamily="34" charset="-122"/>
                <a:ea typeface="微软雅黑" pitchFamily="34" charset="-122"/>
                <a:cs typeface="+mn-cs"/>
              </a:rPr>
              <a:t>Projects</a:t>
            </a:r>
          </a:p>
          <a:p>
            <a:pPr marL="560387" indent="-342900">
              <a:spcAft>
                <a:spcPts val="0"/>
              </a:spcAft>
              <a:buClr>
                <a:srgbClr val="F57900"/>
              </a:buClr>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微软雅黑" pitchFamily="34" charset="-122"/>
                <a:ea typeface="微软雅黑" pitchFamily="34" charset="-122"/>
                <a:cs typeface="+mn-cs"/>
              </a:rPr>
              <a:t>OpenStack Compute</a:t>
            </a:r>
            <a:r>
              <a:rPr lang="en-US" altLang="zh-CN" sz="2400" dirty="0" smtClean="0">
                <a:latin typeface="微软雅黑" pitchFamily="34" charset="-122"/>
                <a:ea typeface="微软雅黑" pitchFamily="34" charset="-122"/>
                <a:cs typeface="+mn-cs"/>
              </a:rPr>
              <a:t>(</a:t>
            </a:r>
            <a:r>
              <a:rPr lang="en-US" altLang="zh-CN" sz="2400" b="1" dirty="0" smtClean="0">
                <a:solidFill>
                  <a:srgbClr val="C5000B"/>
                </a:solidFill>
                <a:latin typeface="微软雅黑" pitchFamily="34" charset="-122"/>
                <a:ea typeface="微软雅黑" pitchFamily="34" charset="-122"/>
                <a:cs typeface="+mn-cs"/>
              </a:rPr>
              <a:t>Nova</a:t>
            </a:r>
            <a:r>
              <a:rPr lang="en-US" altLang="zh-CN" sz="2400" dirty="0" smtClean="0">
                <a:latin typeface="微软雅黑" pitchFamily="34" charset="-122"/>
                <a:ea typeface="微软雅黑" pitchFamily="34" charset="-122"/>
                <a:cs typeface="+mn-cs"/>
              </a:rPr>
              <a:t>)</a:t>
            </a:r>
            <a:endParaRPr lang="en-US" altLang="zh-CN" sz="2400" dirty="0">
              <a:latin typeface="微软雅黑" pitchFamily="34" charset="-122"/>
              <a:ea typeface="微软雅黑" pitchFamily="34" charset="-122"/>
              <a:cs typeface="+mn-cs"/>
            </a:endParaRPr>
          </a:p>
          <a:p>
            <a:pPr marL="560387" indent="-342900">
              <a:spcAft>
                <a:spcPts val="0"/>
              </a:spcAft>
              <a:buClr>
                <a:srgbClr val="F57900"/>
              </a:buClr>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微软雅黑" pitchFamily="34" charset="-122"/>
                <a:ea typeface="微软雅黑" pitchFamily="34" charset="-122"/>
                <a:cs typeface="+mn-cs"/>
              </a:rPr>
              <a:t>OpenStack Object Storage</a:t>
            </a:r>
            <a:r>
              <a:rPr lang="en-US" altLang="zh-CN" sz="2400" dirty="0" smtClean="0">
                <a:latin typeface="微软雅黑" pitchFamily="34" charset="-122"/>
                <a:ea typeface="微软雅黑" pitchFamily="34" charset="-122"/>
                <a:cs typeface="+mn-cs"/>
              </a:rPr>
              <a:t>(</a:t>
            </a:r>
            <a:r>
              <a:rPr lang="en-US" altLang="zh-CN" sz="2400" b="1" dirty="0" smtClean="0">
                <a:solidFill>
                  <a:srgbClr val="C5000B"/>
                </a:solidFill>
                <a:latin typeface="微软雅黑" pitchFamily="34" charset="-122"/>
                <a:ea typeface="微软雅黑" pitchFamily="34" charset="-122"/>
                <a:cs typeface="+mn-cs"/>
              </a:rPr>
              <a:t>Swift</a:t>
            </a:r>
            <a:r>
              <a:rPr lang="en-US" altLang="zh-CN" sz="2400" dirty="0" smtClean="0">
                <a:latin typeface="微软雅黑" pitchFamily="34" charset="-122"/>
                <a:ea typeface="微软雅黑" pitchFamily="34" charset="-122"/>
                <a:cs typeface="+mn-cs"/>
              </a:rPr>
              <a:t>)</a:t>
            </a:r>
            <a:endParaRPr lang="en-US" altLang="zh-CN" sz="2400" dirty="0">
              <a:latin typeface="微软雅黑" pitchFamily="34" charset="-122"/>
              <a:ea typeface="微软雅黑" pitchFamily="34" charset="-122"/>
              <a:cs typeface="+mn-cs"/>
            </a:endParaRPr>
          </a:p>
          <a:p>
            <a:pPr marL="560387" indent="-342900">
              <a:spcAft>
                <a:spcPts val="0"/>
              </a:spcAft>
              <a:buClr>
                <a:srgbClr val="F57900"/>
              </a:buClr>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微软雅黑" pitchFamily="34" charset="-122"/>
                <a:ea typeface="微软雅黑" pitchFamily="34" charset="-122"/>
                <a:cs typeface="+mn-cs"/>
              </a:rPr>
              <a:t>Image Service </a:t>
            </a:r>
            <a:r>
              <a:rPr lang="en-US" sz="2400" dirty="0">
                <a:latin typeface="微软雅黑" pitchFamily="34" charset="-122"/>
                <a:ea typeface="微软雅黑" pitchFamily="34" charset="-122"/>
                <a:cs typeface="+mn-cs"/>
              </a:rPr>
              <a:t>(</a:t>
            </a:r>
            <a:r>
              <a:rPr lang="en-US" sz="2400" dirty="0" smtClean="0">
                <a:latin typeface="微软雅黑" pitchFamily="34" charset="-122"/>
                <a:ea typeface="微软雅黑" pitchFamily="34" charset="-122"/>
                <a:cs typeface="+mn-cs"/>
              </a:rPr>
              <a:t>Glance)</a:t>
            </a:r>
          </a:p>
          <a:p>
            <a:pPr marL="560387" indent="-342900">
              <a:spcAft>
                <a:spcPts val="0"/>
              </a:spcAft>
              <a:buClr>
                <a:srgbClr val="F57900"/>
              </a:buClr>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微软雅黑" pitchFamily="34" charset="-122"/>
                <a:ea typeface="微软雅黑" pitchFamily="34" charset="-122"/>
                <a:cs typeface="+mn-cs"/>
              </a:rPr>
              <a:t>Identity </a:t>
            </a:r>
            <a:r>
              <a:rPr lang="en-US" sz="2400" dirty="0">
                <a:latin typeface="微软雅黑" pitchFamily="34" charset="-122"/>
                <a:ea typeface="微软雅黑" pitchFamily="34" charset="-122"/>
                <a:cs typeface="+mn-cs"/>
              </a:rPr>
              <a:t>(</a:t>
            </a:r>
            <a:r>
              <a:rPr lang="en-US" sz="2400" b="1" dirty="0" smtClean="0">
                <a:solidFill>
                  <a:srgbClr val="C5000B"/>
                </a:solidFill>
                <a:latin typeface="微软雅黑" pitchFamily="34" charset="-122"/>
                <a:ea typeface="微软雅黑" pitchFamily="34" charset="-122"/>
                <a:cs typeface="+mn-cs"/>
              </a:rPr>
              <a:t>Keystone</a:t>
            </a:r>
            <a:r>
              <a:rPr lang="en-US" sz="2400" dirty="0" smtClean="0">
                <a:latin typeface="微软雅黑" pitchFamily="34" charset="-122"/>
                <a:ea typeface="微软雅黑" pitchFamily="34" charset="-122"/>
                <a:cs typeface="+mn-cs"/>
              </a:rPr>
              <a:t>)</a:t>
            </a:r>
          </a:p>
          <a:p>
            <a:pPr marL="560387" indent="-342900">
              <a:spcAft>
                <a:spcPts val="0"/>
              </a:spcAft>
              <a:buClr>
                <a:srgbClr val="F57900"/>
              </a:buClr>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微软雅黑" pitchFamily="34" charset="-122"/>
                <a:ea typeface="微软雅黑" pitchFamily="34" charset="-122"/>
                <a:cs typeface="+mn-cs"/>
              </a:rPr>
              <a:t>Dashboard </a:t>
            </a:r>
            <a:r>
              <a:rPr lang="en-US" sz="2400" dirty="0">
                <a:latin typeface="微软雅黑" pitchFamily="34" charset="-122"/>
                <a:ea typeface="微软雅黑" pitchFamily="34" charset="-122"/>
                <a:cs typeface="+mn-cs"/>
              </a:rPr>
              <a:t>(</a:t>
            </a:r>
            <a:r>
              <a:rPr lang="en-US" sz="2400" dirty="0" smtClean="0">
                <a:latin typeface="微软雅黑" pitchFamily="34" charset="-122"/>
                <a:ea typeface="微软雅黑" pitchFamily="34" charset="-122"/>
                <a:cs typeface="+mn-cs"/>
              </a:rPr>
              <a:t>Horizon)</a:t>
            </a:r>
          </a:p>
          <a:p>
            <a:pPr marL="560387" indent="-342900">
              <a:spcAft>
                <a:spcPts val="0"/>
              </a:spcAft>
              <a:buClr>
                <a:srgbClr val="F57900"/>
              </a:buClr>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微软雅黑" pitchFamily="34" charset="-122"/>
                <a:ea typeface="微软雅黑" pitchFamily="34" charset="-122"/>
                <a:cs typeface="+mn-cs"/>
              </a:rPr>
              <a:t>Network </a:t>
            </a:r>
            <a:r>
              <a:rPr lang="en-US" sz="2400" dirty="0">
                <a:latin typeface="微软雅黑" pitchFamily="34" charset="-122"/>
                <a:ea typeface="微软雅黑" pitchFamily="34" charset="-122"/>
                <a:cs typeface="+mn-cs"/>
              </a:rPr>
              <a:t>Connectivity (</a:t>
            </a:r>
            <a:r>
              <a:rPr lang="en-US" sz="2400" b="1" dirty="0">
                <a:solidFill>
                  <a:srgbClr val="C5000B"/>
                </a:solidFill>
                <a:latin typeface="微软雅黑" pitchFamily="34" charset="-122"/>
                <a:ea typeface="微软雅黑" pitchFamily="34" charset="-122"/>
                <a:cs typeface="+mn-cs"/>
              </a:rPr>
              <a:t>Quantum</a:t>
            </a:r>
            <a:r>
              <a:rPr lang="en-US" sz="2400" dirty="0" smtClean="0">
                <a:latin typeface="微软雅黑" pitchFamily="34" charset="-122"/>
                <a:ea typeface="微软雅黑" pitchFamily="34" charset="-122"/>
                <a:cs typeface="+mn-cs"/>
              </a:rPr>
              <a:t>)</a:t>
            </a:r>
          </a:p>
          <a:p>
            <a:pPr marL="960437" lvl="1" indent="0">
              <a:spcAft>
                <a:spcPts val="0"/>
              </a:spcAft>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400" dirty="0">
              <a:latin typeface="微软雅黑" pitchFamily="34" charset="-122"/>
              <a:ea typeface="微软雅黑" pitchFamily="34" charset="-122"/>
              <a:cs typeface="+mn-cs"/>
            </a:endParaRPr>
          </a:p>
          <a:p>
            <a:pPr marL="217487">
              <a:spcAft>
                <a:spcPts val="0"/>
              </a:spcAft>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b="1" dirty="0" smtClean="0">
                <a:latin typeface="微软雅黑" pitchFamily="34" charset="-122"/>
                <a:ea typeface="微软雅黑" pitchFamily="34" charset="-122"/>
                <a:cs typeface="+mn-cs"/>
              </a:rPr>
              <a:t>Community Projects</a:t>
            </a:r>
          </a:p>
          <a:p>
            <a:pPr marL="560387" indent="-342900">
              <a:spcAft>
                <a:spcPts val="0"/>
              </a:spcAft>
              <a:buClr>
                <a:srgbClr val="F57900"/>
              </a:buClr>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err="1" smtClean="0">
                <a:latin typeface="微软雅黑" pitchFamily="34" charset="-122"/>
                <a:ea typeface="微软雅黑" pitchFamily="34" charset="-122"/>
                <a:cs typeface="+mn-cs"/>
              </a:rPr>
              <a:t>Melange</a:t>
            </a:r>
            <a:endParaRPr lang="en-US" sz="2400" dirty="0" smtClean="0">
              <a:latin typeface="微软雅黑" pitchFamily="34" charset="-122"/>
              <a:ea typeface="微软雅黑" pitchFamily="34" charset="-122"/>
              <a:cs typeface="+mn-cs"/>
            </a:endParaRPr>
          </a:p>
          <a:p>
            <a:pPr marL="560387" indent="-342900">
              <a:spcAft>
                <a:spcPts val="0"/>
              </a:spcAft>
              <a:buClr>
                <a:srgbClr val="F57900"/>
              </a:buClr>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err="1" smtClean="0">
                <a:latin typeface="微软雅黑" pitchFamily="34" charset="-122"/>
                <a:ea typeface="微软雅黑" pitchFamily="34" charset="-122"/>
                <a:cs typeface="+mn-cs"/>
              </a:rPr>
              <a:t>Altas</a:t>
            </a:r>
            <a:r>
              <a:rPr lang="en-US" sz="2400" dirty="0" smtClean="0">
                <a:latin typeface="微软雅黑" pitchFamily="34" charset="-122"/>
                <a:ea typeface="微软雅黑" pitchFamily="34" charset="-122"/>
                <a:cs typeface="+mn-cs"/>
              </a:rPr>
              <a:t>-LB</a:t>
            </a:r>
          </a:p>
          <a:p>
            <a:pPr marL="560387" indent="-342900">
              <a:spcAft>
                <a:spcPts val="0"/>
              </a:spcAft>
              <a:buClr>
                <a:srgbClr val="F57900"/>
              </a:buClr>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微软雅黑" pitchFamily="34" charset="-122"/>
                <a:ea typeface="微软雅黑" pitchFamily="34" charset="-122"/>
                <a:cs typeface="+mn-cs"/>
              </a:rPr>
              <a:t>Crowbar</a:t>
            </a:r>
          </a:p>
          <a:p>
            <a:pPr marL="560387" indent="-342900">
              <a:spcAft>
                <a:spcPts val="0"/>
              </a:spcAft>
              <a:buClr>
                <a:srgbClr val="F57900"/>
              </a:buClr>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微软雅黑" pitchFamily="34" charset="-122"/>
                <a:ea typeface="微软雅黑" pitchFamily="34" charset="-122"/>
                <a:cs typeface="+mn-cs"/>
              </a:rPr>
              <a:t>Juju</a:t>
            </a:r>
          </a:p>
          <a:p>
            <a:pPr marL="560387" indent="-342900">
              <a:spcAft>
                <a:spcPts val="0"/>
              </a:spcAft>
              <a:buClr>
                <a:srgbClr val="F57900"/>
              </a:buClr>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err="1" smtClean="0">
                <a:latin typeface="微软雅黑" pitchFamily="34" charset="-122"/>
                <a:ea typeface="微软雅黑" pitchFamily="34" charset="-122"/>
                <a:cs typeface="+mn-cs"/>
              </a:rPr>
              <a:t>RedDwarf</a:t>
            </a:r>
            <a:endParaRPr lang="en-US" sz="2400" dirty="0" smtClean="0">
              <a:latin typeface="微软雅黑" pitchFamily="34" charset="-122"/>
              <a:ea typeface="微软雅黑" pitchFamily="34" charset="-122"/>
              <a:cs typeface="+mn-cs"/>
            </a:endParaRPr>
          </a:p>
          <a:p>
            <a:pPr marL="560387" indent="-342900">
              <a:spcAft>
                <a:spcPts val="0"/>
              </a:spcAft>
              <a:buClr>
                <a:srgbClr val="F57900"/>
              </a:buClr>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微软雅黑" pitchFamily="34" charset="-122"/>
                <a:ea typeface="微软雅黑" pitchFamily="34" charset="-122"/>
                <a:cs typeface="+mn-cs"/>
              </a:rPr>
              <a:t>Burrow</a:t>
            </a:r>
            <a:endParaRPr lang="en-US" sz="2400" dirty="0">
              <a:latin typeface="微软雅黑" pitchFamily="34" charset="-122"/>
              <a:ea typeface="微软雅黑" pitchFamily="34" charset="-122"/>
              <a:cs typeface="+mn-cs"/>
            </a:endParaRPr>
          </a:p>
          <a:p>
            <a:pPr marL="1606550" lvl="1" indent="-646113">
              <a:spcAft>
                <a:spcPts val="0"/>
              </a:spcAft>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3200" dirty="0" smtClean="0">
              <a:latin typeface="+mn-lt"/>
              <a:ea typeface="+mn-ea"/>
              <a:cs typeface="+mn-cs"/>
            </a:endParaRPr>
          </a:p>
          <a:p>
            <a:pPr marL="1606550" lvl="1" indent="-646113">
              <a:spcAft>
                <a:spcPts val="0"/>
              </a:spcAft>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3200" dirty="0">
              <a:latin typeface="+mn-lt"/>
              <a:ea typeface="+mn-ea"/>
              <a:cs typeface="+mn-cs"/>
            </a:endParaRPr>
          </a:p>
        </p:txBody>
      </p:sp>
      <p:graphicFrame>
        <p:nvGraphicFramePr>
          <p:cNvPr id="4" name="表格 3"/>
          <p:cNvGraphicFramePr>
            <a:graphicFrameLocks noGrp="1"/>
          </p:cNvGraphicFramePr>
          <p:nvPr>
            <p:extLst>
              <p:ext uri="{D42A27DB-BD31-4B8C-83A1-F6EECF244321}">
                <p14:modId xmlns:p14="http://schemas.microsoft.com/office/powerpoint/2010/main" val="3734979964"/>
              </p:ext>
            </p:extLst>
          </p:nvPr>
        </p:nvGraphicFramePr>
        <p:xfrm>
          <a:off x="6624488" y="1879617"/>
          <a:ext cx="2664296" cy="3960440"/>
        </p:xfrm>
        <a:graphic>
          <a:graphicData uri="http://schemas.openxmlformats.org/drawingml/2006/table">
            <a:tbl>
              <a:tblPr firstRow="1" bandRow="1">
                <a:tableStyleId>{5C22544A-7EE6-4342-B048-85BDC9FD1C3A}</a:tableStyleId>
              </a:tblPr>
              <a:tblGrid>
                <a:gridCol w="1057261"/>
                <a:gridCol w="1607035"/>
              </a:tblGrid>
              <a:tr h="396044">
                <a:tc>
                  <a:txBody>
                    <a:bodyPr/>
                    <a:lstStyle/>
                    <a:p>
                      <a:r>
                        <a:rPr lang="en-US" altLang="zh-CN" dirty="0" smtClean="0"/>
                        <a:t>AWS</a:t>
                      </a:r>
                      <a:endParaRPr lang="zh-CN" altLang="en-US" dirty="0"/>
                    </a:p>
                  </a:txBody>
                  <a:tcPr/>
                </a:tc>
                <a:tc>
                  <a:txBody>
                    <a:bodyPr/>
                    <a:lstStyle/>
                    <a:p>
                      <a:r>
                        <a:rPr lang="en-US" altLang="zh-CN" dirty="0" err="1" smtClean="0"/>
                        <a:t>OpenStack</a:t>
                      </a:r>
                      <a:endParaRPr lang="zh-CN" altLang="en-US" dirty="0"/>
                    </a:p>
                  </a:txBody>
                  <a:tcPr/>
                </a:tc>
              </a:tr>
              <a:tr h="396044">
                <a:tc>
                  <a:txBody>
                    <a:bodyPr/>
                    <a:lstStyle/>
                    <a:p>
                      <a:r>
                        <a:rPr lang="en-US" altLang="zh-CN" dirty="0" smtClean="0"/>
                        <a:t>EC2</a:t>
                      </a:r>
                      <a:endParaRPr lang="zh-CN" altLang="en-US" dirty="0"/>
                    </a:p>
                  </a:txBody>
                  <a:tcPr/>
                </a:tc>
                <a:tc>
                  <a:txBody>
                    <a:bodyPr/>
                    <a:lstStyle/>
                    <a:p>
                      <a:r>
                        <a:rPr lang="en-US" altLang="zh-CN" dirty="0" smtClean="0"/>
                        <a:t>nova</a:t>
                      </a:r>
                      <a:endParaRPr lang="zh-CN" altLang="en-US" dirty="0"/>
                    </a:p>
                  </a:txBody>
                  <a:tcPr/>
                </a:tc>
              </a:tr>
              <a:tr h="396044">
                <a:tc>
                  <a:txBody>
                    <a:bodyPr/>
                    <a:lstStyle/>
                    <a:p>
                      <a:r>
                        <a:rPr lang="en-US" altLang="zh-CN" dirty="0" smtClean="0"/>
                        <a:t>S3</a:t>
                      </a:r>
                      <a:endParaRPr lang="zh-CN" altLang="en-US" dirty="0"/>
                    </a:p>
                  </a:txBody>
                  <a:tcPr/>
                </a:tc>
                <a:tc>
                  <a:txBody>
                    <a:bodyPr/>
                    <a:lstStyle/>
                    <a:p>
                      <a:r>
                        <a:rPr lang="en-US" altLang="zh-CN" dirty="0" smtClean="0"/>
                        <a:t>swift</a:t>
                      </a:r>
                      <a:endParaRPr lang="zh-CN" altLang="en-US" dirty="0"/>
                    </a:p>
                  </a:txBody>
                  <a:tcPr/>
                </a:tc>
              </a:tr>
              <a:tr h="396044">
                <a:tc>
                  <a:txBody>
                    <a:bodyPr/>
                    <a:lstStyle/>
                    <a:p>
                      <a:r>
                        <a:rPr lang="en-US" altLang="zh-CN" dirty="0" smtClean="0"/>
                        <a:t>EBS</a:t>
                      </a:r>
                      <a:endParaRPr lang="zh-CN" altLang="en-US" dirty="0"/>
                    </a:p>
                  </a:txBody>
                  <a:tcPr/>
                </a:tc>
                <a:tc>
                  <a:txBody>
                    <a:bodyPr/>
                    <a:lstStyle/>
                    <a:p>
                      <a:r>
                        <a:rPr lang="en-US" altLang="zh-CN" dirty="0" smtClean="0"/>
                        <a:t>nova-volume</a:t>
                      </a:r>
                      <a:endParaRPr lang="zh-CN" altLang="en-US" dirty="0"/>
                    </a:p>
                  </a:txBody>
                  <a:tcPr/>
                </a:tc>
              </a:tr>
              <a:tr h="396044">
                <a:tc>
                  <a:txBody>
                    <a:bodyPr/>
                    <a:lstStyle/>
                    <a:p>
                      <a:r>
                        <a:rPr lang="en-US" altLang="zh-CN" dirty="0" smtClean="0"/>
                        <a:t>ELB</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Atlas-LB</a:t>
                      </a:r>
                    </a:p>
                  </a:txBody>
                  <a:tcPr/>
                </a:tc>
              </a:tr>
              <a:tr h="396044">
                <a:tc>
                  <a:txBody>
                    <a:bodyPr/>
                    <a:lstStyle/>
                    <a:p>
                      <a:r>
                        <a:rPr lang="en-US" altLang="zh-CN" dirty="0" smtClean="0"/>
                        <a:t>SQS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Burrow</a:t>
                      </a:r>
                    </a:p>
                  </a:txBody>
                  <a:tcPr/>
                </a:tc>
              </a:tr>
              <a:tr h="396044">
                <a:tc>
                  <a:txBody>
                    <a:bodyPr/>
                    <a:lstStyle/>
                    <a:p>
                      <a:r>
                        <a:rPr lang="en-US" altLang="zh-CN" dirty="0" smtClean="0"/>
                        <a:t>Console</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Dashboard</a:t>
                      </a:r>
                    </a:p>
                  </a:txBody>
                  <a:tcPr/>
                </a:tc>
              </a:tr>
              <a:tr h="396044">
                <a:tc>
                  <a:txBody>
                    <a:bodyPr/>
                    <a:lstStyle/>
                    <a:p>
                      <a:r>
                        <a:rPr lang="en-US" altLang="zh-CN" dirty="0" smtClean="0"/>
                        <a:t>IAM</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Keystone</a:t>
                      </a:r>
                    </a:p>
                  </a:txBody>
                  <a:tcPr/>
                </a:tc>
              </a:tr>
              <a:tr h="396044">
                <a:tc>
                  <a:txBody>
                    <a:bodyPr/>
                    <a:lstStyle/>
                    <a:p>
                      <a:r>
                        <a:rPr lang="en-US" altLang="zh-CN" dirty="0" smtClean="0"/>
                        <a:t>VPC</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Quantum</a:t>
                      </a:r>
                    </a:p>
                  </a:txBody>
                  <a:tcPr/>
                </a:tc>
              </a:tr>
              <a:tr h="396044">
                <a:tc>
                  <a:txBody>
                    <a:bodyPr/>
                    <a:lstStyle/>
                    <a:p>
                      <a:r>
                        <a:rPr lang="en-US" altLang="zh-CN" dirty="0" smtClean="0"/>
                        <a:t>RDS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latin typeface="+mn-lt"/>
                          <a:ea typeface="+mn-ea"/>
                          <a:cs typeface="+mn-cs"/>
                        </a:rPr>
                        <a:t>RedDwarf</a:t>
                      </a:r>
                      <a:endParaRPr lang="en-US" sz="1800" b="0" i="0" kern="1200" dirty="0" smtClean="0">
                        <a:solidFill>
                          <a:schemeClr val="dk1"/>
                        </a:solidFill>
                        <a:latin typeface="+mn-lt"/>
                        <a:ea typeface="+mn-ea"/>
                        <a:cs typeface="+mn-cs"/>
                      </a:endParaRPr>
                    </a:p>
                  </a:txBody>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365125" y="384175"/>
            <a:ext cx="9070975" cy="1262063"/>
          </a:xfrm>
          <a:ln/>
        </p:spPr>
        <p:txBody>
          <a:bodyPr tIns="13607"/>
          <a:lstStyle/>
          <a:p>
            <a:pPr algn="l">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dirty="0" smtClean="0">
                <a:solidFill>
                  <a:srgbClr val="C5000B"/>
                </a:solidFill>
                <a:latin typeface="Ubuntu" pitchFamily="32" charset="0"/>
              </a:rPr>
              <a:t>Architecture Overview</a:t>
            </a:r>
            <a:endParaRPr lang="en-US" sz="3600" dirty="0">
              <a:solidFill>
                <a:srgbClr val="C5000B"/>
              </a:solidFill>
              <a:latin typeface="Ubuntu" pitchFamily="32" charset="0"/>
            </a:endParaRPr>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6988" y="1581150"/>
            <a:ext cx="7239000" cy="541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810" y="1547589"/>
            <a:ext cx="8896998" cy="56958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1"/>
          <p:cNvSpPr>
            <a:spLocks noGrp="1" noChangeArrowheads="1"/>
          </p:cNvSpPr>
          <p:nvPr>
            <p:ph type="title"/>
          </p:nvPr>
        </p:nvSpPr>
        <p:spPr>
          <a:xfrm>
            <a:off x="365125" y="384175"/>
            <a:ext cx="9070975" cy="1262063"/>
          </a:xfrm>
          <a:ln/>
        </p:spPr>
        <p:txBody>
          <a:bodyPr tIns="13607"/>
          <a:lstStyle/>
          <a:p>
            <a:pPr algn="l">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dirty="0" smtClean="0">
                <a:solidFill>
                  <a:srgbClr val="C5000B"/>
                </a:solidFill>
                <a:latin typeface="Ubuntu" pitchFamily="32" charset="0"/>
              </a:rPr>
              <a:t>Detail Overview</a:t>
            </a:r>
            <a:endParaRPr lang="en-US" sz="3600" dirty="0">
              <a:solidFill>
                <a:srgbClr val="C5000B"/>
              </a:solidFill>
              <a:latin typeface="Ubuntu" pitchFamily="32" charset="0"/>
            </a:endParaRPr>
          </a:p>
        </p:txBody>
      </p:sp>
    </p:spTree>
    <p:extLst>
      <p:ext uri="{BB962C8B-B14F-4D97-AF65-F5344CB8AC3E}">
        <p14:creationId xmlns:p14="http://schemas.microsoft.com/office/powerpoint/2010/main" val="3091188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365125" y="384175"/>
            <a:ext cx="9070975" cy="1262063"/>
          </a:xfrm>
          <a:ln/>
        </p:spPr>
        <p:txBody>
          <a:bodyPr tIns="13607"/>
          <a:lstStyle/>
          <a:p>
            <a:pPr algn="l">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dirty="0" smtClean="0">
                <a:solidFill>
                  <a:srgbClr val="C5000B"/>
                </a:solidFill>
                <a:latin typeface="Ubuntu" pitchFamily="32" charset="0"/>
              </a:rPr>
              <a:t>Where to Get Started?</a:t>
            </a:r>
            <a:endParaRPr lang="en-US" sz="3600" dirty="0">
              <a:solidFill>
                <a:srgbClr val="C5000B"/>
              </a:solidFill>
              <a:latin typeface="Ubuntu" pitchFamily="32" charset="0"/>
            </a:endParaRPr>
          </a:p>
        </p:txBody>
      </p:sp>
      <p:pic>
        <p:nvPicPr>
          <p:cNvPr id="5124" name="Picture 4" descr="http://design.canonical.com/wp-content/uploads/2011/03/ubuntu_logo_oran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816" y="2221120"/>
            <a:ext cx="5040560" cy="11371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710" y="5868069"/>
            <a:ext cx="5033658" cy="945257"/>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808" y="4067870"/>
            <a:ext cx="5040560" cy="108012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5616376" y="3069829"/>
            <a:ext cx="4357283" cy="378565"/>
          </a:xfrm>
          <a:prstGeom prst="rect">
            <a:avLst/>
          </a:prstGeom>
          <a:noFill/>
        </p:spPr>
        <p:txBody>
          <a:bodyPr wrap="none" rtlCol="0">
            <a:spAutoFit/>
          </a:bodyPr>
          <a:lstStyle/>
          <a:p>
            <a:r>
              <a:rPr lang="en-US" altLang="zh-CN" sz="2000" dirty="0" err="1" smtClean="0">
                <a:solidFill>
                  <a:schemeClr val="accent3">
                    <a:lumMod val="50000"/>
                  </a:schemeClr>
                </a:solidFill>
              </a:rPr>
              <a:t>Ubuntu</a:t>
            </a:r>
            <a:r>
              <a:rPr lang="en-US" altLang="zh-CN" sz="2000" dirty="0" smtClean="0">
                <a:solidFill>
                  <a:schemeClr val="accent3">
                    <a:lumMod val="50000"/>
                  </a:schemeClr>
                </a:solidFill>
              </a:rPr>
              <a:t> 12.04 server </a:t>
            </a:r>
            <a:r>
              <a:rPr lang="zh-CN" altLang="en-US" sz="2000" dirty="0" smtClean="0">
                <a:solidFill>
                  <a:schemeClr val="accent3">
                    <a:lumMod val="50000"/>
                  </a:schemeClr>
                </a:solidFill>
              </a:rPr>
              <a:t>集成</a:t>
            </a:r>
            <a:r>
              <a:rPr lang="en-US" altLang="zh-CN" sz="2000" dirty="0" err="1" smtClean="0">
                <a:solidFill>
                  <a:schemeClr val="accent3">
                    <a:lumMod val="50000"/>
                  </a:schemeClr>
                </a:solidFill>
              </a:rPr>
              <a:t>OpenStack</a:t>
            </a:r>
            <a:endParaRPr lang="zh-CN" altLang="en-US" sz="2000" dirty="0">
              <a:solidFill>
                <a:schemeClr val="accent3">
                  <a:lumMod val="50000"/>
                </a:schemeClr>
              </a:solidFill>
            </a:endParaRPr>
          </a:p>
        </p:txBody>
      </p:sp>
      <p:sp>
        <p:nvSpPr>
          <p:cNvPr id="8" name="TextBox 7"/>
          <p:cNvSpPr txBox="1"/>
          <p:nvPr/>
        </p:nvSpPr>
        <p:spPr>
          <a:xfrm>
            <a:off x="6048424" y="4859957"/>
            <a:ext cx="3123099" cy="378565"/>
          </a:xfrm>
          <a:prstGeom prst="rect">
            <a:avLst/>
          </a:prstGeom>
          <a:noFill/>
        </p:spPr>
        <p:txBody>
          <a:bodyPr wrap="none" rtlCol="0">
            <a:spAutoFit/>
          </a:bodyPr>
          <a:lstStyle/>
          <a:p>
            <a:r>
              <a:rPr lang="en-US" altLang="zh-CN" sz="2000" dirty="0" err="1" smtClean="0">
                <a:solidFill>
                  <a:schemeClr val="accent3">
                    <a:lumMod val="50000"/>
                  </a:schemeClr>
                </a:solidFill>
              </a:rPr>
              <a:t>Trystack.org</a:t>
            </a:r>
            <a:r>
              <a:rPr lang="zh-CN" altLang="en-US" sz="2000" dirty="0" smtClean="0">
                <a:solidFill>
                  <a:schemeClr val="accent3">
                    <a:lumMod val="50000"/>
                  </a:schemeClr>
                </a:solidFill>
              </a:rPr>
              <a:t>申请</a:t>
            </a:r>
            <a:r>
              <a:rPr lang="zh-CN" altLang="en-US" sz="2000" dirty="0" err="1" smtClean="0">
                <a:solidFill>
                  <a:schemeClr val="accent3">
                    <a:lumMod val="50000"/>
                  </a:schemeClr>
                </a:solidFill>
              </a:rPr>
              <a:t>测试</a:t>
            </a:r>
            <a:r>
              <a:rPr lang="zh-CN" altLang="en-US" sz="2000" dirty="0" smtClean="0">
                <a:solidFill>
                  <a:schemeClr val="accent3">
                    <a:lumMod val="50000"/>
                  </a:schemeClr>
                </a:solidFill>
              </a:rPr>
              <a:t>账号</a:t>
            </a:r>
          </a:p>
        </p:txBody>
      </p:sp>
      <p:sp>
        <p:nvSpPr>
          <p:cNvPr id="9" name="TextBox 8"/>
          <p:cNvSpPr txBox="1"/>
          <p:nvPr/>
        </p:nvSpPr>
        <p:spPr>
          <a:xfrm>
            <a:off x="6077190" y="6444133"/>
            <a:ext cx="2563522" cy="378565"/>
          </a:xfrm>
          <a:prstGeom prst="rect">
            <a:avLst/>
          </a:prstGeom>
          <a:noFill/>
        </p:spPr>
        <p:txBody>
          <a:bodyPr wrap="none" rtlCol="0">
            <a:spAutoFit/>
          </a:bodyPr>
          <a:lstStyle/>
          <a:p>
            <a:r>
              <a:rPr lang="en-US" altLang="zh-CN" sz="2000" dirty="0" smtClean="0">
                <a:solidFill>
                  <a:schemeClr val="accent3">
                    <a:lumMod val="50000"/>
                  </a:schemeClr>
                </a:solidFill>
              </a:rPr>
              <a:t>devstack.sh</a:t>
            </a:r>
            <a:r>
              <a:rPr lang="zh-CN" altLang="en-US" sz="2000" dirty="0" smtClean="0">
                <a:solidFill>
                  <a:schemeClr val="accent3">
                    <a:lumMod val="50000"/>
                  </a:schemeClr>
                </a:solidFill>
              </a:rPr>
              <a:t>一</a:t>
            </a:r>
            <a:r>
              <a:rPr lang="zh-CN" altLang="en-US" sz="2000" dirty="0" err="1" smtClean="0">
                <a:solidFill>
                  <a:schemeClr val="accent3">
                    <a:lumMod val="50000"/>
                  </a:schemeClr>
                </a:solidFill>
              </a:rPr>
              <a:t>键</a:t>
            </a:r>
            <a:r>
              <a:rPr lang="zh-CN" altLang="en-US" sz="2000" dirty="0" smtClean="0">
                <a:solidFill>
                  <a:schemeClr val="accent3">
                    <a:lumMod val="50000"/>
                  </a:schemeClr>
                </a:solidFill>
              </a:rPr>
              <a:t>安装</a:t>
            </a:r>
          </a:p>
        </p:txBody>
      </p:sp>
    </p:spTree>
    <p:extLst>
      <p:ext uri="{BB962C8B-B14F-4D97-AF65-F5344CB8AC3E}">
        <p14:creationId xmlns:p14="http://schemas.microsoft.com/office/powerpoint/2010/main" val="1810362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503238" y="301625"/>
            <a:ext cx="9070975" cy="1262063"/>
          </a:xfrm>
          <a:ln/>
        </p:spPr>
        <p:txBody>
          <a:bodyPr lIns="90000" tIns="45000" rIns="90000" bIns="45000" anchor="t"/>
          <a:lstStyle/>
          <a:p>
            <a:pPr algn="l" hangingPunct="0">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3600" b="1" dirty="0" err="1" smtClean="0">
                <a:solidFill>
                  <a:srgbClr val="C5000B"/>
                </a:solidFill>
                <a:latin typeface="Arial" charset="0"/>
                <a:ea typeface="宋体" charset="-122"/>
              </a:rPr>
              <a:t>OpenStack</a:t>
            </a:r>
            <a:r>
              <a:rPr lang="en-US" altLang="zh-CN" sz="3600" b="1" dirty="0" smtClean="0">
                <a:solidFill>
                  <a:srgbClr val="C5000B"/>
                </a:solidFill>
                <a:latin typeface="Arial" charset="0"/>
                <a:ea typeface="宋体" charset="-122"/>
              </a:rPr>
              <a:t> Development</a:t>
            </a:r>
            <a:endParaRPr lang="zh-CN" sz="3600" b="1" dirty="0">
              <a:solidFill>
                <a:srgbClr val="C5000B"/>
              </a:solidFill>
              <a:latin typeface="Arial" charset="0"/>
              <a:ea typeface="宋体" charset="-122"/>
            </a:endParaRPr>
          </a:p>
        </p:txBody>
      </p:sp>
      <p:pic>
        <p:nvPicPr>
          <p:cNvPr id="6" name="Picture 3"/>
          <p:cNvPicPr>
            <a:picLocks noChangeAspect="1"/>
          </p:cNvPicPr>
          <p:nvPr/>
        </p:nvPicPr>
        <p:blipFill>
          <a:blip r:embed="rId2" cstate="print"/>
          <a:stretch>
            <a:fillRect/>
          </a:stretch>
        </p:blipFill>
        <p:spPr>
          <a:xfrm>
            <a:off x="1537833" y="2165347"/>
            <a:ext cx="3124200" cy="673100"/>
          </a:xfrm>
          <a:prstGeom prst="rect">
            <a:avLst/>
          </a:prstGeom>
        </p:spPr>
      </p:pic>
      <p:sp>
        <p:nvSpPr>
          <p:cNvPr id="7" name="TextBox 6"/>
          <p:cNvSpPr txBox="1"/>
          <p:nvPr/>
        </p:nvSpPr>
        <p:spPr>
          <a:xfrm>
            <a:off x="3603699" y="1849163"/>
            <a:ext cx="1346154" cy="369332"/>
          </a:xfrm>
          <a:prstGeom prst="rect">
            <a:avLst/>
          </a:prstGeom>
          <a:noFill/>
        </p:spPr>
        <p:txBody>
          <a:bodyPr wrap="none" rtlCol="0">
            <a:spAutoFit/>
          </a:bodyPr>
          <a:lstStyle/>
          <a:p>
            <a:r>
              <a:rPr lang="en-US" dirty="0" smtClean="0"/>
              <a:t>Bug tracking</a:t>
            </a:r>
            <a:endParaRPr lang="en-US" dirty="0"/>
          </a:p>
        </p:txBody>
      </p:sp>
      <p:sp>
        <p:nvSpPr>
          <p:cNvPr id="8" name="TextBox 7"/>
          <p:cNvSpPr txBox="1"/>
          <p:nvPr/>
        </p:nvSpPr>
        <p:spPr>
          <a:xfrm>
            <a:off x="1027715" y="1517416"/>
            <a:ext cx="2116309" cy="646331"/>
          </a:xfrm>
          <a:prstGeom prst="rect">
            <a:avLst/>
          </a:prstGeom>
          <a:noFill/>
        </p:spPr>
        <p:txBody>
          <a:bodyPr wrap="none" rtlCol="0">
            <a:spAutoFit/>
          </a:bodyPr>
          <a:lstStyle/>
          <a:p>
            <a:r>
              <a:rPr lang="en-US" dirty="0" smtClean="0"/>
              <a:t>Authorization</a:t>
            </a:r>
          </a:p>
          <a:p>
            <a:r>
              <a:rPr lang="en-US" dirty="0" smtClean="0"/>
              <a:t>(group membership)</a:t>
            </a:r>
          </a:p>
        </p:txBody>
      </p:sp>
      <p:sp>
        <p:nvSpPr>
          <p:cNvPr id="9" name="TextBox 8"/>
          <p:cNvSpPr txBox="1"/>
          <p:nvPr/>
        </p:nvSpPr>
        <p:spPr>
          <a:xfrm>
            <a:off x="1138650" y="2804257"/>
            <a:ext cx="1772541" cy="646331"/>
          </a:xfrm>
          <a:prstGeom prst="rect">
            <a:avLst/>
          </a:prstGeom>
          <a:noFill/>
        </p:spPr>
        <p:txBody>
          <a:bodyPr wrap="none" rtlCol="0">
            <a:spAutoFit/>
          </a:bodyPr>
          <a:lstStyle/>
          <a:p>
            <a:r>
              <a:rPr lang="en-US" dirty="0" smtClean="0"/>
              <a:t>Feature planning</a:t>
            </a:r>
          </a:p>
          <a:p>
            <a:r>
              <a:rPr lang="en-US" dirty="0" smtClean="0"/>
              <a:t>(Blueprints)</a:t>
            </a:r>
            <a:endParaRPr lang="en-US" dirty="0"/>
          </a:p>
        </p:txBody>
      </p:sp>
      <p:pic>
        <p:nvPicPr>
          <p:cNvPr id="10" name="Picture 9"/>
          <p:cNvPicPr>
            <a:picLocks noChangeAspect="1"/>
          </p:cNvPicPr>
          <p:nvPr/>
        </p:nvPicPr>
        <p:blipFill>
          <a:blip r:embed="rId3" cstate="print"/>
          <a:stretch>
            <a:fillRect/>
          </a:stretch>
        </p:blipFill>
        <p:spPr>
          <a:xfrm>
            <a:off x="6782933" y="2279953"/>
            <a:ext cx="1481666" cy="635000"/>
          </a:xfrm>
          <a:prstGeom prst="rect">
            <a:avLst/>
          </a:prstGeom>
        </p:spPr>
      </p:pic>
      <p:sp>
        <p:nvSpPr>
          <p:cNvPr id="11" name="TextBox 10"/>
          <p:cNvSpPr txBox="1"/>
          <p:nvPr/>
        </p:nvSpPr>
        <p:spPr>
          <a:xfrm>
            <a:off x="7456437" y="1558831"/>
            <a:ext cx="1616323" cy="646331"/>
          </a:xfrm>
          <a:prstGeom prst="rect">
            <a:avLst/>
          </a:prstGeom>
          <a:noFill/>
        </p:spPr>
        <p:txBody>
          <a:bodyPr wrap="none" rtlCol="0">
            <a:spAutoFit/>
          </a:bodyPr>
          <a:lstStyle/>
          <a:p>
            <a:r>
              <a:rPr lang="en-US" dirty="0" smtClean="0"/>
              <a:t>Hosting code &amp;</a:t>
            </a:r>
          </a:p>
          <a:p>
            <a:r>
              <a:rPr lang="en-US" dirty="0" smtClean="0"/>
              <a:t>formal docs</a:t>
            </a:r>
            <a:endParaRPr lang="en-US" dirty="0"/>
          </a:p>
        </p:txBody>
      </p:sp>
      <p:sp>
        <p:nvSpPr>
          <p:cNvPr id="12" name="TextBox 11"/>
          <p:cNvSpPr txBox="1"/>
          <p:nvPr/>
        </p:nvSpPr>
        <p:spPr>
          <a:xfrm>
            <a:off x="3408198" y="2804257"/>
            <a:ext cx="1696172" cy="369332"/>
          </a:xfrm>
          <a:prstGeom prst="rect">
            <a:avLst/>
          </a:prstGeom>
          <a:noFill/>
        </p:spPr>
        <p:txBody>
          <a:bodyPr wrap="square" rtlCol="0">
            <a:spAutoFit/>
          </a:bodyPr>
          <a:lstStyle/>
          <a:p>
            <a:r>
              <a:rPr lang="en-US" dirty="0" smtClean="0"/>
              <a:t>Mailing lists</a:t>
            </a:r>
            <a:endParaRPr lang="en-US" dirty="0"/>
          </a:p>
        </p:txBody>
      </p:sp>
      <p:sp>
        <p:nvSpPr>
          <p:cNvPr id="13" name="TextBox 12"/>
          <p:cNvSpPr txBox="1"/>
          <p:nvPr/>
        </p:nvSpPr>
        <p:spPr>
          <a:xfrm>
            <a:off x="2646965" y="3191922"/>
            <a:ext cx="1696172" cy="646331"/>
          </a:xfrm>
          <a:prstGeom prst="rect">
            <a:avLst/>
          </a:prstGeom>
          <a:noFill/>
        </p:spPr>
        <p:txBody>
          <a:bodyPr wrap="square" rtlCol="0">
            <a:spAutoFit/>
          </a:bodyPr>
          <a:lstStyle/>
          <a:p>
            <a:r>
              <a:rPr lang="en-US" dirty="0" smtClean="0"/>
              <a:t>User support</a:t>
            </a:r>
          </a:p>
          <a:p>
            <a:r>
              <a:rPr lang="en-US" dirty="0" smtClean="0"/>
              <a:t>(Answers)</a:t>
            </a:r>
            <a:endParaRPr lang="en-US" dirty="0"/>
          </a:p>
        </p:txBody>
      </p:sp>
      <p:pic>
        <p:nvPicPr>
          <p:cNvPr id="14" name="Picture 15" descr="gerrit - Gerrit Code Review - Google Project Hosting.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5133" y="4254500"/>
            <a:ext cx="2324100" cy="774700"/>
          </a:xfrm>
          <a:prstGeom prst="rect">
            <a:avLst/>
          </a:prstGeom>
        </p:spPr>
      </p:pic>
      <p:pic>
        <p:nvPicPr>
          <p:cNvPr id="15" name="Picture 19" descr="moinm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8650" y="4272882"/>
            <a:ext cx="1066800" cy="1066800"/>
          </a:xfrm>
          <a:prstGeom prst="rect">
            <a:avLst/>
          </a:prstGeom>
        </p:spPr>
      </p:pic>
      <p:sp>
        <p:nvSpPr>
          <p:cNvPr id="16" name="TextBox 15"/>
          <p:cNvSpPr txBox="1"/>
          <p:nvPr/>
        </p:nvSpPr>
        <p:spPr>
          <a:xfrm>
            <a:off x="2311870" y="4331444"/>
            <a:ext cx="832154" cy="523220"/>
          </a:xfrm>
          <a:prstGeom prst="rect">
            <a:avLst/>
          </a:prstGeom>
          <a:noFill/>
        </p:spPr>
        <p:txBody>
          <a:bodyPr wrap="none" rtlCol="0">
            <a:spAutoFit/>
          </a:bodyPr>
          <a:lstStyle/>
          <a:p>
            <a:r>
              <a:rPr lang="en-US" sz="2800" dirty="0" smtClean="0"/>
              <a:t>Wiki</a:t>
            </a:r>
            <a:endParaRPr lang="en-US" sz="2800" dirty="0"/>
          </a:p>
        </p:txBody>
      </p:sp>
      <p:pic>
        <p:nvPicPr>
          <p:cNvPr id="17" name="Picture 24" descr="Jenkins CI.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92220" y="5436446"/>
            <a:ext cx="2963333" cy="953032"/>
          </a:xfrm>
          <a:prstGeom prst="rect">
            <a:avLst/>
          </a:prstGeom>
        </p:spPr>
      </p:pic>
      <p:sp>
        <p:nvSpPr>
          <p:cNvPr id="18" name="TextBox 17"/>
          <p:cNvSpPr txBox="1"/>
          <p:nvPr/>
        </p:nvSpPr>
        <p:spPr>
          <a:xfrm>
            <a:off x="6255553" y="5589796"/>
            <a:ext cx="1255196" cy="646331"/>
          </a:xfrm>
          <a:prstGeom prst="rect">
            <a:avLst/>
          </a:prstGeom>
          <a:noFill/>
        </p:spPr>
        <p:txBody>
          <a:bodyPr wrap="none" rtlCol="0">
            <a:spAutoFit/>
          </a:bodyPr>
          <a:lstStyle/>
          <a:p>
            <a:r>
              <a:rPr lang="en-US" dirty="0" smtClean="0"/>
              <a:t>Continuous</a:t>
            </a:r>
          </a:p>
          <a:p>
            <a:r>
              <a:rPr lang="en-US" dirty="0" smtClean="0"/>
              <a:t>integration</a:t>
            </a:r>
            <a:endParaRPr lang="en-US" dirty="0"/>
          </a:p>
        </p:txBody>
      </p:sp>
      <p:sp>
        <p:nvSpPr>
          <p:cNvPr id="19" name="TextBox 18"/>
          <p:cNvSpPr txBox="1"/>
          <p:nvPr/>
        </p:nvSpPr>
        <p:spPr>
          <a:xfrm>
            <a:off x="2205450" y="4897299"/>
            <a:ext cx="1467770" cy="369332"/>
          </a:xfrm>
          <a:prstGeom prst="rect">
            <a:avLst/>
          </a:prstGeom>
          <a:noFill/>
        </p:spPr>
        <p:txBody>
          <a:bodyPr wrap="none" rtlCol="0">
            <a:spAutoFit/>
          </a:bodyPr>
          <a:lstStyle/>
          <a:p>
            <a:r>
              <a:rPr lang="en-US" dirty="0" smtClean="0"/>
              <a:t>Informal docs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365125" y="384175"/>
            <a:ext cx="9070975" cy="1262063"/>
          </a:xfrm>
          <a:ln/>
        </p:spPr>
        <p:txBody>
          <a:bodyPr tIns="13607"/>
          <a:lstStyle/>
          <a:p>
            <a:pPr algn="l">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a:solidFill>
                  <a:srgbClr val="C5000B"/>
                </a:solidFill>
                <a:latin typeface="Ubuntu" pitchFamily="32" charset="0"/>
              </a:rPr>
              <a:t>Nova Key Features</a:t>
            </a:r>
          </a:p>
        </p:txBody>
      </p:sp>
      <p:sp>
        <p:nvSpPr>
          <p:cNvPr id="17410" name="Rectangle 2"/>
          <p:cNvSpPr>
            <a:spLocks noGrp="1" noChangeArrowheads="1"/>
          </p:cNvSpPr>
          <p:nvPr>
            <p:ph idx="1"/>
          </p:nvPr>
        </p:nvSpPr>
        <p:spPr>
          <a:xfrm>
            <a:off x="504825" y="1770063"/>
            <a:ext cx="9070975" cy="4899025"/>
          </a:xfrm>
          <a:ln/>
        </p:spPr>
        <p:txBody>
          <a:bodyPr tIns="28224"/>
          <a:lstStyle/>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err="1">
                <a:latin typeface="微软雅黑" pitchFamily="34" charset="-122"/>
                <a:ea typeface="微软雅黑" pitchFamily="34" charset="-122"/>
              </a:rPr>
              <a:t>ReST</a:t>
            </a:r>
            <a:r>
              <a:rPr lang="en-US" sz="3200" dirty="0">
                <a:latin typeface="微软雅黑" pitchFamily="34" charset="-122"/>
                <a:ea typeface="微软雅黑" pitchFamily="34" charset="-122"/>
              </a:rPr>
              <a:t>-base API</a:t>
            </a:r>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a:latin typeface="微软雅黑" pitchFamily="34" charset="-122"/>
                <a:ea typeface="微软雅黑" pitchFamily="34" charset="-122"/>
              </a:rPr>
              <a:t>Asynchronous communication</a:t>
            </a:r>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a:latin typeface="微软雅黑" pitchFamily="34" charset="-122"/>
                <a:ea typeface="微软雅黑" pitchFamily="34" charset="-122"/>
              </a:rPr>
              <a:t>Horizontally  scalable</a:t>
            </a:r>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a:latin typeface="微软雅黑" pitchFamily="34" charset="-122"/>
                <a:ea typeface="微软雅黑" pitchFamily="34" charset="-122"/>
              </a:rPr>
              <a:t>Shared nothing architecture*</a:t>
            </a:r>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a:latin typeface="微软雅黑" pitchFamily="34" charset="-122"/>
                <a:ea typeface="微软雅黑" pitchFamily="34" charset="-122"/>
              </a:rPr>
              <a:t>Distribute everything</a:t>
            </a:r>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a:latin typeface="微软雅黑" pitchFamily="34" charset="-122"/>
                <a:ea typeface="微软雅黑" pitchFamily="34" charset="-122"/>
              </a:rPr>
              <a:t>Test everything</a:t>
            </a:r>
          </a:p>
          <a:p>
            <a:pPr marL="863600" indent="-646113">
              <a:lnSpc>
                <a:spcPct val="97000"/>
              </a:lnSpc>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a:solidFill>
                  <a:srgbClr val="C5000B"/>
                </a:solidFill>
                <a:latin typeface="微软雅黑" pitchFamily="34" charset="-122"/>
                <a:ea typeface="微软雅黑" pitchFamily="34" charset="-122"/>
              </a:rPr>
              <a:t>100% Python</a:t>
            </a:r>
            <a:r>
              <a:rPr lang="en-US" sz="3200" dirty="0">
                <a:latin typeface="微软雅黑" pitchFamily="34" charset="-122"/>
                <a:ea typeface="微软雅黑" pitchFamily="34" charset="-122"/>
              </a:rPr>
              <a:t> Based</a:t>
            </a:r>
          </a:p>
        </p:txBody>
      </p:sp>
      <p:sp>
        <p:nvSpPr>
          <p:cNvPr id="17411" name="Text Box 3"/>
          <p:cNvSpPr txBox="1">
            <a:spLocks noChangeArrowheads="1"/>
          </p:cNvSpPr>
          <p:nvPr/>
        </p:nvSpPr>
        <p:spPr bwMode="auto">
          <a:xfrm>
            <a:off x="3427413" y="6877050"/>
            <a:ext cx="5984875"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9pPr>
          </a:lstStyle>
          <a:p>
            <a:r>
              <a:rPr lang="en-US" dirty="0"/>
              <a:t>* </a:t>
            </a:r>
            <a:r>
              <a:rPr lang="en-US" dirty="0">
                <a:hlinkClick r:id="rId3"/>
              </a:rPr>
              <a:t>http://</a:t>
            </a:r>
            <a:r>
              <a:rPr lang="en-US" dirty="0" smtClean="0">
                <a:hlinkClick r:id="rId3"/>
              </a:rPr>
              <a:t>en.wikipedia.org/wiki/Shared_nothing_architecture</a:t>
            </a:r>
            <a:endParaRPr lang="en-US" dirty="0">
              <a:hlinkClick r:id="rId3"/>
            </a:endParaRPr>
          </a:p>
          <a:p>
            <a:r>
              <a:rPr lang="en-US" dirty="0"/>
              <a:t>* </a:t>
            </a:r>
            <a:r>
              <a:rPr lang="en-US" dirty="0">
                <a:hlinkClick r:id="rId4"/>
              </a:rPr>
              <a:t>http://wiki.openstack.org/BasicDesignTenets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365125" y="384175"/>
            <a:ext cx="9070975" cy="1262063"/>
          </a:xfrm>
          <a:ln/>
        </p:spPr>
        <p:txBody>
          <a:bodyPr tIns="13607"/>
          <a:lstStyle/>
          <a:p>
            <a:pPr algn="l">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dirty="0" err="1" smtClean="0">
                <a:solidFill>
                  <a:srgbClr val="C5000B"/>
                </a:solidFill>
                <a:latin typeface="Ubuntu" pitchFamily="32" charset="0"/>
              </a:rPr>
              <a:t>OpenStack</a:t>
            </a:r>
            <a:r>
              <a:rPr lang="en-US" sz="3600" dirty="0" smtClean="0">
                <a:solidFill>
                  <a:srgbClr val="C5000B"/>
                </a:solidFill>
                <a:latin typeface="Ubuntu" pitchFamily="32" charset="0"/>
              </a:rPr>
              <a:t> Compute: Nova</a:t>
            </a:r>
            <a:endParaRPr lang="en-US" sz="3600" dirty="0">
              <a:solidFill>
                <a:srgbClr val="C5000B"/>
              </a:solidFill>
              <a:latin typeface="Ubuntu" pitchFamily="32" charset="0"/>
            </a:endParaRPr>
          </a:p>
        </p:txBody>
      </p:sp>
      <p:sp>
        <p:nvSpPr>
          <p:cNvPr id="4" name="Rectangle 2"/>
          <p:cNvSpPr>
            <a:spLocks noGrp="1" noChangeArrowheads="1"/>
          </p:cNvSpPr>
          <p:nvPr>
            <p:ph idx="1"/>
          </p:nvPr>
        </p:nvSpPr>
        <p:spPr>
          <a:xfrm>
            <a:off x="504825" y="1770063"/>
            <a:ext cx="9070975" cy="4899025"/>
          </a:xfrm>
          <a:ln/>
        </p:spPr>
        <p:txBody>
          <a:bodyPr tIns="28224"/>
          <a:lstStyle/>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smtClean="0">
                <a:latin typeface="微软雅黑" pitchFamily="34" charset="-122"/>
                <a:ea typeface="微软雅黑" pitchFamily="34" charset="-122"/>
              </a:rPr>
              <a:t>nova-</a:t>
            </a:r>
            <a:r>
              <a:rPr lang="en-US" sz="3200" dirty="0" err="1" smtClean="0">
                <a:latin typeface="微软雅黑" pitchFamily="34" charset="-122"/>
                <a:ea typeface="微软雅黑" pitchFamily="34" charset="-122"/>
              </a:rPr>
              <a:t>api</a:t>
            </a:r>
            <a:endParaRPr lang="en-US" sz="3200" dirty="0" smtClean="0">
              <a:latin typeface="微软雅黑" pitchFamily="34" charset="-122"/>
              <a:ea typeface="微软雅黑" pitchFamily="34" charset="-122"/>
            </a:endParaRP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1800" dirty="0" smtClean="0">
                <a:latin typeface="微软雅黑" pitchFamily="34" charset="-122"/>
                <a:ea typeface="微软雅黑" pitchFamily="34" charset="-122"/>
              </a:rPr>
              <a:t>Compute API Server</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1800" dirty="0" err="1" smtClean="0">
                <a:latin typeface="微软雅黑" pitchFamily="34" charset="-122"/>
                <a:ea typeface="微软雅黑" pitchFamily="34" charset="-122"/>
              </a:rPr>
              <a:t>OpenStack</a:t>
            </a:r>
            <a:r>
              <a:rPr lang="en-US" altLang="zh-CN" sz="1800" dirty="0" smtClean="0">
                <a:latin typeface="微软雅黑" pitchFamily="34" charset="-122"/>
                <a:ea typeface="微软雅黑" pitchFamily="34" charset="-122"/>
              </a:rPr>
              <a:t> API, EC2 compatibility API</a:t>
            </a:r>
            <a:endParaRPr lang="en-US" sz="1800" dirty="0">
              <a:latin typeface="微软雅黑" pitchFamily="34" charset="-122"/>
              <a:ea typeface="微软雅黑" pitchFamily="34" charset="-122"/>
            </a:endParaRP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smtClean="0">
                <a:latin typeface="微软雅黑" pitchFamily="34" charset="-122"/>
                <a:ea typeface="微软雅黑" pitchFamily="34" charset="-122"/>
              </a:rPr>
              <a:t>nova-compute</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1800" dirty="0" smtClean="0">
                <a:latin typeface="微软雅黑" pitchFamily="34" charset="-122"/>
                <a:ea typeface="微软雅黑" pitchFamily="34" charset="-122"/>
              </a:rPr>
              <a:t>Compute worker</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1800" dirty="0" smtClean="0">
                <a:latin typeface="微软雅黑" pitchFamily="34" charset="-122"/>
                <a:ea typeface="微软雅黑" pitchFamily="34" charset="-122"/>
              </a:rPr>
              <a:t>Manage compute host and VMs</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1800" dirty="0" err="1" smtClean="0">
                <a:latin typeface="微软雅黑" pitchFamily="34" charset="-122"/>
                <a:ea typeface="微软雅黑" pitchFamily="34" charset="-122"/>
              </a:rPr>
              <a:t>Libvirt</a:t>
            </a:r>
            <a:r>
              <a:rPr lang="en-US" altLang="zh-CN" sz="1800" dirty="0" smtClean="0">
                <a:latin typeface="微软雅黑" pitchFamily="34" charset="-122"/>
                <a:ea typeface="微软雅黑" pitchFamily="34" charset="-122"/>
              </a:rPr>
              <a:t>(QEMU,KVM,LXR), </a:t>
            </a:r>
            <a:r>
              <a:rPr lang="en-US" altLang="zh-CN" sz="1800" dirty="0" err="1" smtClean="0">
                <a:latin typeface="微软雅黑" pitchFamily="34" charset="-122"/>
                <a:ea typeface="微软雅黑" pitchFamily="34" charset="-122"/>
              </a:rPr>
              <a:t>XenServer</a:t>
            </a:r>
            <a:r>
              <a:rPr lang="en-US" altLang="zh-CN" sz="1800" dirty="0" smtClean="0">
                <a:latin typeface="微软雅黑" pitchFamily="34" charset="-122"/>
                <a:ea typeface="微软雅黑" pitchFamily="34" charset="-122"/>
              </a:rPr>
              <a:t> and XCP, ESX(</a:t>
            </a:r>
            <a:r>
              <a:rPr lang="en-US" altLang="zh-CN" sz="1800" dirty="0" err="1" smtClean="0">
                <a:latin typeface="微软雅黑" pitchFamily="34" charset="-122"/>
                <a:ea typeface="微软雅黑" pitchFamily="34" charset="-122"/>
              </a:rPr>
              <a:t>i</a:t>
            </a:r>
            <a:r>
              <a:rPr lang="en-US" altLang="zh-CN" sz="1800" dirty="0" smtClean="0">
                <a:latin typeface="微软雅黑" pitchFamily="34" charset="-122"/>
                <a:ea typeface="微软雅黑" pitchFamily="34" charset="-122"/>
              </a:rPr>
              <a:t>)*</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smtClean="0">
                <a:latin typeface="微软雅黑" pitchFamily="34" charset="-122"/>
                <a:ea typeface="微软雅黑" pitchFamily="34" charset="-122"/>
              </a:rPr>
              <a:t>nova-network</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1800" dirty="0" smtClean="0">
                <a:latin typeface="微软雅黑" pitchFamily="34" charset="-122"/>
                <a:ea typeface="微软雅黑" pitchFamily="34" charset="-122"/>
              </a:rPr>
              <a:t>Network controller</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1800" dirty="0" smtClean="0">
                <a:latin typeface="微软雅黑" pitchFamily="34" charset="-122"/>
                <a:ea typeface="微软雅黑" pitchFamily="34" charset="-122"/>
              </a:rPr>
              <a:t>Manage network resources: IPAM, VLAN, NAT</a:t>
            </a:r>
            <a:endParaRPr lang="en-US" altLang="zh-CN" sz="1800" dirty="0">
              <a:latin typeface="微软雅黑" pitchFamily="34" charset="-122"/>
              <a:ea typeface="微软雅黑" pitchFamily="34" charset="-122"/>
            </a:endParaRPr>
          </a:p>
        </p:txBody>
      </p:sp>
      <p:sp>
        <p:nvSpPr>
          <p:cNvPr id="6" name="矩形 5"/>
          <p:cNvSpPr/>
          <p:nvPr/>
        </p:nvSpPr>
        <p:spPr>
          <a:xfrm>
            <a:off x="4608017" y="6948189"/>
            <a:ext cx="5472608" cy="353852"/>
          </a:xfrm>
          <a:prstGeom prst="rect">
            <a:avLst/>
          </a:prstGeom>
        </p:spPr>
        <p:txBody>
          <a:bodyPr wrap="square">
            <a:spAutoFit/>
          </a:bodyPr>
          <a:lstStyle/>
          <a:p>
            <a:r>
              <a:rPr lang="en-US" altLang="zh-CN" dirty="0" smtClean="0"/>
              <a:t>*http://wiki.openstack.org/HypervisorSupportMatrix</a:t>
            </a:r>
            <a:endParaRPr lang="zh-CN" altLang="en-US" dirty="0"/>
          </a:p>
        </p:txBody>
      </p:sp>
    </p:spTree>
    <p:extLst>
      <p:ext uri="{BB962C8B-B14F-4D97-AF65-F5344CB8AC3E}">
        <p14:creationId xmlns:p14="http://schemas.microsoft.com/office/powerpoint/2010/main" val="3091188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ln/>
        </p:spPr>
        <p:txBody>
          <a:bodyPr tIns="18143"/>
          <a:lstStyle/>
          <a:p>
            <a:pPr>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4800" dirty="0" smtClean="0">
                <a:solidFill>
                  <a:srgbClr val="C5000B"/>
                </a:solidFill>
                <a:latin typeface="Ubuntu" pitchFamily="32" charset="0"/>
              </a:rPr>
              <a:t>Agenda</a:t>
            </a:r>
            <a:endParaRPr lang="en-US" sz="4800" dirty="0">
              <a:solidFill>
                <a:srgbClr val="C5000B"/>
              </a:solidFill>
              <a:latin typeface="Ubuntu" pitchFamily="32" charset="0"/>
            </a:endParaRPr>
          </a:p>
        </p:txBody>
      </p:sp>
      <p:sp>
        <p:nvSpPr>
          <p:cNvPr id="6146" name="Rectangle 2"/>
          <p:cNvSpPr>
            <a:spLocks noGrp="1" noChangeArrowheads="1"/>
          </p:cNvSpPr>
          <p:nvPr>
            <p:ph idx="1"/>
          </p:nvPr>
        </p:nvSpPr>
        <p:spPr>
          <a:ln/>
        </p:spPr>
        <p:txBody>
          <a:bodyPr tIns="28224"/>
          <a:lstStyle/>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4000" dirty="0" smtClean="0"/>
              <a:t>OpenStack Overview</a:t>
            </a:r>
            <a:endParaRPr lang="en-US" sz="3200" dirty="0"/>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4000" dirty="0" smtClean="0"/>
              <a:t>Architecture Analysis</a:t>
            </a:r>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4000" dirty="0" smtClean="0"/>
              <a:t>Integration Changes</a:t>
            </a:r>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4000" dirty="0" err="1" smtClean="0"/>
              <a:t>Sina</a:t>
            </a:r>
            <a:r>
              <a:rPr lang="en-US" altLang="zh-CN" sz="4000" dirty="0" smtClean="0"/>
              <a:t> Contributions</a:t>
            </a:r>
            <a:endParaRPr lang="en-US" altLang="zh-CN" sz="44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365125" y="384175"/>
            <a:ext cx="9070975" cy="1262063"/>
          </a:xfrm>
          <a:ln/>
        </p:spPr>
        <p:txBody>
          <a:bodyPr tIns="13607"/>
          <a:lstStyle/>
          <a:p>
            <a:pPr algn="l">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dirty="0" err="1" smtClean="0">
                <a:solidFill>
                  <a:srgbClr val="C5000B"/>
                </a:solidFill>
                <a:latin typeface="Ubuntu" pitchFamily="32" charset="0"/>
              </a:rPr>
              <a:t>OpenStack</a:t>
            </a:r>
            <a:r>
              <a:rPr lang="en-US" sz="3600" dirty="0" smtClean="0">
                <a:solidFill>
                  <a:srgbClr val="C5000B"/>
                </a:solidFill>
                <a:latin typeface="Ubuntu" pitchFamily="32" charset="0"/>
              </a:rPr>
              <a:t> Compute: Nova(cont.)</a:t>
            </a:r>
            <a:endParaRPr lang="en-US" sz="3600" dirty="0">
              <a:solidFill>
                <a:srgbClr val="C5000B"/>
              </a:solidFill>
              <a:latin typeface="Ubuntu" pitchFamily="32" charset="0"/>
            </a:endParaRPr>
          </a:p>
        </p:txBody>
      </p:sp>
      <p:sp>
        <p:nvSpPr>
          <p:cNvPr id="4" name="Rectangle 2"/>
          <p:cNvSpPr>
            <a:spLocks noGrp="1" noChangeArrowheads="1"/>
          </p:cNvSpPr>
          <p:nvPr>
            <p:ph idx="1"/>
          </p:nvPr>
        </p:nvSpPr>
        <p:spPr>
          <a:xfrm>
            <a:off x="504825" y="1770063"/>
            <a:ext cx="9070975" cy="4899025"/>
          </a:xfrm>
          <a:ln/>
        </p:spPr>
        <p:txBody>
          <a:bodyPr tIns="28224"/>
          <a:lstStyle/>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smtClean="0">
                <a:latin typeface="微软雅黑" pitchFamily="34" charset="-122"/>
                <a:ea typeface="微软雅黑" pitchFamily="34" charset="-122"/>
              </a:rPr>
              <a:t>nova-scheduler</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1800" dirty="0" smtClean="0">
                <a:latin typeface="微软雅黑" pitchFamily="34" charset="-122"/>
                <a:ea typeface="微软雅黑" pitchFamily="34" charset="-122"/>
              </a:rPr>
              <a:t>Determines the placement of new resources</a:t>
            </a:r>
            <a:endParaRPr lang="en-US" sz="1800" dirty="0">
              <a:latin typeface="微软雅黑" pitchFamily="34" charset="-122"/>
              <a:ea typeface="微软雅黑" pitchFamily="34" charset="-122"/>
            </a:endParaRP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smtClean="0">
                <a:latin typeface="微软雅黑" pitchFamily="34" charset="-122"/>
                <a:ea typeface="微软雅黑" pitchFamily="34" charset="-122"/>
              </a:rPr>
              <a:t>nova-volume</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1800" dirty="0" smtClean="0">
                <a:latin typeface="微软雅黑" pitchFamily="34" charset="-122"/>
                <a:ea typeface="微软雅黑" pitchFamily="34" charset="-122"/>
              </a:rPr>
              <a:t>Block storage, remote attach a LVM volume using </a:t>
            </a:r>
            <a:r>
              <a:rPr lang="en-US" altLang="zh-CN" sz="1800" dirty="0" err="1" smtClean="0">
                <a:latin typeface="微软雅黑" pitchFamily="34" charset="-122"/>
                <a:ea typeface="微软雅黑" pitchFamily="34" charset="-122"/>
              </a:rPr>
              <a:t>iSCISI</a:t>
            </a:r>
            <a:r>
              <a:rPr lang="en-US" altLang="zh-CN" sz="1800" dirty="0" smtClean="0">
                <a:latin typeface="微软雅黑" pitchFamily="34" charset="-122"/>
                <a:ea typeface="微软雅黑" pitchFamily="34" charset="-122"/>
              </a:rPr>
              <a:t> protocol</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1800" dirty="0" smtClean="0">
                <a:latin typeface="微软雅黑" pitchFamily="34" charset="-122"/>
                <a:ea typeface="微软雅黑" pitchFamily="34" charset="-122"/>
              </a:rPr>
              <a:t>Like Amazon EBS, but far way from mature</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err="1" smtClean="0">
                <a:latin typeface="微软雅黑" pitchFamily="34" charset="-122"/>
                <a:ea typeface="微软雅黑" pitchFamily="34" charset="-122"/>
              </a:rPr>
              <a:t>RabbitMQ</a:t>
            </a:r>
            <a:endParaRPr lang="en-US" sz="3200" dirty="0" smtClean="0">
              <a:latin typeface="微软雅黑" pitchFamily="34" charset="-122"/>
              <a:ea typeface="微软雅黑" pitchFamily="34" charset="-122"/>
            </a:endParaRP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1800" dirty="0" smtClean="0">
                <a:latin typeface="微软雅黑" pitchFamily="34" charset="-122"/>
                <a:ea typeface="微软雅黑" pitchFamily="34" charset="-122"/>
              </a:rPr>
              <a:t>Message Queue</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1800" dirty="0" smtClean="0">
                <a:latin typeface="微软雅黑" pitchFamily="34" charset="-122"/>
                <a:ea typeface="微软雅黑" pitchFamily="34" charset="-122"/>
              </a:rPr>
              <a:t>Cast and RPC Call for services </a:t>
            </a:r>
          </a:p>
        </p:txBody>
      </p:sp>
    </p:spTree>
    <p:extLst>
      <p:ext uri="{BB962C8B-B14F-4D97-AF65-F5344CB8AC3E}">
        <p14:creationId xmlns:p14="http://schemas.microsoft.com/office/powerpoint/2010/main" val="3091188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365125" y="384175"/>
            <a:ext cx="9070975" cy="1262063"/>
          </a:xfrm>
          <a:ln/>
        </p:spPr>
        <p:txBody>
          <a:bodyPr tIns="13607"/>
          <a:lstStyle/>
          <a:p>
            <a:pPr algn="l">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dirty="0" smtClean="0">
                <a:solidFill>
                  <a:srgbClr val="C5000B"/>
                </a:solidFill>
                <a:latin typeface="Ubuntu" pitchFamily="32" charset="0"/>
              </a:rPr>
              <a:t>Keystone: Concept</a:t>
            </a:r>
            <a:endParaRPr lang="en-US" sz="3600" dirty="0">
              <a:solidFill>
                <a:srgbClr val="C5000B"/>
              </a:solidFill>
              <a:latin typeface="Ubuntu" pitchFamily="32" charset="0"/>
            </a:endParaRPr>
          </a:p>
        </p:txBody>
      </p:sp>
      <p:sp>
        <p:nvSpPr>
          <p:cNvPr id="4" name="Rectangle 2"/>
          <p:cNvSpPr>
            <a:spLocks noGrp="1" noChangeArrowheads="1"/>
          </p:cNvSpPr>
          <p:nvPr>
            <p:ph idx="1"/>
          </p:nvPr>
        </p:nvSpPr>
        <p:spPr>
          <a:xfrm>
            <a:off x="503808" y="1763613"/>
            <a:ext cx="9070975" cy="4899025"/>
          </a:xfrm>
          <a:ln/>
        </p:spPr>
        <p:txBody>
          <a:bodyPr tIns="28224"/>
          <a:lstStyle/>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smtClean="0">
                <a:latin typeface="微软雅黑" pitchFamily="34" charset="-122"/>
                <a:ea typeface="微软雅黑" pitchFamily="34" charset="-122"/>
              </a:rPr>
              <a:t>User/Tenant</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smtClean="0">
                <a:latin typeface="微软雅黑" pitchFamily="34" charset="-122"/>
                <a:ea typeface="微软雅黑" pitchFamily="34" charset="-122"/>
              </a:rPr>
              <a:t>Authentication/Authorization</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smtClean="0">
                <a:latin typeface="微软雅黑" pitchFamily="34" charset="-122"/>
                <a:ea typeface="微软雅黑" pitchFamily="34" charset="-122"/>
              </a:rPr>
              <a:t>Token</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smtClean="0">
                <a:latin typeface="微软雅黑" pitchFamily="34" charset="-122"/>
                <a:ea typeface="微软雅黑" pitchFamily="34" charset="-122"/>
              </a:rPr>
              <a:t>Service/Endpoint</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smtClean="0">
                <a:latin typeface="微软雅黑" pitchFamily="34" charset="-122"/>
                <a:ea typeface="微软雅黑" pitchFamily="34" charset="-122"/>
              </a:rPr>
              <a:t>Role</a:t>
            </a:r>
          </a:p>
        </p:txBody>
      </p:sp>
    </p:spTree>
    <p:extLst>
      <p:ext uri="{BB962C8B-B14F-4D97-AF65-F5344CB8AC3E}">
        <p14:creationId xmlns:p14="http://schemas.microsoft.com/office/powerpoint/2010/main" val="3091188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365125" y="384175"/>
            <a:ext cx="9070975" cy="1262063"/>
          </a:xfrm>
          <a:ln/>
        </p:spPr>
        <p:txBody>
          <a:bodyPr tIns="13607"/>
          <a:lstStyle/>
          <a:p>
            <a:pPr algn="l">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dirty="0" smtClean="0">
                <a:solidFill>
                  <a:srgbClr val="C5000B"/>
                </a:solidFill>
                <a:latin typeface="Ubuntu" pitchFamily="32" charset="0"/>
              </a:rPr>
              <a:t>Keystone: User Case</a:t>
            </a:r>
            <a:endParaRPr lang="en-US" sz="3600" dirty="0">
              <a:solidFill>
                <a:srgbClr val="C5000B"/>
              </a:solidFill>
              <a:latin typeface="Ubuntu" pitchFamily="32" charset="0"/>
            </a:endParaRPr>
          </a:p>
        </p:txBody>
      </p:sp>
      <p:pic>
        <p:nvPicPr>
          <p:cNvPr id="1026" name="Picture 2" descr="http://docs.openstack.org/trunk/openstack-identity/admin/content/figures/keystone-flowchart.png"/>
          <p:cNvPicPr>
            <a:picLocks noChangeAspect="1" noChangeArrowheads="1"/>
          </p:cNvPicPr>
          <p:nvPr/>
        </p:nvPicPr>
        <p:blipFill>
          <a:blip r:embed="rId2" cstate="print"/>
          <a:srcRect/>
          <a:stretch>
            <a:fillRect/>
          </a:stretch>
        </p:blipFill>
        <p:spPr bwMode="auto">
          <a:xfrm>
            <a:off x="863848" y="1555544"/>
            <a:ext cx="8424936" cy="5680677"/>
          </a:xfrm>
          <a:prstGeom prst="rect">
            <a:avLst/>
          </a:prstGeom>
          <a:noFill/>
        </p:spPr>
      </p:pic>
    </p:spTree>
    <p:extLst>
      <p:ext uri="{BB962C8B-B14F-4D97-AF65-F5344CB8AC3E}">
        <p14:creationId xmlns:p14="http://schemas.microsoft.com/office/powerpoint/2010/main" val="3091188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365125" y="384175"/>
            <a:ext cx="9070975" cy="1262063"/>
          </a:xfrm>
          <a:ln/>
        </p:spPr>
        <p:txBody>
          <a:bodyPr tIns="13607"/>
          <a:lstStyle/>
          <a:p>
            <a:pPr algn="l">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dirty="0" smtClean="0">
                <a:solidFill>
                  <a:srgbClr val="C5000B"/>
                </a:solidFill>
                <a:latin typeface="Ubuntu" pitchFamily="32" charset="0"/>
              </a:rPr>
              <a:t>Nova Network</a:t>
            </a:r>
            <a:endParaRPr lang="en-US" sz="3600" dirty="0">
              <a:solidFill>
                <a:srgbClr val="C5000B"/>
              </a:solidFill>
              <a:latin typeface="Ubuntu" pitchFamily="32" charset="0"/>
            </a:endParaRPr>
          </a:p>
        </p:txBody>
      </p:sp>
      <p:sp>
        <p:nvSpPr>
          <p:cNvPr id="4" name="Rectangle 2"/>
          <p:cNvSpPr>
            <a:spLocks noGrp="1" noChangeArrowheads="1"/>
          </p:cNvSpPr>
          <p:nvPr>
            <p:ph idx="1"/>
          </p:nvPr>
        </p:nvSpPr>
        <p:spPr>
          <a:xfrm>
            <a:off x="503808" y="1763613"/>
            <a:ext cx="9070975" cy="4899025"/>
          </a:xfrm>
          <a:ln/>
        </p:spPr>
        <p:txBody>
          <a:bodyPr tIns="28224"/>
          <a:lstStyle/>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b="1" dirty="0" smtClean="0">
                <a:latin typeface="微软雅黑" pitchFamily="34" charset="-122"/>
                <a:ea typeface="微软雅黑" pitchFamily="34" charset="-122"/>
              </a:rPr>
              <a:t>L2</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dirty="0" smtClean="0">
                <a:latin typeface="微软雅黑" pitchFamily="34" charset="-122"/>
                <a:ea typeface="微软雅黑" pitchFamily="34" charset="-122"/>
              </a:rPr>
              <a:t>FLAT, FLATDHCP, VLAN</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b="1" dirty="0" smtClean="0">
                <a:latin typeface="微软雅黑" pitchFamily="34" charset="-122"/>
                <a:ea typeface="微软雅黑" pitchFamily="34" charset="-122"/>
              </a:rPr>
              <a:t>L3</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dirty="0" smtClean="0">
                <a:latin typeface="微软雅黑" pitchFamily="34" charset="-122"/>
                <a:ea typeface="微软雅黑" pitchFamily="34" charset="-122"/>
              </a:rPr>
              <a:t>IPAM(IP Address Management)</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dirty="0" smtClean="0">
                <a:latin typeface="微软雅黑" pitchFamily="34" charset="-122"/>
                <a:ea typeface="微软雅黑" pitchFamily="34" charset="-122"/>
              </a:rPr>
              <a:t>Fixed IP, Floating IP</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dirty="0" smtClean="0">
                <a:latin typeface="微软雅黑" pitchFamily="34" charset="-122"/>
                <a:ea typeface="微软雅黑" pitchFamily="34" charset="-122"/>
              </a:rPr>
              <a:t>Gateway, NAT, VPN</a:t>
            </a:r>
          </a:p>
        </p:txBody>
      </p:sp>
    </p:spTree>
    <p:extLst>
      <p:ext uri="{BB962C8B-B14F-4D97-AF65-F5344CB8AC3E}">
        <p14:creationId xmlns:p14="http://schemas.microsoft.com/office/powerpoint/2010/main" val="3091188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365125" y="384175"/>
            <a:ext cx="9070975" cy="1262063"/>
          </a:xfrm>
          <a:ln/>
        </p:spPr>
        <p:txBody>
          <a:bodyPr tIns="13607"/>
          <a:lstStyle/>
          <a:p>
            <a:pPr algn="l">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dirty="0" smtClean="0">
                <a:solidFill>
                  <a:srgbClr val="C5000B"/>
                </a:solidFill>
                <a:latin typeface="Ubuntu" pitchFamily="32" charset="0"/>
              </a:rPr>
              <a:t>Quantum</a:t>
            </a:r>
            <a:endParaRPr lang="en-US" sz="3600" dirty="0">
              <a:solidFill>
                <a:srgbClr val="C5000B"/>
              </a:solidFill>
              <a:latin typeface="Ubuntu" pitchFamily="32" charset="0"/>
            </a:endParaRPr>
          </a:p>
        </p:txBody>
      </p:sp>
      <p:sp>
        <p:nvSpPr>
          <p:cNvPr id="4" name="Rectangle 2"/>
          <p:cNvSpPr>
            <a:spLocks noGrp="1" noChangeArrowheads="1"/>
          </p:cNvSpPr>
          <p:nvPr>
            <p:ph idx="1"/>
          </p:nvPr>
        </p:nvSpPr>
        <p:spPr>
          <a:xfrm>
            <a:off x="289818" y="1728191"/>
            <a:ext cx="9790807" cy="5652046"/>
          </a:xfrm>
          <a:ln/>
        </p:spPr>
        <p:txBody>
          <a:bodyPr tIns="28224"/>
          <a:lstStyle/>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3200" b="1" dirty="0" smtClean="0">
                <a:latin typeface="微软雅黑" pitchFamily="34" charset="-122"/>
                <a:ea typeface="微软雅黑" pitchFamily="34" charset="-122"/>
              </a:rPr>
              <a:t>Quantum Basics</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dirty="0" smtClean="0">
                <a:latin typeface="微软雅黑" pitchFamily="34" charset="-122"/>
                <a:ea typeface="微软雅黑" pitchFamily="34" charset="-122"/>
              </a:rPr>
              <a:t>Nova: virtual server</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dirty="0" smtClean="0">
                <a:latin typeface="微软雅黑" pitchFamily="34" charset="-122"/>
                <a:ea typeface="微软雅黑" pitchFamily="34" charset="-122"/>
              </a:rPr>
              <a:t>Quantum: virtual network</a:t>
            </a:r>
          </a:p>
          <a:p>
            <a:pPr marL="863600" indent="-646113">
              <a:buClr>
                <a:srgbClr val="F57900"/>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3200" b="1" dirty="0" smtClean="0">
                <a:latin typeface="微软雅黑" pitchFamily="34" charset="-122"/>
                <a:ea typeface="微软雅黑" pitchFamily="34" charset="-122"/>
              </a:rPr>
              <a:t>Quantum :</a:t>
            </a:r>
          </a:p>
          <a:p>
            <a:pPr marL="863600" indent="-646113">
              <a:buClr>
                <a:srgbClr val="F57900"/>
              </a:buClr>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dirty="0" smtClean="0">
                <a:latin typeface="微软雅黑" pitchFamily="34" charset="-122"/>
                <a:ea typeface="微软雅黑" pitchFamily="34" charset="-122"/>
              </a:rPr>
              <a:t>Expose a API for creating virtual networks and attaching instances(</a:t>
            </a:r>
            <a:r>
              <a:rPr lang="en-US" altLang="zh-CN" dirty="0" err="1" smtClean="0">
                <a:latin typeface="微软雅黑" pitchFamily="34" charset="-122"/>
                <a:ea typeface="微软雅黑" pitchFamily="34" charset="-122"/>
              </a:rPr>
              <a:t>e.g.,novaservers</a:t>
            </a:r>
            <a:r>
              <a:rPr lang="en-US" altLang="zh-CN" dirty="0" smtClean="0">
                <a:latin typeface="微软雅黑" pitchFamily="34" charset="-122"/>
                <a:ea typeface="微软雅黑" pitchFamily="34" charset="-122"/>
              </a:rPr>
              <a:t>) to those networks</a:t>
            </a:r>
          </a:p>
          <a:p>
            <a:pPr marL="863600" indent="-646113">
              <a:buClr>
                <a:srgbClr val="F57900"/>
              </a:buClr>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dirty="0" smtClean="0">
                <a:latin typeface="微软雅黑" pitchFamily="34" charset="-122"/>
                <a:ea typeface="微软雅黑" pitchFamily="34" charset="-122"/>
              </a:rPr>
              <a:t>Manage switches(virtual or physical) in the data center to implement connectivity described via API</a:t>
            </a:r>
          </a:p>
          <a:p>
            <a:pPr marL="863600" indent="-646113">
              <a:buClr>
                <a:srgbClr val="F57900"/>
              </a:buClr>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dirty="0" smtClean="0">
                <a:latin typeface="微软雅黑" pitchFamily="34" charset="-122"/>
                <a:ea typeface="微软雅黑" pitchFamily="34" charset="-122"/>
              </a:rPr>
              <a:t>Provide </a:t>
            </a:r>
            <a:r>
              <a:rPr lang="en-US" altLang="zh-CN" dirty="0" err="1" smtClean="0">
                <a:latin typeface="微软雅黑" pitchFamily="34" charset="-122"/>
                <a:ea typeface="微软雅黑" pitchFamily="34" charset="-122"/>
              </a:rPr>
              <a:t>a“plugin</a:t>
            </a:r>
            <a:r>
              <a:rPr lang="en-US" altLang="zh-CN" dirty="0" smtClean="0">
                <a:latin typeface="微软雅黑" pitchFamily="34" charset="-122"/>
                <a:ea typeface="微软雅黑" pitchFamily="34" charset="-122"/>
              </a:rPr>
              <a:t>” architecture to leverage support using different back-end technologies</a:t>
            </a:r>
            <a:r>
              <a:rPr lang="en-US" altLang="zh-CN" sz="3200" dirty="0" smtClean="0">
                <a:latin typeface="微软雅黑" pitchFamily="34" charset="-122"/>
                <a:ea typeface="微软雅黑" pitchFamily="34" charset="-122"/>
              </a:rPr>
              <a:t/>
            </a:r>
            <a:br>
              <a:rPr lang="en-US" altLang="zh-CN" sz="3200" dirty="0" smtClean="0">
                <a:latin typeface="微软雅黑" pitchFamily="34" charset="-122"/>
                <a:ea typeface="微软雅黑" pitchFamily="34" charset="-122"/>
              </a:rPr>
            </a:br>
            <a:endParaRPr lang="en-US" sz="32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091188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8" name="Picture 4"/>
          <p:cNvPicPr>
            <a:picLocks noChangeAspect="1" noChangeArrowheads="1"/>
          </p:cNvPicPr>
          <p:nvPr/>
        </p:nvPicPr>
        <p:blipFill>
          <a:blip r:embed="rId2" cstate="print"/>
          <a:srcRect/>
          <a:stretch>
            <a:fillRect/>
          </a:stretch>
        </p:blipFill>
        <p:spPr bwMode="auto">
          <a:xfrm>
            <a:off x="849313" y="617538"/>
            <a:ext cx="83820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365125" y="384175"/>
            <a:ext cx="9070975" cy="1262063"/>
          </a:xfrm>
          <a:prstGeom prst="rect">
            <a:avLst/>
          </a:prstGeom>
          <a:ln/>
        </p:spPr>
        <p:txBody>
          <a:bodyPr tIns="13607"/>
          <a:lstStyle/>
          <a:p>
            <a:pPr marL="0" marR="0" lvl="0" indent="0" algn="l" defTabSz="457200" rtl="0" eaLnBrk="1" fontAlgn="base" latinLnBrk="0" hangingPunct="0">
              <a:lnSpc>
                <a:spcPct val="98000"/>
              </a:lnSpc>
              <a:spcBef>
                <a:spcPct val="0"/>
              </a:spcBef>
              <a:spcAft>
                <a:spcPts val="1425"/>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sz="3600" b="1" i="0" u="none" strike="noStrike" kern="0" cap="none" spc="0" normalizeH="0" baseline="0" noProof="0" dirty="0" smtClean="0">
                <a:ln>
                  <a:noFill/>
                </a:ln>
                <a:solidFill>
                  <a:srgbClr val="C5000B"/>
                </a:solidFill>
                <a:effectLst/>
                <a:uLnTx/>
                <a:uFillTx/>
                <a:latin typeface="Ubuntu" pitchFamily="32" charset="0"/>
                <a:ea typeface="+mj-ea"/>
                <a:cs typeface="+mj-cs"/>
              </a:rPr>
              <a:t>Quantum: available </a:t>
            </a:r>
            <a:r>
              <a:rPr kumimoji="0" lang="en-US" sz="3600" b="1" i="0" u="none" strike="noStrike" kern="0" cap="none" spc="0" normalizeH="0" baseline="0" noProof="0" dirty="0" err="1" smtClean="0">
                <a:ln>
                  <a:noFill/>
                </a:ln>
                <a:solidFill>
                  <a:srgbClr val="C5000B"/>
                </a:solidFill>
                <a:effectLst/>
                <a:uLnTx/>
                <a:uFillTx/>
                <a:latin typeface="Ubuntu" pitchFamily="32" charset="0"/>
                <a:ea typeface="+mj-ea"/>
                <a:cs typeface="+mj-cs"/>
              </a:rPr>
              <a:t>plugins</a:t>
            </a:r>
            <a:endParaRPr kumimoji="0" lang="en-US" sz="3600" b="1" i="0" u="none" strike="noStrike" kern="0" cap="none" spc="0" normalizeH="0" baseline="0" noProof="0" dirty="0">
              <a:ln>
                <a:noFill/>
              </a:ln>
              <a:solidFill>
                <a:srgbClr val="C5000B"/>
              </a:solidFill>
              <a:effectLst/>
              <a:uLnTx/>
              <a:uFillTx/>
              <a:latin typeface="Ubuntu" pitchFamily="32" charset="0"/>
              <a:ea typeface="+mj-ea"/>
              <a:cs typeface="+mj-cs"/>
            </a:endParaRPr>
          </a:p>
        </p:txBody>
      </p:sp>
      <p:sp>
        <p:nvSpPr>
          <p:cNvPr id="4" name="TextBox 3"/>
          <p:cNvSpPr txBox="1"/>
          <p:nvPr/>
        </p:nvSpPr>
        <p:spPr>
          <a:xfrm>
            <a:off x="719832" y="1206755"/>
            <a:ext cx="8928992" cy="638950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3200" b="1" dirty="0" smtClean="0"/>
              <a:t>Open </a:t>
            </a:r>
            <a:r>
              <a:rPr lang="en-US" altLang="zh-CN" sz="3200" b="1" dirty="0" err="1" smtClean="0"/>
              <a:t>vSwitch</a:t>
            </a:r>
            <a:endParaRPr lang="en-US" altLang="zh-CN" sz="3200" b="1" dirty="0" smtClean="0"/>
          </a:p>
          <a:p>
            <a:r>
              <a:rPr lang="en-US" altLang="zh-CN" sz="2800" dirty="0" smtClean="0"/>
              <a:t> - Builds isolated networks with OVS and L2-in-L3 tunnel</a:t>
            </a:r>
          </a:p>
          <a:p>
            <a:r>
              <a:rPr lang="en-US" altLang="zh-CN" sz="3200" b="1" dirty="0" smtClean="0"/>
              <a:t>Cisco UCS</a:t>
            </a:r>
          </a:p>
          <a:p>
            <a:r>
              <a:rPr lang="en-US" altLang="zh-CN" sz="2800" dirty="0" smtClean="0"/>
              <a:t> - Isolation based on VLAN and net-profiles applied to Cisco UCS converged network adapters</a:t>
            </a:r>
          </a:p>
          <a:p>
            <a:r>
              <a:rPr lang="en-US" altLang="zh-CN" sz="3200" b="1" dirty="0" smtClean="0"/>
              <a:t>Linux Bridge</a:t>
            </a:r>
          </a:p>
          <a:p>
            <a:r>
              <a:rPr lang="en-US" altLang="zh-CN" sz="4000" dirty="0" smtClean="0"/>
              <a:t> </a:t>
            </a:r>
            <a:r>
              <a:rPr lang="en-US" altLang="zh-CN" sz="2800" dirty="0" smtClean="0"/>
              <a:t>- Build isolated networks with VLAN interfaces and </a:t>
            </a:r>
            <a:r>
              <a:rPr lang="en-US" altLang="zh-CN" sz="2800" dirty="0" err="1" smtClean="0"/>
              <a:t>linux</a:t>
            </a:r>
            <a:r>
              <a:rPr lang="en-US" altLang="zh-CN" sz="2800" dirty="0" smtClean="0"/>
              <a:t> bridges</a:t>
            </a:r>
          </a:p>
          <a:p>
            <a:r>
              <a:rPr lang="en-US" altLang="zh-CN" sz="4000" dirty="0" smtClean="0"/>
              <a:t> </a:t>
            </a:r>
            <a:r>
              <a:rPr lang="en-US" altLang="zh-CN" sz="2800" dirty="0" smtClean="0"/>
              <a:t>- Works with every Linux </a:t>
            </a:r>
            <a:r>
              <a:rPr lang="en-US" altLang="zh-CN" sz="2800" dirty="0" err="1" smtClean="0"/>
              <a:t>Distro</a:t>
            </a:r>
            <a:endParaRPr lang="en-US" altLang="zh-CN" sz="2800" dirty="0" smtClean="0"/>
          </a:p>
          <a:p>
            <a:r>
              <a:rPr lang="en-US" altLang="zh-CN" sz="3200" b="1" dirty="0" smtClean="0"/>
              <a:t>NTT-Data </a:t>
            </a:r>
            <a:r>
              <a:rPr lang="en-US" altLang="zh-CN" sz="3200" b="1" dirty="0" err="1" smtClean="0"/>
              <a:t>Ryu</a:t>
            </a:r>
            <a:endParaRPr lang="en-US" altLang="zh-CN" sz="3200" b="1" dirty="0" smtClean="0"/>
          </a:p>
          <a:p>
            <a:r>
              <a:rPr lang="en-US" altLang="zh-CN" sz="4000" dirty="0" smtClean="0"/>
              <a:t> </a:t>
            </a:r>
            <a:r>
              <a:rPr lang="en-US" altLang="zh-CN" sz="2800" dirty="0" smtClean="0"/>
              <a:t>- Acts as a proxy for the NTT </a:t>
            </a:r>
            <a:r>
              <a:rPr lang="en-US" altLang="zh-CN" sz="2800" dirty="0" err="1" smtClean="0"/>
              <a:t>Ryu</a:t>
            </a:r>
            <a:r>
              <a:rPr lang="en-US" altLang="zh-CN" sz="2800" dirty="0" smtClean="0"/>
              <a:t> platform</a:t>
            </a:r>
          </a:p>
          <a:p>
            <a:r>
              <a:rPr lang="en-US" altLang="zh-CN" sz="3200" b="1" dirty="0" err="1" smtClean="0"/>
              <a:t>Nicira</a:t>
            </a:r>
            <a:r>
              <a:rPr lang="en-US" altLang="zh-CN" sz="3200" b="1" dirty="0" smtClean="0"/>
              <a:t> NVP</a:t>
            </a:r>
          </a:p>
          <a:p>
            <a:r>
              <a:rPr lang="en-US" altLang="zh-CN" sz="4000" dirty="0" smtClean="0"/>
              <a:t> </a:t>
            </a:r>
            <a:r>
              <a:rPr lang="en-US" altLang="zh-CN" sz="2800" dirty="0" smtClean="0"/>
              <a:t>- Acts as a proxy for the </a:t>
            </a:r>
            <a:r>
              <a:rPr lang="en-US" altLang="zh-CN" sz="2800" dirty="0" err="1" smtClean="0"/>
              <a:t>Nicira</a:t>
            </a:r>
            <a:r>
              <a:rPr lang="en-US" altLang="zh-CN" sz="2800" dirty="0" smtClean="0"/>
              <a:t> NVP platform</a:t>
            </a:r>
            <a:endParaRPr lang="zh-CN" altLang="en-US" sz="2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365125" y="384175"/>
            <a:ext cx="9070975" cy="1262063"/>
          </a:xfrm>
          <a:prstGeom prst="rect">
            <a:avLst/>
          </a:prstGeom>
          <a:ln/>
        </p:spPr>
        <p:txBody>
          <a:bodyPr tIns="13607"/>
          <a:lstStyle/>
          <a:p>
            <a:pPr marL="0" marR="0" lvl="0" indent="0" algn="l" defTabSz="457200" rtl="0" eaLnBrk="1" fontAlgn="base" latinLnBrk="0" hangingPunct="0">
              <a:lnSpc>
                <a:spcPct val="98000"/>
              </a:lnSpc>
              <a:spcBef>
                <a:spcPct val="0"/>
              </a:spcBef>
              <a:spcAft>
                <a:spcPts val="1425"/>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sz="3600" b="1" i="0" u="none" strike="noStrike" kern="0" cap="none" spc="0" normalizeH="0" baseline="0" noProof="0" dirty="0" smtClean="0">
                <a:ln>
                  <a:noFill/>
                </a:ln>
                <a:solidFill>
                  <a:srgbClr val="C5000B"/>
                </a:solidFill>
                <a:effectLst/>
                <a:uLnTx/>
                <a:uFillTx/>
                <a:latin typeface="Ubuntu" pitchFamily="32" charset="0"/>
                <a:ea typeface="+mj-ea"/>
                <a:cs typeface="+mj-cs"/>
              </a:rPr>
              <a:t>Swift: Storage Types</a:t>
            </a:r>
            <a:endParaRPr kumimoji="0" lang="en-US" sz="3600" b="1" i="0" u="none" strike="noStrike" kern="0" cap="none" spc="0" normalizeH="0" baseline="0" noProof="0" dirty="0">
              <a:ln>
                <a:noFill/>
              </a:ln>
              <a:solidFill>
                <a:srgbClr val="C5000B"/>
              </a:solidFill>
              <a:effectLst/>
              <a:uLnTx/>
              <a:uFillTx/>
              <a:latin typeface="Ubuntu" pitchFamily="32" charset="0"/>
              <a:ea typeface="+mj-ea"/>
              <a:cs typeface="+mj-cs"/>
            </a:endParaRPr>
          </a:p>
        </p:txBody>
      </p:sp>
      <p:graphicFrame>
        <p:nvGraphicFramePr>
          <p:cNvPr id="5" name="表格 4"/>
          <p:cNvGraphicFramePr>
            <a:graphicFrameLocks noGrp="1"/>
          </p:cNvGraphicFramePr>
          <p:nvPr/>
        </p:nvGraphicFramePr>
        <p:xfrm>
          <a:off x="1439863" y="2224088"/>
          <a:ext cx="7200900" cy="2708275"/>
        </p:xfrm>
        <a:graphic>
          <a:graphicData uri="http://schemas.openxmlformats.org/drawingml/2006/table">
            <a:tbl>
              <a:tblPr/>
              <a:tblGrid>
                <a:gridCol w="2239962"/>
                <a:gridCol w="2368550"/>
                <a:gridCol w="2592388"/>
              </a:tblGrid>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charset="0"/>
                          <a:ea typeface="宋体" charset="-122"/>
                        </a:rPr>
                        <a:t>Types</a:t>
                      </a:r>
                      <a:endParaRPr kumimoji="0" lang="zh-CN" altLang="en-US" sz="1800" b="1" i="0" u="none" strike="noStrike" cap="none" normalizeH="0" baseline="0" dirty="0" smtClean="0">
                        <a:ln>
                          <a:noFill/>
                        </a:ln>
                        <a:solidFill>
                          <a:srgbClr val="FFFFFF"/>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charset="0"/>
                          <a:ea typeface="宋体" charset="-122"/>
                        </a:rPr>
                        <a:t>Protocol</a:t>
                      </a:r>
                      <a:endParaRPr kumimoji="0" lang="zh-CN" altLang="en-US" sz="1800" b="1" i="0" u="none" strike="noStrike" cap="none" normalizeH="0" baseline="0" smtClean="0">
                        <a:ln>
                          <a:noFill/>
                        </a:ln>
                        <a:solidFill>
                          <a:srgbClr val="FFFFFF"/>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charset="0"/>
                          <a:ea typeface="宋体" charset="-122"/>
                        </a:rPr>
                        <a:t>Application</a:t>
                      </a:r>
                      <a:endParaRPr kumimoji="0" lang="zh-CN" altLang="en-US" sz="1800" b="1" i="0" u="none" strike="noStrike" cap="none" normalizeH="0" baseline="0" smtClean="0">
                        <a:ln>
                          <a:noFill/>
                        </a:ln>
                        <a:solidFill>
                          <a:srgbClr val="FFFFFF"/>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22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charset="-122"/>
                        </a:rPr>
                        <a:t>Block Storage</a:t>
                      </a:r>
                      <a:endParaRPr kumimoji="0" lang="zh-CN" altLang="en-US" sz="1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charset="-122"/>
                        </a:rPr>
                        <a:t>SATA, SCISI, iSCISI</a:t>
                      </a:r>
                      <a:endParaRPr kumimoji="0" lang="zh-CN" altLang="en-US" sz="1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charset="-122"/>
                        </a:rPr>
                        <a:t>SAN, NAS, EBS</a:t>
                      </a:r>
                      <a:endParaRPr kumimoji="0" lang="zh-CN" altLang="en-US" sz="1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charset="-122"/>
                        </a:rPr>
                        <a:t>File Storage</a:t>
                      </a:r>
                      <a:endParaRPr kumimoji="0" lang="zh-CN" altLang="en-US" sz="1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charset="-122"/>
                        </a:rPr>
                        <a:t>Ext3/4, XFS, NTFS</a:t>
                      </a:r>
                      <a:endParaRPr kumimoji="0" lang="zh-CN" altLang="en-US" sz="1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charset="-122"/>
                        </a:rPr>
                        <a:t>PC, Servers, NFS</a:t>
                      </a:r>
                      <a:endParaRPr kumimoji="0" lang="zh-CN" altLang="en-US" sz="1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Arial" charset="0"/>
                          <a:ea typeface="宋体" charset="-122"/>
                        </a:rPr>
                        <a:t>Object Storage</a:t>
                      </a:r>
                      <a:endParaRPr kumimoji="0" lang="zh-CN" altLang="en-US" sz="1800" b="1" i="0" u="none" strike="noStrike" cap="none" normalizeH="0" baseline="0" dirty="0" smtClean="0">
                        <a:ln>
                          <a:noFill/>
                        </a:ln>
                        <a:solidFill>
                          <a:srgbClr val="00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charset="-122"/>
                        </a:rPr>
                        <a:t>HTTP, REST</a:t>
                      </a:r>
                      <a:endParaRPr kumimoji="0" lang="zh-CN" altLang="en-US" sz="1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charset="-122"/>
                        </a:rPr>
                        <a:t>Amazon S3,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charset="-122"/>
                        </a:rPr>
                        <a:t>Google Cloud Storage, Rackspace Cloud Files</a:t>
                      </a:r>
                      <a:endParaRPr kumimoji="0" lang="zh-CN" altLang="en-US" sz="1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charset="-122"/>
                        </a:rPr>
                        <a:t>Specific Storage</a:t>
                      </a:r>
                      <a:endParaRPr kumimoji="0" lang="zh-CN" altLang="en-US" sz="1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charset="-122"/>
                        </a:rPr>
                        <a:t>Specific protocol based on tcp</a:t>
                      </a:r>
                      <a:endParaRPr kumimoji="0" lang="zh-CN" altLang="en-US" sz="1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charset="-122"/>
                        </a:rPr>
                        <a:t>MySQL, MongoDB, HDFS</a:t>
                      </a:r>
                      <a:endParaRPr kumimoji="0" lang="zh-CN" altLang="en-US" sz="1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bl>
          </a:graphicData>
        </a:graphic>
      </p:graphicFrame>
      <p:sp>
        <p:nvSpPr>
          <p:cNvPr id="6" name="TextBox 5"/>
          <p:cNvSpPr txBox="1">
            <a:spLocks noChangeArrowheads="1"/>
          </p:cNvSpPr>
          <p:nvPr/>
        </p:nvSpPr>
        <p:spPr bwMode="auto">
          <a:xfrm>
            <a:off x="1058863" y="5894388"/>
            <a:ext cx="8013700" cy="549275"/>
          </a:xfrm>
          <a:prstGeom prst="rect">
            <a:avLst/>
          </a:prstGeom>
          <a:noFill/>
          <a:ln w="9525">
            <a:noFill/>
            <a:miter lim="800000"/>
            <a:headEnd/>
            <a:tailEnd/>
          </a:ln>
        </p:spPr>
        <p:txBody>
          <a:bodyPr wrap="none">
            <a:spAutoFit/>
          </a:bodyPr>
          <a:lstStyle/>
          <a:p>
            <a:r>
              <a:rPr lang="en-US" altLang="zh-CN" sz="3200" dirty="0">
                <a:solidFill>
                  <a:srgbClr val="000000"/>
                </a:solidFill>
                <a:ea typeface="宋体" pitchFamily="2" charset="-122"/>
              </a:rPr>
              <a:t>We want a </a:t>
            </a:r>
            <a:r>
              <a:rPr lang="en-US" altLang="zh-CN" sz="3200" dirty="0">
                <a:solidFill>
                  <a:srgbClr val="FF6309"/>
                </a:solidFill>
                <a:ea typeface="宋体" pitchFamily="2" charset="-122"/>
              </a:rPr>
              <a:t>Object Storage </a:t>
            </a:r>
            <a:r>
              <a:rPr lang="en-US" altLang="zh-CN" sz="3200" dirty="0">
                <a:solidFill>
                  <a:srgbClr val="000000"/>
                </a:solidFill>
                <a:ea typeface="宋体" pitchFamily="2" charset="-122"/>
              </a:rPr>
              <a:t>like Amazon S3.</a:t>
            </a:r>
            <a:endParaRPr lang="zh-CN" altLang="en-US" sz="3200" dirty="0">
              <a:solidFill>
                <a:srgbClr val="0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txBox="1">
            <a:spLocks noChangeArrowheads="1"/>
          </p:cNvSpPr>
          <p:nvPr/>
        </p:nvSpPr>
        <p:spPr>
          <a:xfrm>
            <a:off x="-431800" y="1979637"/>
            <a:ext cx="3743325" cy="3600450"/>
          </a:xfrm>
          <a:prstGeom prst="rect">
            <a:avLst/>
          </a:prstGeom>
        </p:spPr>
        <p:txBody>
          <a:bodyPr tIns="38807"/>
          <a:lstStyle/>
          <a:p>
            <a:pPr marL="0" marR="0" lvl="0" indent="0" algn="ctr" defTabSz="457200" rtl="0" eaLnBrk="1" fontAlgn="base" latinLnBrk="0" hangingPunct="0">
              <a:lnSpc>
                <a:spcPct val="97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zh-CN" sz="3600" b="1" kern="0" dirty="0" smtClean="0">
                <a:solidFill>
                  <a:srgbClr val="C5000B"/>
                </a:solidFill>
                <a:latin typeface="Ubuntu" pitchFamily="32" charset="0"/>
                <a:ea typeface="+mj-ea"/>
                <a:cs typeface="+mj-cs"/>
              </a:rPr>
              <a:t>Swift </a:t>
            </a:r>
            <a:br>
              <a:rPr lang="en-US" altLang="zh-CN" sz="3600" b="1" kern="0" dirty="0" smtClean="0">
                <a:solidFill>
                  <a:srgbClr val="C5000B"/>
                </a:solidFill>
                <a:latin typeface="Ubuntu" pitchFamily="32" charset="0"/>
                <a:ea typeface="+mj-ea"/>
                <a:cs typeface="+mj-cs"/>
              </a:rPr>
            </a:br>
            <a:r>
              <a:rPr lang="en-US" altLang="zh-CN" sz="3600" b="1" kern="0" dirty="0" err="1" smtClean="0">
                <a:latin typeface="Ubuntu" pitchFamily="32" charset="0"/>
                <a:ea typeface="+mj-ea"/>
                <a:cs typeface="+mj-cs"/>
              </a:rPr>
              <a:t>vs</a:t>
            </a:r>
            <a:r>
              <a:rPr lang="en-US" altLang="zh-CN" sz="3600" b="1" kern="0" dirty="0" smtClean="0">
                <a:solidFill>
                  <a:srgbClr val="C5000B"/>
                </a:solidFill>
                <a:latin typeface="Ubuntu" pitchFamily="32" charset="0"/>
                <a:ea typeface="+mj-ea"/>
                <a:cs typeface="+mj-cs"/>
              </a:rPr>
              <a:t> </a:t>
            </a:r>
            <a:br>
              <a:rPr lang="en-US" altLang="zh-CN" sz="3600" b="1" kern="0" dirty="0" smtClean="0">
                <a:solidFill>
                  <a:srgbClr val="C5000B"/>
                </a:solidFill>
                <a:latin typeface="Ubuntu" pitchFamily="32" charset="0"/>
                <a:ea typeface="+mj-ea"/>
                <a:cs typeface="+mj-cs"/>
              </a:rPr>
            </a:br>
            <a:r>
              <a:rPr lang="en-US" altLang="zh-CN" sz="3600" b="1" kern="0" dirty="0" smtClean="0">
                <a:solidFill>
                  <a:srgbClr val="C5000B"/>
                </a:solidFill>
                <a:latin typeface="Ubuntu" pitchFamily="32" charset="0"/>
                <a:ea typeface="+mj-ea"/>
                <a:cs typeface="+mj-cs"/>
              </a:rPr>
              <a:t>Amazon S3</a:t>
            </a:r>
          </a:p>
        </p:txBody>
      </p:sp>
      <p:graphicFrame>
        <p:nvGraphicFramePr>
          <p:cNvPr id="8" name="表格 7"/>
          <p:cNvGraphicFramePr>
            <a:graphicFrameLocks noGrp="1"/>
          </p:cNvGraphicFramePr>
          <p:nvPr/>
        </p:nvGraphicFramePr>
        <p:xfrm>
          <a:off x="2952750" y="250825"/>
          <a:ext cx="6719888" cy="6850707"/>
        </p:xfrm>
        <a:graphic>
          <a:graphicData uri="http://schemas.openxmlformats.org/drawingml/2006/table">
            <a:tbl>
              <a:tblPr/>
              <a:tblGrid>
                <a:gridCol w="3503613"/>
                <a:gridCol w="1512887"/>
                <a:gridCol w="1703388"/>
              </a:tblGrid>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itchFamily="34" charset="0"/>
                          <a:ea typeface="宋体" pitchFamily="2" charset="-122"/>
                        </a:rPr>
                        <a:t>Features</a:t>
                      </a:r>
                      <a:endParaRPr kumimoji="0" lang="zh-CN" altLang="en-US" sz="1800" b="1" i="0" u="none" strike="noStrike" cap="none" normalizeH="0" baseline="0" smtClean="0">
                        <a:ln>
                          <a:noFill/>
                        </a:ln>
                        <a:solidFill>
                          <a:srgbClr val="FFFFFF"/>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itchFamily="34" charset="0"/>
                          <a:ea typeface="宋体" pitchFamily="2" charset="-122"/>
                        </a:rPr>
                        <a:t>Swift</a:t>
                      </a:r>
                      <a:endParaRPr kumimoji="0" lang="zh-CN" altLang="en-US" sz="1800" b="1" i="0" u="none" strike="noStrike" cap="none" normalizeH="0" baseline="0" smtClean="0">
                        <a:ln>
                          <a:noFill/>
                        </a:ln>
                        <a:solidFill>
                          <a:srgbClr val="FFFFFF"/>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itchFamily="34" charset="0"/>
                          <a:ea typeface="宋体" pitchFamily="2" charset="-122"/>
                        </a:rPr>
                        <a:t>Amazon S3</a:t>
                      </a:r>
                      <a:endParaRPr kumimoji="0" lang="zh-CN" altLang="en-US" sz="1800" b="1" i="0" u="none" strike="noStrike" cap="none" normalizeH="0" baseline="0" smtClean="0">
                        <a:ln>
                          <a:noFill/>
                        </a:ln>
                        <a:solidFill>
                          <a:srgbClr val="FFFFFF"/>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object/bucket CRUD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account/bucket/object ACL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object metadate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large object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endParaRPr kumimoji="0" lang="en-US" altLang="zh-CN" sz="16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rate limit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endParaRPr kumimoji="0" lang="en-US" altLang="zh-CN" sz="16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expiring object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endParaRPr kumimoji="0" lang="en-US" altLang="zh-CN" sz="16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static web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endParaRPr kumimoji="0" lang="en-US" altLang="zh-CN" sz="16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REST API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Account support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Account metadata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Bucket metadata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Bucket sync across cluster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Object versioning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X</a:t>
                      </a:r>
                      <a:endParaRPr kumimoji="0" lang="zh-CN" altLang="en-US" sz="16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Log to bucket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X</a:t>
                      </a:r>
                      <a:endParaRPr kumimoji="0" lang="zh-CN" altLang="en-US" sz="16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endParaRPr kumimoji="0" lang="en-US" altLang="zh-CN" sz="16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Notification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X</a:t>
                      </a:r>
                      <a:endParaRPr kumimoji="0" lang="zh-CN" altLang="en-US" sz="16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endParaRPr kumimoji="0" lang="en-US" altLang="zh-CN" sz="16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Reduced Redundancy Storage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X</a:t>
                      </a:r>
                      <a:endParaRPr kumimoji="0" lang="zh-CN" altLang="en-US" sz="16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endParaRPr kumimoji="0" lang="en-US" altLang="zh-CN" sz="16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SOAP API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X</a:t>
                      </a:r>
                      <a:endParaRPr kumimoji="0" lang="zh-CN" altLang="en-US" sz="16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endParaRPr kumimoji="0" lang="en-US" altLang="zh-CN" sz="16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Server Side Encryption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X</a:t>
                      </a:r>
                      <a:endParaRPr kumimoji="0" lang="zh-CN" altLang="en-US" sz="16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pitchFamily="34" charset="0"/>
                          <a:ea typeface="宋体" pitchFamily="2" charset="-122"/>
                        </a:rPr>
                        <a:t>√</a:t>
                      </a:r>
                      <a:endParaRPr kumimoji="0" lang="en-US" altLang="zh-CN" sz="16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41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Arial" pitchFamily="34" charset="0"/>
                          <a:ea typeface="宋体" pitchFamily="2" charset="-122"/>
                        </a:rPr>
                        <a:t>BitTorrent</a:t>
                      </a:r>
                      <a:r>
                        <a:rPr kumimoji="0" lang="en-US" altLang="zh-CN" sz="1600" b="0" i="0" u="none" strike="noStrike" cap="none" normalizeH="0" baseline="0" dirty="0" smtClean="0">
                          <a:ln>
                            <a:noFill/>
                          </a:ln>
                          <a:solidFill>
                            <a:srgbClr val="000000"/>
                          </a:solidFill>
                          <a:effectLst/>
                          <a:latin typeface="Arial" pitchFamily="34" charset="0"/>
                          <a:ea typeface="宋体" pitchFamily="2" charset="-122"/>
                        </a:rPr>
                        <a:t> protocol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pitchFamily="34" charset="0"/>
                          <a:ea typeface="宋体" pitchFamily="2" charset="-122"/>
                        </a:rPr>
                        <a:t>X</a:t>
                      </a:r>
                      <a:endParaRPr kumimoji="0" lang="zh-CN" altLang="en-US" sz="16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Arial" pitchFamily="34" charset="0"/>
                          <a:ea typeface="宋体" pitchFamily="2" charset="-122"/>
                        </a:rPr>
                        <a:t>√</a:t>
                      </a:r>
                      <a:endParaRPr kumimoji="0" lang="en-US" altLang="zh-CN" sz="16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wrap="square"/>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hangingPunct="0">
              <a:buNone/>
            </a:pPr>
            <a:r>
              <a:rPr lang="zh-CN" sz="3600" dirty="0">
                <a:solidFill>
                  <a:srgbClr val="C5000B"/>
                </a:solidFill>
                <a:latin typeface="Ubuntu" pitchFamily="32" charset="0"/>
              </a:rPr>
              <a:t>Swift</a:t>
            </a:r>
            <a:r>
              <a:rPr lang="zh-CN" sz="4400" dirty="0">
                <a:latin typeface="Arial" pitchFamily="18"/>
              </a:rPr>
              <a:t> </a:t>
            </a:r>
            <a:r>
              <a:rPr lang="zh-CN" sz="3600" dirty="0">
                <a:solidFill>
                  <a:srgbClr val="C5000B"/>
                </a:solidFill>
                <a:latin typeface="Ubuntu" pitchFamily="32" charset="0"/>
              </a:rPr>
              <a:t>Evaluation</a:t>
            </a:r>
          </a:p>
        </p:txBody>
      </p:sp>
      <p:sp>
        <p:nvSpPr>
          <p:cNvPr id="3" name="TextBox 2"/>
          <p:cNvSpPr txBox="1"/>
          <p:nvPr/>
        </p:nvSpPr>
        <p:spPr>
          <a:xfrm>
            <a:off x="647824" y="1858363"/>
            <a:ext cx="9145016" cy="4929639"/>
          </a:xfrm>
          <a:prstGeom prst="rect">
            <a:avLst/>
          </a:prstGeom>
          <a:noFill/>
          <a:ln>
            <a:noFill/>
          </a:ln>
        </p:spPr>
        <p:txBody>
          <a:bodyPr vert="horz" wrap="square" lIns="90000" tIns="45000" rIns="90000" bIns="45000" anchorCtr="0" compatLnSpc="0">
            <a:spAutoFit/>
          </a:bodyPr>
          <a:lstStyle/>
          <a:p>
            <a:pPr marL="863600" indent="-646113">
              <a:spcAft>
                <a:spcPts val="1425"/>
              </a:spcAft>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3200" dirty="0" smtClean="0">
                <a:solidFill>
                  <a:srgbClr val="000000"/>
                </a:solidFill>
                <a:latin typeface="微软雅黑" pitchFamily="34" charset="-122"/>
                <a:ea typeface="微软雅黑" pitchFamily="34" charset="-122"/>
              </a:rPr>
              <a:t>Extremely Durable and Highly Available</a:t>
            </a:r>
          </a:p>
          <a:p>
            <a:pPr marL="863600" indent="-646113">
              <a:spcAft>
                <a:spcPts val="1425"/>
              </a:spcAft>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3200" dirty="0" smtClean="0">
                <a:solidFill>
                  <a:srgbClr val="000000"/>
                </a:solidFill>
                <a:latin typeface="微软雅黑" pitchFamily="34" charset="-122"/>
                <a:ea typeface="微软雅黑" pitchFamily="34" charset="-122"/>
              </a:rPr>
              <a:t>Superior Scalability</a:t>
            </a:r>
          </a:p>
          <a:p>
            <a:pPr marL="863600" indent="-646113">
              <a:spcAft>
                <a:spcPts val="1425"/>
              </a:spcAft>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3200" dirty="0" smtClean="0">
                <a:solidFill>
                  <a:srgbClr val="000000"/>
                </a:solidFill>
                <a:latin typeface="微软雅黑" pitchFamily="34" charset="-122"/>
                <a:ea typeface="微软雅黑" pitchFamily="34" charset="-122"/>
              </a:rPr>
              <a:t>Linear Growth of Performance</a:t>
            </a:r>
          </a:p>
          <a:p>
            <a:pPr marL="863600" indent="-646113">
              <a:spcAft>
                <a:spcPts val="1425"/>
              </a:spcAft>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3200" dirty="0" smtClean="0">
                <a:solidFill>
                  <a:srgbClr val="000000"/>
                </a:solidFill>
                <a:latin typeface="微软雅黑" pitchFamily="34" charset="-122"/>
                <a:ea typeface="微软雅黑" pitchFamily="34" charset="-122"/>
              </a:rPr>
              <a:t>Symmetric Architecture </a:t>
            </a:r>
          </a:p>
          <a:p>
            <a:pPr marL="863600" indent="-646113">
              <a:spcAft>
                <a:spcPts val="1425"/>
              </a:spcAft>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3200" dirty="0" smtClean="0">
                <a:solidFill>
                  <a:srgbClr val="000000"/>
                </a:solidFill>
                <a:latin typeface="微软雅黑" pitchFamily="34" charset="-122"/>
                <a:ea typeface="微软雅黑" pitchFamily="34" charset="-122"/>
              </a:rPr>
              <a:t>No Single-failure</a:t>
            </a:r>
          </a:p>
          <a:p>
            <a:pPr marL="863600" indent="-646113">
              <a:spcAft>
                <a:spcPts val="1425"/>
              </a:spcAft>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3200" dirty="0" smtClean="0">
                <a:solidFill>
                  <a:srgbClr val="000000"/>
                </a:solidFill>
                <a:latin typeface="微软雅黑" pitchFamily="34" charset="-122"/>
                <a:ea typeface="微软雅黑" pitchFamily="34" charset="-122"/>
              </a:rPr>
              <a:t>Simple &amp; Reliable</a:t>
            </a:r>
          </a:p>
        </p:txBody>
      </p:sp>
    </p:spTree>
    <p:extLst>
      <p:ext uri="{BB962C8B-B14F-4D97-AF65-F5344CB8AC3E}">
        <p14:creationId xmlns:p14="http://schemas.microsoft.com/office/powerpoint/2010/main" val="3440492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descr="http://www.commoncrawl.org/wp-content/uploads/2012/01/AWS_LOGO_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7984" y="2267669"/>
            <a:ext cx="5503920" cy="2006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2359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wrap="square"/>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hangingPunct="0">
              <a:buNone/>
            </a:pPr>
            <a:r>
              <a:rPr lang="zh-CN" sz="3600" dirty="0">
                <a:solidFill>
                  <a:srgbClr val="C5000B"/>
                </a:solidFill>
                <a:latin typeface="Ubuntu" pitchFamily="32" charset="0"/>
              </a:rPr>
              <a:t>Swift</a:t>
            </a:r>
            <a:r>
              <a:rPr lang="zh-CN" sz="4400" dirty="0">
                <a:latin typeface="Arial" pitchFamily="18"/>
              </a:rPr>
              <a:t> </a:t>
            </a:r>
            <a:r>
              <a:rPr lang="en-US" altLang="zh-CN" sz="3600" dirty="0" smtClean="0">
                <a:solidFill>
                  <a:srgbClr val="C5000B"/>
                </a:solidFill>
                <a:latin typeface="Ubuntu" pitchFamily="32" charset="0"/>
              </a:rPr>
              <a:t>Components</a:t>
            </a:r>
            <a:endParaRPr lang="zh-CN" sz="3600" dirty="0">
              <a:solidFill>
                <a:srgbClr val="C5000B"/>
              </a:solidFill>
              <a:latin typeface="Ubuntu" pitchFamily="32" charset="0"/>
            </a:endParaRPr>
          </a:p>
        </p:txBody>
      </p:sp>
      <p:sp>
        <p:nvSpPr>
          <p:cNvPr id="3" name="TextBox 2"/>
          <p:cNvSpPr txBox="1"/>
          <p:nvPr/>
        </p:nvSpPr>
        <p:spPr>
          <a:xfrm>
            <a:off x="647824" y="1858363"/>
            <a:ext cx="9001000" cy="3099010"/>
          </a:xfrm>
          <a:prstGeom prst="rect">
            <a:avLst/>
          </a:prstGeom>
          <a:noFill/>
          <a:ln>
            <a:noFill/>
          </a:ln>
        </p:spPr>
        <p:txBody>
          <a:bodyPr vert="horz" wrap="square" lIns="90000" tIns="45000" rIns="90000" bIns="45000" anchorCtr="0" compatLnSpc="0">
            <a:spAutoFit/>
          </a:bodyPr>
          <a:lstStyle/>
          <a:p>
            <a:pPr marL="431800" indent="-323850">
              <a:lnSpc>
                <a:spcPct val="100000"/>
              </a:lnSpc>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400" b="1" dirty="0" smtClean="0">
                <a:ea typeface="宋体" pitchFamily="2" charset="-122"/>
              </a:rPr>
              <a:t>The Ring</a:t>
            </a:r>
            <a:r>
              <a:rPr lang="en-US" altLang="zh-CN" sz="2400" dirty="0" smtClean="0">
                <a:ea typeface="宋体" pitchFamily="2" charset="-122"/>
              </a:rPr>
              <a:t>: Mapping of names to entities (</a:t>
            </a:r>
            <a:r>
              <a:rPr lang="en-US" altLang="zh-CN" sz="2400" dirty="0" err="1" smtClean="0">
                <a:ea typeface="宋体" pitchFamily="2" charset="-122"/>
              </a:rPr>
              <a:t>accounts,containers</a:t>
            </a:r>
            <a:r>
              <a:rPr lang="en-US" altLang="zh-CN" sz="2400" dirty="0" smtClean="0">
                <a:ea typeface="宋体" pitchFamily="2" charset="-122"/>
              </a:rPr>
              <a:t>, objects) on disk.</a:t>
            </a:r>
          </a:p>
          <a:p>
            <a:pPr marL="1174750" lvl="1" indent="-323850">
              <a:lnSpc>
                <a:spcPct val="100000"/>
              </a:lnSpc>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000" dirty="0" smtClean="0">
                <a:ea typeface="宋体" pitchFamily="2" charset="-122"/>
              </a:rPr>
              <a:t>Stores data based on zones, devices, partitions, and replicas</a:t>
            </a:r>
          </a:p>
          <a:p>
            <a:pPr marL="1174750" lvl="1" indent="-323850">
              <a:lnSpc>
                <a:spcPct val="100000"/>
              </a:lnSpc>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000" dirty="0" smtClean="0">
                <a:ea typeface="宋体" pitchFamily="2" charset="-122"/>
              </a:rPr>
              <a:t>Weights can be used to balance the distribution of partitions</a:t>
            </a:r>
          </a:p>
          <a:p>
            <a:pPr marL="1174750" lvl="1" indent="-323850">
              <a:lnSpc>
                <a:spcPct val="100000"/>
              </a:lnSpc>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000" dirty="0" smtClean="0">
                <a:ea typeface="宋体" pitchFamily="2" charset="-122"/>
              </a:rPr>
              <a:t>Used by the Proxy Server for many background processes</a:t>
            </a:r>
          </a:p>
          <a:p>
            <a:pPr marL="431800" indent="-323850">
              <a:lnSpc>
                <a:spcPct val="100000"/>
              </a:lnSpc>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400" b="1" dirty="0" smtClean="0">
                <a:ea typeface="宋体" pitchFamily="2" charset="-122"/>
              </a:rPr>
              <a:t>Proxy Server</a:t>
            </a:r>
            <a:r>
              <a:rPr lang="en-US" altLang="zh-CN" sz="2400" dirty="0" smtClean="0">
                <a:ea typeface="宋体" pitchFamily="2" charset="-122"/>
              </a:rPr>
              <a:t>: Request routing, exposes the public API</a:t>
            </a:r>
          </a:p>
          <a:p>
            <a:pPr marL="431800" indent="-323850">
              <a:lnSpc>
                <a:spcPct val="100000"/>
              </a:lnSpc>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400" b="1" dirty="0" smtClean="0">
                <a:ea typeface="宋体" pitchFamily="2" charset="-122"/>
              </a:rPr>
              <a:t>Replication</a:t>
            </a:r>
            <a:r>
              <a:rPr lang="en-US" altLang="zh-CN" sz="2400" dirty="0" smtClean="0">
                <a:ea typeface="宋体" pitchFamily="2" charset="-122"/>
              </a:rPr>
              <a:t>: Keep the system consistent, handle failures</a:t>
            </a:r>
          </a:p>
          <a:p>
            <a:pPr marL="431800" indent="-323850">
              <a:lnSpc>
                <a:spcPct val="100000"/>
              </a:lnSpc>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400" b="1" dirty="0" smtClean="0">
                <a:ea typeface="宋体" pitchFamily="2" charset="-122"/>
              </a:rPr>
              <a:t>Updaters</a:t>
            </a:r>
            <a:r>
              <a:rPr lang="en-US" altLang="zh-CN" sz="2400" dirty="0" smtClean="0">
                <a:ea typeface="宋体" pitchFamily="2" charset="-122"/>
              </a:rPr>
              <a:t>: Process failed or queued updates</a:t>
            </a:r>
          </a:p>
          <a:p>
            <a:pPr marL="431800" indent="-323850">
              <a:lnSpc>
                <a:spcPct val="100000"/>
              </a:lnSpc>
              <a:buSzPct val="45000"/>
              <a:buFont typeface="Wingdings" pitchFamily="2" charset="2"/>
              <a:buChar char="n"/>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400" b="1" dirty="0" smtClean="0">
                <a:ea typeface="宋体" pitchFamily="2" charset="-122"/>
              </a:rPr>
              <a:t>Auditors</a:t>
            </a:r>
            <a:r>
              <a:rPr lang="en-US" altLang="zh-CN" sz="2400" dirty="0" smtClean="0">
                <a:ea typeface="宋体" pitchFamily="2" charset="-122"/>
              </a:rPr>
              <a:t>: Verify integrity of objects, containers, and account</a:t>
            </a:r>
          </a:p>
        </p:txBody>
      </p:sp>
    </p:spTree>
    <p:extLst>
      <p:ext uri="{BB962C8B-B14F-4D97-AF65-F5344CB8AC3E}">
        <p14:creationId xmlns:p14="http://schemas.microsoft.com/office/powerpoint/2010/main" val="3440492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609094" y="4130585"/>
            <a:ext cx="1584176" cy="26735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solidFill>
                <a:schemeClr val="tx1"/>
              </a:solidFill>
            </a:endParaRPr>
          </a:p>
        </p:txBody>
      </p:sp>
      <p:sp>
        <p:nvSpPr>
          <p:cNvPr id="2" name="标题 1"/>
          <p:cNvSpPr txBox="1">
            <a:spLocks noGrp="1"/>
          </p:cNvSpPr>
          <p:nvPr>
            <p:ph type="title" idx="4294967295"/>
          </p:nvPr>
        </p:nvSpPr>
        <p:spPr/>
        <p:txBody>
          <a:bodyPr wrap="square"/>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hangingPunct="0">
              <a:buNone/>
            </a:pPr>
            <a:r>
              <a:rPr lang="zh-CN" altLang="zh-CN" sz="3600" dirty="0">
                <a:solidFill>
                  <a:srgbClr val="C5000B"/>
                </a:solidFill>
                <a:latin typeface="Ubuntu" pitchFamily="32" charset="0"/>
              </a:rPr>
              <a:t>Swift</a:t>
            </a:r>
            <a:r>
              <a:rPr lang="zh-CN" sz="4400" dirty="0">
                <a:latin typeface="Arial" pitchFamily="18"/>
              </a:rPr>
              <a:t> </a:t>
            </a:r>
            <a:r>
              <a:rPr lang="en-US" altLang="zh-CN" sz="3600" dirty="0" smtClean="0">
                <a:solidFill>
                  <a:srgbClr val="C5000B"/>
                </a:solidFill>
                <a:latin typeface="Ubuntu" pitchFamily="32" charset="0"/>
              </a:rPr>
              <a:t>Architecture</a:t>
            </a:r>
            <a:endParaRPr lang="zh-CN" altLang="zh-CN" sz="3600" dirty="0">
              <a:solidFill>
                <a:srgbClr val="C5000B"/>
              </a:solidFill>
              <a:latin typeface="Ubuntu" pitchFamily="32" charset="0"/>
            </a:endParaRPr>
          </a:p>
        </p:txBody>
      </p:sp>
      <p:sp>
        <p:nvSpPr>
          <p:cNvPr id="4" name="笑脸 3"/>
          <p:cNvSpPr/>
          <p:nvPr/>
        </p:nvSpPr>
        <p:spPr>
          <a:xfrm>
            <a:off x="2193270" y="1547589"/>
            <a:ext cx="576064" cy="504056"/>
          </a:xfrm>
          <a:prstGeom prst="smileyFac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
        <p:nvSpPr>
          <p:cNvPr id="5" name="圆角矩形 4"/>
          <p:cNvSpPr/>
          <p:nvPr/>
        </p:nvSpPr>
        <p:spPr>
          <a:xfrm>
            <a:off x="3561422" y="2915741"/>
            <a:ext cx="2423216"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solidFill>
                  <a:schemeClr val="tx1"/>
                </a:solidFill>
              </a:rPr>
              <a:t>Load Balancer</a:t>
            </a:r>
            <a:endParaRPr lang="zh-CN" altLang="en-US" b="1" dirty="0">
              <a:solidFill>
                <a:schemeClr val="tx1"/>
              </a:solidFill>
            </a:endParaRPr>
          </a:p>
        </p:txBody>
      </p:sp>
      <p:sp>
        <p:nvSpPr>
          <p:cNvPr id="12" name="圆角矩形 11"/>
          <p:cNvSpPr/>
          <p:nvPr/>
        </p:nvSpPr>
        <p:spPr>
          <a:xfrm>
            <a:off x="763916" y="4283893"/>
            <a:ext cx="1321199" cy="41097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b="1" dirty="0" smtClean="0">
                <a:solidFill>
                  <a:schemeClr val="bg1"/>
                </a:solidFill>
              </a:rPr>
              <a:t>Proxy Server</a:t>
            </a:r>
            <a:endParaRPr lang="zh-CN" altLang="en-US" sz="1400" b="1" dirty="0">
              <a:solidFill>
                <a:schemeClr val="bg1"/>
              </a:solidFill>
            </a:endParaRPr>
          </a:p>
        </p:txBody>
      </p:sp>
      <p:sp>
        <p:nvSpPr>
          <p:cNvPr id="13" name="圆角矩形 12"/>
          <p:cNvSpPr/>
          <p:nvPr/>
        </p:nvSpPr>
        <p:spPr>
          <a:xfrm>
            <a:off x="753110" y="5219997"/>
            <a:ext cx="1321199" cy="410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solidFill>
                  <a:schemeClr val="tx1"/>
                </a:solidFill>
              </a:rPr>
              <a:t>Object Server</a:t>
            </a:r>
            <a:endParaRPr lang="zh-CN" altLang="en-US" sz="1400" b="1" dirty="0">
              <a:solidFill>
                <a:schemeClr val="tx1"/>
              </a:solidFill>
            </a:endParaRPr>
          </a:p>
        </p:txBody>
      </p:sp>
      <p:sp>
        <p:nvSpPr>
          <p:cNvPr id="14" name="圆角矩形 13"/>
          <p:cNvSpPr/>
          <p:nvPr/>
        </p:nvSpPr>
        <p:spPr>
          <a:xfrm>
            <a:off x="753110" y="5724053"/>
            <a:ext cx="1321199" cy="410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dirty="0" smtClean="0">
                <a:solidFill>
                  <a:schemeClr val="tx1"/>
                </a:solidFill>
              </a:rPr>
              <a:t>Container</a:t>
            </a:r>
            <a:r>
              <a:rPr lang="en-US" altLang="zh-CN" sz="1200" b="1" dirty="0" smtClean="0"/>
              <a:t> </a:t>
            </a:r>
            <a:r>
              <a:rPr lang="en-US" altLang="zh-CN" sz="1200" b="1" dirty="0">
                <a:solidFill>
                  <a:schemeClr val="tx1"/>
                </a:solidFill>
              </a:rPr>
              <a:t>Server</a:t>
            </a:r>
            <a:endParaRPr lang="zh-CN" altLang="en-US" sz="1200" b="1" dirty="0">
              <a:solidFill>
                <a:schemeClr val="tx1"/>
              </a:solidFill>
            </a:endParaRPr>
          </a:p>
        </p:txBody>
      </p:sp>
      <p:sp>
        <p:nvSpPr>
          <p:cNvPr id="15" name="圆角矩形 14"/>
          <p:cNvSpPr/>
          <p:nvPr/>
        </p:nvSpPr>
        <p:spPr>
          <a:xfrm>
            <a:off x="753110" y="6228109"/>
            <a:ext cx="1321199" cy="410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dirty="0">
                <a:solidFill>
                  <a:schemeClr val="tx1"/>
                </a:solidFill>
              </a:rPr>
              <a:t>Account Server</a:t>
            </a:r>
            <a:endParaRPr lang="zh-CN" altLang="en-US" sz="1200" b="1" dirty="0">
              <a:solidFill>
                <a:schemeClr val="tx1"/>
              </a:solidFill>
            </a:endParaRPr>
          </a:p>
        </p:txBody>
      </p:sp>
      <p:sp>
        <p:nvSpPr>
          <p:cNvPr id="18" name="TextBox 17"/>
          <p:cNvSpPr txBox="1"/>
          <p:nvPr/>
        </p:nvSpPr>
        <p:spPr>
          <a:xfrm>
            <a:off x="1041142" y="3779837"/>
            <a:ext cx="772310" cy="338554"/>
          </a:xfrm>
          <a:prstGeom prst="rect">
            <a:avLst/>
          </a:prstGeom>
          <a:noFill/>
        </p:spPr>
        <p:txBody>
          <a:bodyPr wrap="square" rtlCol="0">
            <a:spAutoFit/>
          </a:bodyPr>
          <a:lstStyle/>
          <a:p>
            <a:r>
              <a:rPr lang="en-US" altLang="zh-CN" sz="1600" dirty="0" smtClean="0"/>
              <a:t>Zone1</a:t>
            </a:r>
            <a:endParaRPr lang="zh-CN" altLang="en-US" dirty="0"/>
          </a:p>
        </p:txBody>
      </p:sp>
      <p:sp>
        <p:nvSpPr>
          <p:cNvPr id="37" name="圆角矩形 36"/>
          <p:cNvSpPr/>
          <p:nvPr/>
        </p:nvSpPr>
        <p:spPr>
          <a:xfrm>
            <a:off x="2481302" y="4130585"/>
            <a:ext cx="1584176" cy="26735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1" dirty="0">
              <a:solidFill>
                <a:schemeClr val="tx1"/>
              </a:solidFill>
            </a:endParaRPr>
          </a:p>
        </p:txBody>
      </p:sp>
      <p:sp>
        <p:nvSpPr>
          <p:cNvPr id="38" name="圆角矩形 37"/>
          <p:cNvSpPr/>
          <p:nvPr/>
        </p:nvSpPr>
        <p:spPr>
          <a:xfrm>
            <a:off x="2636124" y="4283893"/>
            <a:ext cx="1321199" cy="41097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b="1" dirty="0">
                <a:solidFill>
                  <a:schemeClr val="bg1"/>
                </a:solidFill>
              </a:rPr>
              <a:t>Proxy</a:t>
            </a:r>
            <a:r>
              <a:rPr lang="en-US" altLang="zh-CN" sz="1400" b="1" dirty="0">
                <a:solidFill>
                  <a:schemeClr val="tx1"/>
                </a:solidFill>
              </a:rPr>
              <a:t> </a:t>
            </a:r>
            <a:r>
              <a:rPr lang="en-US" altLang="zh-CN" sz="1400" b="1" dirty="0">
                <a:solidFill>
                  <a:schemeClr val="bg1"/>
                </a:solidFill>
              </a:rPr>
              <a:t>Server</a:t>
            </a:r>
            <a:endParaRPr lang="zh-CN" altLang="en-US" sz="1400" b="1" dirty="0">
              <a:solidFill>
                <a:schemeClr val="bg1"/>
              </a:solidFill>
            </a:endParaRPr>
          </a:p>
        </p:txBody>
      </p:sp>
      <p:sp>
        <p:nvSpPr>
          <p:cNvPr id="39" name="圆角矩形 38"/>
          <p:cNvSpPr/>
          <p:nvPr/>
        </p:nvSpPr>
        <p:spPr>
          <a:xfrm>
            <a:off x="2625318" y="5219997"/>
            <a:ext cx="1321199" cy="410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solidFill>
                  <a:schemeClr val="tx1"/>
                </a:solidFill>
              </a:rPr>
              <a:t>Object Server</a:t>
            </a:r>
            <a:endParaRPr lang="zh-CN" altLang="en-US" sz="1400" b="1" dirty="0">
              <a:solidFill>
                <a:schemeClr val="tx1"/>
              </a:solidFill>
            </a:endParaRPr>
          </a:p>
        </p:txBody>
      </p:sp>
      <p:sp>
        <p:nvSpPr>
          <p:cNvPr id="40" name="圆角矩形 39"/>
          <p:cNvSpPr/>
          <p:nvPr/>
        </p:nvSpPr>
        <p:spPr>
          <a:xfrm>
            <a:off x="2625318" y="5724053"/>
            <a:ext cx="1321199" cy="410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dirty="0">
                <a:solidFill>
                  <a:schemeClr val="tx1"/>
                </a:solidFill>
              </a:rPr>
              <a:t>Container Server</a:t>
            </a:r>
            <a:endParaRPr lang="zh-CN" altLang="en-US" sz="1200" b="1" dirty="0">
              <a:solidFill>
                <a:schemeClr val="tx1"/>
              </a:solidFill>
            </a:endParaRPr>
          </a:p>
        </p:txBody>
      </p:sp>
      <p:sp>
        <p:nvSpPr>
          <p:cNvPr id="41" name="圆角矩形 40"/>
          <p:cNvSpPr/>
          <p:nvPr/>
        </p:nvSpPr>
        <p:spPr>
          <a:xfrm>
            <a:off x="2625318" y="6228109"/>
            <a:ext cx="1321199" cy="410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dirty="0">
                <a:solidFill>
                  <a:schemeClr val="tx1"/>
                </a:solidFill>
              </a:rPr>
              <a:t>Account Server</a:t>
            </a:r>
            <a:endParaRPr lang="zh-CN" altLang="en-US" sz="1200" b="1" dirty="0">
              <a:solidFill>
                <a:schemeClr val="tx1"/>
              </a:solidFill>
            </a:endParaRPr>
          </a:p>
        </p:txBody>
      </p:sp>
      <p:sp>
        <p:nvSpPr>
          <p:cNvPr id="42" name="TextBox 41"/>
          <p:cNvSpPr txBox="1"/>
          <p:nvPr/>
        </p:nvSpPr>
        <p:spPr>
          <a:xfrm>
            <a:off x="2913350" y="3779837"/>
            <a:ext cx="772310" cy="338554"/>
          </a:xfrm>
          <a:prstGeom prst="rect">
            <a:avLst/>
          </a:prstGeom>
          <a:noFill/>
        </p:spPr>
        <p:txBody>
          <a:bodyPr wrap="square" rtlCol="0">
            <a:spAutoFit/>
          </a:bodyPr>
          <a:lstStyle/>
          <a:p>
            <a:r>
              <a:rPr lang="en-US" altLang="zh-CN" sz="1600" dirty="0" smtClean="0"/>
              <a:t>Zone2</a:t>
            </a:r>
            <a:endParaRPr lang="zh-CN" altLang="en-US" dirty="0"/>
          </a:p>
        </p:txBody>
      </p:sp>
      <p:sp>
        <p:nvSpPr>
          <p:cNvPr id="43" name="圆角矩形 42"/>
          <p:cNvSpPr/>
          <p:nvPr/>
        </p:nvSpPr>
        <p:spPr>
          <a:xfrm>
            <a:off x="4281502" y="4130585"/>
            <a:ext cx="1584176" cy="26735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1" dirty="0">
              <a:solidFill>
                <a:schemeClr val="tx1"/>
              </a:solidFill>
            </a:endParaRPr>
          </a:p>
        </p:txBody>
      </p:sp>
      <p:sp>
        <p:nvSpPr>
          <p:cNvPr id="44" name="圆角矩形 43"/>
          <p:cNvSpPr/>
          <p:nvPr/>
        </p:nvSpPr>
        <p:spPr>
          <a:xfrm>
            <a:off x="4436324" y="4283893"/>
            <a:ext cx="1321199" cy="41097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b="1" dirty="0">
                <a:solidFill>
                  <a:schemeClr val="bg1"/>
                </a:solidFill>
              </a:rPr>
              <a:t>Proxy</a:t>
            </a:r>
            <a:r>
              <a:rPr lang="en-US" altLang="zh-CN" sz="1400" b="1" dirty="0">
                <a:solidFill>
                  <a:schemeClr val="tx1"/>
                </a:solidFill>
              </a:rPr>
              <a:t> </a:t>
            </a:r>
            <a:r>
              <a:rPr lang="en-US" altLang="zh-CN" sz="1400" b="1" dirty="0">
                <a:solidFill>
                  <a:schemeClr val="bg1"/>
                </a:solidFill>
              </a:rPr>
              <a:t>Server</a:t>
            </a:r>
            <a:endParaRPr lang="zh-CN" altLang="en-US" sz="1400" b="1" dirty="0">
              <a:solidFill>
                <a:schemeClr val="bg1"/>
              </a:solidFill>
            </a:endParaRPr>
          </a:p>
        </p:txBody>
      </p:sp>
      <p:sp>
        <p:nvSpPr>
          <p:cNvPr id="45" name="圆角矩形 44"/>
          <p:cNvSpPr/>
          <p:nvPr/>
        </p:nvSpPr>
        <p:spPr>
          <a:xfrm>
            <a:off x="4425518" y="5219997"/>
            <a:ext cx="1321199" cy="410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solidFill>
                  <a:schemeClr val="tx1"/>
                </a:solidFill>
              </a:rPr>
              <a:t>Object Server</a:t>
            </a:r>
            <a:endParaRPr lang="zh-CN" altLang="en-US" sz="1400" b="1" dirty="0">
              <a:solidFill>
                <a:schemeClr val="tx1"/>
              </a:solidFill>
            </a:endParaRPr>
          </a:p>
        </p:txBody>
      </p:sp>
      <p:sp>
        <p:nvSpPr>
          <p:cNvPr id="46" name="圆角矩形 45"/>
          <p:cNvSpPr/>
          <p:nvPr/>
        </p:nvSpPr>
        <p:spPr>
          <a:xfrm>
            <a:off x="4425518" y="5724053"/>
            <a:ext cx="1321199" cy="410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dirty="0">
                <a:solidFill>
                  <a:schemeClr val="tx1"/>
                </a:solidFill>
              </a:rPr>
              <a:t>Container Server</a:t>
            </a:r>
            <a:endParaRPr lang="zh-CN" altLang="en-US" sz="1200" b="1" dirty="0">
              <a:solidFill>
                <a:schemeClr val="tx1"/>
              </a:solidFill>
            </a:endParaRPr>
          </a:p>
        </p:txBody>
      </p:sp>
      <p:sp>
        <p:nvSpPr>
          <p:cNvPr id="47" name="圆角矩形 46"/>
          <p:cNvSpPr/>
          <p:nvPr/>
        </p:nvSpPr>
        <p:spPr>
          <a:xfrm>
            <a:off x="4425518" y="6228109"/>
            <a:ext cx="1321199" cy="410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dirty="0">
                <a:solidFill>
                  <a:schemeClr val="tx1"/>
                </a:solidFill>
              </a:rPr>
              <a:t>Account Server</a:t>
            </a:r>
            <a:endParaRPr lang="zh-CN" altLang="en-US" sz="1200" b="1" dirty="0">
              <a:solidFill>
                <a:schemeClr val="tx1"/>
              </a:solidFill>
            </a:endParaRPr>
          </a:p>
        </p:txBody>
      </p:sp>
      <p:sp>
        <p:nvSpPr>
          <p:cNvPr id="48" name="TextBox 47"/>
          <p:cNvSpPr txBox="1"/>
          <p:nvPr/>
        </p:nvSpPr>
        <p:spPr>
          <a:xfrm>
            <a:off x="4713550" y="3779837"/>
            <a:ext cx="772310" cy="338554"/>
          </a:xfrm>
          <a:prstGeom prst="rect">
            <a:avLst/>
          </a:prstGeom>
          <a:noFill/>
        </p:spPr>
        <p:txBody>
          <a:bodyPr wrap="square" rtlCol="0">
            <a:spAutoFit/>
          </a:bodyPr>
          <a:lstStyle/>
          <a:p>
            <a:r>
              <a:rPr lang="en-US" altLang="zh-CN" sz="1600" dirty="0" smtClean="0"/>
              <a:t>Zone3</a:t>
            </a:r>
            <a:endParaRPr lang="zh-CN" altLang="en-US" dirty="0"/>
          </a:p>
        </p:txBody>
      </p:sp>
      <p:sp>
        <p:nvSpPr>
          <p:cNvPr id="49" name="圆角矩形 48"/>
          <p:cNvSpPr/>
          <p:nvPr/>
        </p:nvSpPr>
        <p:spPr>
          <a:xfrm>
            <a:off x="6081702" y="4130585"/>
            <a:ext cx="1584176" cy="26735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1" dirty="0">
              <a:solidFill>
                <a:schemeClr val="tx1"/>
              </a:solidFill>
            </a:endParaRPr>
          </a:p>
        </p:txBody>
      </p:sp>
      <p:sp>
        <p:nvSpPr>
          <p:cNvPr id="50" name="圆角矩形 49"/>
          <p:cNvSpPr/>
          <p:nvPr/>
        </p:nvSpPr>
        <p:spPr>
          <a:xfrm>
            <a:off x="6236524" y="4283893"/>
            <a:ext cx="1321199" cy="41097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b="1" dirty="0">
                <a:solidFill>
                  <a:schemeClr val="bg1"/>
                </a:solidFill>
              </a:rPr>
              <a:t>Proxy</a:t>
            </a:r>
            <a:r>
              <a:rPr lang="en-US" altLang="zh-CN" sz="1400" b="1" dirty="0">
                <a:solidFill>
                  <a:schemeClr val="tx1"/>
                </a:solidFill>
              </a:rPr>
              <a:t> </a:t>
            </a:r>
            <a:r>
              <a:rPr lang="en-US" altLang="zh-CN" sz="1400" b="1" dirty="0">
                <a:solidFill>
                  <a:schemeClr val="bg1"/>
                </a:solidFill>
              </a:rPr>
              <a:t>Server</a:t>
            </a:r>
            <a:endParaRPr lang="zh-CN" altLang="en-US" sz="1400" b="1" dirty="0">
              <a:solidFill>
                <a:schemeClr val="bg1"/>
              </a:solidFill>
            </a:endParaRPr>
          </a:p>
        </p:txBody>
      </p:sp>
      <p:sp>
        <p:nvSpPr>
          <p:cNvPr id="51" name="圆角矩形 50"/>
          <p:cNvSpPr/>
          <p:nvPr/>
        </p:nvSpPr>
        <p:spPr>
          <a:xfrm>
            <a:off x="6225718" y="5219997"/>
            <a:ext cx="1321199" cy="410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solidFill>
                  <a:schemeClr val="tx1"/>
                </a:solidFill>
              </a:rPr>
              <a:t>Object Server</a:t>
            </a:r>
            <a:endParaRPr lang="zh-CN" altLang="en-US" sz="1400" b="1" dirty="0">
              <a:solidFill>
                <a:schemeClr val="tx1"/>
              </a:solidFill>
            </a:endParaRPr>
          </a:p>
        </p:txBody>
      </p:sp>
      <p:sp>
        <p:nvSpPr>
          <p:cNvPr id="52" name="圆角矩形 51"/>
          <p:cNvSpPr/>
          <p:nvPr/>
        </p:nvSpPr>
        <p:spPr>
          <a:xfrm>
            <a:off x="6225718" y="5724053"/>
            <a:ext cx="1321199" cy="410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dirty="0">
                <a:solidFill>
                  <a:schemeClr val="tx1"/>
                </a:solidFill>
              </a:rPr>
              <a:t>Container Server</a:t>
            </a:r>
            <a:endParaRPr lang="zh-CN" altLang="en-US" sz="1200" b="1" dirty="0">
              <a:solidFill>
                <a:schemeClr val="tx1"/>
              </a:solidFill>
            </a:endParaRPr>
          </a:p>
        </p:txBody>
      </p:sp>
      <p:sp>
        <p:nvSpPr>
          <p:cNvPr id="53" name="圆角矩形 52"/>
          <p:cNvSpPr/>
          <p:nvPr/>
        </p:nvSpPr>
        <p:spPr>
          <a:xfrm>
            <a:off x="6225718" y="6228109"/>
            <a:ext cx="1321199" cy="410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dirty="0">
                <a:solidFill>
                  <a:schemeClr val="tx1"/>
                </a:solidFill>
              </a:rPr>
              <a:t>Account Server</a:t>
            </a:r>
            <a:endParaRPr lang="zh-CN" altLang="en-US" sz="1200" b="1" dirty="0">
              <a:solidFill>
                <a:schemeClr val="tx1"/>
              </a:solidFill>
            </a:endParaRPr>
          </a:p>
        </p:txBody>
      </p:sp>
      <p:sp>
        <p:nvSpPr>
          <p:cNvPr id="54" name="TextBox 53"/>
          <p:cNvSpPr txBox="1"/>
          <p:nvPr/>
        </p:nvSpPr>
        <p:spPr>
          <a:xfrm>
            <a:off x="6513750" y="3779837"/>
            <a:ext cx="772310" cy="338554"/>
          </a:xfrm>
          <a:prstGeom prst="rect">
            <a:avLst/>
          </a:prstGeom>
          <a:noFill/>
        </p:spPr>
        <p:txBody>
          <a:bodyPr wrap="square" rtlCol="0">
            <a:spAutoFit/>
          </a:bodyPr>
          <a:lstStyle/>
          <a:p>
            <a:r>
              <a:rPr lang="en-US" altLang="zh-CN" sz="1600" dirty="0" smtClean="0"/>
              <a:t>Zone4</a:t>
            </a:r>
            <a:endParaRPr lang="zh-CN" altLang="en-US" dirty="0"/>
          </a:p>
        </p:txBody>
      </p:sp>
      <p:sp>
        <p:nvSpPr>
          <p:cNvPr id="55" name="圆角矩形 54"/>
          <p:cNvSpPr/>
          <p:nvPr/>
        </p:nvSpPr>
        <p:spPr>
          <a:xfrm>
            <a:off x="7881902" y="4130585"/>
            <a:ext cx="1584176" cy="26735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b="1" dirty="0">
              <a:solidFill>
                <a:schemeClr val="tx1"/>
              </a:solidFill>
            </a:endParaRPr>
          </a:p>
        </p:txBody>
      </p:sp>
      <p:sp>
        <p:nvSpPr>
          <p:cNvPr id="56" name="圆角矩形 55"/>
          <p:cNvSpPr/>
          <p:nvPr/>
        </p:nvSpPr>
        <p:spPr>
          <a:xfrm>
            <a:off x="8036724" y="4283893"/>
            <a:ext cx="1321199" cy="41097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b="1" dirty="0">
                <a:solidFill>
                  <a:schemeClr val="bg1"/>
                </a:solidFill>
              </a:rPr>
              <a:t>Proxy</a:t>
            </a:r>
            <a:r>
              <a:rPr lang="en-US" altLang="zh-CN" sz="1400" b="1" dirty="0">
                <a:solidFill>
                  <a:schemeClr val="tx1"/>
                </a:solidFill>
              </a:rPr>
              <a:t> </a:t>
            </a:r>
            <a:r>
              <a:rPr lang="en-US" altLang="zh-CN" sz="1400" b="1" dirty="0">
                <a:solidFill>
                  <a:schemeClr val="bg1"/>
                </a:solidFill>
              </a:rPr>
              <a:t>Server</a:t>
            </a:r>
            <a:endParaRPr lang="zh-CN" altLang="en-US" sz="1400" b="1" dirty="0">
              <a:solidFill>
                <a:schemeClr val="bg1"/>
              </a:solidFill>
            </a:endParaRPr>
          </a:p>
        </p:txBody>
      </p:sp>
      <p:sp>
        <p:nvSpPr>
          <p:cNvPr id="57" name="圆角矩形 56"/>
          <p:cNvSpPr/>
          <p:nvPr/>
        </p:nvSpPr>
        <p:spPr>
          <a:xfrm>
            <a:off x="8025918" y="5219997"/>
            <a:ext cx="1321199" cy="410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solidFill>
                  <a:schemeClr val="tx1"/>
                </a:solidFill>
              </a:rPr>
              <a:t>Object Server</a:t>
            </a:r>
            <a:endParaRPr lang="zh-CN" altLang="en-US" sz="1400" b="1" dirty="0">
              <a:solidFill>
                <a:schemeClr val="tx1"/>
              </a:solidFill>
            </a:endParaRPr>
          </a:p>
        </p:txBody>
      </p:sp>
      <p:sp>
        <p:nvSpPr>
          <p:cNvPr id="58" name="圆角矩形 57"/>
          <p:cNvSpPr/>
          <p:nvPr/>
        </p:nvSpPr>
        <p:spPr>
          <a:xfrm>
            <a:off x="8025918" y="5724053"/>
            <a:ext cx="1321199" cy="410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dirty="0">
                <a:solidFill>
                  <a:schemeClr val="tx1"/>
                </a:solidFill>
              </a:rPr>
              <a:t>Container Server</a:t>
            </a:r>
            <a:endParaRPr lang="zh-CN" altLang="en-US" sz="1200" b="1" dirty="0">
              <a:solidFill>
                <a:schemeClr val="tx1"/>
              </a:solidFill>
            </a:endParaRPr>
          </a:p>
        </p:txBody>
      </p:sp>
      <p:sp>
        <p:nvSpPr>
          <p:cNvPr id="59" name="圆角矩形 58"/>
          <p:cNvSpPr/>
          <p:nvPr/>
        </p:nvSpPr>
        <p:spPr>
          <a:xfrm>
            <a:off x="8025918" y="6228109"/>
            <a:ext cx="1321199" cy="410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dirty="0">
                <a:solidFill>
                  <a:schemeClr val="tx1"/>
                </a:solidFill>
              </a:rPr>
              <a:t>Account Server</a:t>
            </a:r>
            <a:endParaRPr lang="zh-CN" altLang="en-US" sz="1200" b="1" dirty="0">
              <a:solidFill>
                <a:schemeClr val="tx1"/>
              </a:solidFill>
            </a:endParaRPr>
          </a:p>
        </p:txBody>
      </p:sp>
      <p:sp>
        <p:nvSpPr>
          <p:cNvPr id="60" name="TextBox 59"/>
          <p:cNvSpPr txBox="1"/>
          <p:nvPr/>
        </p:nvSpPr>
        <p:spPr>
          <a:xfrm>
            <a:off x="8313950" y="3779837"/>
            <a:ext cx="772310" cy="338554"/>
          </a:xfrm>
          <a:prstGeom prst="rect">
            <a:avLst/>
          </a:prstGeom>
          <a:noFill/>
        </p:spPr>
        <p:txBody>
          <a:bodyPr wrap="square" rtlCol="0">
            <a:spAutoFit/>
          </a:bodyPr>
          <a:lstStyle/>
          <a:p>
            <a:r>
              <a:rPr lang="en-US" altLang="zh-CN" sz="1600" dirty="0" smtClean="0"/>
              <a:t>Zone5</a:t>
            </a:r>
            <a:endParaRPr lang="zh-CN" altLang="en-US" dirty="0"/>
          </a:p>
        </p:txBody>
      </p:sp>
      <p:cxnSp>
        <p:nvCxnSpPr>
          <p:cNvPr id="62" name="直接箭头连接符 61"/>
          <p:cNvCxnSpPr>
            <a:stCxn id="4" idx="5"/>
          </p:cNvCxnSpPr>
          <p:nvPr/>
        </p:nvCxnSpPr>
        <p:spPr>
          <a:xfrm>
            <a:off x="2684971" y="1977828"/>
            <a:ext cx="1740547" cy="937913"/>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65" name="直接箭头连接符 64"/>
          <p:cNvCxnSpPr>
            <a:endCxn id="4" idx="6"/>
          </p:cNvCxnSpPr>
          <p:nvPr/>
        </p:nvCxnSpPr>
        <p:spPr>
          <a:xfrm flipH="1" flipV="1">
            <a:off x="2769334" y="1799617"/>
            <a:ext cx="2520280" cy="111612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 idx="2"/>
            <a:endCxn id="38" idx="0"/>
          </p:cNvCxnSpPr>
          <p:nvPr/>
        </p:nvCxnSpPr>
        <p:spPr>
          <a:xfrm flipH="1">
            <a:off x="3296724" y="3347789"/>
            <a:ext cx="1476306" cy="936104"/>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70" name="直接箭头连接符 69"/>
          <p:cNvCxnSpPr>
            <a:stCxn id="38" idx="2"/>
            <a:endCxn id="13" idx="0"/>
          </p:cNvCxnSpPr>
          <p:nvPr/>
        </p:nvCxnSpPr>
        <p:spPr>
          <a:xfrm flipH="1">
            <a:off x="1413710" y="4694865"/>
            <a:ext cx="1883014" cy="52513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72" name="直接箭头连接符 71"/>
          <p:cNvCxnSpPr>
            <a:stCxn id="38" idx="2"/>
            <a:endCxn id="45" idx="0"/>
          </p:cNvCxnSpPr>
          <p:nvPr/>
        </p:nvCxnSpPr>
        <p:spPr>
          <a:xfrm>
            <a:off x="3296724" y="4694865"/>
            <a:ext cx="1789394" cy="52513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74" name="直接箭头连接符 73"/>
          <p:cNvCxnSpPr>
            <a:stCxn id="38" idx="2"/>
            <a:endCxn id="57" idx="0"/>
          </p:cNvCxnSpPr>
          <p:nvPr/>
        </p:nvCxnSpPr>
        <p:spPr>
          <a:xfrm>
            <a:off x="3296724" y="4694865"/>
            <a:ext cx="5389794" cy="525132"/>
          </a:xfrm>
          <a:prstGeom prst="straightConnector1">
            <a:avLst/>
          </a:prstGeom>
          <a:ln w="28575">
            <a:solidFill>
              <a:schemeClr val="tx1"/>
            </a:solidFill>
            <a:prstDash val="sysDash"/>
            <a:tailEnd type="arrow"/>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2625318" y="2258377"/>
            <a:ext cx="1356462" cy="369332"/>
          </a:xfrm>
          <a:prstGeom prst="rect">
            <a:avLst/>
          </a:prstGeom>
          <a:noFill/>
        </p:spPr>
        <p:txBody>
          <a:bodyPr wrap="none" rtlCol="0">
            <a:spAutoFit/>
          </a:bodyPr>
          <a:lstStyle/>
          <a:p>
            <a:r>
              <a:rPr lang="en-US" altLang="zh-CN" dirty="0" smtClean="0"/>
              <a:t>PUT abc.png</a:t>
            </a:r>
            <a:endParaRPr lang="zh-CN" altLang="en-US" dirty="0"/>
          </a:p>
        </p:txBody>
      </p:sp>
      <p:cxnSp>
        <p:nvCxnSpPr>
          <p:cNvPr id="81" name="直接箭头连接符 80"/>
          <p:cNvCxnSpPr>
            <a:stCxn id="13" idx="0"/>
            <a:endCxn id="50" idx="2"/>
          </p:cNvCxnSpPr>
          <p:nvPr/>
        </p:nvCxnSpPr>
        <p:spPr>
          <a:xfrm flipV="1">
            <a:off x="1413710" y="4694865"/>
            <a:ext cx="5483414" cy="52513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50" idx="0"/>
          </p:cNvCxnSpPr>
          <p:nvPr/>
        </p:nvCxnSpPr>
        <p:spPr>
          <a:xfrm flipH="1" flipV="1">
            <a:off x="5289614" y="3347789"/>
            <a:ext cx="1607510" cy="93610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45" idx="0"/>
          </p:cNvCxnSpPr>
          <p:nvPr/>
        </p:nvCxnSpPr>
        <p:spPr>
          <a:xfrm flipV="1">
            <a:off x="5086118" y="4694865"/>
            <a:ext cx="1787672" cy="525132"/>
          </a:xfrm>
          <a:prstGeom prst="straightConnector1">
            <a:avLst/>
          </a:prstGeom>
          <a:ln w="28575">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57" idx="0"/>
            <a:endCxn id="50" idx="2"/>
          </p:cNvCxnSpPr>
          <p:nvPr/>
        </p:nvCxnSpPr>
        <p:spPr>
          <a:xfrm flipH="1" flipV="1">
            <a:off x="6897124" y="4694865"/>
            <a:ext cx="1789394" cy="525132"/>
          </a:xfrm>
          <a:prstGeom prst="straightConnector1">
            <a:avLst/>
          </a:prstGeom>
          <a:ln w="28575">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561422" y="1970345"/>
            <a:ext cx="1348446" cy="369332"/>
          </a:xfrm>
          <a:prstGeom prst="rect">
            <a:avLst/>
          </a:prstGeom>
          <a:noFill/>
        </p:spPr>
        <p:txBody>
          <a:bodyPr wrap="none" rtlCol="0">
            <a:spAutoFit/>
          </a:bodyPr>
          <a:lstStyle/>
          <a:p>
            <a:r>
              <a:rPr lang="en-US" altLang="zh-CN" dirty="0" smtClean="0">
                <a:solidFill>
                  <a:srgbClr val="00B050"/>
                </a:solidFill>
              </a:rPr>
              <a:t>GET abc.png</a:t>
            </a:r>
            <a:endParaRPr lang="zh-CN" altLang="en-US" dirty="0">
              <a:solidFill>
                <a:srgbClr val="00B050"/>
              </a:solidFill>
            </a:endParaRPr>
          </a:p>
        </p:txBody>
      </p:sp>
      <p:sp>
        <p:nvSpPr>
          <p:cNvPr id="93" name="TextBox 92"/>
          <p:cNvSpPr txBox="1"/>
          <p:nvPr/>
        </p:nvSpPr>
        <p:spPr>
          <a:xfrm>
            <a:off x="5328344" y="1621338"/>
            <a:ext cx="4398448" cy="646331"/>
          </a:xfrm>
          <a:prstGeom prst="rect">
            <a:avLst/>
          </a:prstGeom>
          <a:noFill/>
        </p:spPr>
        <p:txBody>
          <a:bodyPr wrap="none" rtlCol="0">
            <a:spAutoFit/>
          </a:bodyPr>
          <a:lstStyle/>
          <a:p>
            <a:pPr marL="285750" indent="-285750">
              <a:buFont typeface="Arial" pitchFamily="34" charset="0"/>
              <a:buChar char="•"/>
            </a:pPr>
            <a:r>
              <a:rPr lang="en-US" altLang="zh-CN" dirty="0" smtClean="0"/>
              <a:t>1 Zone = 1 Physical Server with 12x2T disk</a:t>
            </a:r>
          </a:p>
          <a:p>
            <a:pPr marL="285750" indent="-285750">
              <a:buFont typeface="Arial" pitchFamily="34" charset="0"/>
              <a:buChar char="•"/>
            </a:pPr>
            <a:r>
              <a:rPr lang="en-US" altLang="zh-CN" dirty="0" smtClean="0"/>
              <a:t>Write/Read applies quorum protocol</a:t>
            </a:r>
            <a:endParaRPr lang="zh-CN" altLang="en-US" dirty="0"/>
          </a:p>
        </p:txBody>
      </p:sp>
      <p:sp>
        <p:nvSpPr>
          <p:cNvPr id="3" name="灯片编号占位符 2"/>
          <p:cNvSpPr>
            <a:spLocks noGrp="1"/>
          </p:cNvSpPr>
          <p:nvPr>
            <p:ph type="sldNum" sz="quarter" idx="10"/>
          </p:nvPr>
        </p:nvSpPr>
        <p:spPr>
          <a:xfrm>
            <a:off x="7543799" y="6599128"/>
            <a:ext cx="2348280" cy="521280"/>
          </a:xfrm>
        </p:spPr>
        <p:txBody>
          <a:bodyPr/>
          <a:lstStyle/>
          <a:p>
            <a:pPr lvl="0"/>
            <a:fld id="{F66E7FB7-E31A-4A5C-B90E-17ED3449AC4D}" type="slidenum">
              <a:rPr lang="fi-FI" smtClean="0"/>
              <a:pPr lvl="0"/>
              <a:t>31</a:t>
            </a:fld>
            <a:endParaRPr lang="fi-FI" dirty="0"/>
          </a:p>
        </p:txBody>
      </p:sp>
    </p:spTree>
    <p:extLst>
      <p:ext uri="{BB962C8B-B14F-4D97-AF65-F5344CB8AC3E}">
        <p14:creationId xmlns:p14="http://schemas.microsoft.com/office/powerpoint/2010/main" val="2160696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wrap="square"/>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hangingPunct="0">
              <a:buNone/>
            </a:pPr>
            <a:r>
              <a:rPr lang="zh-CN" altLang="zh-CN" sz="3600" dirty="0">
                <a:solidFill>
                  <a:srgbClr val="C5000B"/>
                </a:solidFill>
                <a:latin typeface="Ubuntu" pitchFamily="32" charset="0"/>
              </a:rPr>
              <a:t>Swift</a:t>
            </a:r>
            <a:r>
              <a:rPr lang="zh-CN" sz="4400" dirty="0">
                <a:latin typeface="Arial" pitchFamily="18"/>
              </a:rPr>
              <a:t> </a:t>
            </a:r>
            <a:r>
              <a:rPr lang="en-US" altLang="zh-CN" sz="3600" dirty="0" smtClean="0">
                <a:solidFill>
                  <a:srgbClr val="C5000B"/>
                </a:solidFill>
                <a:latin typeface="Ubuntu" pitchFamily="32" charset="0"/>
              </a:rPr>
              <a:t>Installation</a:t>
            </a:r>
            <a:endParaRPr lang="zh-CN" altLang="zh-CN" sz="3600" dirty="0">
              <a:solidFill>
                <a:srgbClr val="C5000B"/>
              </a:solidFill>
              <a:latin typeface="Ubuntu" pitchFamily="32" charset="0"/>
            </a:endParaRPr>
          </a:p>
        </p:txBody>
      </p:sp>
      <p:sp>
        <p:nvSpPr>
          <p:cNvPr id="3" name="TextBox 2"/>
          <p:cNvSpPr txBox="1"/>
          <p:nvPr/>
        </p:nvSpPr>
        <p:spPr>
          <a:xfrm>
            <a:off x="3635279" y="3311279"/>
            <a:ext cx="230976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AR PL UMing HK" pitchFamily="2"/>
                <a:cs typeface="Lohit Hindi" pitchFamily="2"/>
              </a:rPr>
              <a:t>Physical Deployment</a:t>
            </a:r>
          </a:p>
        </p:txBody>
      </p:sp>
      <p:sp>
        <p:nvSpPr>
          <p:cNvPr id="4" name="圆角矩形 1"/>
          <p:cNvSpPr>
            <a:spLocks noChangeArrowheads="1"/>
          </p:cNvSpPr>
          <p:nvPr/>
        </p:nvSpPr>
        <p:spPr bwMode="auto">
          <a:xfrm>
            <a:off x="287338" y="6227763"/>
            <a:ext cx="865187" cy="360362"/>
          </a:xfrm>
          <a:prstGeom prst="roundRect">
            <a:avLst>
              <a:gd name="adj" fmla="val 16667"/>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solidFill>
                  <a:schemeClr val="tx1"/>
                </a:solidFill>
              </a:rPr>
              <a:t>disk1</a:t>
            </a:r>
            <a:endParaRPr lang="zh-CN" altLang="en-US" b="1" dirty="0">
              <a:solidFill>
                <a:schemeClr val="tx1"/>
              </a:solidFill>
            </a:endParaRPr>
          </a:p>
        </p:txBody>
      </p:sp>
      <p:sp>
        <p:nvSpPr>
          <p:cNvPr id="5" name="圆角矩形 4"/>
          <p:cNvSpPr>
            <a:spLocks noChangeArrowheads="1"/>
          </p:cNvSpPr>
          <p:nvPr/>
        </p:nvSpPr>
        <p:spPr bwMode="auto">
          <a:xfrm>
            <a:off x="1304925" y="6227763"/>
            <a:ext cx="863600" cy="360362"/>
          </a:xfrm>
          <a:prstGeom prst="roundRect">
            <a:avLst>
              <a:gd name="adj" fmla="val 16667"/>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solidFill>
                  <a:schemeClr val="tx1"/>
                </a:solidFill>
              </a:rPr>
              <a:t>disk2</a:t>
            </a:r>
            <a:endParaRPr lang="zh-CN" altLang="en-US" b="1" dirty="0">
              <a:solidFill>
                <a:schemeClr val="tx1"/>
              </a:solidFill>
            </a:endParaRPr>
          </a:p>
        </p:txBody>
      </p:sp>
      <p:sp>
        <p:nvSpPr>
          <p:cNvPr id="6" name="圆角矩形 5"/>
          <p:cNvSpPr>
            <a:spLocks noChangeArrowheads="1"/>
          </p:cNvSpPr>
          <p:nvPr/>
        </p:nvSpPr>
        <p:spPr bwMode="auto">
          <a:xfrm>
            <a:off x="2879725" y="6227763"/>
            <a:ext cx="865188" cy="360362"/>
          </a:xfrm>
          <a:prstGeom prst="roundRect">
            <a:avLst>
              <a:gd name="adj" fmla="val 16667"/>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solidFill>
                  <a:schemeClr val="tx1"/>
                </a:solidFill>
              </a:rPr>
              <a:t>disk3</a:t>
            </a:r>
            <a:endParaRPr lang="zh-CN" altLang="en-US" b="1" dirty="0">
              <a:solidFill>
                <a:schemeClr val="tx1"/>
              </a:solidFill>
            </a:endParaRPr>
          </a:p>
        </p:txBody>
      </p:sp>
      <p:sp>
        <p:nvSpPr>
          <p:cNvPr id="7" name="圆角矩形 6"/>
          <p:cNvSpPr>
            <a:spLocks noChangeArrowheads="1"/>
          </p:cNvSpPr>
          <p:nvPr/>
        </p:nvSpPr>
        <p:spPr bwMode="auto">
          <a:xfrm>
            <a:off x="4103688" y="6237288"/>
            <a:ext cx="865187" cy="360362"/>
          </a:xfrm>
          <a:prstGeom prst="roundRect">
            <a:avLst>
              <a:gd name="adj" fmla="val 16667"/>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solidFill>
                  <a:schemeClr val="tx1"/>
                </a:solidFill>
              </a:rPr>
              <a:t>disk4</a:t>
            </a:r>
            <a:endParaRPr lang="zh-CN" altLang="en-US" b="1" dirty="0">
              <a:solidFill>
                <a:schemeClr val="tx1"/>
              </a:solidFill>
            </a:endParaRPr>
          </a:p>
        </p:txBody>
      </p:sp>
      <p:sp>
        <p:nvSpPr>
          <p:cNvPr id="8" name="左大括号 2"/>
          <p:cNvSpPr>
            <a:spLocks/>
          </p:cNvSpPr>
          <p:nvPr/>
        </p:nvSpPr>
        <p:spPr bwMode="auto">
          <a:xfrm rot="5400000">
            <a:off x="1080294" y="5507831"/>
            <a:ext cx="287338" cy="1152525"/>
          </a:xfrm>
          <a:prstGeom prst="leftBrace">
            <a:avLst>
              <a:gd name="adj1" fmla="val 65569"/>
              <a:gd name="adj2" fmla="val 50000"/>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b="1">
              <a:solidFill>
                <a:schemeClr val="tx1"/>
              </a:solidFill>
            </a:endParaRPr>
          </a:p>
        </p:txBody>
      </p:sp>
      <p:sp>
        <p:nvSpPr>
          <p:cNvPr id="9" name="圆角矩形 9"/>
          <p:cNvSpPr>
            <a:spLocks noChangeArrowheads="1"/>
          </p:cNvSpPr>
          <p:nvPr/>
        </p:nvSpPr>
        <p:spPr bwMode="auto">
          <a:xfrm>
            <a:off x="792163" y="5516563"/>
            <a:ext cx="863600" cy="360362"/>
          </a:xfrm>
          <a:prstGeom prst="roundRect">
            <a:avLst>
              <a:gd name="adj" fmla="val 16667"/>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err="1">
                <a:solidFill>
                  <a:schemeClr val="tx1"/>
                </a:solidFill>
              </a:rPr>
              <a:t>sda</a:t>
            </a:r>
            <a:endParaRPr lang="zh-CN" altLang="en-US" b="1" dirty="0">
              <a:solidFill>
                <a:schemeClr val="tx1"/>
              </a:solidFill>
            </a:endParaRPr>
          </a:p>
        </p:txBody>
      </p:sp>
      <p:sp>
        <p:nvSpPr>
          <p:cNvPr id="10" name="TextBox 3"/>
          <p:cNvSpPr txBox="1">
            <a:spLocks noChangeArrowheads="1"/>
          </p:cNvSpPr>
          <p:nvPr/>
        </p:nvSpPr>
        <p:spPr bwMode="auto">
          <a:xfrm>
            <a:off x="6626225" y="5889625"/>
            <a:ext cx="115252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ea typeface="宋体" pitchFamily="2" charset="-122"/>
              </a:rPr>
              <a:t>……</a:t>
            </a:r>
            <a:endParaRPr lang="zh-CN" altLang="en-US">
              <a:ea typeface="宋体" pitchFamily="2" charset="-122"/>
            </a:endParaRPr>
          </a:p>
        </p:txBody>
      </p:sp>
      <p:sp>
        <p:nvSpPr>
          <p:cNvPr id="11" name="右箭头 8"/>
          <p:cNvSpPr>
            <a:spLocks noChangeArrowheads="1"/>
          </p:cNvSpPr>
          <p:nvPr/>
        </p:nvSpPr>
        <p:spPr bwMode="auto">
          <a:xfrm rot="16200000">
            <a:off x="3168650" y="5795963"/>
            <a:ext cx="287338" cy="576262"/>
          </a:xfrm>
          <a:prstGeom prst="rightArrow">
            <a:avLst>
              <a:gd name="adj1" fmla="val 50000"/>
              <a:gd name="adj2" fmla="val 50000"/>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b="1">
              <a:solidFill>
                <a:schemeClr val="tx1"/>
              </a:solidFill>
            </a:endParaRPr>
          </a:p>
        </p:txBody>
      </p:sp>
      <p:sp>
        <p:nvSpPr>
          <p:cNvPr id="12" name="圆角矩形 12"/>
          <p:cNvSpPr>
            <a:spLocks noChangeArrowheads="1"/>
          </p:cNvSpPr>
          <p:nvPr/>
        </p:nvSpPr>
        <p:spPr bwMode="auto">
          <a:xfrm>
            <a:off x="2879725" y="5495925"/>
            <a:ext cx="865188" cy="360363"/>
          </a:xfrm>
          <a:prstGeom prst="roundRect">
            <a:avLst>
              <a:gd name="adj" fmla="val 16667"/>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err="1">
                <a:solidFill>
                  <a:schemeClr val="tx1"/>
                </a:solidFill>
              </a:rPr>
              <a:t>sdb</a:t>
            </a:r>
            <a:endParaRPr lang="zh-CN" altLang="en-US" b="1" dirty="0">
              <a:solidFill>
                <a:schemeClr val="tx1"/>
              </a:solidFill>
            </a:endParaRPr>
          </a:p>
        </p:txBody>
      </p:sp>
      <p:sp>
        <p:nvSpPr>
          <p:cNvPr id="13" name="圆角矩形 13"/>
          <p:cNvSpPr>
            <a:spLocks noChangeArrowheads="1"/>
          </p:cNvSpPr>
          <p:nvPr/>
        </p:nvSpPr>
        <p:spPr bwMode="auto">
          <a:xfrm>
            <a:off x="4103688" y="5516563"/>
            <a:ext cx="865187" cy="360362"/>
          </a:xfrm>
          <a:prstGeom prst="roundRect">
            <a:avLst>
              <a:gd name="adj" fmla="val 16667"/>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err="1">
                <a:solidFill>
                  <a:schemeClr val="tx1"/>
                </a:solidFill>
              </a:rPr>
              <a:t>sdc</a:t>
            </a:r>
            <a:endParaRPr lang="zh-CN" altLang="en-US" b="1" dirty="0">
              <a:solidFill>
                <a:schemeClr val="tx1"/>
              </a:solidFill>
            </a:endParaRPr>
          </a:p>
        </p:txBody>
      </p:sp>
      <p:sp>
        <p:nvSpPr>
          <p:cNvPr id="14" name="圆角矩形 15"/>
          <p:cNvSpPr>
            <a:spLocks noChangeArrowheads="1"/>
          </p:cNvSpPr>
          <p:nvPr/>
        </p:nvSpPr>
        <p:spPr bwMode="auto">
          <a:xfrm>
            <a:off x="5327650" y="6238875"/>
            <a:ext cx="865188" cy="360363"/>
          </a:xfrm>
          <a:prstGeom prst="roundRect">
            <a:avLst>
              <a:gd name="adj" fmla="val 16667"/>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solidFill>
                  <a:schemeClr val="tx1"/>
                </a:solidFill>
              </a:rPr>
              <a:t>disk5</a:t>
            </a:r>
            <a:endParaRPr lang="zh-CN" altLang="en-US" b="1" dirty="0">
              <a:solidFill>
                <a:schemeClr val="tx1"/>
              </a:solidFill>
            </a:endParaRPr>
          </a:p>
        </p:txBody>
      </p:sp>
      <p:sp>
        <p:nvSpPr>
          <p:cNvPr id="15" name="右箭头 16"/>
          <p:cNvSpPr>
            <a:spLocks noChangeArrowheads="1"/>
          </p:cNvSpPr>
          <p:nvPr/>
        </p:nvSpPr>
        <p:spPr bwMode="auto">
          <a:xfrm rot="16200000">
            <a:off x="5616575" y="5807076"/>
            <a:ext cx="287337" cy="576262"/>
          </a:xfrm>
          <a:prstGeom prst="rightArrow">
            <a:avLst>
              <a:gd name="adj1" fmla="val 50000"/>
              <a:gd name="adj2" fmla="val 50000"/>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b="1">
              <a:solidFill>
                <a:schemeClr val="tx1"/>
              </a:solidFill>
            </a:endParaRPr>
          </a:p>
        </p:txBody>
      </p:sp>
      <p:sp>
        <p:nvSpPr>
          <p:cNvPr id="16" name="圆角矩形 17"/>
          <p:cNvSpPr>
            <a:spLocks noChangeArrowheads="1"/>
          </p:cNvSpPr>
          <p:nvPr/>
        </p:nvSpPr>
        <p:spPr bwMode="auto">
          <a:xfrm>
            <a:off x="5327650" y="5508625"/>
            <a:ext cx="865188" cy="358775"/>
          </a:xfrm>
          <a:prstGeom prst="roundRect">
            <a:avLst>
              <a:gd name="adj" fmla="val 16667"/>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err="1">
                <a:solidFill>
                  <a:schemeClr val="tx1"/>
                </a:solidFill>
              </a:rPr>
              <a:t>sdd</a:t>
            </a:r>
            <a:endParaRPr lang="zh-CN" altLang="en-US" b="1" dirty="0">
              <a:solidFill>
                <a:schemeClr val="tx1"/>
              </a:solidFill>
            </a:endParaRPr>
          </a:p>
        </p:txBody>
      </p:sp>
      <p:sp>
        <p:nvSpPr>
          <p:cNvPr id="17" name="右箭头 18"/>
          <p:cNvSpPr>
            <a:spLocks noChangeArrowheads="1"/>
          </p:cNvSpPr>
          <p:nvPr/>
        </p:nvSpPr>
        <p:spPr bwMode="auto">
          <a:xfrm rot="16200000">
            <a:off x="4392613" y="5795962"/>
            <a:ext cx="287338" cy="576263"/>
          </a:xfrm>
          <a:prstGeom prst="rightArrow">
            <a:avLst>
              <a:gd name="adj1" fmla="val 50000"/>
              <a:gd name="adj2" fmla="val 50000"/>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b="1">
              <a:solidFill>
                <a:schemeClr val="tx1"/>
              </a:solidFill>
            </a:endParaRPr>
          </a:p>
        </p:txBody>
      </p:sp>
      <p:sp>
        <p:nvSpPr>
          <p:cNvPr id="18" name="圆角矩形 19"/>
          <p:cNvSpPr>
            <a:spLocks noChangeArrowheads="1"/>
          </p:cNvSpPr>
          <p:nvPr/>
        </p:nvSpPr>
        <p:spPr bwMode="auto">
          <a:xfrm>
            <a:off x="7704138" y="6227763"/>
            <a:ext cx="1008062" cy="360362"/>
          </a:xfrm>
          <a:prstGeom prst="roundRect">
            <a:avLst>
              <a:gd name="adj" fmla="val 16667"/>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solidFill>
                  <a:schemeClr val="tx1"/>
                </a:solidFill>
              </a:rPr>
              <a:t>disk12</a:t>
            </a:r>
            <a:endParaRPr lang="zh-CN" altLang="en-US" b="1" dirty="0">
              <a:solidFill>
                <a:schemeClr val="tx1"/>
              </a:solidFill>
            </a:endParaRPr>
          </a:p>
        </p:txBody>
      </p:sp>
      <p:sp>
        <p:nvSpPr>
          <p:cNvPr id="19" name="右箭头 20"/>
          <p:cNvSpPr>
            <a:spLocks noChangeArrowheads="1"/>
          </p:cNvSpPr>
          <p:nvPr/>
        </p:nvSpPr>
        <p:spPr bwMode="auto">
          <a:xfrm rot="16200000">
            <a:off x="8064500" y="5795963"/>
            <a:ext cx="287338" cy="576262"/>
          </a:xfrm>
          <a:prstGeom prst="rightArrow">
            <a:avLst>
              <a:gd name="adj1" fmla="val 50000"/>
              <a:gd name="adj2" fmla="val 50000"/>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b="1">
              <a:solidFill>
                <a:schemeClr val="tx1"/>
              </a:solidFill>
            </a:endParaRPr>
          </a:p>
        </p:txBody>
      </p:sp>
      <p:sp>
        <p:nvSpPr>
          <p:cNvPr id="20" name="圆角矩形 21"/>
          <p:cNvSpPr>
            <a:spLocks noChangeArrowheads="1"/>
          </p:cNvSpPr>
          <p:nvPr/>
        </p:nvSpPr>
        <p:spPr bwMode="auto">
          <a:xfrm>
            <a:off x="7777163" y="5557838"/>
            <a:ext cx="863600" cy="360362"/>
          </a:xfrm>
          <a:prstGeom prst="roundRect">
            <a:avLst>
              <a:gd name="adj" fmla="val 16667"/>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err="1">
                <a:solidFill>
                  <a:schemeClr val="tx1"/>
                </a:solidFill>
              </a:rPr>
              <a:t>sdk</a:t>
            </a:r>
            <a:endParaRPr lang="zh-CN" altLang="en-US" b="1" dirty="0">
              <a:solidFill>
                <a:schemeClr val="tx1"/>
              </a:solidFill>
            </a:endParaRPr>
          </a:p>
        </p:txBody>
      </p:sp>
      <p:sp>
        <p:nvSpPr>
          <p:cNvPr id="22" name="右箭头 23"/>
          <p:cNvSpPr>
            <a:spLocks noChangeArrowheads="1"/>
          </p:cNvSpPr>
          <p:nvPr/>
        </p:nvSpPr>
        <p:spPr bwMode="auto">
          <a:xfrm rot="16200000">
            <a:off x="1080294" y="5004594"/>
            <a:ext cx="287337" cy="574675"/>
          </a:xfrm>
          <a:prstGeom prst="rightArrow">
            <a:avLst>
              <a:gd name="adj1" fmla="val 50000"/>
              <a:gd name="adj2" fmla="val 50000"/>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b="1">
              <a:solidFill>
                <a:schemeClr val="tx1"/>
              </a:solidFill>
            </a:endParaRPr>
          </a:p>
        </p:txBody>
      </p:sp>
      <p:sp>
        <p:nvSpPr>
          <p:cNvPr id="23" name="左大括号 24"/>
          <p:cNvSpPr>
            <a:spLocks/>
          </p:cNvSpPr>
          <p:nvPr/>
        </p:nvSpPr>
        <p:spPr bwMode="auto">
          <a:xfrm rot="5400000">
            <a:off x="5653088" y="2447925"/>
            <a:ext cx="287337" cy="5688013"/>
          </a:xfrm>
          <a:prstGeom prst="leftBrace">
            <a:avLst>
              <a:gd name="adj1" fmla="val 65527"/>
              <a:gd name="adj2" fmla="val 50000"/>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b="1">
              <a:solidFill>
                <a:schemeClr val="tx1"/>
              </a:solidFill>
            </a:endParaRPr>
          </a:p>
        </p:txBody>
      </p:sp>
      <p:sp>
        <p:nvSpPr>
          <p:cNvPr id="24" name="圆角矩形 22"/>
          <p:cNvSpPr>
            <a:spLocks noChangeArrowheads="1"/>
          </p:cNvSpPr>
          <p:nvPr/>
        </p:nvSpPr>
        <p:spPr bwMode="auto">
          <a:xfrm>
            <a:off x="4756150" y="4427538"/>
            <a:ext cx="2228850" cy="576262"/>
          </a:xfrm>
          <a:prstGeom prst="roundRect">
            <a:avLst>
              <a:gd name="adj" fmla="val 16667"/>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solidFill>
                  <a:schemeClr val="tx1"/>
                </a:solidFill>
              </a:rPr>
              <a:t>Storage Nodes</a:t>
            </a:r>
            <a:endParaRPr lang="zh-CN" altLang="en-US" b="1" dirty="0">
              <a:solidFill>
                <a:schemeClr val="tx1"/>
              </a:solidFill>
            </a:endParaRPr>
          </a:p>
        </p:txBody>
      </p:sp>
      <p:sp>
        <p:nvSpPr>
          <p:cNvPr id="25" name="圆角矩形 27"/>
          <p:cNvSpPr>
            <a:spLocks noChangeArrowheads="1"/>
          </p:cNvSpPr>
          <p:nvPr/>
        </p:nvSpPr>
        <p:spPr bwMode="auto">
          <a:xfrm>
            <a:off x="287338" y="4689475"/>
            <a:ext cx="2016125" cy="406400"/>
          </a:xfrm>
          <a:prstGeom prst="roundRect">
            <a:avLst>
              <a:gd name="adj" fmla="val 16667"/>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solidFill>
                  <a:schemeClr val="tx1"/>
                </a:solidFill>
              </a:rPr>
              <a:t>OS installation</a:t>
            </a:r>
          </a:p>
        </p:txBody>
      </p:sp>
      <p:sp>
        <p:nvSpPr>
          <p:cNvPr id="26" name="圆角矩形 25"/>
          <p:cNvSpPr/>
          <p:nvPr/>
        </p:nvSpPr>
        <p:spPr bwMode="auto">
          <a:xfrm>
            <a:off x="215900" y="2266950"/>
            <a:ext cx="2519363" cy="1584325"/>
          </a:xfrm>
          <a:prstGeom prst="roundRect">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solidFill>
                  <a:schemeClr val="tx1"/>
                </a:solidFill>
              </a:rPr>
              <a:t>Swift packages</a:t>
            </a:r>
          </a:p>
          <a:p>
            <a:pPr algn="ctr"/>
            <a:r>
              <a:rPr lang="en-US" altLang="zh-CN" dirty="0">
                <a:solidFill>
                  <a:schemeClr val="tx1"/>
                </a:solidFill>
              </a:rPr>
              <a:t>Proxy Server</a:t>
            </a:r>
          </a:p>
          <a:p>
            <a:pPr algn="ctr"/>
            <a:r>
              <a:rPr lang="en-US" altLang="zh-CN" dirty="0">
                <a:solidFill>
                  <a:schemeClr val="tx1"/>
                </a:solidFill>
              </a:rPr>
              <a:t>Account Server</a:t>
            </a:r>
          </a:p>
          <a:p>
            <a:pPr algn="ctr"/>
            <a:r>
              <a:rPr lang="en-US" altLang="zh-CN" dirty="0">
                <a:solidFill>
                  <a:schemeClr val="tx1"/>
                </a:solidFill>
              </a:rPr>
              <a:t>Container Server</a:t>
            </a:r>
          </a:p>
          <a:p>
            <a:pPr algn="ctr"/>
            <a:r>
              <a:rPr lang="en-US" altLang="zh-CN" dirty="0">
                <a:solidFill>
                  <a:schemeClr val="tx1"/>
                </a:solidFill>
              </a:rPr>
              <a:t>Object Server</a:t>
            </a:r>
          </a:p>
          <a:p>
            <a:pPr algn="ctr"/>
            <a:endParaRPr lang="en-US" altLang="zh-CN" dirty="0">
              <a:solidFill>
                <a:schemeClr val="tx1"/>
              </a:solidFill>
            </a:endParaRP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1525" y="1703388"/>
            <a:ext cx="66294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右箭头 30"/>
          <p:cNvSpPr>
            <a:spLocks noChangeArrowheads="1"/>
          </p:cNvSpPr>
          <p:nvPr/>
        </p:nvSpPr>
        <p:spPr bwMode="auto">
          <a:xfrm rot="16200000">
            <a:off x="944563" y="3995738"/>
            <a:ext cx="576262" cy="576262"/>
          </a:xfrm>
          <a:prstGeom prst="rightArrow">
            <a:avLst>
              <a:gd name="adj1" fmla="val 50000"/>
              <a:gd name="adj2" fmla="val 50000"/>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b="1">
              <a:solidFill>
                <a:schemeClr val="tx1"/>
              </a:solidFill>
            </a:endParaRPr>
          </a:p>
        </p:txBody>
      </p:sp>
      <p:sp>
        <p:nvSpPr>
          <p:cNvPr id="29" name="右箭头 28"/>
          <p:cNvSpPr>
            <a:spLocks noChangeArrowheads="1"/>
          </p:cNvSpPr>
          <p:nvPr/>
        </p:nvSpPr>
        <p:spPr bwMode="auto">
          <a:xfrm>
            <a:off x="2879725" y="2843213"/>
            <a:ext cx="288925" cy="431800"/>
          </a:xfrm>
          <a:prstGeom prst="rightArrow">
            <a:avLst>
              <a:gd name="adj1" fmla="val 50000"/>
              <a:gd name="adj2" fmla="val 50000"/>
            </a:avLst>
          </a:prstGeom>
          <a:ex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b="1">
              <a:solidFill>
                <a:schemeClr val="tx1"/>
              </a:solidFill>
            </a:endParaRPr>
          </a:p>
        </p:txBody>
      </p:sp>
      <p:sp>
        <p:nvSpPr>
          <p:cNvPr id="31" name="TextBox 30"/>
          <p:cNvSpPr txBox="1"/>
          <p:nvPr/>
        </p:nvSpPr>
        <p:spPr>
          <a:xfrm>
            <a:off x="940612" y="5930785"/>
            <a:ext cx="715324" cy="369332"/>
          </a:xfrm>
          <a:prstGeom prst="rect">
            <a:avLst/>
          </a:prstGeom>
          <a:noFill/>
        </p:spPr>
        <p:txBody>
          <a:bodyPr wrap="none" rtlCol="0">
            <a:spAutoFit/>
          </a:bodyPr>
          <a:lstStyle/>
          <a:p>
            <a:r>
              <a:rPr lang="en-US" altLang="zh-CN" dirty="0" smtClean="0"/>
              <a:t>raid 1</a:t>
            </a:r>
            <a:endParaRPr lang="zh-CN" altLang="en-US" dirty="0"/>
          </a:p>
        </p:txBody>
      </p:sp>
    </p:spTree>
    <p:extLst>
      <p:ext uri="{BB962C8B-B14F-4D97-AF65-F5344CB8AC3E}">
        <p14:creationId xmlns:p14="http://schemas.microsoft.com/office/powerpoint/2010/main" val="3666842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65125" y="384175"/>
            <a:ext cx="9070975" cy="1262063"/>
          </a:xfrm>
          <a:ln/>
        </p:spPr>
        <p:txBody>
          <a:bodyPr tIns="13607"/>
          <a:lstStyle/>
          <a:p>
            <a:pPr algn="l">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a:solidFill>
                  <a:srgbClr val="C5000B"/>
                </a:solidFill>
                <a:latin typeface="Ubuntu" pitchFamily="32" charset="0"/>
              </a:rPr>
              <a:t>Conclusion</a:t>
            </a:r>
          </a:p>
        </p:txBody>
      </p:sp>
      <p:sp>
        <p:nvSpPr>
          <p:cNvPr id="18434" name="Rectangle 2"/>
          <p:cNvSpPr>
            <a:spLocks noGrp="1" noChangeArrowheads="1"/>
          </p:cNvSpPr>
          <p:nvPr>
            <p:ph idx="1"/>
          </p:nvPr>
        </p:nvSpPr>
        <p:spPr>
          <a:xfrm>
            <a:off x="504825" y="1554163"/>
            <a:ext cx="9371013" cy="4637087"/>
          </a:xfrm>
          <a:ln/>
        </p:spPr>
        <p:txBody>
          <a:bodyPr tIns="28224"/>
          <a:lstStyle/>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err="1"/>
              <a:t>核心功能基本可用，但稳定性需要加强</a:t>
            </a:r>
            <a:endParaRPr lang="en-US" sz="3200" dirty="0"/>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err="1"/>
              <a:t>云服务</a:t>
            </a:r>
            <a:r>
              <a:rPr lang="en-US" sz="3200" dirty="0"/>
              <a:t>(web service)</a:t>
            </a:r>
            <a:r>
              <a:rPr lang="en-US" sz="3200" dirty="0" err="1"/>
              <a:t>比较丰富</a:t>
            </a:r>
            <a:endParaRPr lang="en-US" sz="3200" dirty="0"/>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err="1"/>
              <a:t>起步虽晚，但发展飞快，OpenStack生态系统正在形成</a:t>
            </a:r>
            <a:endParaRPr lang="en-US" sz="3200" dirty="0"/>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err="1"/>
              <a:t>逻辑结构清晰、文档丰富、源码规范易懂，便于二次开发</a:t>
            </a:r>
            <a:endParaRPr lang="en-US" sz="3200" dirty="0"/>
          </a:p>
          <a:p>
            <a:pPr marL="863600" indent="-646113">
              <a:lnSpc>
                <a:spcPct val="97000"/>
              </a:lnSpc>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b="1" dirty="0">
                <a:solidFill>
                  <a:srgbClr val="C5000B"/>
                </a:solidFill>
                <a:latin typeface="Ubuntu" pitchFamily="32" charset="0"/>
              </a:rPr>
              <a:t>Open</a:t>
            </a:r>
            <a:r>
              <a:rPr lang="en-US" sz="3200" dirty="0"/>
              <a:t> [Source | </a:t>
            </a:r>
            <a:r>
              <a:rPr lang="en-US" sz="3200" dirty="0" err="1"/>
              <a:t>Desgin</a:t>
            </a:r>
            <a:r>
              <a:rPr lang="en-US" sz="3200" dirty="0"/>
              <a:t> | Development | Community]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365125" y="292100"/>
            <a:ext cx="9070975" cy="1262063"/>
          </a:xfrm>
          <a:ln/>
        </p:spPr>
        <p:txBody>
          <a:bodyPr tIns="18143"/>
          <a:lstStyle/>
          <a:p>
            <a:pPr>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4800" dirty="0" smtClean="0">
                <a:solidFill>
                  <a:srgbClr val="C5000B"/>
                </a:solidFill>
                <a:latin typeface="Ubuntu" pitchFamily="32" charset="0"/>
              </a:rPr>
              <a:t>Integration Challenges</a:t>
            </a:r>
            <a:endParaRPr lang="en-US" sz="4800" dirty="0">
              <a:solidFill>
                <a:srgbClr val="C5000B"/>
              </a:solidFill>
              <a:latin typeface="Ubuntu" pitchFamily="32" charset="0"/>
            </a:endParaRPr>
          </a:p>
        </p:txBody>
      </p:sp>
      <p:sp>
        <p:nvSpPr>
          <p:cNvPr id="19458" name="Rectangle 2"/>
          <p:cNvSpPr>
            <a:spLocks noGrp="1" noChangeArrowheads="1"/>
          </p:cNvSpPr>
          <p:nvPr>
            <p:ph idx="1"/>
          </p:nvPr>
        </p:nvSpPr>
        <p:spPr>
          <a:xfrm>
            <a:off x="504825" y="1770063"/>
            <a:ext cx="9070975" cy="4899025"/>
          </a:xfrm>
          <a:ln/>
        </p:spPr>
        <p:txBody>
          <a:bodyPr tIns="28224"/>
          <a:lstStyle/>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smtClean="0"/>
              <a:t>Best Network Topology</a:t>
            </a:r>
            <a:endParaRPr lang="en-US" sz="3200" dirty="0"/>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smtClean="0"/>
              <a:t>Security Enhancement</a:t>
            </a:r>
            <a:endParaRPr lang="en-US" sz="3200" dirty="0"/>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smtClean="0"/>
              <a:t>Load Balancer</a:t>
            </a:r>
            <a:endParaRPr lang="en-US" sz="3200" dirty="0"/>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smtClean="0"/>
              <a:t>CDN Services</a:t>
            </a:r>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smtClean="0"/>
              <a:t>Metering &amp; Billing</a:t>
            </a:r>
            <a:endParaRPr lang="en-US" sz="32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a:xfrm>
            <a:off x="503999" y="301680"/>
            <a:ext cx="9071280" cy="1261800"/>
          </a:xfrm>
        </p:spPr>
        <p:txBody>
          <a:bodyPr wrap="square"/>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hangingPunct="0">
              <a:buNone/>
            </a:pPr>
            <a:r>
              <a:rPr lang="zh-CN" sz="5400" dirty="0">
                <a:solidFill>
                  <a:srgbClr val="C5000B"/>
                </a:solidFill>
                <a:latin typeface="Ubuntu" pitchFamily="32" charset="0"/>
              </a:rPr>
              <a:t>Infrastructure &amp; Platform</a:t>
            </a:r>
          </a:p>
        </p:txBody>
      </p:sp>
      <p:sp>
        <p:nvSpPr>
          <p:cNvPr id="4" name="TextBox 3"/>
          <p:cNvSpPr txBox="1"/>
          <p:nvPr/>
        </p:nvSpPr>
        <p:spPr>
          <a:xfrm>
            <a:off x="457200" y="1811880"/>
            <a:ext cx="5591223" cy="4544662"/>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2800" b="1" i="0" u="none" strike="noStrike" kern="1200" dirty="0">
                <a:ln>
                  <a:noFill/>
                </a:ln>
                <a:latin typeface="Arial" pitchFamily="18"/>
                <a:ea typeface="AR PL UMing HK" pitchFamily="2"/>
                <a:cs typeface="Lohit Hindi" pitchFamily="2"/>
              </a:rPr>
              <a:t>Physical Servers</a:t>
            </a:r>
          </a:p>
          <a:p>
            <a:pPr marL="0" marR="0" lvl="0" indent="0" rtl="0" hangingPunct="0">
              <a:lnSpc>
                <a:spcPct val="100000"/>
              </a:lnSpc>
              <a:spcBef>
                <a:spcPts val="0"/>
              </a:spcBef>
              <a:spcAft>
                <a:spcPts val="0"/>
              </a:spcAft>
              <a:buNone/>
              <a:tabLst/>
            </a:pPr>
            <a:r>
              <a:rPr lang="en-US" sz="2000" b="0" i="0" u="none" strike="noStrike" kern="1200" dirty="0">
                <a:ln>
                  <a:noFill/>
                </a:ln>
                <a:latin typeface="Arial" pitchFamily="18"/>
                <a:ea typeface="AR PL UMing HK" pitchFamily="2"/>
                <a:cs typeface="Lohit Hindi" pitchFamily="2"/>
              </a:rPr>
              <a:t>Traditional </a:t>
            </a:r>
            <a:r>
              <a:rPr lang="en-US" sz="2000" b="0" i="0" u="none" strike="noStrike" kern="1200" dirty="0" smtClean="0">
                <a:ln>
                  <a:noFill/>
                </a:ln>
                <a:latin typeface="Arial" pitchFamily="18"/>
                <a:ea typeface="AR PL UMing HK" pitchFamily="2"/>
                <a:cs typeface="Lohit Hindi" pitchFamily="2"/>
              </a:rPr>
              <a:t>Operation</a:t>
            </a:r>
            <a:endParaRPr lang="en-US" sz="2000" b="0" i="0" u="none" strike="noStrike" kern="1200" dirty="0">
              <a:ln>
                <a:noFill/>
              </a:ln>
              <a:latin typeface="Arial" pitchFamily="18"/>
              <a:ea typeface="AR PL UMing HK" pitchFamily="2"/>
              <a:cs typeface="Lohit Hindi" pitchFamily="2"/>
            </a:endParaRPr>
          </a:p>
          <a:p>
            <a:pPr marL="0" marR="0" lvl="0" indent="0" rtl="0" hangingPunct="0">
              <a:lnSpc>
                <a:spcPct val="100000"/>
              </a:lnSpc>
              <a:spcBef>
                <a:spcPts val="0"/>
              </a:spcBef>
              <a:spcAft>
                <a:spcPts val="0"/>
              </a:spcAft>
              <a:buNone/>
              <a:tabLst/>
            </a:pPr>
            <a:endParaRPr lang="en-US" sz="2000" b="0" i="0" u="none" strike="noStrike" kern="1200" dirty="0">
              <a:ln>
                <a:noFill/>
              </a:ln>
              <a:latin typeface="Arial" pitchFamily="18"/>
              <a:ea typeface="AR PL UMing HK" pitchFamily="2"/>
              <a:cs typeface="Lohit Hindi" pitchFamily="2"/>
            </a:endParaRPr>
          </a:p>
          <a:p>
            <a:pPr marL="0" marR="0" lvl="0" indent="0" rtl="0" hangingPunct="0">
              <a:lnSpc>
                <a:spcPct val="100000"/>
              </a:lnSpc>
              <a:spcBef>
                <a:spcPts val="0"/>
              </a:spcBef>
              <a:spcAft>
                <a:spcPts val="0"/>
              </a:spcAft>
              <a:buNone/>
              <a:tabLst/>
            </a:pPr>
            <a:r>
              <a:rPr lang="en-US" sz="2800" b="1" i="0" u="none" strike="noStrike" kern="1200" dirty="0">
                <a:ln>
                  <a:noFill/>
                </a:ln>
                <a:latin typeface="Arial" pitchFamily="18"/>
                <a:ea typeface="AR PL UMing HK" pitchFamily="2"/>
                <a:cs typeface="Lohit Hindi" pitchFamily="2"/>
              </a:rPr>
              <a:t>Virtualization Platform(IaaS)</a:t>
            </a:r>
          </a:p>
          <a:p>
            <a:pPr marL="0" marR="0" lvl="0" indent="0" rtl="0" hangingPunct="0">
              <a:lnSpc>
                <a:spcPct val="100000"/>
              </a:lnSpc>
              <a:spcBef>
                <a:spcPts val="0"/>
              </a:spcBef>
              <a:spcAft>
                <a:spcPts val="0"/>
              </a:spcAft>
              <a:buSzPct val="45000"/>
              <a:buFont typeface="StarSymbol"/>
              <a:buChar char="●"/>
              <a:tabLst/>
            </a:pPr>
            <a:r>
              <a:rPr lang="en-US" sz="2000" b="0" i="0" u="none" strike="noStrike" kern="1200" dirty="0">
                <a:ln>
                  <a:noFill/>
                </a:ln>
                <a:latin typeface="Arial" pitchFamily="18"/>
                <a:ea typeface="AR PL UMing HK" pitchFamily="2"/>
                <a:cs typeface="Lohit Hindi" pitchFamily="2"/>
              </a:rPr>
              <a:t>VM Management System(VMMS) → </a:t>
            </a:r>
            <a:r>
              <a:rPr lang="en-US" sz="2000" b="0" i="0" u="none" strike="noStrike" kern="1200" dirty="0" smtClean="0">
                <a:ln>
                  <a:noFill/>
                </a:ln>
                <a:latin typeface="Arial" pitchFamily="18"/>
                <a:ea typeface="AR PL UMing HK" pitchFamily="2"/>
                <a:cs typeface="Lohit Hindi" pitchFamily="2"/>
              </a:rPr>
              <a:t>Sina </a:t>
            </a:r>
            <a:r>
              <a:rPr lang="en-US" sz="2000" b="0" i="0" u="none" strike="noStrike" kern="1200" dirty="0">
                <a:ln>
                  <a:noFill/>
                </a:ln>
                <a:latin typeface="Arial" pitchFamily="18"/>
                <a:ea typeface="AR PL UMing HK" pitchFamily="2"/>
                <a:cs typeface="Lohit Hindi" pitchFamily="2"/>
              </a:rPr>
              <a:t>Web Service(SWS)</a:t>
            </a:r>
          </a:p>
          <a:p>
            <a:pPr marL="0" marR="0" lvl="0" indent="0" rtl="0" hangingPunct="0">
              <a:lnSpc>
                <a:spcPct val="100000"/>
              </a:lnSpc>
              <a:spcBef>
                <a:spcPts val="0"/>
              </a:spcBef>
              <a:spcAft>
                <a:spcPts val="0"/>
              </a:spcAft>
              <a:buSzPct val="45000"/>
              <a:buFont typeface="StarSymbol"/>
              <a:buChar char="●"/>
              <a:tabLst/>
            </a:pPr>
            <a:r>
              <a:rPr lang="en-US" sz="2000" b="0" i="0" u="none" strike="noStrike" kern="1200" dirty="0">
                <a:ln>
                  <a:noFill/>
                </a:ln>
                <a:latin typeface="Arial" pitchFamily="18"/>
                <a:ea typeface="AR PL UMing HK" pitchFamily="2"/>
                <a:cs typeface="Lohit Hindi" pitchFamily="2"/>
              </a:rPr>
              <a:t>VMMS is  </a:t>
            </a:r>
            <a:r>
              <a:rPr lang="en-US" sz="2000" b="0" i="0" u="none" strike="noStrike" kern="1200" dirty="0" smtClean="0">
                <a:ln>
                  <a:noFill/>
                </a:ln>
                <a:latin typeface="Arial" pitchFamily="18"/>
                <a:ea typeface="AR PL UMing HK" pitchFamily="2"/>
                <a:cs typeface="Lohit Hindi" pitchFamily="2"/>
              </a:rPr>
              <a:t>private </a:t>
            </a:r>
            <a:r>
              <a:rPr lang="en-US" sz="2000" b="0" i="0" u="none" strike="noStrike" kern="1200" dirty="0">
                <a:ln>
                  <a:noFill/>
                </a:ln>
                <a:latin typeface="Arial" pitchFamily="18"/>
                <a:ea typeface="AR PL UMing HK" pitchFamily="2"/>
                <a:cs typeface="Lohit Hindi" pitchFamily="2"/>
              </a:rPr>
              <a:t>solution developed </a:t>
            </a:r>
            <a:r>
              <a:rPr lang="en-US" sz="2000" b="0" i="0" u="none" strike="noStrike" kern="1200" dirty="0" smtClean="0">
                <a:ln>
                  <a:noFill/>
                </a:ln>
                <a:latin typeface="Arial" pitchFamily="18"/>
                <a:ea typeface="AR PL UMing HK" pitchFamily="2"/>
                <a:cs typeface="Lohit Hindi" pitchFamily="2"/>
              </a:rPr>
              <a:t>in-house</a:t>
            </a:r>
            <a:endParaRPr lang="en-US" sz="2000" b="0" i="0" u="none" strike="noStrike" kern="1200" dirty="0">
              <a:ln>
                <a:noFill/>
              </a:ln>
              <a:latin typeface="Arial" pitchFamily="18"/>
              <a:ea typeface="AR PL UMing HK" pitchFamily="2"/>
              <a:cs typeface="Lohit Hindi" pitchFamily="2"/>
            </a:endParaRPr>
          </a:p>
          <a:p>
            <a:pPr marL="0" marR="0" lvl="0" indent="0" rtl="0" hangingPunct="0">
              <a:lnSpc>
                <a:spcPct val="100000"/>
              </a:lnSpc>
              <a:spcBef>
                <a:spcPts val="0"/>
              </a:spcBef>
              <a:spcAft>
                <a:spcPts val="0"/>
              </a:spcAft>
              <a:buSzPct val="45000"/>
              <a:buFont typeface="StarSymbol"/>
              <a:buChar char="●"/>
              <a:tabLst/>
            </a:pPr>
            <a:r>
              <a:rPr lang="en-US" sz="2000" b="0" i="0" u="none" strike="noStrike" kern="1200" dirty="0">
                <a:ln>
                  <a:noFill/>
                </a:ln>
                <a:latin typeface="Arial" pitchFamily="18"/>
                <a:ea typeface="AR PL UMing HK" pitchFamily="2"/>
                <a:cs typeface="Lohit Hindi" pitchFamily="2"/>
              </a:rPr>
              <a:t>SWS is based on OpenStack</a:t>
            </a:r>
          </a:p>
          <a:p>
            <a:pPr marL="0" marR="0" lvl="0" indent="0" rtl="0" hangingPunct="0">
              <a:lnSpc>
                <a:spcPct val="100000"/>
              </a:lnSpc>
              <a:spcBef>
                <a:spcPts val="0"/>
              </a:spcBef>
              <a:spcAft>
                <a:spcPts val="0"/>
              </a:spcAft>
              <a:buNone/>
              <a:tabLst/>
            </a:pPr>
            <a:endParaRPr lang="en-US" sz="2000" b="0" i="0" u="none" strike="noStrike" kern="1200" dirty="0">
              <a:ln>
                <a:noFill/>
              </a:ln>
              <a:latin typeface="Arial" pitchFamily="18"/>
              <a:ea typeface="AR PL UMing HK" pitchFamily="2"/>
              <a:cs typeface="Lohit Hindi" pitchFamily="2"/>
            </a:endParaRPr>
          </a:p>
          <a:p>
            <a:pPr marL="0" marR="0" lvl="0" indent="0" rtl="0" hangingPunct="0">
              <a:lnSpc>
                <a:spcPct val="100000"/>
              </a:lnSpc>
              <a:spcBef>
                <a:spcPts val="0"/>
              </a:spcBef>
              <a:spcAft>
                <a:spcPts val="0"/>
              </a:spcAft>
              <a:buNone/>
              <a:tabLst/>
            </a:pPr>
            <a:r>
              <a:rPr lang="en-US" sz="2800" b="1" i="0" u="none" strike="noStrike" kern="1200" dirty="0">
                <a:ln>
                  <a:noFill/>
                </a:ln>
                <a:latin typeface="Arial" pitchFamily="18"/>
                <a:ea typeface="AR PL UMing HK" pitchFamily="2"/>
                <a:cs typeface="Lohit Hindi" pitchFamily="2"/>
              </a:rPr>
              <a:t>Application Platform(PaaS)</a:t>
            </a:r>
          </a:p>
          <a:p>
            <a:pPr marL="0" marR="0" lvl="0" indent="0" rtl="0" hangingPunct="0">
              <a:lnSpc>
                <a:spcPct val="100000"/>
              </a:lnSpc>
              <a:spcBef>
                <a:spcPts val="0"/>
              </a:spcBef>
              <a:spcAft>
                <a:spcPts val="0"/>
              </a:spcAft>
              <a:buSzPct val="45000"/>
              <a:buFont typeface="StarSymbol"/>
              <a:buChar char="●"/>
              <a:tabLst/>
            </a:pPr>
            <a:r>
              <a:rPr lang="en-US" sz="2000" b="0" i="0" u="none" strike="noStrike" kern="1200" dirty="0">
                <a:ln>
                  <a:noFill/>
                </a:ln>
                <a:latin typeface="Arial" pitchFamily="18"/>
                <a:ea typeface="AR PL UMing HK" pitchFamily="2"/>
                <a:cs typeface="Lohit Hindi" pitchFamily="2"/>
              </a:rPr>
              <a:t>Virtual Host → Sina App Engine(SAE)</a:t>
            </a:r>
          </a:p>
          <a:p>
            <a:pPr marL="0" marR="0" lvl="0" indent="0" rtl="0" hangingPunct="0">
              <a:lnSpc>
                <a:spcPct val="100000"/>
              </a:lnSpc>
              <a:spcBef>
                <a:spcPts val="0"/>
              </a:spcBef>
              <a:spcAft>
                <a:spcPts val="0"/>
              </a:spcAft>
              <a:buSzPct val="45000"/>
              <a:buFont typeface="StarSymbol"/>
              <a:buChar char="●"/>
              <a:tabLst/>
            </a:pPr>
            <a:r>
              <a:rPr lang="en-US" sz="2000" b="0" i="0" u="none" strike="noStrike" kern="1200" dirty="0">
                <a:ln>
                  <a:noFill/>
                </a:ln>
                <a:latin typeface="Arial" pitchFamily="18"/>
                <a:ea typeface="AR PL UMing HK" pitchFamily="2"/>
                <a:cs typeface="Lohit Hindi" pitchFamily="2"/>
              </a:rPr>
              <a:t>SAE </a:t>
            </a:r>
            <a:r>
              <a:rPr lang="en-US" sz="2000" b="0" i="0" u="none" strike="noStrike" kern="1200" dirty="0" smtClean="0">
                <a:ln>
                  <a:noFill/>
                </a:ln>
                <a:latin typeface="Arial" pitchFamily="18"/>
                <a:ea typeface="AR PL UMing HK" pitchFamily="2"/>
                <a:cs typeface="Lohit Hindi" pitchFamily="2"/>
              </a:rPr>
              <a:t>provides </a:t>
            </a:r>
            <a:r>
              <a:rPr lang="en-US" sz="2000" b="0" i="0" u="none" strike="noStrike" kern="1200" dirty="0">
                <a:ln>
                  <a:noFill/>
                </a:ln>
                <a:latin typeface="Arial" pitchFamily="18"/>
                <a:ea typeface="AR PL UMing HK" pitchFamily="2"/>
                <a:cs typeface="Lohit Hindi" pitchFamily="2"/>
              </a:rPr>
              <a:t>both Public and Private Service</a:t>
            </a:r>
            <a:r>
              <a:rPr lang="en-US" sz="2000" b="0" i="0" u="none" strike="noStrike" kern="1200" dirty="0" smtClean="0">
                <a:ln>
                  <a:noFill/>
                </a:ln>
                <a:latin typeface="Arial" pitchFamily="18"/>
                <a:ea typeface="AR PL UMing HK" pitchFamily="2"/>
                <a:cs typeface="Lohit Hindi" pitchFamily="2"/>
              </a:rPr>
              <a:t>.</a:t>
            </a:r>
          </a:p>
          <a:p>
            <a:pPr marL="0" marR="0" lvl="0" indent="0" rtl="0" hangingPunct="0">
              <a:lnSpc>
                <a:spcPct val="100000"/>
              </a:lnSpc>
              <a:spcBef>
                <a:spcPts val="0"/>
              </a:spcBef>
              <a:spcAft>
                <a:spcPts val="0"/>
              </a:spcAft>
              <a:buSzPct val="45000"/>
              <a:buFont typeface="StarSymbol"/>
              <a:buChar char="●"/>
              <a:tabLst/>
            </a:pPr>
            <a:r>
              <a:rPr lang="en-US" sz="2000" dirty="0" smtClean="0">
                <a:latin typeface="Arial" pitchFamily="18"/>
                <a:ea typeface="AR PL UMing HK" pitchFamily="2"/>
                <a:cs typeface="Lohit Hindi" pitchFamily="2"/>
              </a:rPr>
              <a:t>Proved to be Efficient  and Robust</a:t>
            </a:r>
            <a:endParaRPr lang="en-US" sz="2000" b="0" i="0" u="none" strike="noStrike" kern="1200" dirty="0">
              <a:ln>
                <a:noFill/>
              </a:ln>
              <a:latin typeface="Arial" pitchFamily="18"/>
              <a:ea typeface="AR PL UMing HK" pitchFamily="2"/>
              <a:cs typeface="Lohit Hindi" pitchFamily="2"/>
            </a:endParaRP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AR PL UMing HK" pitchFamily="2"/>
              <a:cs typeface="Lohit Hindi" pitchFamily="2"/>
            </a:endParaRPr>
          </a:p>
        </p:txBody>
      </p:sp>
      <p:pic>
        <p:nvPicPr>
          <p:cNvPr id="6" name="图片 5" descr="矢量图.png"/>
          <p:cNvPicPr>
            <a:picLocks noChangeAspect="1"/>
          </p:cNvPicPr>
          <p:nvPr/>
        </p:nvPicPr>
        <p:blipFill>
          <a:blip r:embed="rId3" cstate="print"/>
          <a:stretch>
            <a:fillRect/>
          </a:stretch>
        </p:blipFill>
        <p:spPr>
          <a:xfrm>
            <a:off x="5688384" y="1979637"/>
            <a:ext cx="4105275" cy="3009900"/>
          </a:xfrm>
          <a:prstGeom prst="rect">
            <a:avLst/>
          </a:prstGeom>
        </p:spPr>
      </p:pic>
      <p:sp>
        <p:nvSpPr>
          <p:cNvPr id="7" name="TextBox 6"/>
          <p:cNvSpPr txBox="1"/>
          <p:nvPr/>
        </p:nvSpPr>
        <p:spPr>
          <a:xfrm>
            <a:off x="6692234" y="4427909"/>
            <a:ext cx="1980029" cy="493084"/>
          </a:xfrm>
          <a:prstGeom prst="rect">
            <a:avLst/>
          </a:prstGeom>
          <a:noFill/>
        </p:spPr>
        <p:txBody>
          <a:bodyPr wrap="none" rtlCol="0">
            <a:spAutoFit/>
          </a:bodyPr>
          <a:lstStyle/>
          <a:p>
            <a:r>
              <a:rPr lang="zh-CN" altLang="en-US" sz="2800" b="1" dirty="0" smtClean="0">
                <a:solidFill>
                  <a:schemeClr val="bg2">
                    <a:lumMod val="50000"/>
                  </a:schemeClr>
                </a:solidFill>
                <a:latin typeface="微软雅黑" pitchFamily="34" charset="-122"/>
                <a:ea typeface="微软雅黑" pitchFamily="34" charset="-122"/>
              </a:rPr>
              <a:t>新浪云计算</a:t>
            </a:r>
            <a:endParaRPr lang="zh-CN" altLang="en-US" sz="2800" b="1" dirty="0">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17841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503238" y="301625"/>
            <a:ext cx="9070975" cy="1262063"/>
          </a:xfrm>
          <a:ln/>
        </p:spPr>
        <p:txBody>
          <a:bodyPr/>
          <a:lstStyle/>
          <a:p>
            <a:pPr algn="l" hangingPunct="0">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sz="4400" b="1" dirty="0">
                <a:solidFill>
                  <a:srgbClr val="C5000B"/>
                </a:solidFill>
                <a:latin typeface="Arial" charset="0"/>
                <a:ea typeface="宋体" charset="-122"/>
              </a:rPr>
              <a:t>Nova Network</a:t>
            </a:r>
          </a:p>
        </p:txBody>
      </p:sp>
      <p:sp>
        <p:nvSpPr>
          <p:cNvPr id="20482" name="Text Box 2"/>
          <p:cNvSpPr txBox="1">
            <a:spLocks noChangeArrowheads="1"/>
          </p:cNvSpPr>
          <p:nvPr/>
        </p:nvSpPr>
        <p:spPr bwMode="auto">
          <a:xfrm>
            <a:off x="503238" y="1768475"/>
            <a:ext cx="9070975" cy="498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31800" indent="-4318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9pPr>
          </a:lstStyle>
          <a:p>
            <a:pPr hangingPunct="1">
              <a:lnSpc>
                <a:spcPct val="100000"/>
              </a:lnSpc>
              <a:spcAft>
                <a:spcPts val="1425"/>
              </a:spcAft>
            </a:pPr>
            <a:r>
              <a:rPr lang="fi-FI" sz="3200">
                <a:ea typeface="msmincho" charset="0"/>
                <a:cs typeface="msmincho" charset="0"/>
              </a:rPr>
              <a:t>Networking is the biggest challenges for IaaS</a:t>
            </a:r>
          </a:p>
          <a:p>
            <a:pPr hangingPunct="1">
              <a:lnSpc>
                <a:spcPct val="100000"/>
              </a:lnSpc>
              <a:spcAft>
                <a:spcPts val="1425"/>
              </a:spcAft>
            </a:pPr>
            <a:r>
              <a:rPr lang="fi-FI" sz="3200">
                <a:ea typeface="msmincho" charset="0"/>
                <a:cs typeface="msmincho" charset="0"/>
              </a:rPr>
              <a:t>Network Topology: </a:t>
            </a:r>
          </a:p>
          <a:p>
            <a:pPr hangingPunct="1">
              <a:lnSpc>
                <a:spcPct val="100000"/>
              </a:lnSpc>
              <a:spcAft>
                <a:spcPts val="1425"/>
              </a:spcAft>
              <a:buClr>
                <a:srgbClr val="F57900"/>
              </a:buClr>
              <a:buSzPct val="45000"/>
              <a:buFont typeface="Arial" charset="0"/>
              <a:buChar char="•"/>
            </a:pPr>
            <a:r>
              <a:rPr lang="fi-FI" sz="3200">
                <a:ea typeface="msmincho" charset="0"/>
                <a:cs typeface="msmincho" charset="0"/>
              </a:rPr>
              <a:t>VLAN</a:t>
            </a:r>
          </a:p>
          <a:p>
            <a:pPr hangingPunct="1">
              <a:lnSpc>
                <a:spcPct val="100000"/>
              </a:lnSpc>
              <a:spcAft>
                <a:spcPts val="1425"/>
              </a:spcAft>
              <a:buClr>
                <a:srgbClr val="F57900"/>
              </a:buClr>
              <a:buSzPct val="45000"/>
              <a:buFont typeface="Arial" charset="0"/>
              <a:buChar char="•"/>
            </a:pPr>
            <a:r>
              <a:rPr lang="fi-FI" sz="3200">
                <a:ea typeface="msmincho" charset="0"/>
                <a:cs typeface="msmincho" charset="0"/>
              </a:rPr>
              <a:t>FlatDHCP</a:t>
            </a:r>
          </a:p>
          <a:p>
            <a:pPr hangingPunct="1">
              <a:lnSpc>
                <a:spcPct val="100000"/>
              </a:lnSpc>
              <a:spcAft>
                <a:spcPts val="1425"/>
              </a:spcAft>
              <a:buClr>
                <a:srgbClr val="F57900"/>
              </a:buClr>
              <a:buSzPct val="45000"/>
              <a:buFont typeface="Arial" charset="0"/>
              <a:buChar char="•"/>
            </a:pPr>
            <a:r>
              <a:rPr lang="fi-FI" sz="3200">
                <a:ea typeface="msmincho" charset="0"/>
                <a:cs typeface="msmincho" charset="0"/>
              </a:rPr>
              <a:t>FlatDHCP &amp; Multihost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9pPr>
          </a:lstStyle>
          <a:p>
            <a:pPr>
              <a:lnSpc>
                <a:spcPct val="100000"/>
              </a:lnSpc>
              <a:spcAft>
                <a:spcPts val="1425"/>
              </a:spcAft>
            </a:pPr>
            <a:r>
              <a:rPr lang="en-US" sz="3600" b="1" dirty="0">
                <a:solidFill>
                  <a:srgbClr val="C5000B"/>
                </a:solidFill>
                <a:latin typeface="Ubuntu" pitchFamily="32" charset="0"/>
                <a:ea typeface="msmincho" charset="0"/>
                <a:cs typeface="msmincho" charset="0"/>
              </a:rPr>
              <a:t>Network Topology </a:t>
            </a:r>
            <a:r>
              <a:rPr lang="en-US" sz="3600" b="1" dirty="0" smtClean="0">
                <a:solidFill>
                  <a:srgbClr val="C5000B"/>
                </a:solidFill>
                <a:latin typeface="Ubuntu" pitchFamily="32" charset="0"/>
                <a:ea typeface="msmincho" charset="0"/>
                <a:cs typeface="msmincho" charset="0"/>
              </a:rPr>
              <a:t>(VLAN)</a:t>
            </a:r>
            <a:endParaRPr lang="en-US" sz="3600" b="1" dirty="0">
              <a:solidFill>
                <a:srgbClr val="C5000B"/>
              </a:solidFill>
              <a:latin typeface="Ubuntu" pitchFamily="32" charset="0"/>
              <a:ea typeface="msmincho" charset="0"/>
              <a:cs typeface="msmincho" charset="0"/>
            </a:endParaRPr>
          </a:p>
        </p:txBody>
      </p:sp>
      <p:sp>
        <p:nvSpPr>
          <p:cNvPr id="21506" name="Rectangle 2"/>
          <p:cNvSpPr>
            <a:spLocks noChangeArrowheads="1"/>
          </p:cNvSpPr>
          <p:nvPr/>
        </p:nvSpPr>
        <p:spPr bwMode="auto">
          <a:xfrm>
            <a:off x="452438" y="4886325"/>
            <a:ext cx="4391025" cy="173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285750" indent="-284163">
              <a:lnSpc>
                <a:spcPct val="100000"/>
              </a:lnSpc>
              <a:tabLst>
                <a:tab pos="723900" algn="l"/>
                <a:tab pos="1447800" algn="l"/>
                <a:tab pos="2171700" algn="l"/>
                <a:tab pos="2895600" algn="l"/>
                <a:tab pos="3619500" algn="l"/>
                <a:tab pos="4343400" algn="l"/>
              </a:tabLst>
            </a:pPr>
            <a:r>
              <a:rPr lang="en-US" b="1">
                <a:solidFill>
                  <a:srgbClr val="000000"/>
                </a:solidFill>
                <a:latin typeface="Calibri" charset="0"/>
                <a:ea typeface="AR PL UMing HK" charset="0"/>
                <a:cs typeface="AR PL UMing HK" charset="0"/>
              </a:rPr>
              <a:t>Drawback</a:t>
            </a:r>
            <a:r>
              <a:rPr lang="en-US">
                <a:solidFill>
                  <a:srgbClr val="000000"/>
                </a:solidFill>
                <a:ea typeface="AR PL UMing HK" charset="0"/>
                <a:cs typeface="AR PL UMing HK" charset="0"/>
              </a:rPr>
              <a:t>:</a:t>
            </a:r>
          </a:p>
          <a:p>
            <a:pPr marL="285750" indent="-284163">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Pre-allocate network for future projects</a:t>
            </a:r>
          </a:p>
          <a:p>
            <a:pPr marL="285750" indent="-284163">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Hard-limit of vlan 4096</a:t>
            </a:r>
          </a:p>
          <a:p>
            <a:pPr marL="285750" indent="-284163">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Traffic bottleneck in the gateway/NAT</a:t>
            </a:r>
          </a:p>
        </p:txBody>
      </p:sp>
      <p:sp>
        <p:nvSpPr>
          <p:cNvPr id="21507" name="Rectangle 3"/>
          <p:cNvSpPr>
            <a:spLocks noChangeArrowheads="1"/>
          </p:cNvSpPr>
          <p:nvPr/>
        </p:nvSpPr>
        <p:spPr bwMode="auto">
          <a:xfrm>
            <a:off x="503238" y="1619250"/>
            <a:ext cx="4391025" cy="365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285750" indent="-284163" hangingPunct="1">
              <a:lnSpc>
                <a:spcPct val="100000"/>
              </a:lnSpc>
              <a:tabLst>
                <a:tab pos="723900" algn="l"/>
                <a:tab pos="1447800" algn="l"/>
                <a:tab pos="2171700" algn="l"/>
                <a:tab pos="2895600" algn="l"/>
                <a:tab pos="3619500" algn="l"/>
                <a:tab pos="4343400" algn="l"/>
              </a:tabLst>
            </a:pPr>
            <a:r>
              <a:rPr lang="en-US" b="1" dirty="0">
                <a:solidFill>
                  <a:srgbClr val="000000"/>
                </a:solidFill>
                <a:latin typeface="Calibri" charset="0"/>
                <a:ea typeface="AR PL UMing HK" charset="0"/>
                <a:cs typeface="AR PL UMing HK" charset="0"/>
              </a:rPr>
              <a:t>Capability:</a:t>
            </a:r>
          </a:p>
          <a:p>
            <a:pPr marL="285750" indent="-284163" hangingPunct="1">
              <a:lnSpc>
                <a:spcPct val="100000"/>
              </a:lnSpc>
              <a:buFont typeface="Arial" charset="0"/>
              <a:buChar char="•"/>
              <a:tabLst>
                <a:tab pos="723900" algn="l"/>
                <a:tab pos="1447800" algn="l"/>
                <a:tab pos="2171700" algn="l"/>
                <a:tab pos="2895600" algn="l"/>
                <a:tab pos="3619500" algn="l"/>
                <a:tab pos="4343400" algn="l"/>
              </a:tabLst>
            </a:pPr>
            <a:r>
              <a:rPr lang="en-US" dirty="0">
                <a:solidFill>
                  <a:srgbClr val="000000"/>
                </a:solidFill>
                <a:latin typeface="Calibri" charset="0"/>
                <a:ea typeface="AR PL UMing HK" charset="0"/>
                <a:cs typeface="AR PL UMing HK" charset="0"/>
              </a:rPr>
              <a:t>Accessibility of VMs within one tenant</a:t>
            </a:r>
          </a:p>
          <a:p>
            <a:pPr marL="285750" indent="-284163" hangingPunct="1">
              <a:lnSpc>
                <a:spcPct val="100000"/>
              </a:lnSpc>
              <a:buFont typeface="Arial" charset="0"/>
              <a:buChar char="•"/>
              <a:tabLst>
                <a:tab pos="723900" algn="l"/>
                <a:tab pos="1447800" algn="l"/>
                <a:tab pos="2171700" algn="l"/>
                <a:tab pos="2895600" algn="l"/>
                <a:tab pos="3619500" algn="l"/>
                <a:tab pos="4343400" algn="l"/>
              </a:tabLst>
            </a:pPr>
            <a:r>
              <a:rPr lang="en-US" dirty="0">
                <a:solidFill>
                  <a:srgbClr val="000000"/>
                </a:solidFill>
                <a:latin typeface="Calibri" charset="0"/>
                <a:ea typeface="AR PL UMing HK" charset="0"/>
                <a:cs typeface="AR PL UMing HK" charset="0"/>
              </a:rPr>
              <a:t>Isolation of VMs from different tenants</a:t>
            </a:r>
          </a:p>
          <a:p>
            <a:pPr marL="285750" indent="-284163" hangingPunct="1">
              <a:lnSpc>
                <a:spcPct val="100000"/>
              </a:lnSpc>
              <a:buFont typeface="Arial" charset="0"/>
              <a:buChar char="•"/>
              <a:tabLst>
                <a:tab pos="723900" algn="l"/>
                <a:tab pos="1447800" algn="l"/>
                <a:tab pos="2171700" algn="l"/>
                <a:tab pos="2895600" algn="l"/>
                <a:tab pos="3619500" algn="l"/>
                <a:tab pos="4343400" algn="l"/>
              </a:tabLst>
            </a:pPr>
            <a:r>
              <a:rPr lang="en-US" dirty="0">
                <a:solidFill>
                  <a:srgbClr val="000000"/>
                </a:solidFill>
                <a:latin typeface="Calibri" charset="0"/>
                <a:ea typeface="AR PL UMing HK" charset="0"/>
                <a:cs typeface="AR PL UMing HK" charset="0"/>
              </a:rPr>
              <a:t>VM is able to access public network</a:t>
            </a:r>
          </a:p>
          <a:p>
            <a:pPr marL="285750" indent="-284163" hangingPunct="1">
              <a:lnSpc>
                <a:spcPct val="100000"/>
              </a:lnSpc>
              <a:buFont typeface="Arial" charset="0"/>
              <a:buChar char="•"/>
              <a:tabLst>
                <a:tab pos="723900" algn="l"/>
                <a:tab pos="1447800" algn="l"/>
                <a:tab pos="2171700" algn="l"/>
                <a:tab pos="2895600" algn="l"/>
                <a:tab pos="3619500" algn="l"/>
                <a:tab pos="4343400" algn="l"/>
              </a:tabLst>
            </a:pPr>
            <a:r>
              <a:rPr lang="en-US" dirty="0">
                <a:solidFill>
                  <a:srgbClr val="000000"/>
                </a:solidFill>
                <a:latin typeface="Calibri" charset="0"/>
                <a:ea typeface="AR PL UMing HK" charset="0"/>
                <a:cs typeface="AR PL UMing HK" charset="0"/>
              </a:rPr>
              <a:t>VM can be accessible from public network</a:t>
            </a:r>
          </a:p>
          <a:p>
            <a:pPr marL="285750" indent="-284163" hangingPunct="1">
              <a:lnSpc>
                <a:spcPct val="100000"/>
              </a:lnSpc>
              <a:buFont typeface="Arial" charset="0"/>
              <a:buChar char="•"/>
              <a:tabLst>
                <a:tab pos="723900" algn="l"/>
                <a:tab pos="1447800" algn="l"/>
                <a:tab pos="2171700" algn="l"/>
                <a:tab pos="2895600" algn="l"/>
                <a:tab pos="3619500" algn="l"/>
                <a:tab pos="4343400" algn="l"/>
              </a:tabLst>
            </a:pPr>
            <a:r>
              <a:rPr lang="en-US" dirty="0">
                <a:solidFill>
                  <a:srgbClr val="000000"/>
                </a:solidFill>
                <a:latin typeface="Calibri" charset="0"/>
                <a:ea typeface="AR PL UMing HK" charset="0"/>
                <a:cs typeface="AR PL UMing HK" charset="0"/>
              </a:rPr>
              <a:t>Isolation between virtual network and internal network</a:t>
            </a:r>
          </a:p>
          <a:p>
            <a:pPr marL="285750" indent="-284163" hangingPunct="1">
              <a:lnSpc>
                <a:spcPct val="100000"/>
              </a:lnSpc>
              <a:buClrTx/>
              <a:buSzTx/>
              <a:buFontTx/>
              <a:buNone/>
              <a:tabLst>
                <a:tab pos="723900" algn="l"/>
                <a:tab pos="1447800" algn="l"/>
                <a:tab pos="2171700" algn="l"/>
                <a:tab pos="2895600" algn="l"/>
                <a:tab pos="3619500" algn="l"/>
                <a:tab pos="4343400" algn="l"/>
              </a:tabLst>
            </a:pPr>
            <a:endParaRPr lang="en-US" dirty="0">
              <a:solidFill>
                <a:srgbClr val="000000"/>
              </a:solidFill>
              <a:latin typeface="Calibri" charset="0"/>
              <a:ea typeface="AR PL UMing HK" charset="0"/>
              <a:cs typeface="AR PL UMing HK" charset="0"/>
            </a:endParaRPr>
          </a:p>
          <a:p>
            <a:pPr marL="285750" indent="-284163" hangingPunct="1">
              <a:lnSpc>
                <a:spcPct val="100000"/>
              </a:lnSpc>
              <a:buClrTx/>
              <a:buSzTx/>
              <a:buFontTx/>
              <a:buNone/>
              <a:tabLst>
                <a:tab pos="723900" algn="l"/>
                <a:tab pos="1447800" algn="l"/>
                <a:tab pos="2171700" algn="l"/>
                <a:tab pos="2895600" algn="l"/>
                <a:tab pos="3619500" algn="l"/>
                <a:tab pos="4343400" algn="l"/>
              </a:tabLst>
            </a:pPr>
            <a:endParaRPr lang="en-US" dirty="0">
              <a:solidFill>
                <a:srgbClr val="000000"/>
              </a:solidFill>
              <a:latin typeface="Calibri" charset="0"/>
              <a:ea typeface="AR PL UMing HK" charset="0"/>
              <a:cs typeface="AR PL UMing HK" charset="0"/>
            </a:endParaRPr>
          </a:p>
        </p:txBody>
      </p:sp>
      <p:pic>
        <p:nvPicPr>
          <p:cNvPr id="2150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5850" y="1381125"/>
            <a:ext cx="5076825" cy="5640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9pPr>
          </a:lstStyle>
          <a:p>
            <a:pPr>
              <a:lnSpc>
                <a:spcPct val="100000"/>
              </a:lnSpc>
              <a:spcAft>
                <a:spcPts val="1425"/>
              </a:spcAft>
            </a:pPr>
            <a:r>
              <a:rPr lang="en-US" sz="3600" b="1" dirty="0">
                <a:solidFill>
                  <a:srgbClr val="C5000B"/>
                </a:solidFill>
                <a:latin typeface="Ubuntu" pitchFamily="32" charset="0"/>
                <a:ea typeface="msmincho" charset="0"/>
                <a:cs typeface="msmincho" charset="0"/>
              </a:rPr>
              <a:t>Network Topology(Flat)</a:t>
            </a:r>
          </a:p>
        </p:txBody>
      </p:sp>
      <p:sp>
        <p:nvSpPr>
          <p:cNvPr id="22530" name="Rectangle 2"/>
          <p:cNvSpPr>
            <a:spLocks noChangeArrowheads="1"/>
          </p:cNvSpPr>
          <p:nvPr/>
        </p:nvSpPr>
        <p:spPr bwMode="auto">
          <a:xfrm>
            <a:off x="503238" y="1646238"/>
            <a:ext cx="4464050" cy="557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285750" indent="-284163">
              <a:lnSpc>
                <a:spcPct val="100000"/>
              </a:lnSpc>
              <a:tabLst>
                <a:tab pos="723900" algn="l"/>
                <a:tab pos="1447800" algn="l"/>
                <a:tab pos="2171700" algn="l"/>
                <a:tab pos="2895600" algn="l"/>
                <a:tab pos="3619500" algn="l"/>
                <a:tab pos="4343400" algn="l"/>
              </a:tabLst>
            </a:pPr>
            <a:r>
              <a:rPr lang="en-US" b="1">
                <a:solidFill>
                  <a:srgbClr val="000000"/>
                </a:solidFill>
                <a:ea typeface="AR PL UMing HK" charset="0"/>
                <a:cs typeface="AR PL UMing HK" charset="0"/>
              </a:rPr>
              <a:t>Capability:</a:t>
            </a:r>
          </a:p>
          <a:p>
            <a:pPr marL="285750" indent="-284163">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Accessibility of all VMs in the fixed IP range</a:t>
            </a:r>
          </a:p>
          <a:p>
            <a:pPr marL="285750" indent="-284163" hangingPunct="1">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VM is able to access public network</a:t>
            </a:r>
          </a:p>
          <a:p>
            <a:pPr marL="285750" indent="-284163" hangingPunct="1">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VM can be accessible from public network</a:t>
            </a:r>
          </a:p>
          <a:p>
            <a:pPr marL="285750" indent="-284163" hangingPunct="1">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Full isolation between virtual network and internal network</a:t>
            </a:r>
          </a:p>
          <a:p>
            <a:pPr marL="285750" indent="-284163">
              <a:lnSpc>
                <a:spcPct val="100000"/>
              </a:lnSpc>
              <a:buClrTx/>
              <a:buSzTx/>
              <a:buFontTx/>
              <a:buNone/>
              <a:tabLst>
                <a:tab pos="723900" algn="l"/>
                <a:tab pos="1447800" algn="l"/>
                <a:tab pos="2171700" algn="l"/>
                <a:tab pos="2895600" algn="l"/>
                <a:tab pos="3619500" algn="l"/>
                <a:tab pos="4343400" algn="l"/>
              </a:tabLst>
            </a:pPr>
            <a:endParaRPr lang="en-US">
              <a:solidFill>
                <a:srgbClr val="000000"/>
              </a:solidFill>
              <a:latin typeface="Calibri" charset="0"/>
              <a:ea typeface="AR PL UMing HK" charset="0"/>
              <a:cs typeface="AR PL UMing HK" charset="0"/>
            </a:endParaRPr>
          </a:p>
          <a:p>
            <a:pPr marL="285750" indent="-284163">
              <a:lnSpc>
                <a:spcPct val="100000"/>
              </a:lnSpc>
              <a:buClrTx/>
              <a:buSzTx/>
              <a:buFontTx/>
              <a:buNone/>
              <a:tabLst>
                <a:tab pos="723900" algn="l"/>
                <a:tab pos="1447800" algn="l"/>
                <a:tab pos="2171700" algn="l"/>
                <a:tab pos="2895600" algn="l"/>
                <a:tab pos="3619500" algn="l"/>
                <a:tab pos="4343400" algn="l"/>
              </a:tabLst>
            </a:pPr>
            <a:r>
              <a:rPr lang="en-US" b="1">
                <a:solidFill>
                  <a:srgbClr val="000000"/>
                </a:solidFill>
                <a:ea typeface="AR PL UMing HK" charset="0"/>
                <a:cs typeface="AR PL UMing HK" charset="0"/>
              </a:rPr>
              <a:t>Bonus:</a:t>
            </a:r>
          </a:p>
          <a:p>
            <a:pPr marL="285750" indent="-284163">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Do not need pre-allocate for new projects</a:t>
            </a:r>
          </a:p>
          <a:p>
            <a:pPr marL="285750" indent="-284163">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Eliminating bottleneck between tenants</a:t>
            </a:r>
          </a:p>
          <a:p>
            <a:pPr marL="285750" indent="-284163">
              <a:lnSpc>
                <a:spcPct val="100000"/>
              </a:lnSpc>
              <a:buClrTx/>
              <a:buSzTx/>
              <a:buFontTx/>
              <a:buNone/>
              <a:tabLst>
                <a:tab pos="723900" algn="l"/>
                <a:tab pos="1447800" algn="l"/>
                <a:tab pos="2171700" algn="l"/>
                <a:tab pos="2895600" algn="l"/>
                <a:tab pos="3619500" algn="l"/>
                <a:tab pos="4343400" algn="l"/>
              </a:tabLst>
            </a:pPr>
            <a:endParaRPr lang="en-US" b="1">
              <a:solidFill>
                <a:srgbClr val="000000"/>
              </a:solidFill>
              <a:ea typeface="AR PL UMing HK" charset="0"/>
              <a:cs typeface="AR PL UMing HK" charset="0"/>
            </a:endParaRPr>
          </a:p>
          <a:p>
            <a:pPr marL="285750" indent="-284163">
              <a:lnSpc>
                <a:spcPct val="100000"/>
              </a:lnSpc>
              <a:buClrTx/>
              <a:buSzTx/>
              <a:buFontTx/>
              <a:buNone/>
              <a:tabLst>
                <a:tab pos="723900" algn="l"/>
                <a:tab pos="1447800" algn="l"/>
                <a:tab pos="2171700" algn="l"/>
                <a:tab pos="2895600" algn="l"/>
                <a:tab pos="3619500" algn="l"/>
                <a:tab pos="4343400" algn="l"/>
              </a:tabLst>
            </a:pPr>
            <a:r>
              <a:rPr lang="en-US" b="1">
                <a:solidFill>
                  <a:srgbClr val="000000"/>
                </a:solidFill>
                <a:ea typeface="AR PL UMing HK" charset="0"/>
                <a:cs typeface="AR PL UMing HK" charset="0"/>
              </a:rPr>
              <a:t>Drawback</a:t>
            </a:r>
            <a:r>
              <a:rPr lang="en-US">
                <a:solidFill>
                  <a:srgbClr val="000000"/>
                </a:solidFill>
                <a:ea typeface="AR PL UMing HK" charset="0"/>
                <a:cs typeface="AR PL UMing HK" charset="0"/>
              </a:rPr>
              <a:t>:</a:t>
            </a:r>
          </a:p>
          <a:p>
            <a:pPr marL="285750" indent="-284163">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Tenant isolation has gone</a:t>
            </a:r>
          </a:p>
          <a:p>
            <a:pPr marL="285750" indent="-284163">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Traffic bottleneck still exists in NAT</a:t>
            </a:r>
          </a:p>
        </p:txBody>
      </p:sp>
      <p:pic>
        <p:nvPicPr>
          <p:cNvPr id="225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5850" y="1381125"/>
            <a:ext cx="5076825" cy="5640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9pPr>
          </a:lstStyle>
          <a:p>
            <a:pPr>
              <a:lnSpc>
                <a:spcPct val="100000"/>
              </a:lnSpc>
              <a:spcAft>
                <a:spcPts val="1425"/>
              </a:spcAft>
            </a:pPr>
            <a:r>
              <a:rPr lang="en-US" sz="3600" b="1">
                <a:solidFill>
                  <a:srgbClr val="C5000B"/>
                </a:solidFill>
                <a:latin typeface="Ubuntu" pitchFamily="32" charset="0"/>
                <a:ea typeface="msmincho" charset="0"/>
                <a:cs typeface="msmincho" charset="0"/>
              </a:rPr>
              <a:t>Network Topology(Flat &amp; Multihost)</a:t>
            </a:r>
          </a:p>
        </p:txBody>
      </p:sp>
      <p:sp>
        <p:nvSpPr>
          <p:cNvPr id="23554" name="Rectangle 2"/>
          <p:cNvSpPr>
            <a:spLocks noChangeArrowheads="1"/>
          </p:cNvSpPr>
          <p:nvPr/>
        </p:nvSpPr>
        <p:spPr bwMode="auto">
          <a:xfrm>
            <a:off x="503238" y="1646238"/>
            <a:ext cx="4606925" cy="530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285750" indent="-284163">
              <a:lnSpc>
                <a:spcPct val="100000"/>
              </a:lnSpc>
              <a:tabLst>
                <a:tab pos="723900" algn="l"/>
                <a:tab pos="1447800" algn="l"/>
                <a:tab pos="2171700" algn="l"/>
                <a:tab pos="2895600" algn="l"/>
                <a:tab pos="3619500" algn="l"/>
                <a:tab pos="4343400" algn="l"/>
              </a:tabLst>
            </a:pPr>
            <a:r>
              <a:rPr lang="en-US" b="1">
                <a:solidFill>
                  <a:srgbClr val="000000"/>
                </a:solidFill>
                <a:ea typeface="AR PL UMing HK" charset="0"/>
                <a:cs typeface="AR PL UMing HK" charset="0"/>
              </a:rPr>
              <a:t>Capability:</a:t>
            </a:r>
          </a:p>
          <a:p>
            <a:pPr marL="285750" indent="-284163">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Accessibility of all VMs in the fixed IP range</a:t>
            </a:r>
          </a:p>
          <a:p>
            <a:pPr marL="285750" indent="-284163" hangingPunct="1">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VM is able to access public network</a:t>
            </a:r>
          </a:p>
          <a:p>
            <a:pPr marL="285750" indent="-284163" hangingPunct="1">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VM can be accessible from public network</a:t>
            </a:r>
          </a:p>
          <a:p>
            <a:pPr marL="285750" indent="-284163">
              <a:lnSpc>
                <a:spcPct val="100000"/>
              </a:lnSpc>
              <a:buClrTx/>
              <a:buSzTx/>
              <a:buFontTx/>
              <a:buNone/>
              <a:tabLst>
                <a:tab pos="723900" algn="l"/>
                <a:tab pos="1447800" algn="l"/>
                <a:tab pos="2171700" algn="l"/>
                <a:tab pos="2895600" algn="l"/>
                <a:tab pos="3619500" algn="l"/>
                <a:tab pos="4343400" algn="l"/>
              </a:tabLst>
            </a:pPr>
            <a:endParaRPr lang="en-US" b="1">
              <a:solidFill>
                <a:srgbClr val="000000"/>
              </a:solidFill>
              <a:ea typeface="AR PL UMing HK" charset="0"/>
              <a:cs typeface="AR PL UMing HK" charset="0"/>
            </a:endParaRPr>
          </a:p>
          <a:p>
            <a:pPr marL="285750" indent="-284163">
              <a:lnSpc>
                <a:spcPct val="100000"/>
              </a:lnSpc>
              <a:buClrTx/>
              <a:buSzTx/>
              <a:buFontTx/>
              <a:buNone/>
              <a:tabLst>
                <a:tab pos="723900" algn="l"/>
                <a:tab pos="1447800" algn="l"/>
                <a:tab pos="2171700" algn="l"/>
                <a:tab pos="2895600" algn="l"/>
                <a:tab pos="3619500" algn="l"/>
                <a:tab pos="4343400" algn="l"/>
              </a:tabLst>
            </a:pPr>
            <a:r>
              <a:rPr lang="en-US" b="1">
                <a:solidFill>
                  <a:srgbClr val="000000"/>
                </a:solidFill>
                <a:ea typeface="AR PL UMing HK" charset="0"/>
                <a:cs typeface="AR PL UMing HK" charset="0"/>
              </a:rPr>
              <a:t>Bonus:</a:t>
            </a:r>
          </a:p>
          <a:p>
            <a:pPr marL="285750" indent="-284163">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Totally distributed architecture avoid  single-point failure.</a:t>
            </a:r>
          </a:p>
          <a:p>
            <a:pPr marL="285750" indent="-284163">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Multiple gateway eliminates NAT bottleneck</a:t>
            </a:r>
          </a:p>
          <a:p>
            <a:pPr marL="285750" indent="-284163">
              <a:lnSpc>
                <a:spcPct val="100000"/>
              </a:lnSpc>
              <a:buFont typeface="Arial" charset="0"/>
              <a:buChar char="•"/>
              <a:tabLst>
                <a:tab pos="723900" algn="l"/>
                <a:tab pos="1447800" algn="l"/>
                <a:tab pos="2171700" algn="l"/>
                <a:tab pos="2895600" algn="l"/>
                <a:tab pos="3619500" algn="l"/>
                <a:tab pos="4343400" algn="l"/>
              </a:tabLst>
            </a:pPr>
            <a:r>
              <a:rPr lang="en-US" b="1">
                <a:solidFill>
                  <a:srgbClr val="000000"/>
                </a:solidFill>
                <a:latin typeface="Calibri" charset="0"/>
                <a:ea typeface="AR PL UMing HK" charset="0"/>
                <a:cs typeface="AR PL UMing HK" charset="0"/>
              </a:rPr>
              <a:t>High speed between OS regions</a:t>
            </a:r>
          </a:p>
          <a:p>
            <a:pPr marL="285750" indent="-284163">
              <a:lnSpc>
                <a:spcPct val="100000"/>
              </a:lnSpc>
              <a:buClrTx/>
              <a:buSzTx/>
              <a:buFontTx/>
              <a:buNone/>
              <a:tabLst>
                <a:tab pos="723900" algn="l"/>
                <a:tab pos="1447800" algn="l"/>
                <a:tab pos="2171700" algn="l"/>
                <a:tab pos="2895600" algn="l"/>
                <a:tab pos="3619500" algn="l"/>
                <a:tab pos="4343400" algn="l"/>
              </a:tabLst>
            </a:pPr>
            <a:endParaRPr lang="en-US">
              <a:solidFill>
                <a:srgbClr val="000000"/>
              </a:solidFill>
              <a:ea typeface="AR PL UMing HK" charset="0"/>
              <a:cs typeface="AR PL UMing HK" charset="0"/>
            </a:endParaRPr>
          </a:p>
          <a:p>
            <a:pPr marL="285750" indent="-284163">
              <a:lnSpc>
                <a:spcPct val="100000"/>
              </a:lnSpc>
              <a:buClrTx/>
              <a:buSzTx/>
              <a:buFontTx/>
              <a:buNone/>
              <a:tabLst>
                <a:tab pos="723900" algn="l"/>
                <a:tab pos="1447800" algn="l"/>
                <a:tab pos="2171700" algn="l"/>
                <a:tab pos="2895600" algn="l"/>
                <a:tab pos="3619500" algn="l"/>
                <a:tab pos="4343400" algn="l"/>
              </a:tabLst>
            </a:pPr>
            <a:r>
              <a:rPr lang="en-US" b="1">
                <a:solidFill>
                  <a:srgbClr val="000000"/>
                </a:solidFill>
                <a:ea typeface="AR PL UMing HK" charset="0"/>
                <a:cs typeface="AR PL UMing HK" charset="0"/>
              </a:rPr>
              <a:t>Drawback</a:t>
            </a:r>
            <a:r>
              <a:rPr lang="en-US">
                <a:solidFill>
                  <a:srgbClr val="000000"/>
                </a:solidFill>
                <a:ea typeface="AR PL UMing HK" charset="0"/>
                <a:cs typeface="AR PL UMing HK" charset="0"/>
              </a:rPr>
              <a:t>:</a:t>
            </a:r>
          </a:p>
          <a:p>
            <a:pPr marL="285750" indent="-284163">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Tenant isolation lessens</a:t>
            </a:r>
          </a:p>
          <a:p>
            <a:pPr marL="285750" indent="-284163">
              <a:lnSpc>
                <a:spcPct val="100000"/>
              </a:lnSpc>
              <a:buFont typeface="Arial" charset="0"/>
              <a:buChar char="•"/>
              <a:tabLst>
                <a:tab pos="723900" algn="l"/>
                <a:tab pos="1447800" algn="l"/>
                <a:tab pos="2171700" algn="l"/>
                <a:tab pos="2895600" algn="l"/>
                <a:tab pos="3619500" algn="l"/>
                <a:tab pos="4343400" algn="l"/>
              </a:tabLst>
            </a:pPr>
            <a:r>
              <a:rPr lang="en-US">
                <a:solidFill>
                  <a:srgbClr val="000000"/>
                </a:solidFill>
                <a:latin typeface="Calibri" charset="0"/>
                <a:ea typeface="AR PL UMing HK" charset="0"/>
                <a:cs typeface="AR PL UMing HK" charset="0"/>
              </a:rPr>
              <a:t>Need security facility(</a:t>
            </a:r>
            <a:r>
              <a:rPr lang="en-US" i="1">
                <a:solidFill>
                  <a:srgbClr val="000000"/>
                </a:solidFill>
                <a:latin typeface="Calibri" charset="0"/>
                <a:ea typeface="AR PL UMing HK" charset="0"/>
                <a:cs typeface="AR PL UMing HK" charset="0"/>
              </a:rPr>
              <a:t>SWS-filter</a:t>
            </a:r>
            <a:r>
              <a:rPr lang="en-US">
                <a:solidFill>
                  <a:srgbClr val="000000"/>
                </a:solidFill>
                <a:latin typeface="Calibri" charset="0"/>
                <a:ea typeface="AR PL UMing HK" charset="0"/>
                <a:cs typeface="AR PL UMing HK" charset="0"/>
              </a:rPr>
              <a:t>) to protect intranet</a:t>
            </a:r>
          </a:p>
        </p:txBody>
      </p:sp>
      <p:sp>
        <p:nvSpPr>
          <p:cNvPr id="23555" name="Rectangle 3"/>
          <p:cNvSpPr>
            <a:spLocks noChangeArrowheads="1"/>
          </p:cNvSpPr>
          <p:nvPr/>
        </p:nvSpPr>
        <p:spPr bwMode="auto">
          <a:xfrm>
            <a:off x="787400" y="6861175"/>
            <a:ext cx="8408988"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p>
            <a:pPr>
              <a:lnSpc>
                <a:spcPct val="100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solidFill>
                  <a:srgbClr val="000000"/>
                </a:solidFill>
                <a:latin typeface="Calibri" charset="0"/>
                <a:ea typeface="AR PL UMing HK" charset="0"/>
                <a:cs typeface="AR PL UMing HK" charset="0"/>
              </a:rPr>
              <a:t>If security problems were solved, this would be our</a:t>
            </a:r>
            <a:r>
              <a:rPr lang="en-US" sz="2600">
                <a:solidFill>
                  <a:srgbClr val="000000"/>
                </a:solidFill>
                <a:latin typeface="Calibri" charset="0"/>
                <a:ea typeface="AR PL UMing HK" charset="0"/>
                <a:cs typeface="AR PL UMing HK" charset="0"/>
              </a:rPr>
              <a:t> </a:t>
            </a:r>
            <a:r>
              <a:rPr lang="en-US" sz="2600" b="1">
                <a:solidFill>
                  <a:srgbClr val="C5000B"/>
                </a:solidFill>
                <a:latin typeface="Ubuntu" pitchFamily="32" charset="0"/>
                <a:ea typeface="msmincho" charset="0"/>
                <a:cs typeface="msmincho" charset="0"/>
              </a:rPr>
              <a:t>best choice!</a:t>
            </a:r>
          </a:p>
        </p:txBody>
      </p:sp>
      <p:pic>
        <p:nvPicPr>
          <p:cNvPr id="2355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2050" y="1546225"/>
            <a:ext cx="4819650" cy="47545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503238" y="301625"/>
            <a:ext cx="9070975" cy="1262063"/>
          </a:xfrm>
          <a:ln/>
        </p:spPr>
        <p:txBody>
          <a:bodyPr tIns="18143"/>
          <a:lstStyle/>
          <a:p>
            <a:pPr>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4800">
                <a:solidFill>
                  <a:srgbClr val="C5000B"/>
                </a:solidFill>
                <a:latin typeface="Ubuntu" pitchFamily="32" charset="0"/>
              </a:rPr>
              <a:t>AWS模式的巨大成功</a:t>
            </a:r>
          </a:p>
        </p:txBody>
      </p:sp>
      <p:sp>
        <p:nvSpPr>
          <p:cNvPr id="9218" name="Rectangle 2"/>
          <p:cNvSpPr>
            <a:spLocks noGrp="1" noChangeArrowheads="1"/>
          </p:cNvSpPr>
          <p:nvPr>
            <p:ph idx="1"/>
          </p:nvPr>
        </p:nvSpPr>
        <p:spPr>
          <a:xfrm>
            <a:off x="503238" y="1768475"/>
            <a:ext cx="9070975" cy="4899025"/>
          </a:xfrm>
          <a:ln/>
        </p:spPr>
        <p:txBody>
          <a:bodyPr tIns="28224"/>
          <a:lstStyle/>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err="1"/>
              <a:t>构建了完整的云计算生态系统</a:t>
            </a:r>
            <a:endParaRPr lang="en-US" sz="3200" dirty="0"/>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err="1"/>
              <a:t>通过Web</a:t>
            </a:r>
            <a:r>
              <a:rPr lang="en-US" sz="3200" dirty="0"/>
              <a:t> Service(API)</a:t>
            </a:r>
            <a:r>
              <a:rPr lang="en-US" sz="3200" dirty="0" err="1" smtClean="0"/>
              <a:t>管理一切服务</a:t>
            </a:r>
            <a:r>
              <a:rPr lang="en-US" sz="3200" dirty="0" smtClean="0"/>
              <a:t>*</a:t>
            </a:r>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3200" dirty="0" smtClean="0"/>
              <a:t>完全面向服务架构</a:t>
            </a:r>
            <a:r>
              <a:rPr lang="en-US" altLang="zh-CN" sz="3200" dirty="0" smtClean="0"/>
              <a:t>SOA(Service-Oriented Architecture)*</a:t>
            </a:r>
            <a:endParaRPr lang="en-US" sz="3200" dirty="0"/>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err="1"/>
              <a:t>事实上的IaaS</a:t>
            </a:r>
            <a:r>
              <a:rPr lang="en-US" sz="3200" dirty="0"/>
              <a:t> </a:t>
            </a:r>
            <a:r>
              <a:rPr lang="en-US" sz="3200" dirty="0" err="1"/>
              <a:t>标准</a:t>
            </a:r>
            <a:r>
              <a:rPr lang="en-US" sz="3200" dirty="0"/>
              <a:t>　</a:t>
            </a:r>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err="1"/>
              <a:t>成功的商业模式</a:t>
            </a:r>
            <a:endParaRPr lang="en-US" sz="3200" dirty="0"/>
          </a:p>
          <a:p>
            <a:pPr marL="863600" indent="-646113">
              <a:buClr>
                <a:srgbClr val="F57900"/>
              </a:buCl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3200" dirty="0"/>
          </a:p>
        </p:txBody>
      </p:sp>
      <p:sp>
        <p:nvSpPr>
          <p:cNvPr id="2" name="矩形 1"/>
          <p:cNvSpPr/>
          <p:nvPr/>
        </p:nvSpPr>
        <p:spPr>
          <a:xfrm>
            <a:off x="1295896" y="6804173"/>
            <a:ext cx="7848872" cy="607602"/>
          </a:xfrm>
          <a:prstGeom prst="rect">
            <a:avLst/>
          </a:prstGeom>
        </p:spPr>
        <p:txBody>
          <a:bodyPr wrap="square">
            <a:spAutoFit/>
          </a:bodyPr>
          <a:lstStyle/>
          <a:p>
            <a:r>
              <a:rPr lang="en-US" altLang="zh-CN" dirty="0" smtClean="0"/>
              <a:t>*https</a:t>
            </a:r>
            <a:r>
              <a:rPr lang="en-US" altLang="zh-CN" dirty="0"/>
              <a:t>://</a:t>
            </a:r>
            <a:r>
              <a:rPr lang="en-US" altLang="zh-CN" dirty="0" smtClean="0"/>
              <a:t>plus.google.com/112678702228711889851/posts/eVeouesvaVX</a:t>
            </a:r>
          </a:p>
          <a:p>
            <a:r>
              <a:rPr lang="en-US" altLang="zh-CN" dirty="0" smtClean="0"/>
              <a:t>*http://coolshell.cn/articles/5701.html</a:t>
            </a:r>
            <a:endParaRPr lang="zh-CN" alt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9pPr>
          </a:lstStyle>
          <a:p>
            <a:pPr>
              <a:lnSpc>
                <a:spcPct val="100000"/>
              </a:lnSpc>
              <a:spcAft>
                <a:spcPts val="1425"/>
              </a:spcAft>
            </a:pPr>
            <a:r>
              <a:rPr lang="en-US" sz="3600" b="1">
                <a:solidFill>
                  <a:srgbClr val="C5000B"/>
                </a:solidFill>
                <a:latin typeface="Ubuntu" pitchFamily="32" charset="0"/>
                <a:ea typeface="msmincho" charset="0"/>
                <a:cs typeface="msmincho" charset="0"/>
              </a:rPr>
              <a:t>Security in OpenStack</a:t>
            </a:r>
          </a:p>
        </p:txBody>
      </p:sp>
      <p:sp>
        <p:nvSpPr>
          <p:cNvPr id="24578" name="Rectangle 2"/>
          <p:cNvSpPr>
            <a:spLocks noChangeArrowheads="1"/>
          </p:cNvSpPr>
          <p:nvPr/>
        </p:nvSpPr>
        <p:spPr bwMode="auto">
          <a:xfrm>
            <a:off x="5692775" y="1547813"/>
            <a:ext cx="4297363" cy="237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p>
            <a:pPr>
              <a:lnSpc>
                <a:spcPct val="100000"/>
              </a:lnSpc>
              <a:tabLst>
                <a:tab pos="723900" algn="l"/>
                <a:tab pos="1447800" algn="l"/>
                <a:tab pos="2171700" algn="l"/>
                <a:tab pos="2895600" algn="l"/>
                <a:tab pos="3619500" algn="l"/>
              </a:tabLst>
            </a:pPr>
            <a:r>
              <a:rPr lang="en-US" sz="2400" b="1">
                <a:solidFill>
                  <a:srgbClr val="C5000B"/>
                </a:solidFill>
                <a:ea typeface="msmincho" charset="0"/>
                <a:cs typeface="msmincho" charset="0"/>
              </a:rPr>
              <a:t>Static filters </a:t>
            </a:r>
            <a:r>
              <a:rPr lang="en-US" b="1">
                <a:solidFill>
                  <a:srgbClr val="000000"/>
                </a:solidFill>
                <a:ea typeface="AR PL UMing HK" charset="0"/>
                <a:cs typeface="AR PL UMing HK" charset="0"/>
              </a:rPr>
              <a:t>--- L2 Filter</a:t>
            </a:r>
          </a:p>
          <a:p>
            <a:pPr>
              <a:lnSpc>
                <a:spcPct val="100000"/>
              </a:lnSpc>
              <a:tabLst>
                <a:tab pos="723900" algn="l"/>
                <a:tab pos="1447800" algn="l"/>
                <a:tab pos="2171700" algn="l"/>
                <a:tab pos="2895600" algn="l"/>
                <a:tab pos="3619500" algn="l"/>
              </a:tabLst>
            </a:pPr>
            <a:endParaRPr lang="en-US" b="1">
              <a:solidFill>
                <a:srgbClr val="000000"/>
              </a:solidFill>
              <a:ea typeface="AR PL UMing HK" charset="0"/>
              <a:cs typeface="AR PL UMing HK" charset="0"/>
            </a:endParaRPr>
          </a:p>
          <a:p>
            <a:pPr>
              <a:lnSpc>
                <a:spcPct val="100000"/>
              </a:lnSpc>
              <a:tabLst>
                <a:tab pos="723900" algn="l"/>
                <a:tab pos="1447800" algn="l"/>
                <a:tab pos="2171700" algn="l"/>
                <a:tab pos="2895600" algn="l"/>
                <a:tab pos="3619500" algn="l"/>
              </a:tabLst>
            </a:pPr>
            <a:r>
              <a:rPr lang="en-US" b="1">
                <a:solidFill>
                  <a:srgbClr val="000000"/>
                </a:solidFill>
                <a:ea typeface="AR PL UMing HK" charset="0"/>
                <a:cs typeface="AR PL UMing HK" charset="0"/>
              </a:rPr>
              <a:t>MAC, IP, and ARP spoofing protection</a:t>
            </a:r>
          </a:p>
          <a:p>
            <a:pPr marL="285750" lvl="1" indent="-284163">
              <a:lnSpc>
                <a:spcPct val="100000"/>
              </a:lnSpc>
              <a:buSzPct val="45000"/>
              <a:buFont typeface="Wingdings" charset="2"/>
              <a:buChar char=""/>
              <a:tabLst>
                <a:tab pos="723900" algn="l"/>
                <a:tab pos="1447800" algn="l"/>
                <a:tab pos="2171700" algn="l"/>
                <a:tab pos="2895600" algn="l"/>
                <a:tab pos="3619500" algn="l"/>
              </a:tabLst>
            </a:pPr>
            <a:r>
              <a:rPr lang="en-US">
                <a:solidFill>
                  <a:srgbClr val="000000"/>
                </a:solidFill>
                <a:ea typeface="AR PL UMing HK" charset="0"/>
                <a:cs typeface="AR PL UMing HK" charset="0"/>
              </a:rPr>
              <a:t>Not configurable</a:t>
            </a:r>
          </a:p>
          <a:p>
            <a:pPr marL="285750" lvl="1" indent="-284163">
              <a:lnSpc>
                <a:spcPct val="100000"/>
              </a:lnSpc>
              <a:buSzPct val="45000"/>
              <a:buFont typeface="Wingdings" charset="2"/>
              <a:buChar char=""/>
              <a:tabLst>
                <a:tab pos="723900" algn="l"/>
                <a:tab pos="1447800" algn="l"/>
                <a:tab pos="2171700" algn="l"/>
                <a:tab pos="2895600" algn="l"/>
                <a:tab pos="3619500" algn="l"/>
              </a:tabLst>
            </a:pPr>
            <a:r>
              <a:rPr lang="en-US">
                <a:solidFill>
                  <a:srgbClr val="000000"/>
                </a:solidFill>
                <a:ea typeface="AR PL UMing HK" charset="0"/>
                <a:cs typeface="AR PL UMing HK" charset="0"/>
              </a:rPr>
              <a:t>Defined in /etc/libvirt/nwfilter/*.xml</a:t>
            </a:r>
          </a:p>
          <a:p>
            <a:pPr>
              <a:lnSpc>
                <a:spcPct val="100000"/>
              </a:lnSpc>
              <a:buClrTx/>
              <a:buSzTx/>
              <a:buFontTx/>
              <a:buNone/>
              <a:tabLst>
                <a:tab pos="723900" algn="l"/>
                <a:tab pos="1447800" algn="l"/>
                <a:tab pos="2171700" algn="l"/>
                <a:tab pos="2895600" algn="l"/>
                <a:tab pos="3619500" algn="l"/>
              </a:tabLst>
            </a:pPr>
            <a:r>
              <a:rPr lang="en-US" b="1">
                <a:solidFill>
                  <a:srgbClr val="000000"/>
                </a:solidFill>
                <a:ea typeface="AR PL UMing HK" charset="0"/>
                <a:cs typeface="AR PL UMing HK" charset="0"/>
              </a:rPr>
              <a:t>Implemented by ebtables</a:t>
            </a:r>
          </a:p>
          <a:p>
            <a:pPr marL="285750" lvl="2" indent="-284163">
              <a:lnSpc>
                <a:spcPct val="100000"/>
              </a:lnSpc>
              <a:buSzPct val="45000"/>
              <a:buFont typeface="Wingdings" charset="2"/>
              <a:buChar char=""/>
              <a:tabLst>
                <a:tab pos="723900" algn="l"/>
                <a:tab pos="1447800" algn="l"/>
                <a:tab pos="2171700" algn="l"/>
                <a:tab pos="2895600" algn="l"/>
                <a:tab pos="3619500" algn="l"/>
              </a:tabLst>
            </a:pPr>
            <a:r>
              <a:rPr lang="en-US">
                <a:solidFill>
                  <a:srgbClr val="000000"/>
                </a:solidFill>
                <a:ea typeface="AR PL UMing HK" charset="0"/>
                <a:cs typeface="AR PL UMing HK" charset="0"/>
              </a:rPr>
              <a:t>ebtables -t nat --list</a:t>
            </a:r>
          </a:p>
          <a:p>
            <a:pPr>
              <a:lnSpc>
                <a:spcPct val="100000"/>
              </a:lnSpc>
              <a:buClrTx/>
              <a:buSzTx/>
              <a:buFontTx/>
              <a:buNone/>
              <a:tabLst>
                <a:tab pos="723900" algn="l"/>
                <a:tab pos="1447800" algn="l"/>
                <a:tab pos="2171700" algn="l"/>
                <a:tab pos="2895600" algn="l"/>
                <a:tab pos="3619500" algn="l"/>
              </a:tabLst>
            </a:pPr>
            <a:endParaRPr lang="en-US" b="1">
              <a:solidFill>
                <a:srgbClr val="000000"/>
              </a:solidFill>
              <a:ea typeface="AR PL UMing HK" charset="0"/>
              <a:cs typeface="AR PL UMing HK" charset="0"/>
            </a:endParaRPr>
          </a:p>
        </p:txBody>
      </p:sp>
      <p:sp>
        <p:nvSpPr>
          <p:cNvPr id="24579" name="Rectangle 3"/>
          <p:cNvSpPr>
            <a:spLocks noChangeArrowheads="1"/>
          </p:cNvSpPr>
          <p:nvPr/>
        </p:nvSpPr>
        <p:spPr bwMode="auto">
          <a:xfrm>
            <a:off x="455613" y="1547813"/>
            <a:ext cx="4308475" cy="292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p>
            <a:pPr marL="285750" indent="-284163">
              <a:lnSpc>
                <a:spcPct val="100000"/>
              </a:lnSpc>
              <a:tabLst>
                <a:tab pos="723900" algn="l"/>
                <a:tab pos="1447800" algn="l"/>
                <a:tab pos="2171700" algn="l"/>
                <a:tab pos="2895600" algn="l"/>
                <a:tab pos="3619500" algn="l"/>
              </a:tabLst>
            </a:pPr>
            <a:r>
              <a:rPr lang="en-US" sz="2400" b="1">
                <a:solidFill>
                  <a:srgbClr val="C5000B"/>
                </a:solidFill>
                <a:ea typeface="msmincho" charset="0"/>
                <a:cs typeface="msmincho" charset="0"/>
              </a:rPr>
              <a:t>Security Group </a:t>
            </a:r>
            <a:r>
              <a:rPr lang="en-US" b="1">
                <a:solidFill>
                  <a:srgbClr val="000000"/>
                </a:solidFill>
                <a:ea typeface="AR PL UMing HK" charset="0"/>
                <a:cs typeface="AR PL UMing HK" charset="0"/>
              </a:rPr>
              <a:t>--- L3 Filter</a:t>
            </a:r>
          </a:p>
          <a:p>
            <a:pPr marL="285750" indent="-284163">
              <a:lnSpc>
                <a:spcPct val="100000"/>
              </a:lnSpc>
              <a:tabLst>
                <a:tab pos="723900" algn="l"/>
                <a:tab pos="1447800" algn="l"/>
                <a:tab pos="2171700" algn="l"/>
                <a:tab pos="2895600" algn="l"/>
                <a:tab pos="3619500" algn="l"/>
              </a:tabLst>
            </a:pPr>
            <a:endParaRPr lang="en-US" b="1">
              <a:solidFill>
                <a:srgbClr val="000000"/>
              </a:solidFill>
              <a:ea typeface="AR PL UMing HK" charset="0"/>
              <a:cs typeface="AR PL UMing HK" charset="0"/>
            </a:endParaRPr>
          </a:p>
          <a:p>
            <a:pPr marL="285750" indent="-284163">
              <a:lnSpc>
                <a:spcPct val="100000"/>
              </a:lnSpc>
              <a:tabLst>
                <a:tab pos="723900" algn="l"/>
                <a:tab pos="1447800" algn="l"/>
                <a:tab pos="2171700" algn="l"/>
                <a:tab pos="2895600" algn="l"/>
                <a:tab pos="3619500" algn="l"/>
              </a:tabLst>
            </a:pPr>
            <a:r>
              <a:rPr lang="en-US" b="1">
                <a:solidFill>
                  <a:srgbClr val="000000"/>
                </a:solidFill>
                <a:ea typeface="AR PL UMing HK" charset="0"/>
                <a:cs typeface="AR PL UMing HK" charset="0"/>
              </a:rPr>
              <a:t>Role-based firewall</a:t>
            </a:r>
          </a:p>
          <a:p>
            <a:pPr marL="285750" indent="-284163">
              <a:lnSpc>
                <a:spcPct val="100000"/>
              </a:lnSpc>
              <a:buSzPct val="45000"/>
              <a:buFont typeface="Wingdings" charset="2"/>
              <a:buChar char=""/>
              <a:tabLst>
                <a:tab pos="723900" algn="l"/>
                <a:tab pos="1447800" algn="l"/>
                <a:tab pos="2171700" algn="l"/>
                <a:tab pos="2895600" algn="l"/>
                <a:tab pos="3619500" algn="l"/>
              </a:tabLst>
            </a:pPr>
            <a:r>
              <a:rPr lang="en-US">
                <a:solidFill>
                  <a:srgbClr val="000000"/>
                </a:solidFill>
                <a:ea typeface="AR PL UMing HK" charset="0"/>
                <a:cs typeface="AR PL UMing HK" charset="0"/>
              </a:rPr>
              <a:t>One security group is a Role</a:t>
            </a:r>
          </a:p>
          <a:p>
            <a:pPr marL="285750" indent="-284163">
              <a:lnSpc>
                <a:spcPct val="100000"/>
              </a:lnSpc>
              <a:buClrTx/>
              <a:buSzTx/>
              <a:buFontTx/>
              <a:buNone/>
              <a:tabLst>
                <a:tab pos="723900" algn="l"/>
                <a:tab pos="1447800" algn="l"/>
                <a:tab pos="2171700" algn="l"/>
                <a:tab pos="2895600" algn="l"/>
                <a:tab pos="3619500" algn="l"/>
              </a:tabLst>
            </a:pPr>
            <a:r>
              <a:rPr lang="en-US" b="1">
                <a:solidFill>
                  <a:srgbClr val="000000"/>
                </a:solidFill>
                <a:ea typeface="AR PL UMing HK" charset="0"/>
                <a:cs typeface="AR PL UMing HK" charset="0"/>
              </a:rPr>
              <a:t>Ingress filtering</a:t>
            </a:r>
          </a:p>
          <a:p>
            <a:pPr marL="285750" indent="-284163">
              <a:lnSpc>
                <a:spcPct val="100000"/>
              </a:lnSpc>
              <a:buSzPct val="45000"/>
              <a:buFont typeface="Wingdings" charset="2"/>
              <a:buChar char=""/>
              <a:tabLst>
                <a:tab pos="723900" algn="l"/>
                <a:tab pos="1447800" algn="l"/>
                <a:tab pos="2171700" algn="l"/>
                <a:tab pos="2895600" algn="l"/>
                <a:tab pos="3619500" algn="l"/>
              </a:tabLst>
            </a:pPr>
            <a:r>
              <a:rPr lang="en-US">
                <a:solidFill>
                  <a:srgbClr val="000000"/>
                </a:solidFill>
                <a:ea typeface="AR PL UMing HK" charset="0"/>
                <a:cs typeface="AR PL UMing HK" charset="0"/>
              </a:rPr>
              <a:t>Target is the instance</a:t>
            </a:r>
          </a:p>
          <a:p>
            <a:pPr marL="285750" indent="-284163">
              <a:lnSpc>
                <a:spcPct val="100000"/>
              </a:lnSpc>
              <a:buSzPct val="45000"/>
              <a:buFont typeface="Wingdings" charset="2"/>
              <a:buChar char=""/>
              <a:tabLst>
                <a:tab pos="723900" algn="l"/>
                <a:tab pos="1447800" algn="l"/>
                <a:tab pos="2171700" algn="l"/>
                <a:tab pos="2895600" algn="l"/>
                <a:tab pos="3619500" algn="l"/>
              </a:tabLst>
            </a:pPr>
            <a:r>
              <a:rPr lang="en-US">
                <a:solidFill>
                  <a:srgbClr val="000000"/>
                </a:solidFill>
                <a:ea typeface="AR PL UMing HK" charset="0"/>
                <a:cs typeface="AR PL UMing HK" charset="0"/>
              </a:rPr>
              <a:t>Source can be CIDR or another group</a:t>
            </a:r>
          </a:p>
          <a:p>
            <a:pPr marL="285750" indent="-284163">
              <a:lnSpc>
                <a:spcPct val="100000"/>
              </a:lnSpc>
              <a:buClrTx/>
              <a:buSzTx/>
              <a:buFontTx/>
              <a:buNone/>
              <a:tabLst>
                <a:tab pos="723900" algn="l"/>
                <a:tab pos="1447800" algn="l"/>
                <a:tab pos="2171700" algn="l"/>
                <a:tab pos="2895600" algn="l"/>
                <a:tab pos="3619500" algn="l"/>
              </a:tabLst>
            </a:pPr>
            <a:r>
              <a:rPr lang="en-US" b="1">
                <a:solidFill>
                  <a:srgbClr val="000000"/>
                </a:solidFill>
                <a:ea typeface="AR PL UMing HK" charset="0"/>
                <a:cs typeface="AR PL UMing HK" charset="0"/>
              </a:rPr>
              <a:t>Implemented by iptables</a:t>
            </a:r>
          </a:p>
          <a:p>
            <a:pPr marL="285750" lvl="1" indent="-284163">
              <a:lnSpc>
                <a:spcPct val="100000"/>
              </a:lnSpc>
              <a:buSzPct val="45000"/>
              <a:buFont typeface="Wingdings" charset="2"/>
              <a:buChar char=""/>
              <a:tabLst>
                <a:tab pos="723900" algn="l"/>
                <a:tab pos="1447800" algn="l"/>
                <a:tab pos="2171700" algn="l"/>
                <a:tab pos="2895600" algn="l"/>
                <a:tab pos="3619500" algn="l"/>
              </a:tabLst>
            </a:pPr>
            <a:r>
              <a:rPr lang="en-US">
                <a:solidFill>
                  <a:srgbClr val="000000"/>
                </a:solidFill>
                <a:ea typeface="AR PL UMing HK" charset="0"/>
                <a:cs typeface="AR PL UMing HK" charset="0"/>
              </a:rPr>
              <a:t>See details: iptables -t filter -n  -L</a:t>
            </a:r>
          </a:p>
          <a:p>
            <a:pPr marL="285750" lvl="1" indent="-284163">
              <a:lnSpc>
                <a:spcPct val="100000"/>
              </a:lnSpc>
              <a:buSzPct val="45000"/>
              <a:buFont typeface="Wingdings" charset="2"/>
              <a:buChar char=""/>
              <a:tabLst>
                <a:tab pos="723900" algn="l"/>
                <a:tab pos="1447800" algn="l"/>
                <a:tab pos="2171700" algn="l"/>
                <a:tab pos="2895600" algn="l"/>
                <a:tab pos="3619500" algn="l"/>
              </a:tabLst>
            </a:pPr>
            <a:r>
              <a:rPr lang="en-US">
                <a:solidFill>
                  <a:srgbClr val="000000"/>
                </a:solidFill>
                <a:ea typeface="AR PL UMing HK" charset="0"/>
                <a:cs typeface="AR PL UMing HK" charset="0"/>
              </a:rPr>
              <a:t>Whitelist mechanism(ACCEPT rules)</a:t>
            </a:r>
          </a:p>
        </p:txBody>
      </p:sp>
      <p:pic>
        <p:nvPicPr>
          <p:cNvPr id="2458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3779838"/>
            <a:ext cx="7048500" cy="3314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9pPr>
          </a:lstStyle>
          <a:p>
            <a:pPr>
              <a:lnSpc>
                <a:spcPct val="100000"/>
              </a:lnSpc>
              <a:spcAft>
                <a:spcPts val="1425"/>
              </a:spcAft>
            </a:pPr>
            <a:r>
              <a:rPr lang="en-US" sz="3600" b="1">
                <a:solidFill>
                  <a:srgbClr val="C5000B"/>
                </a:solidFill>
                <a:latin typeface="Ubuntu" pitchFamily="32" charset="0"/>
                <a:ea typeface="msmincho" charset="0"/>
                <a:cs typeface="msmincho" charset="0"/>
              </a:rPr>
              <a:t>Security Enhancement</a:t>
            </a:r>
          </a:p>
        </p:txBody>
      </p:sp>
      <p:sp>
        <p:nvSpPr>
          <p:cNvPr id="25602" name="Rectangle 2"/>
          <p:cNvSpPr>
            <a:spLocks noChangeArrowheads="1"/>
          </p:cNvSpPr>
          <p:nvPr/>
        </p:nvSpPr>
        <p:spPr bwMode="auto">
          <a:xfrm>
            <a:off x="592138" y="1692275"/>
            <a:ext cx="4591050" cy="347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a:lnSpc>
                <a:spcPct val="100000"/>
              </a:lnSpc>
              <a:tabLst>
                <a:tab pos="723900" algn="l"/>
                <a:tab pos="1447800" algn="l"/>
                <a:tab pos="2171700" algn="l"/>
                <a:tab pos="2895600" algn="l"/>
                <a:tab pos="3619500" algn="l"/>
                <a:tab pos="4343400" algn="l"/>
              </a:tabLst>
            </a:pPr>
            <a:r>
              <a:rPr lang="en-US" sz="2400" b="1">
                <a:solidFill>
                  <a:srgbClr val="C5000B"/>
                </a:solidFill>
                <a:ea typeface="msmincho" charset="0"/>
                <a:cs typeface="msmincho" charset="0"/>
              </a:rPr>
              <a:t>SWS</a:t>
            </a:r>
            <a:r>
              <a:rPr lang="en-US" b="1">
                <a:solidFill>
                  <a:srgbClr val="000000"/>
                </a:solidFill>
                <a:ea typeface="AR PL UMing HK" charset="0"/>
                <a:cs typeface="AR PL UMing HK" charset="0"/>
              </a:rPr>
              <a:t> </a:t>
            </a:r>
            <a:r>
              <a:rPr lang="en-US" sz="2400" b="1">
                <a:solidFill>
                  <a:srgbClr val="C5000B"/>
                </a:solidFill>
                <a:ea typeface="msmincho" charset="0"/>
                <a:cs typeface="msmincho" charset="0"/>
              </a:rPr>
              <a:t>Filter</a:t>
            </a:r>
            <a:r>
              <a:rPr lang="en-US" b="1">
                <a:solidFill>
                  <a:srgbClr val="000000"/>
                </a:solidFill>
                <a:ea typeface="AR PL UMing HK" charset="0"/>
                <a:cs typeface="AR PL UMing HK" charset="0"/>
              </a:rPr>
              <a:t> </a:t>
            </a:r>
          </a:p>
          <a:p>
            <a:pPr>
              <a:lnSpc>
                <a:spcPct val="100000"/>
              </a:lnSpc>
              <a:tabLst>
                <a:tab pos="723900" algn="l"/>
                <a:tab pos="1447800" algn="l"/>
                <a:tab pos="2171700" algn="l"/>
                <a:tab pos="2895600" algn="l"/>
                <a:tab pos="3619500" algn="l"/>
                <a:tab pos="4343400" algn="l"/>
              </a:tabLst>
            </a:pPr>
            <a:endParaRPr lang="en-US" b="1">
              <a:solidFill>
                <a:srgbClr val="000000"/>
              </a:solidFill>
              <a:ea typeface="AR PL UMing HK" charset="0"/>
              <a:cs typeface="AR PL UMing HK" charset="0"/>
            </a:endParaRPr>
          </a:p>
          <a:p>
            <a:pPr>
              <a:lnSpc>
                <a:spcPct val="100000"/>
              </a:lnSpc>
              <a:tabLst>
                <a:tab pos="723900" algn="l"/>
                <a:tab pos="1447800" algn="l"/>
                <a:tab pos="2171700" algn="l"/>
                <a:tab pos="2895600" algn="l"/>
                <a:tab pos="3619500" algn="l"/>
                <a:tab pos="4343400" algn="l"/>
              </a:tabLst>
            </a:pPr>
            <a:r>
              <a:rPr lang="en-US" b="1">
                <a:solidFill>
                  <a:srgbClr val="000000"/>
                </a:solidFill>
                <a:ea typeface="AR PL UMing HK" charset="0"/>
                <a:cs typeface="AR PL UMing HK" charset="0"/>
              </a:rPr>
              <a:t>Prevent Intranet Penetration</a:t>
            </a:r>
          </a:p>
          <a:p>
            <a:pPr marL="285750" lvl="2" indent="-284163" hangingPunct="1">
              <a:lnSpc>
                <a:spcPct val="100000"/>
              </a:lnSpc>
              <a:buSzPct val="45000"/>
              <a:buFont typeface="Arial" charset="0"/>
              <a:buChar char="•"/>
              <a:tabLst>
                <a:tab pos="723900" algn="l"/>
                <a:tab pos="1447800" algn="l"/>
                <a:tab pos="2171700" algn="l"/>
                <a:tab pos="2895600" algn="l"/>
                <a:tab pos="3619500" algn="l"/>
                <a:tab pos="4343400" algn="l"/>
              </a:tabLst>
            </a:pPr>
            <a:r>
              <a:rPr lang="en-US">
                <a:solidFill>
                  <a:srgbClr val="000000"/>
                </a:solidFill>
                <a:ea typeface="AR PL UMing HK" charset="0"/>
                <a:cs typeface="AR PL UMing HK" charset="0"/>
              </a:rPr>
              <a:t>Intranet is the internal network outside of OpenStack</a:t>
            </a:r>
          </a:p>
          <a:p>
            <a:pPr>
              <a:lnSpc>
                <a:spcPct val="100000"/>
              </a:lnSpc>
              <a:buClrTx/>
              <a:buSzTx/>
              <a:buFontTx/>
              <a:buNone/>
              <a:tabLst>
                <a:tab pos="723900" algn="l"/>
                <a:tab pos="1447800" algn="l"/>
                <a:tab pos="2171700" algn="l"/>
                <a:tab pos="2895600" algn="l"/>
                <a:tab pos="3619500" algn="l"/>
                <a:tab pos="4343400" algn="l"/>
              </a:tabLst>
            </a:pPr>
            <a:r>
              <a:rPr lang="en-US" b="1">
                <a:solidFill>
                  <a:srgbClr val="000000"/>
                </a:solidFill>
                <a:ea typeface="AR PL UMing HK" charset="0"/>
                <a:cs typeface="AR PL UMing HK" charset="0"/>
              </a:rPr>
              <a:t>Egress filtering</a:t>
            </a:r>
          </a:p>
          <a:p>
            <a:pPr marL="285750" lvl="2" indent="-284163" hangingPunct="1">
              <a:lnSpc>
                <a:spcPct val="100000"/>
              </a:lnSpc>
              <a:buSzPct val="45000"/>
              <a:buFont typeface="Arial" charset="0"/>
              <a:buChar char="•"/>
              <a:tabLst>
                <a:tab pos="723900" algn="l"/>
                <a:tab pos="1447800" algn="l"/>
                <a:tab pos="2171700" algn="l"/>
                <a:tab pos="2895600" algn="l"/>
                <a:tab pos="3619500" algn="l"/>
                <a:tab pos="4343400" algn="l"/>
              </a:tabLst>
            </a:pPr>
            <a:r>
              <a:rPr lang="en-US">
                <a:solidFill>
                  <a:srgbClr val="000000"/>
                </a:solidFill>
                <a:ea typeface="AR PL UMing HK" charset="0"/>
                <a:cs typeface="AR PL UMing HK" charset="0"/>
              </a:rPr>
              <a:t>Target is internal network</a:t>
            </a:r>
          </a:p>
          <a:p>
            <a:pPr marL="285750" lvl="2" indent="-284163" hangingPunct="1">
              <a:lnSpc>
                <a:spcPct val="100000"/>
              </a:lnSpc>
              <a:buSzPct val="45000"/>
              <a:buFont typeface="Arial" charset="0"/>
              <a:buChar char="•"/>
              <a:tabLst>
                <a:tab pos="723900" algn="l"/>
                <a:tab pos="1447800" algn="l"/>
                <a:tab pos="2171700" algn="l"/>
                <a:tab pos="2895600" algn="l"/>
                <a:tab pos="3619500" algn="l"/>
                <a:tab pos="4343400" algn="l"/>
              </a:tabLst>
            </a:pPr>
            <a:r>
              <a:rPr lang="en-US">
                <a:solidFill>
                  <a:srgbClr val="000000"/>
                </a:solidFill>
                <a:ea typeface="AR PL UMing HK" charset="0"/>
                <a:cs typeface="AR PL UMing HK" charset="0"/>
              </a:rPr>
              <a:t>Source is instances in OpenStack</a:t>
            </a:r>
          </a:p>
          <a:p>
            <a:pPr>
              <a:lnSpc>
                <a:spcPct val="100000"/>
              </a:lnSpc>
              <a:buClrTx/>
              <a:buSzTx/>
              <a:buFontTx/>
              <a:buNone/>
              <a:tabLst>
                <a:tab pos="723900" algn="l"/>
                <a:tab pos="1447800" algn="l"/>
                <a:tab pos="2171700" algn="l"/>
                <a:tab pos="2895600" algn="l"/>
                <a:tab pos="3619500" algn="l"/>
                <a:tab pos="4343400" algn="l"/>
              </a:tabLst>
            </a:pPr>
            <a:r>
              <a:rPr lang="en-US" b="1">
                <a:solidFill>
                  <a:srgbClr val="000000"/>
                </a:solidFill>
                <a:ea typeface="AR PL UMing HK" charset="0"/>
                <a:cs typeface="AR PL UMing HK" charset="0"/>
              </a:rPr>
              <a:t>Implementation</a:t>
            </a:r>
          </a:p>
          <a:p>
            <a:pPr marL="285750" lvl="2" indent="-284163" hangingPunct="1">
              <a:lnSpc>
                <a:spcPct val="100000"/>
              </a:lnSpc>
              <a:buSzPct val="45000"/>
              <a:buFont typeface="Arial" charset="0"/>
              <a:buChar char="•"/>
              <a:tabLst>
                <a:tab pos="723900" algn="l"/>
                <a:tab pos="1447800" algn="l"/>
                <a:tab pos="2171700" algn="l"/>
                <a:tab pos="2895600" algn="l"/>
                <a:tab pos="3619500" algn="l"/>
                <a:tab pos="4343400" algn="l"/>
              </a:tabLst>
            </a:pPr>
            <a:r>
              <a:rPr lang="en-US">
                <a:solidFill>
                  <a:srgbClr val="000000"/>
                </a:solidFill>
                <a:ea typeface="AR PL UMing HK" charset="0"/>
                <a:cs typeface="AR PL UMing HK" charset="0"/>
              </a:rPr>
              <a:t>Whitelist mechanism(ACCEPT rules)</a:t>
            </a:r>
          </a:p>
          <a:p>
            <a:pPr marL="285750" lvl="2" indent="-284163" hangingPunct="1">
              <a:lnSpc>
                <a:spcPct val="100000"/>
              </a:lnSpc>
              <a:buSzPct val="45000"/>
              <a:buFont typeface="Arial" charset="0"/>
              <a:buChar char="•"/>
              <a:tabLst>
                <a:tab pos="723900" algn="l"/>
                <a:tab pos="1447800" algn="l"/>
                <a:tab pos="2171700" algn="l"/>
                <a:tab pos="2895600" algn="l"/>
                <a:tab pos="3619500" algn="l"/>
                <a:tab pos="4343400" algn="l"/>
              </a:tabLst>
            </a:pPr>
            <a:r>
              <a:rPr lang="en-US">
                <a:solidFill>
                  <a:srgbClr val="000000"/>
                </a:solidFill>
                <a:ea typeface="AR PL UMing HK" charset="0"/>
                <a:cs typeface="AR PL UMing HK" charset="0"/>
              </a:rPr>
              <a:t>On the top of nova-filter-top Forward Chain</a:t>
            </a:r>
          </a:p>
        </p:txBody>
      </p:sp>
      <p:sp>
        <p:nvSpPr>
          <p:cNvPr id="25603" name="Rectangle 3"/>
          <p:cNvSpPr>
            <a:spLocks noChangeArrowheads="1"/>
          </p:cNvSpPr>
          <p:nvPr/>
        </p:nvSpPr>
        <p:spPr bwMode="auto">
          <a:xfrm>
            <a:off x="585788" y="5138738"/>
            <a:ext cx="6719887"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p>
            <a:pPr marL="285750" indent="-284163" hangingPunct="1">
              <a:lnSpc>
                <a:spcPct val="100000"/>
              </a:lnSpc>
              <a:tabLst>
                <a:tab pos="723900" algn="l"/>
                <a:tab pos="1447800" algn="l"/>
                <a:tab pos="2171700" algn="l"/>
                <a:tab pos="2895600" algn="l"/>
                <a:tab pos="3619500" algn="l"/>
                <a:tab pos="4343400" algn="l"/>
                <a:tab pos="5067300" algn="l"/>
                <a:tab pos="5791200" algn="l"/>
                <a:tab pos="6515100" algn="l"/>
              </a:tabLst>
            </a:pPr>
            <a:r>
              <a:rPr lang="en-US" b="1">
                <a:solidFill>
                  <a:srgbClr val="000000"/>
                </a:solidFill>
                <a:ea typeface="AR PL UMing HK" charset="0"/>
                <a:cs typeface="AR PL UMing HK" charset="0"/>
              </a:rPr>
              <a:t>Rational</a:t>
            </a:r>
          </a:p>
          <a:p>
            <a:pPr marL="285750" indent="-284163" hangingPunct="1">
              <a:lnSpc>
                <a:spcPct val="100000"/>
              </a:lnSpc>
              <a:buFont typeface="Arial" charset="0"/>
              <a:buChar char="•"/>
              <a:tabLst>
                <a:tab pos="723900" algn="l"/>
                <a:tab pos="1447800" algn="l"/>
                <a:tab pos="2171700" algn="l"/>
                <a:tab pos="2895600" algn="l"/>
                <a:tab pos="3619500" algn="l"/>
                <a:tab pos="4343400" algn="l"/>
                <a:tab pos="5067300" algn="l"/>
                <a:tab pos="5791200" algn="l"/>
                <a:tab pos="6515100" algn="l"/>
              </a:tabLst>
            </a:pPr>
            <a:r>
              <a:rPr lang="en-US">
                <a:solidFill>
                  <a:srgbClr val="000000"/>
                </a:solidFill>
                <a:ea typeface="AR PL UMing HK" charset="0"/>
                <a:cs typeface="AR PL UMing HK" charset="0"/>
              </a:rPr>
              <a:t>SWS filter is managed by cloud manager </a:t>
            </a:r>
          </a:p>
          <a:p>
            <a:pPr marL="285750" indent="-284163" hangingPunct="1">
              <a:lnSpc>
                <a:spcPct val="100000"/>
              </a:lnSpc>
              <a:buFont typeface="Arial" charset="0"/>
              <a:buChar char="•"/>
              <a:tabLst>
                <a:tab pos="723900" algn="l"/>
                <a:tab pos="1447800" algn="l"/>
                <a:tab pos="2171700" algn="l"/>
                <a:tab pos="2895600" algn="l"/>
                <a:tab pos="3619500" algn="l"/>
                <a:tab pos="4343400" algn="l"/>
                <a:tab pos="5067300" algn="l"/>
                <a:tab pos="5791200" algn="l"/>
                <a:tab pos="6515100" algn="l"/>
              </a:tabLst>
            </a:pPr>
            <a:r>
              <a:rPr lang="en-US">
                <a:solidFill>
                  <a:srgbClr val="000000"/>
                </a:solidFill>
                <a:ea typeface="AR PL UMing HK" charset="0"/>
                <a:cs typeface="AR PL UMing HK" charset="0"/>
              </a:rPr>
              <a:t>Only explicit authorized packets can reach Internal network C </a:t>
            </a:r>
          </a:p>
          <a:p>
            <a:pPr marL="285750" indent="-284163" hangingPunct="1">
              <a:lnSpc>
                <a:spcPct val="100000"/>
              </a:lnSpc>
              <a:buFont typeface="Arial" charset="0"/>
              <a:buChar char="•"/>
              <a:tabLst>
                <a:tab pos="723900" algn="l"/>
                <a:tab pos="1447800" algn="l"/>
                <a:tab pos="2171700" algn="l"/>
                <a:tab pos="2895600" algn="l"/>
                <a:tab pos="3619500" algn="l"/>
                <a:tab pos="4343400" algn="l"/>
                <a:tab pos="5067300" algn="l"/>
                <a:tab pos="5791200" algn="l"/>
                <a:tab pos="6515100" algn="l"/>
              </a:tabLst>
            </a:pPr>
            <a:r>
              <a:rPr lang="en-US">
                <a:solidFill>
                  <a:srgbClr val="000000"/>
                </a:solidFill>
                <a:ea typeface="AR PL UMing HK" charset="0"/>
                <a:cs typeface="AR PL UMing HK" charset="0"/>
              </a:rPr>
              <a:t>Packet should be controlled within Compute Node</a:t>
            </a:r>
          </a:p>
        </p:txBody>
      </p:sp>
      <p:pic>
        <p:nvPicPr>
          <p:cNvPr id="2560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5488" y="2459038"/>
            <a:ext cx="5410200" cy="4200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9pPr>
          </a:lstStyle>
          <a:p>
            <a:pPr algn="ctr">
              <a:lnSpc>
                <a:spcPct val="100000"/>
              </a:lnSpc>
            </a:pPr>
            <a:r>
              <a:rPr lang="en-US" sz="4400" b="1">
                <a:solidFill>
                  <a:srgbClr val="C5000B"/>
                </a:solidFill>
                <a:ea typeface="msmincho" charset="0"/>
                <a:cs typeface="msmincho" charset="0"/>
              </a:rPr>
              <a:t>Security Enhancement</a:t>
            </a:r>
          </a:p>
        </p:txBody>
      </p:sp>
      <p:sp>
        <p:nvSpPr>
          <p:cNvPr id="26626" name="Rectangle 2"/>
          <p:cNvSpPr>
            <a:spLocks noChangeArrowheads="1"/>
          </p:cNvSpPr>
          <p:nvPr/>
        </p:nvSpPr>
        <p:spPr bwMode="auto">
          <a:xfrm>
            <a:off x="215900" y="1692275"/>
            <a:ext cx="459105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a:lnSpc>
                <a:spcPct val="100000"/>
              </a:lnSpc>
              <a:tabLst>
                <a:tab pos="723900" algn="l"/>
                <a:tab pos="1447800" algn="l"/>
                <a:tab pos="2171700" algn="l"/>
                <a:tab pos="2895600" algn="l"/>
                <a:tab pos="3619500" algn="l"/>
                <a:tab pos="4343400" algn="l"/>
              </a:tabLst>
            </a:pPr>
            <a:r>
              <a:rPr lang="en-US" sz="2400" b="1">
                <a:solidFill>
                  <a:srgbClr val="C5000B"/>
                </a:solidFill>
                <a:ea typeface="msmincho" charset="0"/>
                <a:cs typeface="msmincho" charset="0"/>
              </a:rPr>
              <a:t>Security</a:t>
            </a:r>
            <a:r>
              <a:rPr lang="en-US" b="1">
                <a:solidFill>
                  <a:srgbClr val="000000"/>
                </a:solidFill>
                <a:ea typeface="AR PL UMing HK" charset="0"/>
                <a:cs typeface="AR PL UMing HK" charset="0"/>
              </a:rPr>
              <a:t> </a:t>
            </a:r>
            <a:r>
              <a:rPr lang="en-US" sz="2400" b="1">
                <a:solidFill>
                  <a:srgbClr val="C5000B"/>
                </a:solidFill>
                <a:ea typeface="msmincho" charset="0"/>
                <a:cs typeface="msmincho" charset="0"/>
              </a:rPr>
              <a:t>Group</a:t>
            </a:r>
            <a:r>
              <a:rPr lang="en-US" b="1">
                <a:solidFill>
                  <a:srgbClr val="000000"/>
                </a:solidFill>
                <a:ea typeface="AR PL UMing HK" charset="0"/>
                <a:cs typeface="AR PL UMing HK" charset="0"/>
              </a:rPr>
              <a:t> VS  </a:t>
            </a:r>
            <a:r>
              <a:rPr lang="en-US" sz="2400" b="1">
                <a:solidFill>
                  <a:srgbClr val="C5000B"/>
                </a:solidFill>
                <a:ea typeface="msmincho" charset="0"/>
                <a:cs typeface="msmincho" charset="0"/>
              </a:rPr>
              <a:t>SWS</a:t>
            </a:r>
            <a:r>
              <a:rPr lang="en-US" b="1">
                <a:solidFill>
                  <a:srgbClr val="000000"/>
                </a:solidFill>
                <a:ea typeface="AR PL UMing HK" charset="0"/>
                <a:cs typeface="AR PL UMing HK" charset="0"/>
              </a:rPr>
              <a:t> </a:t>
            </a:r>
            <a:r>
              <a:rPr lang="en-US" sz="2400" b="1">
                <a:solidFill>
                  <a:srgbClr val="C5000B"/>
                </a:solidFill>
                <a:ea typeface="msmincho" charset="0"/>
                <a:cs typeface="msmincho" charset="0"/>
              </a:rPr>
              <a:t>Filter</a:t>
            </a:r>
            <a:r>
              <a:rPr lang="en-US" b="1">
                <a:solidFill>
                  <a:srgbClr val="000000"/>
                </a:solidFill>
                <a:ea typeface="AR PL UMing HK" charset="0"/>
                <a:cs typeface="AR PL UMing HK" charset="0"/>
              </a:rPr>
              <a:t> </a:t>
            </a:r>
          </a:p>
          <a:p>
            <a:pPr>
              <a:lnSpc>
                <a:spcPct val="100000"/>
              </a:lnSpc>
              <a:tabLst>
                <a:tab pos="723900" algn="l"/>
                <a:tab pos="1447800" algn="l"/>
                <a:tab pos="2171700" algn="l"/>
                <a:tab pos="2895600" algn="l"/>
                <a:tab pos="3619500" algn="l"/>
                <a:tab pos="4343400" algn="l"/>
              </a:tabLst>
            </a:pPr>
            <a:endParaRPr lang="en-US" b="1">
              <a:solidFill>
                <a:srgbClr val="000000"/>
              </a:solidFill>
              <a:ea typeface="AR PL UMing HK" charset="0"/>
              <a:cs typeface="AR PL UMing HK" charset="0"/>
            </a:endParaRPr>
          </a:p>
        </p:txBody>
      </p:sp>
      <p:pic>
        <p:nvPicPr>
          <p:cNvPr id="266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8738" y="1547813"/>
            <a:ext cx="7048500" cy="5114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wrap="square"/>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hangingPunct="0">
              <a:buNone/>
            </a:pPr>
            <a:r>
              <a:rPr lang="zh-CN" sz="3600" dirty="0">
                <a:solidFill>
                  <a:srgbClr val="C5000B"/>
                </a:solidFill>
                <a:latin typeface="Ubuntu" pitchFamily="32" charset="0"/>
              </a:rPr>
              <a:t>Load</a:t>
            </a:r>
            <a:r>
              <a:rPr lang="zh-CN" sz="4400" dirty="0">
                <a:latin typeface="Arial" pitchFamily="18"/>
              </a:rPr>
              <a:t> </a:t>
            </a:r>
            <a:r>
              <a:rPr lang="zh-CN" sz="3600" dirty="0">
                <a:solidFill>
                  <a:srgbClr val="C5000B"/>
                </a:solidFill>
                <a:latin typeface="Ubuntu" pitchFamily="32" charset="0"/>
              </a:rPr>
              <a:t>Balancer</a:t>
            </a:r>
          </a:p>
        </p:txBody>
      </p:sp>
      <p:sp>
        <p:nvSpPr>
          <p:cNvPr id="3" name="TextBox 2"/>
          <p:cNvSpPr txBox="1"/>
          <p:nvPr/>
        </p:nvSpPr>
        <p:spPr>
          <a:xfrm>
            <a:off x="791840" y="1645920"/>
            <a:ext cx="4845992" cy="4692075"/>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2400" b="1" dirty="0" smtClean="0">
                <a:solidFill>
                  <a:srgbClr val="C5000B"/>
                </a:solidFill>
                <a:latin typeface="Arial" pitchFamily="18"/>
                <a:ea typeface="HG Mincho Light J" pitchFamily="2"/>
                <a:cs typeface="Arial" pitchFamily="2"/>
              </a:rPr>
              <a:t>Goals</a:t>
            </a:r>
          </a:p>
          <a:p>
            <a:pPr marL="0" marR="0" lvl="0" indent="0" rtl="0" hangingPunct="0">
              <a:lnSpc>
                <a:spcPct val="100000"/>
              </a:lnSpc>
              <a:spcBef>
                <a:spcPts val="0"/>
              </a:spcBef>
              <a:spcAft>
                <a:spcPts val="0"/>
              </a:spcAft>
              <a:buNone/>
              <a:tabLst/>
            </a:pPr>
            <a:endParaRPr lang="en-US" sz="1800" b="1" i="0" u="none" strike="noStrike" kern="1200" dirty="0">
              <a:ln>
                <a:noFill/>
              </a:ln>
              <a:latin typeface="Arial" pitchFamily="18"/>
              <a:ea typeface="AR PL UMing HK" pitchFamily="2"/>
              <a:cs typeface="Lohit Hindi" pitchFamily="2"/>
            </a:endParaRPr>
          </a:p>
          <a:p>
            <a:pPr marL="0" marR="0" lvl="0" indent="0" rtl="0" hangingPunct="0">
              <a:lnSpc>
                <a:spcPct val="100000"/>
              </a:lnSpc>
              <a:spcBef>
                <a:spcPts val="0"/>
              </a:spcBef>
              <a:spcAft>
                <a:spcPts val="0"/>
              </a:spcAft>
              <a:buNone/>
              <a:tabLst/>
            </a:pPr>
            <a:r>
              <a:rPr lang="en-US" sz="1800" b="1" i="0" u="none" strike="noStrike" kern="1200" dirty="0" smtClean="0">
                <a:ln>
                  <a:noFill/>
                </a:ln>
                <a:latin typeface="Arial" pitchFamily="18"/>
                <a:ea typeface="AR PL UMing HK" pitchFamily="2"/>
                <a:cs typeface="Lohit Hindi" pitchFamily="2"/>
              </a:rPr>
              <a:t>Load Balance </a:t>
            </a:r>
          </a:p>
          <a:p>
            <a:pPr marL="285750" marR="0" lvl="0" indent="-285750" rtl="0" hangingPunct="0">
              <a:lnSpc>
                <a:spcPct val="100000"/>
              </a:lnSpc>
              <a:spcBef>
                <a:spcPts val="0"/>
              </a:spcBef>
              <a:spcAft>
                <a:spcPts val="0"/>
              </a:spcAft>
              <a:buFont typeface="Arial" pitchFamily="34" charset="0"/>
              <a:buChar char="•"/>
              <a:tabLst/>
            </a:pPr>
            <a:r>
              <a:rPr lang="en-US" dirty="0" smtClean="0">
                <a:latin typeface="Arial" pitchFamily="18"/>
                <a:ea typeface="AR PL UMing HK" pitchFamily="2"/>
                <a:cs typeface="Lohit Hindi" pitchFamily="2"/>
              </a:rPr>
              <a:t>Dispatch request</a:t>
            </a:r>
          </a:p>
          <a:p>
            <a:pPr marL="285750" marR="0" lvl="0" indent="-285750" rtl="0" hangingPunct="0">
              <a:lnSpc>
                <a:spcPct val="100000"/>
              </a:lnSpc>
              <a:spcBef>
                <a:spcPts val="0"/>
              </a:spcBef>
              <a:spcAft>
                <a:spcPts val="0"/>
              </a:spcAft>
              <a:buFont typeface="Arial" pitchFamily="34" charset="0"/>
              <a:buChar char="•"/>
              <a:tabLst/>
            </a:pPr>
            <a:r>
              <a:rPr lang="en-US" dirty="0" smtClean="0">
                <a:latin typeface="Arial" pitchFamily="18"/>
                <a:ea typeface="AR PL UMing HK" pitchFamily="2"/>
                <a:cs typeface="Lohit Hindi" pitchFamily="2"/>
              </a:rPr>
              <a:t>Support multiple routing algorithm</a:t>
            </a:r>
          </a:p>
          <a:p>
            <a:pPr marL="285750" marR="0" lvl="0" indent="-285750" rtl="0" hangingPunct="0">
              <a:lnSpc>
                <a:spcPct val="100000"/>
              </a:lnSpc>
              <a:spcBef>
                <a:spcPts val="0"/>
              </a:spcBef>
              <a:spcAft>
                <a:spcPts val="0"/>
              </a:spcAft>
              <a:buFont typeface="Arial" pitchFamily="34" charset="0"/>
              <a:buChar char="•"/>
              <a:tabLst/>
            </a:pPr>
            <a:r>
              <a:rPr lang="en-US" sz="1800" i="0" u="none" strike="noStrike" kern="1200" dirty="0" smtClean="0">
                <a:ln>
                  <a:noFill/>
                </a:ln>
                <a:latin typeface="Arial" pitchFamily="18"/>
                <a:ea typeface="AR PL UMing HK" pitchFamily="2"/>
                <a:cs typeface="Lohit Hindi" pitchFamily="2"/>
              </a:rPr>
              <a:t>Health check</a:t>
            </a:r>
          </a:p>
          <a:p>
            <a:pPr marL="285750" marR="0" lvl="0" indent="-285750" rtl="0" hangingPunct="0">
              <a:lnSpc>
                <a:spcPct val="100000"/>
              </a:lnSpc>
              <a:spcBef>
                <a:spcPts val="0"/>
              </a:spcBef>
              <a:spcAft>
                <a:spcPts val="0"/>
              </a:spcAft>
              <a:buFont typeface="Arial" pitchFamily="34" charset="0"/>
              <a:buChar char="•"/>
              <a:tabLst/>
            </a:pPr>
            <a:endParaRPr lang="en-US" sz="1800" i="0" u="none" strike="noStrike" kern="1200" dirty="0">
              <a:ln>
                <a:noFill/>
              </a:ln>
              <a:latin typeface="Arial" pitchFamily="18"/>
              <a:ea typeface="AR PL UMing HK" pitchFamily="2"/>
              <a:cs typeface="Lohit Hindi" pitchFamily="2"/>
            </a:endParaRPr>
          </a:p>
          <a:p>
            <a:pPr marL="0" marR="0" lvl="0" indent="0" rtl="0" hangingPunct="0">
              <a:lnSpc>
                <a:spcPct val="100000"/>
              </a:lnSpc>
              <a:spcBef>
                <a:spcPts val="0"/>
              </a:spcBef>
              <a:spcAft>
                <a:spcPts val="0"/>
              </a:spcAft>
              <a:buNone/>
              <a:tabLst/>
            </a:pPr>
            <a:r>
              <a:rPr lang="en-US" sz="1800" b="1" i="0" u="none" strike="noStrike" kern="1200" dirty="0" smtClean="0">
                <a:ln>
                  <a:noFill/>
                </a:ln>
                <a:latin typeface="Arial" pitchFamily="18"/>
                <a:ea typeface="AR PL UMing HK" pitchFamily="2"/>
                <a:cs typeface="Lohit Hindi" pitchFamily="2"/>
              </a:rPr>
              <a:t>Acceleration</a:t>
            </a:r>
          </a:p>
          <a:p>
            <a:pPr marL="285750" marR="0" lvl="0" indent="-285750" rtl="0" hangingPunct="0">
              <a:lnSpc>
                <a:spcPct val="100000"/>
              </a:lnSpc>
              <a:spcBef>
                <a:spcPts val="0"/>
              </a:spcBef>
              <a:spcAft>
                <a:spcPts val="0"/>
              </a:spcAft>
              <a:buFont typeface="Arial" pitchFamily="34" charset="0"/>
              <a:buChar char="•"/>
              <a:tabLst/>
            </a:pPr>
            <a:r>
              <a:rPr lang="en-US" dirty="0" smtClean="0">
                <a:latin typeface="Arial" pitchFamily="18"/>
                <a:ea typeface="AR PL UMing HK" pitchFamily="2"/>
                <a:cs typeface="Lohit Hindi" pitchFamily="2"/>
              </a:rPr>
              <a:t>Reality: narrow bandwidth between ISPs</a:t>
            </a:r>
          </a:p>
          <a:p>
            <a:pPr marL="285750" marR="0" lvl="0" indent="-285750" rtl="0" hangingPunct="0">
              <a:lnSpc>
                <a:spcPct val="100000"/>
              </a:lnSpc>
              <a:spcBef>
                <a:spcPts val="0"/>
              </a:spcBef>
              <a:spcAft>
                <a:spcPts val="0"/>
              </a:spcAft>
              <a:buFont typeface="Arial" pitchFamily="34" charset="0"/>
              <a:buChar char="•"/>
              <a:tabLst/>
            </a:pPr>
            <a:r>
              <a:rPr lang="en-US" dirty="0" smtClean="0">
                <a:latin typeface="Arial" pitchFamily="18"/>
                <a:ea typeface="AR PL UMing HK" pitchFamily="2"/>
                <a:cs typeface="Lohit Hindi" pitchFamily="2"/>
              </a:rPr>
              <a:t>Building </a:t>
            </a:r>
            <a:r>
              <a:rPr lang="en-US" sz="1800" i="0" u="none" strike="noStrike" kern="1200" dirty="0" smtClean="0">
                <a:ln>
                  <a:noFill/>
                </a:ln>
                <a:latin typeface="Arial" pitchFamily="18"/>
                <a:ea typeface="AR PL UMing HK" pitchFamily="2"/>
                <a:cs typeface="Lohit Hindi" pitchFamily="2"/>
              </a:rPr>
              <a:t>fiber channels from ISPs to pivot</a:t>
            </a:r>
          </a:p>
          <a:p>
            <a:pPr marL="285750" marR="0" lvl="0" indent="-285750" rtl="0" hangingPunct="0">
              <a:lnSpc>
                <a:spcPct val="100000"/>
              </a:lnSpc>
              <a:spcBef>
                <a:spcPts val="0"/>
              </a:spcBef>
              <a:spcAft>
                <a:spcPts val="0"/>
              </a:spcAft>
              <a:buFont typeface="Arial" pitchFamily="34" charset="0"/>
              <a:buChar char="•"/>
              <a:tabLst/>
            </a:pPr>
            <a:r>
              <a:rPr lang="en-US" sz="1800" i="0" u="none" strike="noStrike" kern="1200" dirty="0" smtClean="0">
                <a:ln>
                  <a:noFill/>
                </a:ln>
                <a:latin typeface="Arial" pitchFamily="18"/>
                <a:ea typeface="AR PL UMing HK" pitchFamily="2"/>
                <a:cs typeface="Lohit Hindi" pitchFamily="2"/>
              </a:rPr>
              <a:t>Given the same endpoint within user’s ISP</a:t>
            </a:r>
          </a:p>
          <a:p>
            <a:pPr marL="285750" marR="0" lvl="0" indent="-285750" rtl="0" hangingPunct="0">
              <a:lnSpc>
                <a:spcPct val="100000"/>
              </a:lnSpc>
              <a:spcBef>
                <a:spcPts val="0"/>
              </a:spcBef>
              <a:spcAft>
                <a:spcPts val="0"/>
              </a:spcAft>
              <a:buFont typeface="Arial" pitchFamily="34" charset="0"/>
              <a:buChar char="•"/>
              <a:tabLst/>
            </a:pPr>
            <a:endParaRPr lang="en-US" sz="1800" i="0" u="none" strike="noStrike" kern="1200" dirty="0">
              <a:ln>
                <a:noFill/>
              </a:ln>
              <a:latin typeface="Arial" pitchFamily="18"/>
              <a:ea typeface="AR PL UMing HK" pitchFamily="2"/>
              <a:cs typeface="Lohit Hindi" pitchFamily="2"/>
            </a:endParaRPr>
          </a:p>
          <a:p>
            <a:pPr marL="0" marR="0" lvl="0" indent="0" rtl="0" hangingPunct="0">
              <a:lnSpc>
                <a:spcPct val="100000"/>
              </a:lnSpc>
              <a:spcBef>
                <a:spcPts val="0"/>
              </a:spcBef>
              <a:spcAft>
                <a:spcPts val="0"/>
              </a:spcAft>
              <a:buNone/>
              <a:tabLst/>
            </a:pPr>
            <a:r>
              <a:rPr lang="en-US" sz="1800" b="1" i="0" u="none" strike="noStrike" kern="1200" dirty="0" smtClean="0">
                <a:ln>
                  <a:noFill/>
                </a:ln>
                <a:latin typeface="Arial" pitchFamily="18"/>
                <a:ea typeface="AR PL UMing HK" pitchFamily="2"/>
                <a:cs typeface="Lohit Hindi" pitchFamily="2"/>
              </a:rPr>
              <a:t>IPv4 Shortage</a:t>
            </a:r>
          </a:p>
          <a:p>
            <a:pPr marL="285750" marR="0" lvl="0" indent="-285750" rtl="0" hangingPunct="0">
              <a:lnSpc>
                <a:spcPct val="100000"/>
              </a:lnSpc>
              <a:spcBef>
                <a:spcPts val="0"/>
              </a:spcBef>
              <a:spcAft>
                <a:spcPts val="0"/>
              </a:spcAft>
              <a:buFont typeface="Arial" pitchFamily="34" charset="0"/>
              <a:buChar char="•"/>
              <a:tabLst/>
            </a:pPr>
            <a:r>
              <a:rPr lang="en-US" altLang="zh-CN" dirty="0" smtClean="0">
                <a:latin typeface="Arial" pitchFamily="18"/>
                <a:ea typeface="AR PL UMing HK" pitchFamily="2"/>
                <a:cs typeface="Lohit Hindi" pitchFamily="2"/>
              </a:rPr>
              <a:t>Reality</a:t>
            </a:r>
            <a:r>
              <a:rPr lang="en-US" altLang="zh-CN" dirty="0">
                <a:latin typeface="Arial" pitchFamily="18"/>
                <a:ea typeface="AR PL UMing HK" pitchFamily="2"/>
                <a:cs typeface="Lohit Hindi" pitchFamily="2"/>
              </a:rPr>
              <a:t>: dozens of public IPs support hundreds of </a:t>
            </a:r>
            <a:r>
              <a:rPr lang="en-US" altLang="zh-CN" dirty="0" smtClean="0">
                <a:latin typeface="Arial" pitchFamily="18"/>
                <a:ea typeface="AR PL UMing HK" pitchFamily="2"/>
                <a:cs typeface="Lohit Hindi" pitchFamily="2"/>
              </a:rPr>
              <a:t>VMs</a:t>
            </a:r>
            <a:endParaRPr lang="en-US" sz="1800" b="1" i="0" u="none" strike="noStrike" kern="1200" dirty="0">
              <a:ln>
                <a:noFill/>
              </a:ln>
              <a:latin typeface="Arial" pitchFamily="18"/>
              <a:ea typeface="AR PL UMing HK" pitchFamily="2"/>
              <a:cs typeface="Lohit Hindi" pitchFamily="2"/>
            </a:endParaRPr>
          </a:p>
          <a:p>
            <a:pPr marL="285750" marR="0" lvl="0" indent="-285750" rtl="0" hangingPunct="0">
              <a:lnSpc>
                <a:spcPct val="100000"/>
              </a:lnSpc>
              <a:spcBef>
                <a:spcPts val="0"/>
              </a:spcBef>
              <a:spcAft>
                <a:spcPts val="0"/>
              </a:spcAft>
              <a:buFont typeface="Arial" pitchFamily="34" charset="0"/>
              <a:buChar char="•"/>
              <a:tabLst/>
            </a:pPr>
            <a:r>
              <a:rPr lang="en-US" dirty="0" smtClean="0">
                <a:latin typeface="Arial" pitchFamily="18"/>
                <a:ea typeface="AR PL UMing HK" pitchFamily="2"/>
                <a:cs typeface="Lohit Hindi" pitchFamily="2"/>
              </a:rPr>
              <a:t>IPv4 has been exhausted</a:t>
            </a:r>
          </a:p>
          <a:p>
            <a:pPr marL="285750" lvl="0" indent="-285750" hangingPunct="0">
              <a:buFont typeface="Arial" pitchFamily="34" charset="0"/>
              <a:buChar char="•"/>
            </a:pPr>
            <a:r>
              <a:rPr lang="en-US" dirty="0" smtClean="0">
                <a:latin typeface="Arial" pitchFamily="18"/>
                <a:ea typeface="AR PL UMing HK" pitchFamily="2"/>
                <a:cs typeface="Lohit Hindi" pitchFamily="2"/>
              </a:rPr>
              <a:t>IPv6 is not realistic yet </a:t>
            </a:r>
            <a:r>
              <a:rPr lang="en-US" altLang="zh-CN" dirty="0" smtClean="0">
                <a:latin typeface="Arial" pitchFamily="18"/>
                <a:ea typeface="AR PL UMing HK" pitchFamily="2"/>
                <a:cs typeface="Lohit Hindi" pitchFamily="2"/>
              </a:rPr>
              <a:t> in China</a:t>
            </a:r>
          </a:p>
        </p:txBody>
      </p:sp>
      <p:sp>
        <p:nvSpPr>
          <p:cNvPr id="6" name="圆角矩形 5"/>
          <p:cNvSpPr/>
          <p:nvPr/>
        </p:nvSpPr>
        <p:spPr>
          <a:xfrm>
            <a:off x="6430210" y="4643933"/>
            <a:ext cx="1003625" cy="489803"/>
          </a:xfrm>
          <a:prstGeom prst="roundRect">
            <a:avLst/>
          </a:prstGeom>
          <a:gradFill rotWithShape="0">
            <a:gsLst>
              <a:gs pos="0">
                <a:srgbClr val="2E5F99"/>
              </a:gs>
              <a:gs pos="100000">
                <a:srgbClr val="397BCA"/>
              </a:gs>
            </a:gsLst>
            <a:lin ang="162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p>
            <a:pPr algn="ctr" hangingPunct="1">
              <a:lnSpc>
                <a:spcPct val="100000"/>
              </a:lnSpc>
              <a:tabLst>
                <a:tab pos="723900" algn="l"/>
              </a:tabLst>
            </a:pPr>
            <a:r>
              <a:rPr lang="en-US" altLang="zh-CN" b="1" dirty="0">
                <a:solidFill>
                  <a:schemeClr val="bg1"/>
                </a:solidFill>
                <a:latin typeface="Calibri" charset="0"/>
                <a:ea typeface="AR PL UMing HK" charset="0"/>
                <a:cs typeface="AR PL UMing HK" charset="0"/>
              </a:rPr>
              <a:t>Unicom</a:t>
            </a:r>
            <a:endParaRPr lang="zh-CN" altLang="en-US" b="1" dirty="0">
              <a:solidFill>
                <a:schemeClr val="bg1"/>
              </a:solidFill>
              <a:latin typeface="Calibri" charset="0"/>
              <a:ea typeface="AR PL UMing HK" charset="0"/>
              <a:cs typeface="AR PL UMing HK" charset="0"/>
            </a:endParaRPr>
          </a:p>
        </p:txBody>
      </p:sp>
      <p:sp>
        <p:nvSpPr>
          <p:cNvPr id="7" name="圆角矩形 6"/>
          <p:cNvSpPr/>
          <p:nvPr/>
        </p:nvSpPr>
        <p:spPr>
          <a:xfrm>
            <a:off x="8640712" y="4659446"/>
            <a:ext cx="1346653" cy="489803"/>
          </a:xfrm>
          <a:prstGeom prst="roundRect">
            <a:avLst/>
          </a:prstGeom>
          <a:gradFill rotWithShape="0">
            <a:gsLst>
              <a:gs pos="0">
                <a:srgbClr val="2E5F99"/>
              </a:gs>
              <a:gs pos="100000">
                <a:srgbClr val="397BCA"/>
              </a:gs>
            </a:gsLst>
            <a:lin ang="162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p>
            <a:pPr algn="ctr" hangingPunct="1">
              <a:lnSpc>
                <a:spcPct val="100000"/>
              </a:lnSpc>
              <a:tabLst>
                <a:tab pos="723900" algn="l"/>
              </a:tabLst>
            </a:pPr>
            <a:r>
              <a:rPr lang="en-US" altLang="zh-CN" b="1" dirty="0">
                <a:solidFill>
                  <a:schemeClr val="bg1"/>
                </a:solidFill>
                <a:latin typeface="Calibri" charset="0"/>
                <a:ea typeface="AR PL UMing HK" charset="0"/>
                <a:cs typeface="AR PL UMing HK" charset="0"/>
              </a:rPr>
              <a:t>Others</a:t>
            </a:r>
            <a:r>
              <a:rPr lang="en-US" altLang="zh-CN" dirty="0">
                <a:solidFill>
                  <a:srgbClr val="000000"/>
                </a:solidFill>
                <a:latin typeface="Calibri" charset="0"/>
                <a:ea typeface="AR PL UMing HK" charset="0"/>
                <a:cs typeface="AR PL UMing HK" charset="0"/>
              </a:rPr>
              <a:t> </a:t>
            </a:r>
            <a:r>
              <a:rPr lang="en-US" altLang="zh-CN" b="1" dirty="0">
                <a:solidFill>
                  <a:schemeClr val="bg1"/>
                </a:solidFill>
                <a:latin typeface="Calibri" charset="0"/>
                <a:ea typeface="AR PL UMing HK" charset="0"/>
                <a:cs typeface="AR PL UMing HK" charset="0"/>
              </a:rPr>
              <a:t>ISP</a:t>
            </a:r>
            <a:endParaRPr lang="zh-CN" altLang="en-US" b="1" dirty="0">
              <a:solidFill>
                <a:schemeClr val="bg1"/>
              </a:solidFill>
              <a:latin typeface="Calibri" charset="0"/>
              <a:ea typeface="AR PL UMing HK" charset="0"/>
              <a:cs typeface="AR PL UMing HK" charset="0"/>
            </a:endParaRPr>
          </a:p>
        </p:txBody>
      </p:sp>
      <p:sp>
        <p:nvSpPr>
          <p:cNvPr id="8" name="圆角矩形 7"/>
          <p:cNvSpPr/>
          <p:nvPr/>
        </p:nvSpPr>
        <p:spPr>
          <a:xfrm>
            <a:off x="7560839" y="4658186"/>
            <a:ext cx="1007865" cy="489803"/>
          </a:xfrm>
          <a:prstGeom prst="roundRect">
            <a:avLst/>
          </a:prstGeom>
          <a:gradFill rotWithShape="0">
            <a:gsLst>
              <a:gs pos="0">
                <a:srgbClr val="2E5F99"/>
              </a:gs>
              <a:gs pos="100000">
                <a:srgbClr val="397BCA"/>
              </a:gs>
            </a:gsLst>
            <a:lin ang="162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p>
            <a:pPr algn="ctr" hangingPunct="1">
              <a:lnSpc>
                <a:spcPct val="100000"/>
              </a:lnSpc>
              <a:tabLst>
                <a:tab pos="723900" algn="l"/>
              </a:tabLst>
            </a:pPr>
            <a:r>
              <a:rPr lang="en-US" altLang="zh-CN" b="1" dirty="0">
                <a:solidFill>
                  <a:schemeClr val="bg1"/>
                </a:solidFill>
                <a:latin typeface="Calibri" charset="0"/>
                <a:ea typeface="AR PL UMing HK" charset="0"/>
                <a:cs typeface="AR PL UMing HK" charset="0"/>
              </a:rPr>
              <a:t>Mobile</a:t>
            </a:r>
            <a:endParaRPr lang="zh-CN" altLang="en-US" b="1" dirty="0">
              <a:solidFill>
                <a:schemeClr val="bg1"/>
              </a:solidFill>
              <a:latin typeface="Calibri" charset="0"/>
              <a:ea typeface="AR PL UMing HK" charset="0"/>
              <a:cs typeface="AR PL UMing HK" charset="0"/>
            </a:endParaRPr>
          </a:p>
        </p:txBody>
      </p:sp>
      <p:sp>
        <p:nvSpPr>
          <p:cNvPr id="9" name="圆角矩形 8"/>
          <p:cNvSpPr/>
          <p:nvPr/>
        </p:nvSpPr>
        <p:spPr>
          <a:xfrm>
            <a:off x="5105726" y="4659447"/>
            <a:ext cx="1180468" cy="489803"/>
          </a:xfrm>
          <a:prstGeom prst="roundRect">
            <a:avLst/>
          </a:prstGeom>
          <a:gradFill rotWithShape="0">
            <a:gsLst>
              <a:gs pos="0">
                <a:srgbClr val="2E5F99"/>
              </a:gs>
              <a:gs pos="100000">
                <a:srgbClr val="397BCA"/>
              </a:gs>
            </a:gsLst>
            <a:lin ang="162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p>
            <a:pPr algn="ctr" hangingPunct="1">
              <a:lnSpc>
                <a:spcPct val="100000"/>
              </a:lnSpc>
              <a:tabLst>
                <a:tab pos="723900" algn="l"/>
              </a:tabLst>
            </a:pPr>
            <a:r>
              <a:rPr lang="en-US" altLang="zh-CN" b="1" dirty="0">
                <a:solidFill>
                  <a:schemeClr val="bg1"/>
                </a:solidFill>
                <a:latin typeface="Calibri" charset="0"/>
                <a:ea typeface="AR PL UMing HK" charset="0"/>
                <a:cs typeface="AR PL UMing HK" charset="0"/>
              </a:rPr>
              <a:t>Telecom</a:t>
            </a:r>
            <a:endParaRPr lang="zh-CN" altLang="en-US" b="1" dirty="0">
              <a:solidFill>
                <a:schemeClr val="bg1"/>
              </a:solidFill>
              <a:latin typeface="Calibri" charset="0"/>
              <a:ea typeface="AR PL UMing HK" charset="0"/>
              <a:cs typeface="AR PL UMing HK" charset="0"/>
            </a:endParaRPr>
          </a:p>
        </p:txBody>
      </p:sp>
      <p:sp>
        <p:nvSpPr>
          <p:cNvPr id="10" name="椭圆 9"/>
          <p:cNvSpPr/>
          <p:nvPr/>
        </p:nvSpPr>
        <p:spPr>
          <a:xfrm>
            <a:off x="7150290" y="5997832"/>
            <a:ext cx="1152128" cy="446301"/>
          </a:xfrm>
          <a:prstGeom prst="ellipse">
            <a:avLst/>
          </a:prstGeom>
          <a:gradFill rotWithShape="0">
            <a:gsLst>
              <a:gs pos="0">
                <a:srgbClr val="2E5F99"/>
              </a:gs>
              <a:gs pos="100000">
                <a:srgbClr val="397BCA"/>
              </a:gs>
            </a:gsLst>
            <a:lin ang="162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p>
            <a:pPr algn="ctr" hangingPunct="1">
              <a:lnSpc>
                <a:spcPct val="100000"/>
              </a:lnSpc>
              <a:tabLst>
                <a:tab pos="723900" algn="l"/>
              </a:tabLst>
            </a:pPr>
            <a:r>
              <a:rPr lang="en-US" altLang="zh-CN" b="1" dirty="0">
                <a:solidFill>
                  <a:schemeClr val="bg1"/>
                </a:solidFill>
                <a:latin typeface="Calibri" charset="0"/>
                <a:ea typeface="AR PL UMing HK" charset="0"/>
                <a:cs typeface="AR PL UMing HK" charset="0"/>
              </a:rPr>
              <a:t>Pivot</a:t>
            </a:r>
            <a:endParaRPr lang="zh-CN" altLang="en-US" b="1" dirty="0">
              <a:solidFill>
                <a:schemeClr val="bg1"/>
              </a:solidFill>
              <a:latin typeface="Calibri" charset="0"/>
              <a:ea typeface="AR PL UMing HK" charset="0"/>
              <a:cs typeface="AR PL UMing HK" charset="0"/>
            </a:endParaRPr>
          </a:p>
        </p:txBody>
      </p:sp>
      <p:cxnSp>
        <p:nvCxnSpPr>
          <p:cNvPr id="12" name="直接箭头连接符 11"/>
          <p:cNvCxnSpPr>
            <a:stCxn id="6" idx="2"/>
            <a:endCxn id="10" idx="0"/>
          </p:cNvCxnSpPr>
          <p:nvPr/>
        </p:nvCxnSpPr>
        <p:spPr>
          <a:xfrm>
            <a:off x="6932023" y="5133736"/>
            <a:ext cx="794331" cy="86409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2"/>
            <a:endCxn id="10" idx="1"/>
          </p:cNvCxnSpPr>
          <p:nvPr/>
        </p:nvCxnSpPr>
        <p:spPr>
          <a:xfrm>
            <a:off x="5695960" y="5149250"/>
            <a:ext cx="1623055" cy="91394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2"/>
            <a:endCxn id="10" idx="7"/>
          </p:cNvCxnSpPr>
          <p:nvPr/>
        </p:nvCxnSpPr>
        <p:spPr>
          <a:xfrm>
            <a:off x="8064772" y="5147989"/>
            <a:ext cx="68921" cy="915202"/>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6"/>
            <a:endCxn id="7" idx="2"/>
          </p:cNvCxnSpPr>
          <p:nvPr/>
        </p:nvCxnSpPr>
        <p:spPr>
          <a:xfrm flipV="1">
            <a:off x="8302418" y="5149249"/>
            <a:ext cx="1011621" cy="1071734"/>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2" name="笑脸 31"/>
          <p:cNvSpPr/>
          <p:nvPr/>
        </p:nvSpPr>
        <p:spPr bwMode="auto">
          <a:xfrm>
            <a:off x="6358127" y="3131691"/>
            <a:ext cx="792163" cy="792162"/>
          </a:xfrm>
          <a:prstGeom prst="smileyFace">
            <a:avLst/>
          </a:prstGeom>
          <a:gradFill rotWithShape="0">
            <a:gsLst>
              <a:gs pos="0">
                <a:srgbClr val="A4C1FF"/>
              </a:gs>
              <a:gs pos="100000">
                <a:srgbClr val="E5EFFF"/>
              </a:gs>
            </a:gsLst>
            <a:lin ang="16200000" scaled="1"/>
          </a:gradFill>
          <a:ln w="9360">
            <a:solidFill>
              <a:srgbClr val="4A7EB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solidFill>
                <a:schemeClr val="tx1"/>
              </a:solidFill>
              <a:latin typeface="Arial" charset="0"/>
            </a:endParaRPr>
          </a:p>
        </p:txBody>
      </p:sp>
      <p:sp>
        <p:nvSpPr>
          <p:cNvPr id="33" name="圆角矩形 32"/>
          <p:cNvSpPr/>
          <p:nvPr/>
        </p:nvSpPr>
        <p:spPr>
          <a:xfrm>
            <a:off x="8128160" y="3275781"/>
            <a:ext cx="1398394" cy="489803"/>
          </a:xfrm>
          <a:prstGeom prst="roundRect">
            <a:avLst/>
          </a:prstGeom>
          <a:gradFill rotWithShape="0">
            <a:gsLst>
              <a:gs pos="0">
                <a:srgbClr val="A4C1FF"/>
              </a:gs>
              <a:gs pos="100000">
                <a:srgbClr val="E5EFFF"/>
              </a:gs>
            </a:gsLst>
            <a:lin ang="16200000" scaled="1"/>
          </a:gradFill>
          <a:ln w="9360">
            <a:solidFill>
              <a:srgbClr val="4A7EB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dirty="0">
                <a:solidFill>
                  <a:schemeClr val="tx1"/>
                </a:solidFill>
                <a:latin typeface="Arial" charset="0"/>
              </a:rPr>
              <a:t>Smart DNS</a:t>
            </a:r>
            <a:endParaRPr lang="zh-CN" altLang="en-US" dirty="0">
              <a:solidFill>
                <a:schemeClr val="tx1"/>
              </a:solidFill>
              <a:latin typeface="Arial" charset="0"/>
            </a:endParaRPr>
          </a:p>
        </p:txBody>
      </p:sp>
      <p:cxnSp>
        <p:nvCxnSpPr>
          <p:cNvPr id="39" name="直接箭头连接符 38"/>
          <p:cNvCxnSpPr>
            <a:stCxn id="32" idx="4"/>
            <a:endCxn id="9" idx="0"/>
          </p:cNvCxnSpPr>
          <p:nvPr/>
        </p:nvCxnSpPr>
        <p:spPr>
          <a:xfrm flipH="1">
            <a:off x="5695960" y="3923853"/>
            <a:ext cx="1058249" cy="735594"/>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2" idx="4"/>
            <a:endCxn id="6" idx="0"/>
          </p:cNvCxnSpPr>
          <p:nvPr/>
        </p:nvCxnSpPr>
        <p:spPr>
          <a:xfrm>
            <a:off x="6754209" y="3923853"/>
            <a:ext cx="177814" cy="72008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2" idx="4"/>
            <a:endCxn id="8" idx="0"/>
          </p:cNvCxnSpPr>
          <p:nvPr/>
        </p:nvCxnSpPr>
        <p:spPr>
          <a:xfrm>
            <a:off x="6754209" y="3923853"/>
            <a:ext cx="1310563" cy="734333"/>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2" idx="4"/>
            <a:endCxn id="7" idx="0"/>
          </p:cNvCxnSpPr>
          <p:nvPr/>
        </p:nvCxnSpPr>
        <p:spPr>
          <a:xfrm>
            <a:off x="6754209" y="3923853"/>
            <a:ext cx="2559830" cy="735593"/>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2" idx="6"/>
            <a:endCxn id="33" idx="1"/>
          </p:cNvCxnSpPr>
          <p:nvPr/>
        </p:nvCxnSpPr>
        <p:spPr>
          <a:xfrm flipV="1">
            <a:off x="7150290" y="3520683"/>
            <a:ext cx="977870" cy="708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131183" y="2515631"/>
            <a:ext cx="2797561" cy="400110"/>
          </a:xfrm>
          <a:prstGeom prst="rect">
            <a:avLst/>
          </a:prstGeom>
          <a:noFill/>
        </p:spPr>
        <p:txBody>
          <a:bodyPr wrap="none" rtlCol="0">
            <a:spAutoFit/>
          </a:bodyPr>
          <a:lstStyle/>
          <a:p>
            <a:r>
              <a:rPr lang="en-US" altLang="zh-CN" sz="2000" b="1" dirty="0" smtClean="0"/>
              <a:t>DNS Acceleration Design</a:t>
            </a:r>
            <a:endParaRPr lang="zh-CN" altLang="en-US" sz="2000" b="1" dirty="0"/>
          </a:p>
        </p:txBody>
      </p:sp>
      <p:sp>
        <p:nvSpPr>
          <p:cNvPr id="51" name="圆角矩形 50"/>
          <p:cNvSpPr/>
          <p:nvPr/>
        </p:nvSpPr>
        <p:spPr>
          <a:xfrm>
            <a:off x="5807269" y="5390196"/>
            <a:ext cx="3550138" cy="432048"/>
          </a:xfrm>
          <a:prstGeom prst="roundRect">
            <a:avLst/>
          </a:prstGeom>
          <a:solidFill>
            <a:srgbClr val="00B05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B050"/>
                </a:solidFill>
              </a:rPr>
              <a:t>High speed fiber channel</a:t>
            </a:r>
            <a:endParaRPr lang="zh-CN" altLang="en-US" b="1" dirty="0">
              <a:solidFill>
                <a:srgbClr val="00B050"/>
              </a:solidFill>
            </a:endParaRPr>
          </a:p>
        </p:txBody>
      </p:sp>
      <p:sp>
        <p:nvSpPr>
          <p:cNvPr id="52" name="圆角矩形 51"/>
          <p:cNvSpPr/>
          <p:nvPr/>
        </p:nvSpPr>
        <p:spPr>
          <a:xfrm>
            <a:off x="5807270" y="4067869"/>
            <a:ext cx="2495148" cy="432048"/>
          </a:xfrm>
          <a:prstGeom prst="roundRect">
            <a:avLst/>
          </a:prstGeom>
          <a:solidFill>
            <a:srgbClr val="95B3D7">
              <a:alpha val="21999"/>
            </a:srgbClr>
          </a:solidFill>
          <a:ln>
            <a:noFill/>
          </a:ln>
          <a:effectLst/>
          <a:extLst>
            <a:ext uri="{91240B29-F687-4F45-9708-019B960494DF}">
              <a14:hiddenLine xmlns:a14="http://schemas.microsoft.com/office/drawing/2010/main" w="2556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p>
            <a:pPr algn="ctr" hangingPunct="1">
              <a:lnSpc>
                <a:spcPct val="100000"/>
              </a:lnSpc>
              <a:tabLst>
                <a:tab pos="723900" algn="l"/>
                <a:tab pos="1447800" algn="l"/>
                <a:tab pos="2171700" algn="l"/>
              </a:tabLst>
            </a:pPr>
            <a:r>
              <a:rPr lang="en-US" altLang="zh-CN" b="1" dirty="0">
                <a:solidFill>
                  <a:srgbClr val="1F497D"/>
                </a:solidFill>
                <a:latin typeface="Calibri" charset="0"/>
                <a:ea typeface="AR PL UMing HK" charset="0"/>
                <a:cs typeface="AR PL UMing HK" charset="0"/>
              </a:rPr>
              <a:t>Public Network</a:t>
            </a:r>
            <a:endParaRPr lang="zh-CN" altLang="en-US" b="1" dirty="0">
              <a:solidFill>
                <a:srgbClr val="1F497D"/>
              </a:solidFill>
              <a:latin typeface="Calibri" charset="0"/>
              <a:ea typeface="AR PL UMing HK" charset="0"/>
              <a:cs typeface="AR PL UMing HK" charset="0"/>
            </a:endParaRPr>
          </a:p>
        </p:txBody>
      </p:sp>
    </p:spTree>
    <p:extLst>
      <p:ext uri="{BB962C8B-B14F-4D97-AF65-F5344CB8AC3E}">
        <p14:creationId xmlns:p14="http://schemas.microsoft.com/office/powerpoint/2010/main" val="2913726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9pPr>
          </a:lstStyle>
          <a:p>
            <a:pPr>
              <a:lnSpc>
                <a:spcPct val="100000"/>
              </a:lnSpc>
              <a:spcAft>
                <a:spcPts val="1425"/>
              </a:spcAft>
            </a:pPr>
            <a:r>
              <a:rPr lang="en-US" sz="3600" b="1">
                <a:solidFill>
                  <a:srgbClr val="C5000B"/>
                </a:solidFill>
                <a:latin typeface="Ubuntu" pitchFamily="32" charset="0"/>
                <a:ea typeface="msmincho" charset="0"/>
                <a:cs typeface="msmincho" charset="0"/>
              </a:rPr>
              <a:t>L7 Load Balancer</a:t>
            </a:r>
          </a:p>
        </p:txBody>
      </p:sp>
      <p:sp>
        <p:nvSpPr>
          <p:cNvPr id="28674" name="Rectangle 2"/>
          <p:cNvSpPr>
            <a:spLocks noChangeArrowheads="1"/>
          </p:cNvSpPr>
          <p:nvPr/>
        </p:nvSpPr>
        <p:spPr bwMode="auto">
          <a:xfrm>
            <a:off x="679450" y="1646238"/>
            <a:ext cx="3798132" cy="1475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p>
            <a:pPr>
              <a:lnSpc>
                <a:spcPct val="100000"/>
              </a:lnSpc>
              <a:tabLst>
                <a:tab pos="723900" algn="l"/>
                <a:tab pos="1447800" algn="l"/>
                <a:tab pos="2171700" algn="l"/>
                <a:tab pos="2895600" algn="l"/>
                <a:tab pos="3619500" algn="l"/>
              </a:tabLst>
            </a:pPr>
            <a:r>
              <a:rPr lang="en-US" b="1" dirty="0">
                <a:solidFill>
                  <a:srgbClr val="000000"/>
                </a:solidFill>
                <a:ea typeface="AR PL UMing HK" charset="0"/>
                <a:cs typeface="AR PL UMing HK" charset="0"/>
              </a:rPr>
              <a:t>Layer 7 Load </a:t>
            </a:r>
            <a:r>
              <a:rPr lang="en-US" b="1" dirty="0" smtClean="0">
                <a:solidFill>
                  <a:srgbClr val="000000"/>
                </a:solidFill>
                <a:ea typeface="AR PL UMing HK" charset="0"/>
                <a:cs typeface="AR PL UMing HK" charset="0"/>
              </a:rPr>
              <a:t>Balancer</a:t>
            </a:r>
          </a:p>
          <a:p>
            <a:pPr>
              <a:lnSpc>
                <a:spcPct val="100000"/>
              </a:lnSpc>
              <a:tabLst>
                <a:tab pos="723900" algn="l"/>
                <a:tab pos="1447800" algn="l"/>
                <a:tab pos="2171700" algn="l"/>
                <a:tab pos="2895600" algn="l"/>
                <a:tab pos="3619500" algn="l"/>
              </a:tabLst>
            </a:pPr>
            <a:endParaRPr lang="en-US" b="1" dirty="0">
              <a:solidFill>
                <a:srgbClr val="000000"/>
              </a:solidFill>
              <a:ea typeface="AR PL UMing HK" charset="0"/>
              <a:cs typeface="AR PL UMing HK" charset="0"/>
            </a:endParaRPr>
          </a:p>
          <a:p>
            <a:pPr>
              <a:lnSpc>
                <a:spcPct val="100000"/>
              </a:lnSpc>
              <a:tabLst>
                <a:tab pos="723900" algn="l"/>
                <a:tab pos="1447800" algn="l"/>
                <a:tab pos="2171700" algn="l"/>
                <a:tab pos="2895600" algn="l"/>
                <a:tab pos="3619500" algn="l"/>
              </a:tabLst>
            </a:pPr>
            <a:r>
              <a:rPr lang="en-US" b="1" dirty="0">
                <a:solidFill>
                  <a:srgbClr val="000000"/>
                </a:solidFill>
                <a:ea typeface="AR PL UMing HK" charset="0"/>
                <a:cs typeface="AR PL UMing HK" charset="0"/>
              </a:rPr>
              <a:t>Consideration:</a:t>
            </a:r>
          </a:p>
          <a:p>
            <a:pPr>
              <a:lnSpc>
                <a:spcPct val="100000"/>
              </a:lnSpc>
              <a:tabLst>
                <a:tab pos="723900" algn="l"/>
                <a:tab pos="1447800" algn="l"/>
                <a:tab pos="2171700" algn="l"/>
                <a:tab pos="2895600" algn="l"/>
                <a:tab pos="3619500" algn="l"/>
              </a:tabLst>
            </a:pPr>
            <a:r>
              <a:rPr lang="en-US" dirty="0">
                <a:solidFill>
                  <a:srgbClr val="000000"/>
                </a:solidFill>
                <a:ea typeface="AR PL UMing HK" charset="0"/>
                <a:cs typeface="AR PL UMing HK" charset="0"/>
              </a:rPr>
              <a:t>1. dispatch request by </a:t>
            </a:r>
            <a:r>
              <a:rPr lang="en-US" b="1" i="1" dirty="0">
                <a:solidFill>
                  <a:srgbClr val="C00000"/>
                </a:solidFill>
                <a:ea typeface="AR PL UMing HK" charset="0"/>
                <a:cs typeface="AR PL UMing HK" charset="0"/>
              </a:rPr>
              <a:t>Host</a:t>
            </a:r>
            <a:r>
              <a:rPr lang="en-US" dirty="0">
                <a:solidFill>
                  <a:srgbClr val="000000"/>
                </a:solidFill>
                <a:ea typeface="AR PL UMing HK" charset="0"/>
                <a:cs typeface="AR PL UMing HK" charset="0"/>
              </a:rPr>
              <a:t> header</a:t>
            </a:r>
          </a:p>
          <a:p>
            <a:pPr>
              <a:lnSpc>
                <a:spcPct val="100000"/>
              </a:lnSpc>
              <a:tabLst>
                <a:tab pos="723900" algn="l"/>
                <a:tab pos="1447800" algn="l"/>
                <a:tab pos="2171700" algn="l"/>
                <a:tab pos="2895600" algn="l"/>
                <a:tab pos="3619500" algn="l"/>
              </a:tabLst>
            </a:pPr>
            <a:r>
              <a:rPr lang="en-US" dirty="0">
                <a:solidFill>
                  <a:srgbClr val="000000"/>
                </a:solidFill>
                <a:ea typeface="AR PL UMing HK" charset="0"/>
                <a:cs typeface="AR PL UMing HK" charset="0"/>
              </a:rPr>
              <a:t>2. nginx module</a:t>
            </a:r>
          </a:p>
        </p:txBody>
      </p:sp>
      <p:pic>
        <p:nvPicPr>
          <p:cNvPr id="286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7650" y="1476375"/>
            <a:ext cx="5734050" cy="5210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9pPr>
          </a:lstStyle>
          <a:p>
            <a:pPr>
              <a:lnSpc>
                <a:spcPct val="100000"/>
              </a:lnSpc>
              <a:spcAft>
                <a:spcPts val="1425"/>
              </a:spcAft>
            </a:pPr>
            <a:r>
              <a:rPr lang="en-US" sz="3600" b="1">
                <a:solidFill>
                  <a:srgbClr val="C5000B"/>
                </a:solidFill>
                <a:latin typeface="Ubuntu" pitchFamily="32" charset="0"/>
                <a:ea typeface="msmincho" charset="0"/>
                <a:cs typeface="msmincho" charset="0"/>
              </a:rPr>
              <a:t>L4 Load</a:t>
            </a:r>
            <a:r>
              <a:rPr lang="en-US" sz="4400" b="1">
                <a:solidFill>
                  <a:srgbClr val="C5000B"/>
                </a:solidFill>
                <a:ea typeface="msmincho" charset="0"/>
                <a:cs typeface="msmincho" charset="0"/>
              </a:rPr>
              <a:t> </a:t>
            </a:r>
            <a:r>
              <a:rPr lang="en-US" sz="3600" b="1">
                <a:solidFill>
                  <a:srgbClr val="C5000B"/>
                </a:solidFill>
                <a:latin typeface="Ubuntu" pitchFamily="32" charset="0"/>
                <a:ea typeface="msmincho" charset="0"/>
                <a:cs typeface="msmincho" charset="0"/>
              </a:rPr>
              <a:t>Balancer</a:t>
            </a:r>
          </a:p>
        </p:txBody>
      </p:sp>
      <p:sp>
        <p:nvSpPr>
          <p:cNvPr id="29698" name="Rectangle 2"/>
          <p:cNvSpPr>
            <a:spLocks noChangeArrowheads="1"/>
          </p:cNvSpPr>
          <p:nvPr/>
        </p:nvSpPr>
        <p:spPr bwMode="auto">
          <a:xfrm>
            <a:off x="665163" y="1657350"/>
            <a:ext cx="3473365" cy="1475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p>
            <a:pPr>
              <a:lnSpc>
                <a:spcPct val="100000"/>
              </a:lnSpc>
              <a:tabLst>
                <a:tab pos="723900" algn="l"/>
                <a:tab pos="1447800" algn="l"/>
                <a:tab pos="2171700" algn="l"/>
                <a:tab pos="2895600" algn="l"/>
              </a:tabLst>
            </a:pPr>
            <a:r>
              <a:rPr lang="en-US" b="1" dirty="0">
                <a:solidFill>
                  <a:srgbClr val="000000"/>
                </a:solidFill>
                <a:ea typeface="AR PL UMing HK" charset="0"/>
                <a:cs typeface="AR PL UMing HK" charset="0"/>
              </a:rPr>
              <a:t>Layer 4 Load </a:t>
            </a:r>
            <a:r>
              <a:rPr lang="en-US" b="1" dirty="0" smtClean="0">
                <a:solidFill>
                  <a:srgbClr val="000000"/>
                </a:solidFill>
                <a:ea typeface="AR PL UMing HK" charset="0"/>
                <a:cs typeface="AR PL UMing HK" charset="0"/>
              </a:rPr>
              <a:t>Balancer</a:t>
            </a:r>
          </a:p>
          <a:p>
            <a:pPr>
              <a:lnSpc>
                <a:spcPct val="100000"/>
              </a:lnSpc>
              <a:tabLst>
                <a:tab pos="723900" algn="l"/>
                <a:tab pos="1447800" algn="l"/>
                <a:tab pos="2171700" algn="l"/>
                <a:tab pos="2895600" algn="l"/>
              </a:tabLst>
            </a:pPr>
            <a:endParaRPr lang="en-US" b="1" dirty="0">
              <a:solidFill>
                <a:srgbClr val="000000"/>
              </a:solidFill>
              <a:ea typeface="AR PL UMing HK" charset="0"/>
              <a:cs typeface="AR PL UMing HK" charset="0"/>
            </a:endParaRPr>
          </a:p>
          <a:p>
            <a:pPr>
              <a:lnSpc>
                <a:spcPct val="100000"/>
              </a:lnSpc>
              <a:tabLst>
                <a:tab pos="723900" algn="l"/>
                <a:tab pos="1447800" algn="l"/>
                <a:tab pos="2171700" algn="l"/>
                <a:tab pos="2895600" algn="l"/>
              </a:tabLst>
            </a:pPr>
            <a:r>
              <a:rPr lang="en-US" b="1" dirty="0">
                <a:solidFill>
                  <a:srgbClr val="000000"/>
                </a:solidFill>
                <a:ea typeface="AR PL UMing HK" charset="0"/>
                <a:cs typeface="AR PL UMing HK" charset="0"/>
              </a:rPr>
              <a:t>Consideration:</a:t>
            </a:r>
          </a:p>
          <a:p>
            <a:pPr>
              <a:lnSpc>
                <a:spcPct val="100000"/>
              </a:lnSpc>
              <a:tabLst>
                <a:tab pos="723900" algn="l"/>
                <a:tab pos="1447800" algn="l"/>
                <a:tab pos="2171700" algn="l"/>
                <a:tab pos="2895600" algn="l"/>
              </a:tabLst>
            </a:pPr>
            <a:r>
              <a:rPr lang="en-US" dirty="0">
                <a:solidFill>
                  <a:srgbClr val="000000"/>
                </a:solidFill>
                <a:ea typeface="AR PL UMing HK" charset="0"/>
                <a:cs typeface="AR PL UMing HK" charset="0"/>
              </a:rPr>
              <a:t>1. dispatch request by </a:t>
            </a:r>
            <a:r>
              <a:rPr lang="en-US" b="1" dirty="0">
                <a:solidFill>
                  <a:srgbClr val="C00000"/>
                </a:solidFill>
                <a:ea typeface="AR PL UMing HK" charset="0"/>
                <a:cs typeface="AR PL UMing HK" charset="0"/>
              </a:rPr>
              <a:t>TCP port</a:t>
            </a:r>
          </a:p>
          <a:p>
            <a:pPr>
              <a:lnSpc>
                <a:spcPct val="100000"/>
              </a:lnSpc>
              <a:tabLst>
                <a:tab pos="723900" algn="l"/>
                <a:tab pos="1447800" algn="l"/>
                <a:tab pos="2171700" algn="l"/>
                <a:tab pos="2895600" algn="l"/>
              </a:tabLst>
            </a:pPr>
            <a:r>
              <a:rPr lang="en-US" dirty="0">
                <a:solidFill>
                  <a:srgbClr val="000000"/>
                </a:solidFill>
                <a:ea typeface="AR PL UMing HK" charset="0"/>
                <a:cs typeface="AR PL UMing HK" charset="0"/>
              </a:rPr>
              <a:t>2. </a:t>
            </a:r>
            <a:r>
              <a:rPr lang="en-US" dirty="0" err="1">
                <a:solidFill>
                  <a:srgbClr val="000000"/>
                </a:solidFill>
                <a:ea typeface="AR PL UMing HK" charset="0"/>
                <a:cs typeface="AR PL UMing HK" charset="0"/>
              </a:rPr>
              <a:t>lvs</a:t>
            </a:r>
            <a:r>
              <a:rPr lang="en-US" dirty="0">
                <a:solidFill>
                  <a:srgbClr val="000000"/>
                </a:solidFill>
                <a:ea typeface="AR PL UMing HK" charset="0"/>
                <a:cs typeface="AR PL UMing HK" charset="0"/>
              </a:rPr>
              <a:t> + haproxy</a:t>
            </a:r>
          </a:p>
        </p:txBody>
      </p:sp>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7738" y="1258888"/>
            <a:ext cx="6591300" cy="58499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Box 4"/>
          <p:cNvSpPr txBox="1"/>
          <p:nvPr/>
        </p:nvSpPr>
        <p:spPr>
          <a:xfrm>
            <a:off x="359792" y="5508029"/>
            <a:ext cx="3740126" cy="349968"/>
          </a:xfrm>
          <a:prstGeom prst="rect">
            <a:avLst/>
          </a:prstGeom>
          <a:noFill/>
        </p:spPr>
        <p:txBody>
          <a:bodyPr wrap="none" rtlCol="0">
            <a:spAutoFit/>
          </a:bodyPr>
          <a:lstStyle/>
          <a:p>
            <a:r>
              <a:rPr lang="en-US" altLang="zh-CN" dirty="0" err="1" smtClean="0"/>
              <a:t>ssh</a:t>
            </a:r>
            <a:r>
              <a:rPr lang="en-US" altLang="zh-CN" dirty="0" smtClean="0"/>
              <a:t> –p 2000 root@socket.abc.com</a:t>
            </a:r>
            <a:endParaRPr lang="zh-CN" alt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62" name="Slide Number Placeholder 4"/>
          <p:cNvSpPr>
            <a:spLocks noGrp="1"/>
          </p:cNvSpPr>
          <p:nvPr>
            <p:ph type="sldNum" sz="quarter" idx="4294967295"/>
          </p:nvPr>
        </p:nvSpPr>
        <p:spPr>
          <a:xfrm>
            <a:off x="7543800" y="6887160"/>
            <a:ext cx="2348280" cy="521280"/>
          </a:xfrm>
          <a:prstGeom prst="rect">
            <a:avLst/>
          </a:prstGeom>
        </p:spPr>
        <p:txBody>
          <a:bodyPr/>
          <a:lstStyle/>
          <a:p>
            <a:fld id="{763D1470-AB83-4C4C-B3B3-7F0C9DC8E8D6}" type="slidenum">
              <a:rPr lang="en-US" sz="1400" dirty="0" smtClean="0"/>
              <a:pPr/>
              <a:t>46</a:t>
            </a:fld>
            <a:endParaRPr lang="en-US" sz="1400" dirty="0" smtClean="0"/>
          </a:p>
        </p:txBody>
      </p:sp>
      <p:sp>
        <p:nvSpPr>
          <p:cNvPr id="3" name="Title 1"/>
          <p:cNvSpPr>
            <a:spLocks noGrp="1"/>
          </p:cNvSpPr>
          <p:nvPr>
            <p:ph type="ctrTitle"/>
          </p:nvPr>
        </p:nvSpPr>
        <p:spPr>
          <a:xfrm>
            <a:off x="504000" y="301320"/>
            <a:ext cx="9071640" cy="1262160"/>
          </a:xfrm>
          <a:prstGeom prst="rect">
            <a:avLst/>
          </a:prstGeom>
          <a:noFill/>
          <a:ln w="0">
            <a:noFill/>
          </a:ln>
        </p:spPr>
        <p:txBody>
          <a:bodyPr wrap="square" lIns="0" tIns="0" rIns="0" bIns="0"/>
          <a:lstStyle/>
          <a:p>
            <a:r>
              <a:rPr lang="en-US" sz="3600" b="1" dirty="0" err="1" smtClean="0">
                <a:solidFill>
                  <a:srgbClr val="C5000B"/>
                </a:solidFill>
                <a:latin typeface="Arial" charset="0"/>
                <a:ea typeface="宋体" charset="-122"/>
              </a:rPr>
              <a:t>Kanyun</a:t>
            </a:r>
            <a:r>
              <a:rPr lang="en-US" sz="3600" b="1" dirty="0" smtClean="0">
                <a:solidFill>
                  <a:srgbClr val="C5000B"/>
                </a:solidFill>
                <a:latin typeface="Arial" charset="0"/>
                <a:ea typeface="宋体" charset="-122"/>
              </a:rPr>
              <a:t>: </a:t>
            </a:r>
            <a:r>
              <a:rPr lang="zh-CN" sz="3600" b="1" dirty="0" smtClean="0">
                <a:solidFill>
                  <a:srgbClr val="C5000B"/>
                </a:solidFill>
                <a:latin typeface="Arial" charset="0"/>
                <a:ea typeface="宋体" charset="-122"/>
              </a:rPr>
              <a:t>Monitoring system</a:t>
            </a:r>
          </a:p>
        </p:txBody>
      </p:sp>
      <p:cxnSp>
        <p:nvCxnSpPr>
          <p:cNvPr id="4" name="Elbow Connector 3"/>
          <p:cNvCxnSpPr>
            <a:stCxn id="6" idx="7"/>
            <a:endCxn id="10" idx="5"/>
          </p:cNvCxnSpPr>
          <p:nvPr/>
        </p:nvCxnSpPr>
        <p:spPr>
          <a:xfrm rot="5400000" flipH="1" flipV="1">
            <a:off x="1294380" y="3104460"/>
            <a:ext cx="2819160" cy="1371600"/>
          </a:xfrm>
          <a:prstGeom prst="bentConnector3">
            <a:avLst>
              <a:gd name="adj1" fmla="val 50000"/>
            </a:avLst>
          </a:prstGeom>
          <a:solidFill>
            <a:srgbClr val="666666"/>
          </a:solidFill>
          <a:ln w="18360">
            <a:solidFill>
              <a:srgbClr val="000000"/>
            </a:solidFill>
            <a:headEnd type="triangle" w="med" len="lg"/>
          </a:ln>
        </p:spPr>
        <p:style>
          <a:lnRef idx="2">
            <a:schemeClr val="dk1"/>
          </a:lnRef>
          <a:fillRef idx="1">
            <a:srgbClr val="99CCFF"/>
          </a:fillRef>
          <a:effectRef idx="0">
            <a:schemeClr val="accent1"/>
          </a:effectRef>
          <a:fontRef idx="minor">
            <a:schemeClr val="dk1"/>
          </a:fontRef>
        </p:style>
      </p:cxnSp>
      <p:cxnSp>
        <p:nvCxnSpPr>
          <p:cNvPr id="5" name="Elbow Connector 4"/>
          <p:cNvCxnSpPr>
            <a:stCxn id="6" idx="1"/>
            <a:endCxn id="11" idx="3"/>
          </p:cNvCxnSpPr>
          <p:nvPr/>
        </p:nvCxnSpPr>
        <p:spPr>
          <a:xfrm rot="16200000" flipV="1">
            <a:off x="-119340" y="4355460"/>
            <a:ext cx="1375560" cy="313200"/>
          </a:xfrm>
          <a:prstGeom prst="bentConnector3">
            <a:avLst>
              <a:gd name="adj1" fmla="val 50000"/>
            </a:avLst>
          </a:prstGeom>
          <a:solidFill>
            <a:srgbClr val="666666"/>
          </a:solidFill>
          <a:ln w="18360">
            <a:solidFill>
              <a:srgbClr val="000000"/>
            </a:solidFill>
            <a:headEnd type="triangle" w="med" len="lg"/>
          </a:ln>
        </p:spPr>
        <p:style>
          <a:lnRef idx="2">
            <a:schemeClr val="dk1"/>
          </a:lnRef>
          <a:fillRef idx="1">
            <a:srgbClr val="99CCFF"/>
          </a:fillRef>
          <a:effectRef idx="0">
            <a:schemeClr val="accent1"/>
          </a:effectRef>
          <a:fontRef idx="minor">
            <a:schemeClr val="dk1"/>
          </a:fontRef>
        </p:style>
      </p:cxnSp>
      <p:sp>
        <p:nvSpPr>
          <p:cNvPr id="6" name="Oval Custom 5"/>
          <p:cNvSpPr/>
          <p:nvPr/>
        </p:nvSpPr>
        <p:spPr>
          <a:xfrm>
            <a:off x="457200" y="5065920"/>
            <a:ext cx="1828800" cy="914400"/>
          </a:xfrm>
          <a:prstGeom prst="ellipse">
            <a:avLst/>
          </a:prstGeom>
          <a:solidFill>
            <a:srgbClr val="CCCCCC"/>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pPr marL="0" indent="0" algn="ctr">
              <a:spcBef>
                <a:spcPts val="0"/>
              </a:spcBef>
              <a:spcAft>
                <a:spcPts val="0"/>
              </a:spcAft>
              <a:buNone/>
              <a:tabLst/>
            </a:pPr>
            <a:r>
              <a:rPr lang="en-US" sz="1800" b="0" i="0" kern="0" smtClean="0">
                <a:solidFill>
                  <a:sysClr val="windowText" lastClr="000000"/>
                </a:solidFill>
                <a:latin typeface="Ubuntu" charset="0"/>
              </a:rPr>
              <a:t>Aggregator</a:t>
            </a:r>
          </a:p>
        </p:txBody>
      </p:sp>
      <p:sp>
        <p:nvSpPr>
          <p:cNvPr id="7" name="Oval Custom 6"/>
          <p:cNvSpPr/>
          <p:nvPr/>
        </p:nvSpPr>
        <p:spPr>
          <a:xfrm>
            <a:off x="4151520" y="4654440"/>
            <a:ext cx="1828800" cy="914400"/>
          </a:xfrm>
          <a:prstGeom prst="ellipse">
            <a:avLst/>
          </a:prstGeom>
          <a:solidFill>
            <a:srgbClr val="CCCCCC"/>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pPr marL="0" indent="0" algn="ctr">
              <a:spcBef>
                <a:spcPts val="0"/>
              </a:spcBef>
              <a:spcAft>
                <a:spcPts val="0"/>
              </a:spcAft>
              <a:buNone/>
              <a:tabLst/>
            </a:pPr>
            <a:r>
              <a:rPr lang="en-US" sz="1800" b="0" i="0" kern="0" smtClean="0">
                <a:solidFill>
                  <a:sysClr val="windowText" lastClr="000000"/>
                </a:solidFill>
                <a:latin typeface="Ubuntu" charset="0"/>
              </a:rPr>
              <a:t>API daemon</a:t>
            </a:r>
          </a:p>
        </p:txBody>
      </p:sp>
      <p:cxnSp>
        <p:nvCxnSpPr>
          <p:cNvPr id="8" name="Elbow Connector 7"/>
          <p:cNvCxnSpPr>
            <a:stCxn id="15" idx="2"/>
            <a:endCxn id="31" idx="3"/>
          </p:cNvCxnSpPr>
          <p:nvPr/>
        </p:nvCxnSpPr>
        <p:spPr>
          <a:xfrm rot="16200000" flipH="1">
            <a:off x="8075520" y="3512880"/>
            <a:ext cx="2282040" cy="915480"/>
          </a:xfrm>
          <a:prstGeom prst="bentConnector3">
            <a:avLst>
              <a:gd name="adj1" fmla="val 50000"/>
            </a:avLst>
          </a:prstGeom>
          <a:noFill/>
          <a:ln w="18360">
            <a:headEnd type="triangle" w="med" len="lg"/>
            <a:tailEnd type="triangle" w="lg" len="lg"/>
          </a:ln>
        </p:spPr>
        <p:style>
          <a:lnRef idx="2">
            <a:schemeClr val="dk1"/>
          </a:lnRef>
          <a:fillRef idx="1">
            <a:srgbClr val="99CCFF"/>
          </a:fillRef>
          <a:effectRef idx="0">
            <a:schemeClr val="accent1"/>
          </a:effectRef>
          <a:fontRef idx="minor">
            <a:schemeClr val="dk1"/>
          </a:fontRef>
        </p:style>
      </p:cxnSp>
      <p:sp>
        <p:nvSpPr>
          <p:cNvPr id="9" name="Rounded Rectangle 8"/>
          <p:cNvSpPr/>
          <p:nvPr/>
        </p:nvSpPr>
        <p:spPr>
          <a:xfrm>
            <a:off x="457200" y="1458000"/>
            <a:ext cx="1828800" cy="1828800"/>
          </a:xfrm>
          <a:prstGeom prst="roundRect">
            <a:avLst/>
          </a:prstGeom>
          <a:solidFill>
            <a:srgbClr val="666666"/>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pPr marL="0" indent="0" algn="ctr">
              <a:spcBef>
                <a:spcPts val="0"/>
              </a:spcBef>
              <a:spcAft>
                <a:spcPts val="0"/>
              </a:spcAft>
              <a:buNone/>
              <a:tabLst/>
            </a:pPr>
            <a:r>
              <a:rPr lang="en-US" sz="1800" b="0" i="0" kern="0" smtClean="0">
                <a:solidFill>
                  <a:sysClr val="windowText" lastClr="000000"/>
                </a:solidFill>
                <a:latin typeface="Arial" charset="0"/>
              </a:rPr>
              <a:t>Compute</a:t>
            </a:r>
          </a:p>
          <a:p>
            <a:pPr marL="0" indent="0" algn="ctr">
              <a:spcBef>
                <a:spcPts val="0"/>
              </a:spcBef>
              <a:spcAft>
                <a:spcPts val="0"/>
              </a:spcAft>
              <a:buNone/>
              <a:tabLst/>
            </a:pPr>
            <a:endParaRPr lang="en-US" sz="1800" b="0" i="0" kern="0" smtClean="0">
              <a:solidFill>
                <a:sysClr val="windowText" lastClr="000000"/>
              </a:solidFill>
              <a:latin typeface="Arial" charset="0"/>
            </a:endParaRPr>
          </a:p>
          <a:p>
            <a:pPr marL="0" indent="0" algn="ctr">
              <a:spcBef>
                <a:spcPts val="0"/>
              </a:spcBef>
              <a:spcAft>
                <a:spcPts val="0"/>
              </a:spcAft>
              <a:buNone/>
              <a:tabLst/>
            </a:pPr>
            <a:r>
              <a:rPr lang="en-US" sz="1800" b="0" i="0" kern="0" smtClean="0">
                <a:solidFill>
                  <a:sysClr val="windowText" lastClr="000000"/>
                </a:solidFill>
                <a:latin typeface="Arial" charset="0"/>
              </a:rPr>
              <a:t>Network</a:t>
            </a:r>
          </a:p>
          <a:p>
            <a:pPr marL="0" indent="0" algn="ctr">
              <a:spcBef>
                <a:spcPts val="0"/>
              </a:spcBef>
              <a:spcAft>
                <a:spcPts val="0"/>
              </a:spcAft>
              <a:buNone/>
              <a:tabLst/>
            </a:pPr>
            <a:endParaRPr lang="en-US" sz="1800" b="0" i="0" kern="0" smtClean="0">
              <a:solidFill>
                <a:sysClr val="windowText" lastClr="000000"/>
              </a:solidFill>
              <a:latin typeface="Arial" charset="0"/>
            </a:endParaRPr>
          </a:p>
          <a:p>
            <a:pPr marL="0" indent="0" algn="ctr">
              <a:spcBef>
                <a:spcPts val="0"/>
              </a:spcBef>
              <a:spcAft>
                <a:spcPts val="0"/>
              </a:spcAft>
              <a:buNone/>
              <a:tabLst/>
            </a:pPr>
            <a:r>
              <a:rPr lang="en-US" sz="1800" b="0" i="0" kern="0" smtClean="0">
                <a:solidFill>
                  <a:sysClr val="windowText" lastClr="000000"/>
                </a:solidFill>
                <a:latin typeface="Arial" charset="0"/>
              </a:rPr>
              <a:t>Storage</a:t>
            </a:r>
          </a:p>
        </p:txBody>
      </p:sp>
      <p:sp>
        <p:nvSpPr>
          <p:cNvPr id="10" name="Oval Custom 9"/>
          <p:cNvSpPr/>
          <p:nvPr/>
        </p:nvSpPr>
        <p:spPr>
          <a:xfrm>
            <a:off x="1828800" y="1600200"/>
            <a:ext cx="1828800" cy="914400"/>
          </a:xfrm>
          <a:prstGeom prst="ellipse">
            <a:avLst/>
          </a:prstGeom>
          <a:solidFill>
            <a:srgbClr val="CCCCCC"/>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pPr marL="0" indent="0" algn="ctr">
              <a:spcBef>
                <a:spcPts val="0"/>
              </a:spcBef>
              <a:spcAft>
                <a:spcPts val="0"/>
              </a:spcAft>
              <a:buNone/>
              <a:tabLst/>
            </a:pPr>
            <a:r>
              <a:rPr lang="en-US" sz="1800" b="0" i="0" kern="0" smtClean="0">
                <a:solidFill>
                  <a:sysClr val="windowText" lastClr="000000"/>
                </a:solidFill>
                <a:latin typeface="Ubuntu" charset="0"/>
              </a:rPr>
              <a:t>Worker</a:t>
            </a:r>
          </a:p>
        </p:txBody>
      </p:sp>
      <p:sp>
        <p:nvSpPr>
          <p:cNvPr id="11" name="Oval Custom 10"/>
          <p:cNvSpPr/>
          <p:nvPr/>
        </p:nvSpPr>
        <p:spPr>
          <a:xfrm>
            <a:off x="144000" y="3043800"/>
            <a:ext cx="1828800" cy="914400"/>
          </a:xfrm>
          <a:prstGeom prst="ellipse">
            <a:avLst/>
          </a:prstGeom>
          <a:solidFill>
            <a:srgbClr val="CCCCCC"/>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pPr marL="0" indent="0" algn="ctr">
              <a:spcBef>
                <a:spcPts val="0"/>
              </a:spcBef>
              <a:spcAft>
                <a:spcPts val="0"/>
              </a:spcAft>
              <a:buNone/>
              <a:tabLst/>
            </a:pPr>
            <a:r>
              <a:rPr lang="en-US" sz="1800" b="0" i="0" kern="0" smtClean="0">
                <a:solidFill>
                  <a:sysClr val="windowText" lastClr="000000"/>
                </a:solidFill>
                <a:latin typeface="Ubuntu" charset="0"/>
              </a:rPr>
              <a:t>Worker</a:t>
            </a:r>
          </a:p>
        </p:txBody>
      </p:sp>
      <p:sp>
        <p:nvSpPr>
          <p:cNvPr id="12" name="TextBox 11"/>
          <p:cNvSpPr/>
          <p:nvPr/>
        </p:nvSpPr>
        <p:spPr>
          <a:xfrm>
            <a:off x="3958200" y="5617800"/>
            <a:ext cx="2129400" cy="603000"/>
          </a:xfrm>
          <a:prstGeom prst="rect">
            <a:avLst/>
          </a:prstGeom>
          <a:noFill/>
          <a:ln w="0">
            <a:noFill/>
          </a:ln>
        </p:spPr>
        <p:style>
          <a:lnRef idx="0">
            <a:schemeClr val="dk1"/>
          </a:lnRef>
          <a:fillRef idx="0">
            <a:srgbClr val="99CCFF"/>
          </a:fillRef>
          <a:effectRef idx="0">
            <a:schemeClr val="accent1"/>
          </a:effectRef>
          <a:fontRef idx="minor">
            <a:schemeClr val="dk1"/>
          </a:fontRef>
        </p:style>
        <p:txBody>
          <a:bodyPr wrap="square" lIns="90000" tIns="45000" rIns="90000" bIns="45000"/>
          <a:lstStyle/>
          <a:p>
            <a:pPr marL="0" indent="0" algn="ctr">
              <a:spcBef>
                <a:spcPts val="0"/>
              </a:spcBef>
              <a:spcAft>
                <a:spcPts val="0"/>
              </a:spcAft>
              <a:buNone/>
              <a:tabLst/>
            </a:pPr>
            <a:r>
              <a:rPr lang="en-US" sz="1800" b="0" i="0" kern="0" smtClean="0">
                <a:solidFill>
                  <a:sysClr val="windowText" lastClr="000000"/>
                </a:solidFill>
                <a:latin typeface="Ubuntu" charset="0"/>
              </a:rPr>
              <a:t>Responds to client request</a:t>
            </a:r>
          </a:p>
        </p:txBody>
      </p:sp>
      <p:sp>
        <p:nvSpPr>
          <p:cNvPr id="13" name="TextBox 12"/>
          <p:cNvSpPr/>
          <p:nvPr/>
        </p:nvSpPr>
        <p:spPr>
          <a:xfrm>
            <a:off x="1600200" y="5943600"/>
            <a:ext cx="2129400" cy="603000"/>
          </a:xfrm>
          <a:prstGeom prst="rect">
            <a:avLst/>
          </a:prstGeom>
          <a:noFill/>
          <a:ln w="0">
            <a:noFill/>
          </a:ln>
        </p:spPr>
        <p:style>
          <a:lnRef idx="0">
            <a:schemeClr val="dk1"/>
          </a:lnRef>
          <a:fillRef idx="0">
            <a:srgbClr val="99CCFF"/>
          </a:fillRef>
          <a:effectRef idx="0">
            <a:schemeClr val="accent1"/>
          </a:effectRef>
          <a:fontRef idx="minor">
            <a:schemeClr val="dk1"/>
          </a:fontRef>
        </p:style>
        <p:txBody>
          <a:bodyPr wrap="square" lIns="90000" tIns="45000" rIns="90000" bIns="45000"/>
          <a:lstStyle/>
          <a:p>
            <a:pPr marL="0" indent="0" algn="ctr">
              <a:spcBef>
                <a:spcPts val="0"/>
              </a:spcBef>
              <a:spcAft>
                <a:spcPts val="0"/>
              </a:spcAft>
              <a:buNone/>
              <a:tabLst/>
            </a:pPr>
            <a:r>
              <a:rPr lang="en-US" sz="1800" b="0" i="0" kern="0" smtClean="0">
                <a:solidFill>
                  <a:sysClr val="windowText" lastClr="000000"/>
                </a:solidFill>
                <a:latin typeface="Ubuntu" charset="0"/>
              </a:rPr>
              <a:t>Calculates/stores metrics</a:t>
            </a:r>
          </a:p>
        </p:txBody>
      </p:sp>
      <p:sp>
        <p:nvSpPr>
          <p:cNvPr id="14" name="TextBox 13"/>
          <p:cNvSpPr/>
          <p:nvPr/>
        </p:nvSpPr>
        <p:spPr>
          <a:xfrm>
            <a:off x="2104200" y="3573000"/>
            <a:ext cx="1143000" cy="859320"/>
          </a:xfrm>
          <a:prstGeom prst="rect">
            <a:avLst/>
          </a:prstGeom>
          <a:noFill/>
          <a:ln w="0">
            <a:noFill/>
          </a:ln>
        </p:spPr>
        <p:style>
          <a:lnRef idx="0">
            <a:schemeClr val="dk1"/>
          </a:lnRef>
          <a:fillRef idx="0">
            <a:srgbClr val="99CCFF"/>
          </a:fillRef>
          <a:effectRef idx="0">
            <a:schemeClr val="accent1"/>
          </a:effectRef>
          <a:fontRef idx="minor">
            <a:schemeClr val="dk1"/>
          </a:fontRef>
        </p:style>
        <p:txBody>
          <a:bodyPr wrap="square" lIns="90000" tIns="45000" rIns="90000" bIns="45000"/>
          <a:lstStyle/>
          <a:p>
            <a:pPr marL="0" indent="0" algn="ctr">
              <a:spcBef>
                <a:spcPts val="0"/>
              </a:spcBef>
              <a:spcAft>
                <a:spcPts val="0"/>
              </a:spcAft>
              <a:buNone/>
              <a:tabLst/>
            </a:pPr>
            <a:r>
              <a:rPr lang="en-US" sz="1800" b="0" i="0" kern="0" smtClean="0">
                <a:solidFill>
                  <a:sysClr val="windowText" lastClr="000000"/>
                </a:solidFill>
                <a:latin typeface="Ubuntu" charset="0"/>
              </a:rPr>
              <a:t>Retrieve usage info</a:t>
            </a:r>
          </a:p>
        </p:txBody>
      </p:sp>
      <p:sp>
        <p:nvSpPr>
          <p:cNvPr id="15" name="Rounded Rectangle 14"/>
          <p:cNvSpPr/>
          <p:nvPr/>
        </p:nvSpPr>
        <p:spPr>
          <a:xfrm>
            <a:off x="7844400" y="1915200"/>
            <a:ext cx="1828800" cy="914400"/>
          </a:xfrm>
          <a:prstGeom prst="roundRect">
            <a:avLst/>
          </a:prstGeom>
          <a:solidFill>
            <a:srgbClr val="666666"/>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pPr marL="0" indent="0" algn="ctr">
              <a:spcBef>
                <a:spcPts val="0"/>
              </a:spcBef>
              <a:spcAft>
                <a:spcPts val="0"/>
              </a:spcAft>
              <a:buNone/>
              <a:tabLst/>
            </a:pPr>
            <a:r>
              <a:rPr lang="en-US" sz="1800" b="0" i="0" kern="0" smtClean="0">
                <a:solidFill>
                  <a:sysClr val="windowText" lastClr="000000"/>
                </a:solidFill>
                <a:latin typeface="Arial" charset="0"/>
              </a:rPr>
              <a:t>Dashboard</a:t>
            </a:r>
          </a:p>
        </p:txBody>
      </p:sp>
      <p:sp>
        <p:nvSpPr>
          <p:cNvPr id="22" name="Flowchart: Magnetic Disk 21"/>
          <p:cNvSpPr/>
          <p:nvPr/>
        </p:nvSpPr>
        <p:spPr>
          <a:xfrm>
            <a:off x="4151520" y="1810440"/>
            <a:ext cx="1828800" cy="1117440"/>
          </a:xfrm>
          <a:prstGeom prst="flowChartMagneticDisk">
            <a:avLst/>
          </a:prstGeom>
          <a:solidFill>
            <a:srgbClr val="666666"/>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pPr marL="0" indent="0" algn="ctr">
              <a:spcBef>
                <a:spcPts val="0"/>
              </a:spcBef>
              <a:spcAft>
                <a:spcPts val="0"/>
              </a:spcAft>
              <a:buNone/>
              <a:tabLst/>
            </a:pPr>
            <a:r>
              <a:rPr lang="en-US" sz="1800" b="0" i="0" kern="0" smtClean="0">
                <a:solidFill>
                  <a:sysClr val="windowText" lastClr="000000"/>
                </a:solidFill>
                <a:latin typeface="Ubuntu" charset="0"/>
              </a:rPr>
              <a:t>RDBMS</a:t>
            </a:r>
          </a:p>
        </p:txBody>
      </p:sp>
      <p:sp>
        <p:nvSpPr>
          <p:cNvPr id="23" name="Oval Custom 22"/>
          <p:cNvSpPr/>
          <p:nvPr/>
        </p:nvSpPr>
        <p:spPr>
          <a:xfrm>
            <a:off x="603000" y="6629760"/>
            <a:ext cx="457200" cy="457200"/>
          </a:xfrm>
          <a:prstGeom prst="ellipse">
            <a:avLst/>
          </a:prstGeom>
          <a:solidFill>
            <a:srgbClr val="CCCCCC"/>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endParaRPr lang="en-US" sz="1800" dirty="0" smtClean="0">
              <a:latin typeface="Arial" charset="0"/>
            </a:endParaRPr>
          </a:p>
        </p:txBody>
      </p:sp>
      <p:sp>
        <p:nvSpPr>
          <p:cNvPr id="24" name="Oval Custom 23"/>
          <p:cNvSpPr/>
          <p:nvPr/>
        </p:nvSpPr>
        <p:spPr>
          <a:xfrm>
            <a:off x="783000" y="6629760"/>
            <a:ext cx="457200" cy="457200"/>
          </a:xfrm>
          <a:prstGeom prst="ellipse">
            <a:avLst/>
          </a:prstGeom>
          <a:solidFill>
            <a:srgbClr val="CCCCCC"/>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endParaRPr lang="en-US" sz="1800" dirty="0" smtClean="0">
              <a:latin typeface="Arial" charset="0"/>
            </a:endParaRPr>
          </a:p>
        </p:txBody>
      </p:sp>
      <p:sp>
        <p:nvSpPr>
          <p:cNvPr id="25" name="Oval Custom 24"/>
          <p:cNvSpPr/>
          <p:nvPr/>
        </p:nvSpPr>
        <p:spPr>
          <a:xfrm>
            <a:off x="963000" y="6629760"/>
            <a:ext cx="457200" cy="457200"/>
          </a:xfrm>
          <a:prstGeom prst="ellipse">
            <a:avLst/>
          </a:prstGeom>
          <a:solidFill>
            <a:srgbClr val="CCCCCC"/>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endParaRPr lang="en-US" sz="1800" dirty="0" smtClean="0">
              <a:latin typeface="Arial" charset="0"/>
            </a:endParaRPr>
          </a:p>
        </p:txBody>
      </p:sp>
      <p:sp>
        <p:nvSpPr>
          <p:cNvPr id="26" name="Oval Custom 25"/>
          <p:cNvSpPr/>
          <p:nvPr/>
        </p:nvSpPr>
        <p:spPr>
          <a:xfrm>
            <a:off x="1143000" y="6629760"/>
            <a:ext cx="457200" cy="457200"/>
          </a:xfrm>
          <a:prstGeom prst="ellipse">
            <a:avLst/>
          </a:prstGeom>
          <a:solidFill>
            <a:srgbClr val="CCCCCC"/>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endParaRPr lang="en-US" sz="1800" dirty="0" smtClean="0">
              <a:latin typeface="Arial" charset="0"/>
            </a:endParaRPr>
          </a:p>
        </p:txBody>
      </p:sp>
      <p:cxnSp>
        <p:nvCxnSpPr>
          <p:cNvPr id="27" name="Elbow Connector 26"/>
          <p:cNvCxnSpPr>
            <a:stCxn id="6" idx="4"/>
            <a:endCxn id="26" idx="16"/>
          </p:cNvCxnSpPr>
          <p:nvPr/>
        </p:nvCxnSpPr>
        <p:spPr>
          <a:xfrm rot="5400000">
            <a:off x="1046880" y="6305040"/>
            <a:ext cx="649440" cy="0"/>
          </a:xfrm>
          <a:prstGeom prst="bentConnector3">
            <a:avLst>
              <a:gd name="adj1" fmla="val 50000"/>
            </a:avLst>
          </a:prstGeom>
          <a:noFill/>
          <a:ln w="18360">
            <a:solidFill/>
            <a:prstDash val="sysDot"/>
            <a:tailEnd type="triangle" w="lg" len="lg"/>
          </a:ln>
        </p:spPr>
        <p:style>
          <a:lnRef idx="2">
            <a:schemeClr val="dk1"/>
          </a:lnRef>
          <a:fillRef idx="1">
            <a:srgbClr val="99CCFF"/>
          </a:fillRef>
          <a:effectRef idx="0">
            <a:schemeClr val="accent1"/>
          </a:effectRef>
          <a:fontRef idx="minor">
            <a:schemeClr val="dk1"/>
          </a:fontRef>
        </p:style>
      </p:cxnSp>
      <p:sp>
        <p:nvSpPr>
          <p:cNvPr id="28" name="Oval Custom 27"/>
          <p:cNvSpPr/>
          <p:nvPr/>
        </p:nvSpPr>
        <p:spPr>
          <a:xfrm>
            <a:off x="1323000" y="6629760"/>
            <a:ext cx="457200" cy="457200"/>
          </a:xfrm>
          <a:prstGeom prst="ellipse">
            <a:avLst/>
          </a:prstGeom>
          <a:solidFill>
            <a:srgbClr val="CCCCCC"/>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endParaRPr lang="en-US" sz="1800" dirty="0" smtClean="0">
              <a:latin typeface="Arial" charset="0"/>
            </a:endParaRPr>
          </a:p>
        </p:txBody>
      </p:sp>
      <p:sp>
        <p:nvSpPr>
          <p:cNvPr id="29" name="Oval Custom 28"/>
          <p:cNvSpPr/>
          <p:nvPr/>
        </p:nvSpPr>
        <p:spPr>
          <a:xfrm>
            <a:off x="1503000" y="6629760"/>
            <a:ext cx="457200" cy="457200"/>
          </a:xfrm>
          <a:prstGeom prst="ellipse">
            <a:avLst/>
          </a:prstGeom>
          <a:solidFill>
            <a:srgbClr val="CCCCCC"/>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endParaRPr lang="en-US" sz="1800" dirty="0" smtClean="0">
              <a:latin typeface="Arial" charset="0"/>
            </a:endParaRPr>
          </a:p>
        </p:txBody>
      </p:sp>
      <p:sp>
        <p:nvSpPr>
          <p:cNvPr id="30" name="Oval Custom 29"/>
          <p:cNvSpPr/>
          <p:nvPr/>
        </p:nvSpPr>
        <p:spPr>
          <a:xfrm>
            <a:off x="1683000" y="6629760"/>
            <a:ext cx="457200" cy="457200"/>
          </a:xfrm>
          <a:prstGeom prst="ellipse">
            <a:avLst/>
          </a:prstGeom>
          <a:solidFill>
            <a:srgbClr val="CCCCCC"/>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endParaRPr lang="en-US" sz="1800" dirty="0" smtClean="0">
              <a:latin typeface="Arial" charset="0"/>
            </a:endParaRPr>
          </a:p>
        </p:txBody>
      </p:sp>
      <p:sp>
        <p:nvSpPr>
          <p:cNvPr id="31" name="Rounded Rectangle 30"/>
          <p:cNvSpPr/>
          <p:nvPr/>
        </p:nvSpPr>
        <p:spPr>
          <a:xfrm>
            <a:off x="7845480" y="4197240"/>
            <a:ext cx="1828800" cy="1828800"/>
          </a:xfrm>
          <a:prstGeom prst="roundRect">
            <a:avLst/>
          </a:prstGeom>
          <a:solidFill>
            <a:srgbClr val="666666"/>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pPr marL="0" indent="0" algn="ctr">
              <a:spcBef>
                <a:spcPts val="0"/>
              </a:spcBef>
              <a:spcAft>
                <a:spcPts val="0"/>
              </a:spcAft>
              <a:buNone/>
              <a:tabLst/>
            </a:pPr>
            <a:r>
              <a:rPr lang="en-US" sz="1800" b="0" i="0" kern="0" smtClean="0">
                <a:solidFill>
                  <a:sysClr val="windowText" lastClr="000000"/>
                </a:solidFill>
                <a:latin typeface="Arial" charset="0"/>
              </a:rPr>
              <a:t>Billing</a:t>
            </a:r>
          </a:p>
        </p:txBody>
      </p:sp>
      <p:cxnSp>
        <p:nvCxnSpPr>
          <p:cNvPr id="32" name="Elbow Connector 31"/>
          <p:cNvCxnSpPr>
            <a:stCxn id="7" idx="6"/>
            <a:endCxn id="31" idx="1"/>
          </p:cNvCxnSpPr>
          <p:nvPr/>
        </p:nvCxnSpPr>
        <p:spPr>
          <a:xfrm>
            <a:off x="5980320" y="5111640"/>
            <a:ext cx="1865160" cy="0"/>
          </a:xfrm>
          <a:prstGeom prst="bentConnector3">
            <a:avLst>
              <a:gd name="adj1" fmla="val 50000"/>
            </a:avLst>
          </a:prstGeom>
          <a:noFill/>
          <a:ln w="0">
            <a:solidFill/>
            <a:prstDash val="lgDash"/>
            <a:tailEnd type="triangle" w="med" len="lg"/>
          </a:ln>
        </p:spPr>
        <p:style>
          <a:lnRef idx="2">
            <a:schemeClr val="dk1"/>
          </a:lnRef>
          <a:fillRef idx="1">
            <a:srgbClr val="99CCFF"/>
          </a:fillRef>
          <a:effectRef idx="0">
            <a:schemeClr val="accent1"/>
          </a:effectRef>
          <a:fontRef idx="minor">
            <a:schemeClr val="dk1"/>
          </a:fontRef>
        </p:style>
      </p:cxnSp>
      <p:cxnSp>
        <p:nvCxnSpPr>
          <p:cNvPr id="33" name="Elbow Connector 32"/>
          <p:cNvCxnSpPr>
            <a:stCxn id="22" idx="3"/>
          </p:cNvCxnSpPr>
          <p:nvPr/>
        </p:nvCxnSpPr>
        <p:spPr>
          <a:xfrm>
            <a:off x="5065920" y="2927880"/>
            <a:ext cx="3693960" cy="1269360"/>
          </a:xfrm>
          <a:prstGeom prst="bentConnector3">
            <a:avLst>
              <a:gd name="adj1" fmla="val 50000"/>
            </a:avLst>
          </a:prstGeom>
          <a:noFill/>
          <a:ln w="18360">
            <a:solidFill/>
            <a:prstDash val="sysDot"/>
            <a:headEnd type="triangle" w="med" len="lg"/>
            <a:tailEnd type="triangle" w="lg" len="lg"/>
          </a:ln>
        </p:spPr>
        <p:style>
          <a:lnRef idx="2">
            <a:schemeClr val="dk1"/>
          </a:lnRef>
          <a:fillRef idx="1">
            <a:srgbClr val="99CCFF"/>
          </a:fillRef>
          <a:effectRef idx="0">
            <a:schemeClr val="accent1"/>
          </a:effectRef>
          <a:fontRef idx="minor">
            <a:schemeClr val="dk1"/>
          </a:fontRef>
        </p:style>
      </p:cxnSp>
      <p:cxnSp>
        <p:nvCxnSpPr>
          <p:cNvPr id="34" name="Elbow Connector 33"/>
          <p:cNvCxnSpPr>
            <a:stCxn id="30" idx="6"/>
          </p:cNvCxnSpPr>
          <p:nvPr/>
        </p:nvCxnSpPr>
        <p:spPr>
          <a:xfrm flipV="1">
            <a:off x="2140200" y="5111640"/>
            <a:ext cx="2011320" cy="1746720"/>
          </a:xfrm>
          <a:prstGeom prst="bentConnector3">
            <a:avLst>
              <a:gd name="adj1" fmla="val 50000"/>
            </a:avLst>
          </a:prstGeom>
          <a:noFill/>
          <a:ln w="18360">
            <a:solidFill/>
            <a:prstDash val="sysDot"/>
            <a:tailEnd type="triangle" w="lg" len="lg"/>
          </a:ln>
        </p:spPr>
        <p:style>
          <a:lnRef idx="2">
            <a:schemeClr val="dk1"/>
          </a:lnRef>
          <a:fillRef idx="1">
            <a:srgbClr val="99CCFF"/>
          </a:fillRef>
          <a:effectRef idx="0">
            <a:schemeClr val="accent1"/>
          </a:effectRef>
          <a:fontRef idx="minor">
            <a:schemeClr val="dk1"/>
          </a:fontRef>
        </p:style>
      </p:cxnSp>
      <p:sp>
        <p:nvSpPr>
          <p:cNvPr id="35" name="TextBox 34"/>
          <p:cNvSpPr/>
          <p:nvPr/>
        </p:nvSpPr>
        <p:spPr>
          <a:xfrm>
            <a:off x="300600" y="7086600"/>
            <a:ext cx="2129400" cy="347040"/>
          </a:xfrm>
          <a:prstGeom prst="rect">
            <a:avLst/>
          </a:prstGeom>
          <a:noFill/>
          <a:ln w="0">
            <a:noFill/>
          </a:ln>
        </p:spPr>
        <p:style>
          <a:lnRef idx="0">
            <a:schemeClr val="dk1"/>
          </a:lnRef>
          <a:fillRef idx="0">
            <a:srgbClr val="99CCFF"/>
          </a:fillRef>
          <a:effectRef idx="0">
            <a:schemeClr val="accent1"/>
          </a:effectRef>
          <a:fontRef idx="minor">
            <a:schemeClr val="dk1"/>
          </a:fontRef>
        </p:style>
        <p:txBody>
          <a:bodyPr wrap="square" lIns="90000" tIns="45000" rIns="90000" bIns="45000"/>
          <a:lstStyle/>
          <a:p>
            <a:pPr marL="0" indent="0" algn="ctr">
              <a:spcBef>
                <a:spcPts val="0"/>
              </a:spcBef>
              <a:spcAft>
                <a:spcPts val="0"/>
              </a:spcAft>
              <a:buNone/>
              <a:tabLst/>
            </a:pPr>
            <a:r>
              <a:rPr lang="en-US" sz="1800" b="0" i="0" kern="0" smtClean="0">
                <a:solidFill>
                  <a:sysClr val="windowText" lastClr="000000"/>
                </a:solidFill>
                <a:latin typeface="Ubuntu" charset="0"/>
              </a:rPr>
              <a:t>NoSQL</a:t>
            </a:r>
          </a:p>
        </p:txBody>
      </p:sp>
      <p:sp>
        <p:nvSpPr>
          <p:cNvPr id="36" name="TextBox 35"/>
          <p:cNvSpPr txBox="1"/>
          <p:nvPr/>
        </p:nvSpPr>
        <p:spPr>
          <a:xfrm>
            <a:off x="4125912" y="6904037"/>
            <a:ext cx="3356881" cy="369332"/>
          </a:xfrm>
          <a:prstGeom prst="rect">
            <a:avLst/>
          </a:prstGeom>
          <a:noFill/>
        </p:spPr>
        <p:txBody>
          <a:bodyPr wrap="none" rtlCol="0">
            <a:spAutoFit/>
          </a:bodyPr>
          <a:lstStyle/>
          <a:p>
            <a:r>
              <a:rPr lang="en-US" altLang="zh-CN" dirty="0" smtClean="0"/>
              <a:t>http://github.com/lzyeval/kanyun</a:t>
            </a:r>
            <a:endParaRPr lang="zh-CN" altLang="en-US" dirty="0"/>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62" name="Slide Number Placeholder 4"/>
          <p:cNvSpPr>
            <a:spLocks noGrp="1"/>
          </p:cNvSpPr>
          <p:nvPr>
            <p:ph type="sldNum" sz="quarter" idx="4294967295"/>
          </p:nvPr>
        </p:nvSpPr>
        <p:spPr>
          <a:xfrm>
            <a:off x="7543800" y="6887160"/>
            <a:ext cx="2348280" cy="521280"/>
          </a:xfrm>
          <a:prstGeom prst="rect">
            <a:avLst/>
          </a:prstGeom>
        </p:spPr>
        <p:txBody>
          <a:bodyPr/>
          <a:lstStyle/>
          <a:p>
            <a:fld id="{763D1470-AB83-4C4C-B3B3-7F0C9DC8E8D6}" type="slidenum">
              <a:rPr lang="en-US" sz="1400" dirty="0" smtClean="0"/>
              <a:pPr/>
              <a:t>47</a:t>
            </a:fld>
            <a:endParaRPr lang="en-US" sz="1400" dirty="0" smtClean="0"/>
          </a:p>
        </p:txBody>
      </p:sp>
      <p:sp>
        <p:nvSpPr>
          <p:cNvPr id="3" name="Title 1"/>
          <p:cNvSpPr>
            <a:spLocks noGrp="1"/>
          </p:cNvSpPr>
          <p:nvPr>
            <p:ph type="ctrTitle"/>
          </p:nvPr>
        </p:nvSpPr>
        <p:spPr>
          <a:xfrm>
            <a:off x="504000" y="301320"/>
            <a:ext cx="9071640" cy="1262160"/>
          </a:xfrm>
          <a:prstGeom prst="rect">
            <a:avLst/>
          </a:prstGeom>
          <a:noFill/>
          <a:ln w="0">
            <a:noFill/>
          </a:ln>
        </p:spPr>
        <p:txBody>
          <a:bodyPr wrap="square" lIns="0" tIns="0" rIns="0" bIns="0"/>
          <a:lstStyle/>
          <a:p>
            <a:r>
              <a:rPr lang="en-US" sz="3600" b="1" dirty="0" smtClean="0">
                <a:solidFill>
                  <a:srgbClr val="C5000B"/>
                </a:solidFill>
                <a:latin typeface="Arial" charset="0"/>
                <a:ea typeface="宋体" charset="-122"/>
              </a:rPr>
              <a:t>Dough:</a:t>
            </a:r>
            <a:r>
              <a:rPr lang="zh-CN" sz="3600" b="1" dirty="0" smtClean="0">
                <a:solidFill>
                  <a:srgbClr val="C5000B"/>
                </a:solidFill>
                <a:latin typeface="Arial" charset="0"/>
                <a:ea typeface="宋体" charset="-122"/>
              </a:rPr>
              <a:t>Billing system</a:t>
            </a:r>
          </a:p>
        </p:txBody>
      </p:sp>
      <p:cxnSp>
        <p:nvCxnSpPr>
          <p:cNvPr id="4" name="Straight Connector 3"/>
          <p:cNvCxnSpPr/>
          <p:nvPr/>
        </p:nvCxnSpPr>
        <p:spPr>
          <a:xfrm rot="5400000" flipH="1" flipV="1">
            <a:off x="3706200" y="3249000"/>
            <a:ext cx="1083600" cy="385200"/>
          </a:xfrm>
          <a:prstGeom prst="line">
            <a:avLst/>
          </a:prstGeom>
          <a:solidFill>
            <a:srgbClr val="666666"/>
          </a:solidFill>
          <a:ln w="18360">
            <a:solidFill>
              <a:srgbClr val="000000"/>
            </a:solidFill>
            <a:prstDash val="sysDot"/>
            <a:tailEnd type="triangle" w="med" len="lg"/>
          </a:ln>
        </p:spPr>
        <p:style>
          <a:lnRef idx="2">
            <a:schemeClr val="dk1"/>
          </a:lnRef>
          <a:fillRef idx="1">
            <a:srgbClr val="99CCFF"/>
          </a:fillRef>
          <a:effectRef idx="0">
            <a:schemeClr val="accent1"/>
          </a:effectRef>
          <a:fontRef idx="minor">
            <a:schemeClr val="dk1"/>
          </a:fontRef>
        </p:style>
      </p:cxnSp>
      <p:cxnSp>
        <p:nvCxnSpPr>
          <p:cNvPr id="5" name="Straight Connector 4"/>
          <p:cNvCxnSpPr/>
          <p:nvPr/>
        </p:nvCxnSpPr>
        <p:spPr>
          <a:xfrm rot="5400000" flipH="1" flipV="1">
            <a:off x="3122100" y="4277700"/>
            <a:ext cx="3213000" cy="457200"/>
          </a:xfrm>
          <a:prstGeom prst="line">
            <a:avLst/>
          </a:prstGeom>
          <a:solidFill>
            <a:srgbClr val="666666"/>
          </a:solidFill>
          <a:ln w="18360">
            <a:solidFill>
              <a:srgbClr val="000000"/>
            </a:solidFill>
            <a:prstDash val="sysDot"/>
            <a:tailEnd type="triangle" w="med" len="lg"/>
          </a:ln>
        </p:spPr>
        <p:style>
          <a:lnRef idx="2">
            <a:schemeClr val="dk1"/>
          </a:lnRef>
          <a:fillRef idx="1">
            <a:srgbClr val="99CCFF"/>
          </a:fillRef>
          <a:effectRef idx="0">
            <a:schemeClr val="accent1"/>
          </a:effectRef>
          <a:fontRef idx="minor">
            <a:schemeClr val="dk1"/>
          </a:fontRef>
        </p:style>
      </p:cxnSp>
      <p:cxnSp>
        <p:nvCxnSpPr>
          <p:cNvPr id="6" name="Straight Connector 5"/>
          <p:cNvCxnSpPr/>
          <p:nvPr/>
        </p:nvCxnSpPr>
        <p:spPr>
          <a:xfrm rot="10800000">
            <a:off x="5715000" y="2899800"/>
            <a:ext cx="2286000" cy="1900800"/>
          </a:xfrm>
          <a:prstGeom prst="line">
            <a:avLst/>
          </a:prstGeom>
          <a:solidFill>
            <a:srgbClr val="666666"/>
          </a:solidFill>
          <a:ln w="18360">
            <a:solidFill>
              <a:srgbClr val="000000"/>
            </a:solidFill>
            <a:prstDash val="sysDot"/>
            <a:headEnd type="triangle" w="med" len="lg"/>
            <a:tailEnd type="triangle" w="med" len="lg"/>
          </a:ln>
        </p:spPr>
        <p:style>
          <a:lnRef idx="2">
            <a:schemeClr val="dk1"/>
          </a:lnRef>
          <a:fillRef idx="1">
            <a:srgbClr val="99CCFF"/>
          </a:fillRef>
          <a:effectRef idx="0">
            <a:schemeClr val="accent1"/>
          </a:effectRef>
          <a:fontRef idx="minor">
            <a:schemeClr val="dk1"/>
          </a:fontRef>
        </p:style>
      </p:cxnSp>
      <p:cxnSp>
        <p:nvCxnSpPr>
          <p:cNvPr id="7" name="Straight Connector 6"/>
          <p:cNvCxnSpPr/>
          <p:nvPr/>
        </p:nvCxnSpPr>
        <p:spPr>
          <a:xfrm rot="16200000" flipV="1">
            <a:off x="4825800" y="3382200"/>
            <a:ext cx="1852200" cy="768600"/>
          </a:xfrm>
          <a:prstGeom prst="line">
            <a:avLst/>
          </a:prstGeom>
          <a:solidFill>
            <a:srgbClr val="666666"/>
          </a:solidFill>
          <a:ln w="18360">
            <a:solidFill>
              <a:srgbClr val="000000"/>
            </a:solidFill>
            <a:prstDash val="sysDot"/>
            <a:headEnd type="triangle" w="med" len="lg"/>
          </a:ln>
        </p:spPr>
        <p:style>
          <a:lnRef idx="2">
            <a:schemeClr val="dk1"/>
          </a:lnRef>
          <a:fillRef idx="1">
            <a:srgbClr val="99CCFF"/>
          </a:fillRef>
          <a:effectRef idx="0">
            <a:schemeClr val="accent1"/>
          </a:effectRef>
          <a:fontRef idx="minor">
            <a:schemeClr val="dk1"/>
          </a:fontRef>
        </p:style>
      </p:cxnSp>
      <p:cxnSp>
        <p:nvCxnSpPr>
          <p:cNvPr id="8" name="Elbow Connector 7"/>
          <p:cNvCxnSpPr>
            <a:stCxn id="10" idx="2"/>
            <a:endCxn id="19" idx="6"/>
          </p:cNvCxnSpPr>
          <p:nvPr/>
        </p:nvCxnSpPr>
        <p:spPr>
          <a:xfrm rot="16200000" flipV="1">
            <a:off x="4657860" y="4261860"/>
            <a:ext cx="892800" cy="811080"/>
          </a:xfrm>
          <a:prstGeom prst="bentConnector3">
            <a:avLst>
              <a:gd name="adj1" fmla="val 50000"/>
            </a:avLst>
          </a:prstGeom>
          <a:solidFill>
            <a:srgbClr val="666666"/>
          </a:solidFill>
          <a:ln w="18360">
            <a:solidFill>
              <a:srgbClr val="000000"/>
            </a:solidFill>
            <a:tailEnd type="triangle" w="med" len="lg"/>
          </a:ln>
        </p:spPr>
        <p:style>
          <a:lnRef idx="2">
            <a:schemeClr val="dk1"/>
          </a:lnRef>
          <a:fillRef idx="1">
            <a:srgbClr val="99CCFF"/>
          </a:fillRef>
          <a:effectRef idx="0">
            <a:schemeClr val="accent1"/>
          </a:effectRef>
          <a:fontRef idx="minor">
            <a:schemeClr val="dk1"/>
          </a:fontRef>
        </p:style>
      </p:cxnSp>
      <p:cxnSp>
        <p:nvCxnSpPr>
          <p:cNvPr id="9" name="Elbow Connector 8"/>
          <p:cNvCxnSpPr>
            <a:stCxn id="10" idx="2"/>
          </p:cNvCxnSpPr>
          <p:nvPr/>
        </p:nvCxnSpPr>
        <p:spPr>
          <a:xfrm rot="5400000">
            <a:off x="4641660" y="5170860"/>
            <a:ext cx="925200" cy="811080"/>
          </a:xfrm>
          <a:prstGeom prst="bentConnector3">
            <a:avLst>
              <a:gd name="adj1" fmla="val 50000"/>
            </a:avLst>
          </a:prstGeom>
          <a:solidFill>
            <a:srgbClr val="666666"/>
          </a:solidFill>
          <a:ln w="18360">
            <a:solidFill>
              <a:srgbClr val="000000"/>
            </a:solidFill>
            <a:tailEnd type="triangle" w="med" len="lg"/>
          </a:ln>
        </p:spPr>
        <p:style>
          <a:lnRef idx="2">
            <a:schemeClr val="dk1"/>
          </a:lnRef>
          <a:fillRef idx="1">
            <a:srgbClr val="99CCFF"/>
          </a:fillRef>
          <a:effectRef idx="0">
            <a:schemeClr val="accent1"/>
          </a:effectRef>
          <a:fontRef idx="minor">
            <a:schemeClr val="dk1"/>
          </a:fontRef>
        </p:style>
      </p:cxnSp>
      <p:sp>
        <p:nvSpPr>
          <p:cNvPr id="10" name="Oval Custom 9"/>
          <p:cNvSpPr/>
          <p:nvPr/>
        </p:nvSpPr>
        <p:spPr>
          <a:xfrm>
            <a:off x="5509800" y="4656600"/>
            <a:ext cx="1828800" cy="914400"/>
          </a:xfrm>
          <a:prstGeom prst="ellipse">
            <a:avLst/>
          </a:prstGeom>
          <a:solidFill>
            <a:srgbClr val="CCCCCC"/>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pPr marL="0" indent="0" algn="ctr">
              <a:spcBef>
                <a:spcPts val="0"/>
              </a:spcBef>
              <a:spcAft>
                <a:spcPts val="0"/>
              </a:spcAft>
              <a:buNone/>
              <a:tabLst/>
            </a:pPr>
            <a:r>
              <a:rPr lang="en-US" sz="1800" b="0" i="0" kern="0" smtClean="0">
                <a:solidFill>
                  <a:sysClr val="windowText" lastClr="000000"/>
                </a:solidFill>
                <a:latin typeface="Ubuntu" charset="0"/>
              </a:rPr>
              <a:t>Farmer</a:t>
            </a:r>
          </a:p>
        </p:txBody>
      </p:sp>
      <p:sp>
        <p:nvSpPr>
          <p:cNvPr id="11" name="Oval Custom 10"/>
          <p:cNvSpPr/>
          <p:nvPr/>
        </p:nvSpPr>
        <p:spPr>
          <a:xfrm>
            <a:off x="7844400" y="4656600"/>
            <a:ext cx="1828800" cy="914400"/>
          </a:xfrm>
          <a:prstGeom prst="ellipse">
            <a:avLst/>
          </a:prstGeom>
          <a:solidFill>
            <a:srgbClr val="CCCCCC"/>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pPr marL="0" indent="0" algn="ctr">
              <a:spcBef>
                <a:spcPts val="0"/>
              </a:spcBef>
              <a:spcAft>
                <a:spcPts val="0"/>
              </a:spcAft>
              <a:buNone/>
              <a:tabLst/>
            </a:pPr>
            <a:r>
              <a:rPr lang="en-US" sz="1800" b="0" i="0" kern="0" smtClean="0">
                <a:solidFill>
                  <a:sysClr val="windowText" lastClr="000000"/>
                </a:solidFill>
                <a:latin typeface="Ubuntu" charset="0"/>
              </a:rPr>
              <a:t>API daemon</a:t>
            </a:r>
          </a:p>
        </p:txBody>
      </p:sp>
      <p:cxnSp>
        <p:nvCxnSpPr>
          <p:cNvPr id="12" name="Elbow Connector 11"/>
          <p:cNvCxnSpPr>
            <a:stCxn id="24" idx="2"/>
          </p:cNvCxnSpPr>
          <p:nvPr/>
        </p:nvCxnSpPr>
        <p:spPr>
          <a:xfrm rot="5400000">
            <a:off x="7845300" y="3743100"/>
            <a:ext cx="1827000" cy="0"/>
          </a:xfrm>
          <a:prstGeom prst="bentConnector3">
            <a:avLst>
              <a:gd name="adj1" fmla="val 50000"/>
            </a:avLst>
          </a:prstGeom>
          <a:noFill/>
          <a:ln w="18360">
            <a:headEnd type="triangle" w="med" len="lg"/>
            <a:tailEnd type="triangle" w="lg" len="lg"/>
          </a:ln>
        </p:spPr>
        <p:style>
          <a:lnRef idx="2">
            <a:schemeClr val="dk1"/>
          </a:lnRef>
          <a:fillRef idx="1">
            <a:srgbClr val="99CCFF"/>
          </a:fillRef>
          <a:effectRef idx="0">
            <a:schemeClr val="accent1"/>
          </a:effectRef>
          <a:fontRef idx="minor">
            <a:schemeClr val="dk1"/>
          </a:fontRef>
        </p:style>
      </p:cxnSp>
      <p:cxnSp>
        <p:nvCxnSpPr>
          <p:cNvPr id="13" name="Straight Connector 12"/>
          <p:cNvCxnSpPr/>
          <p:nvPr/>
        </p:nvCxnSpPr>
        <p:spPr>
          <a:xfrm rot="16200000" flipH="1">
            <a:off x="1485900" y="2135700"/>
            <a:ext cx="1828800" cy="1600200"/>
          </a:xfrm>
          <a:prstGeom prst="line">
            <a:avLst/>
          </a:prstGeom>
          <a:noFill/>
          <a:ln w="18360">
            <a:solidFill/>
            <a:prstDash val="lgDash"/>
            <a:tailEnd type="triangle" w="med" len="lg"/>
          </a:ln>
        </p:spPr>
        <p:style>
          <a:lnRef idx="2">
            <a:schemeClr val="dk1"/>
          </a:lnRef>
          <a:fillRef idx="1">
            <a:srgbClr val="99CCFF"/>
          </a:fillRef>
          <a:effectRef idx="0">
            <a:schemeClr val="accent1"/>
          </a:effectRef>
          <a:fontRef idx="minor">
            <a:schemeClr val="dk1"/>
          </a:fontRef>
        </p:style>
      </p:cxnSp>
      <p:cxnSp>
        <p:nvCxnSpPr>
          <p:cNvPr id="14" name="Straight Connector 13"/>
          <p:cNvCxnSpPr/>
          <p:nvPr/>
        </p:nvCxnSpPr>
        <p:spPr>
          <a:xfrm flipV="1">
            <a:off x="1864800" y="4464000"/>
            <a:ext cx="1143000" cy="228600"/>
          </a:xfrm>
          <a:prstGeom prst="line">
            <a:avLst/>
          </a:prstGeom>
          <a:noFill/>
          <a:ln w="18360">
            <a:solidFill/>
            <a:prstDash val="lgDash"/>
            <a:tailEnd type="triangle" w="med" len="lg"/>
          </a:ln>
        </p:spPr>
        <p:style>
          <a:lnRef idx="2">
            <a:schemeClr val="dk1"/>
          </a:lnRef>
          <a:fillRef idx="1">
            <a:srgbClr val="99CCFF"/>
          </a:fillRef>
          <a:effectRef idx="0">
            <a:schemeClr val="accent1"/>
          </a:effectRef>
          <a:fontRef idx="minor">
            <a:schemeClr val="dk1"/>
          </a:fontRef>
        </p:style>
      </p:cxnSp>
      <p:cxnSp>
        <p:nvCxnSpPr>
          <p:cNvPr id="15" name="Straight Connector 14"/>
          <p:cNvCxnSpPr/>
          <p:nvPr/>
        </p:nvCxnSpPr>
        <p:spPr>
          <a:xfrm rot="16200000" flipH="1">
            <a:off x="2057400" y="4921200"/>
            <a:ext cx="914400" cy="914400"/>
          </a:xfrm>
          <a:prstGeom prst="line">
            <a:avLst/>
          </a:prstGeom>
          <a:noFill/>
          <a:ln w="18360">
            <a:solidFill/>
            <a:prstDash val="lgDash"/>
            <a:tailEnd type="triangle" w="med" len="lg"/>
          </a:ln>
        </p:spPr>
        <p:style>
          <a:lnRef idx="2">
            <a:schemeClr val="dk1"/>
          </a:lnRef>
          <a:fillRef idx="1">
            <a:srgbClr val="99CCFF"/>
          </a:fillRef>
          <a:effectRef idx="0">
            <a:schemeClr val="accent1"/>
          </a:effectRef>
          <a:fontRef idx="minor">
            <a:schemeClr val="dk1"/>
          </a:fontRef>
        </p:style>
      </p:cxnSp>
      <p:cxnSp>
        <p:nvCxnSpPr>
          <p:cNvPr id="16" name="Straight Connector 15"/>
          <p:cNvCxnSpPr/>
          <p:nvPr/>
        </p:nvCxnSpPr>
        <p:spPr>
          <a:xfrm rot="16200000" flipH="1">
            <a:off x="1257300" y="3735900"/>
            <a:ext cx="2743200" cy="1143000"/>
          </a:xfrm>
          <a:prstGeom prst="line">
            <a:avLst/>
          </a:prstGeom>
          <a:noFill/>
          <a:ln w="18360">
            <a:solidFill/>
            <a:prstDash val="lgDash"/>
            <a:tailEnd type="triangle" w="med" len="lg"/>
          </a:ln>
        </p:spPr>
        <p:style>
          <a:lnRef idx="2">
            <a:schemeClr val="dk1"/>
          </a:lnRef>
          <a:fillRef idx="1">
            <a:srgbClr val="99CCFF"/>
          </a:fillRef>
          <a:effectRef idx="0">
            <a:schemeClr val="accent1"/>
          </a:effectRef>
          <a:fontRef idx="minor">
            <a:schemeClr val="dk1"/>
          </a:fontRef>
        </p:style>
      </p:cxnSp>
      <p:sp>
        <p:nvSpPr>
          <p:cNvPr id="17" name="Rounded Rectangle 16"/>
          <p:cNvSpPr/>
          <p:nvPr/>
        </p:nvSpPr>
        <p:spPr>
          <a:xfrm>
            <a:off x="457200" y="1458000"/>
            <a:ext cx="1828800" cy="1828800"/>
          </a:xfrm>
          <a:prstGeom prst="roundRect">
            <a:avLst/>
          </a:prstGeom>
          <a:solidFill>
            <a:srgbClr val="666666"/>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pPr marL="0" indent="0" algn="ctr">
              <a:spcBef>
                <a:spcPts val="0"/>
              </a:spcBef>
              <a:spcAft>
                <a:spcPts val="0"/>
              </a:spcAft>
              <a:buNone/>
              <a:tabLst/>
            </a:pPr>
            <a:r>
              <a:rPr lang="en-US" sz="1800" b="0" i="0" kern="0" smtClean="0">
                <a:solidFill>
                  <a:sysClr val="windowText" lastClr="000000"/>
                </a:solidFill>
                <a:latin typeface="Arial" charset="0"/>
              </a:rPr>
              <a:t>Compute</a:t>
            </a:r>
          </a:p>
          <a:p>
            <a:endParaRPr lang="en-US" sz="1800" dirty="0" smtClean="0">
              <a:latin typeface="Arial" charset="0"/>
            </a:endParaRPr>
          </a:p>
          <a:p>
            <a:pPr marL="0" indent="0" algn="ctr">
              <a:spcBef>
                <a:spcPts val="0"/>
              </a:spcBef>
              <a:spcAft>
                <a:spcPts val="0"/>
              </a:spcAft>
              <a:buNone/>
              <a:tabLst/>
            </a:pPr>
            <a:r>
              <a:rPr lang="en-US" sz="1800" b="0" i="0" kern="0" smtClean="0">
                <a:solidFill>
                  <a:sysClr val="windowText" lastClr="000000"/>
                </a:solidFill>
                <a:latin typeface="Arial" charset="0"/>
              </a:rPr>
              <a:t>Network</a:t>
            </a:r>
          </a:p>
          <a:p>
            <a:endParaRPr lang="en-US" sz="1800" dirty="0" smtClean="0">
              <a:latin typeface="Arial" charset="0"/>
            </a:endParaRPr>
          </a:p>
          <a:p>
            <a:pPr marL="0" indent="0" algn="ctr">
              <a:spcBef>
                <a:spcPts val="0"/>
              </a:spcBef>
              <a:spcAft>
                <a:spcPts val="0"/>
              </a:spcAft>
              <a:buNone/>
              <a:tabLst/>
            </a:pPr>
            <a:r>
              <a:rPr lang="en-US" sz="1800" b="0" i="0" kern="0" smtClean="0">
                <a:solidFill>
                  <a:sysClr val="windowText" lastClr="000000"/>
                </a:solidFill>
                <a:latin typeface="Arial" charset="0"/>
              </a:rPr>
              <a:t>Storage</a:t>
            </a:r>
          </a:p>
        </p:txBody>
      </p:sp>
      <p:sp>
        <p:nvSpPr>
          <p:cNvPr id="18" name="Rounded Rectangle 17"/>
          <p:cNvSpPr/>
          <p:nvPr/>
        </p:nvSpPr>
        <p:spPr>
          <a:xfrm>
            <a:off x="457200" y="4199400"/>
            <a:ext cx="1828800" cy="1828800"/>
          </a:xfrm>
          <a:prstGeom prst="roundRect">
            <a:avLst/>
          </a:prstGeom>
          <a:solidFill>
            <a:srgbClr val="666666"/>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pPr marL="0" indent="0" algn="ctr">
              <a:spcBef>
                <a:spcPts val="0"/>
              </a:spcBef>
              <a:spcAft>
                <a:spcPts val="0"/>
              </a:spcAft>
              <a:buNone/>
              <a:tabLst/>
            </a:pPr>
            <a:r>
              <a:rPr lang="en-US" sz="1800" b="0" i="0" kern="0" smtClean="0">
                <a:solidFill>
                  <a:sysClr val="windowText" lastClr="000000"/>
                </a:solidFill>
                <a:latin typeface="Arial" charset="0"/>
              </a:rPr>
              <a:t>Monitoring</a:t>
            </a:r>
          </a:p>
          <a:p>
            <a:pPr marL="0" indent="0" algn="ctr">
              <a:spcBef>
                <a:spcPts val="0"/>
              </a:spcBef>
              <a:spcAft>
                <a:spcPts val="0"/>
              </a:spcAft>
              <a:buNone/>
              <a:tabLst/>
            </a:pPr>
            <a:r>
              <a:rPr lang="en-US" sz="1800" b="0" i="0" kern="0" smtClean="0">
                <a:solidFill>
                  <a:sysClr val="windowText" lastClr="000000"/>
                </a:solidFill>
                <a:latin typeface="Arial" charset="0"/>
              </a:rPr>
              <a:t>(Metering)</a:t>
            </a:r>
          </a:p>
        </p:txBody>
      </p:sp>
      <p:sp>
        <p:nvSpPr>
          <p:cNvPr id="19" name="Oval Custom 18"/>
          <p:cNvSpPr/>
          <p:nvPr/>
        </p:nvSpPr>
        <p:spPr>
          <a:xfrm>
            <a:off x="2869920" y="3763800"/>
            <a:ext cx="1828800" cy="914400"/>
          </a:xfrm>
          <a:prstGeom prst="ellipse">
            <a:avLst/>
          </a:prstGeom>
          <a:solidFill>
            <a:srgbClr val="CCCCCC"/>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pPr marL="0" indent="0" algn="ctr">
              <a:spcBef>
                <a:spcPts val="0"/>
              </a:spcBef>
              <a:spcAft>
                <a:spcPts val="0"/>
              </a:spcAft>
              <a:buNone/>
              <a:tabLst/>
            </a:pPr>
            <a:r>
              <a:rPr lang="en-US" sz="1800" b="0" i="0" kern="0" smtClean="0">
                <a:solidFill>
                  <a:sysClr val="windowText" lastClr="000000"/>
                </a:solidFill>
                <a:latin typeface="Ubuntu" charset="0"/>
              </a:rPr>
              <a:t>Collector</a:t>
            </a:r>
          </a:p>
        </p:txBody>
      </p:sp>
      <p:sp>
        <p:nvSpPr>
          <p:cNvPr id="20" name="Oval Custom 19"/>
          <p:cNvSpPr/>
          <p:nvPr/>
        </p:nvSpPr>
        <p:spPr>
          <a:xfrm>
            <a:off x="2869920" y="5581800"/>
            <a:ext cx="1828800" cy="914400"/>
          </a:xfrm>
          <a:prstGeom prst="ellipse">
            <a:avLst/>
          </a:prstGeom>
          <a:solidFill>
            <a:srgbClr val="CCCCCC"/>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pPr marL="0" indent="0" algn="ctr">
              <a:spcBef>
                <a:spcPts val="0"/>
              </a:spcBef>
              <a:spcAft>
                <a:spcPts val="0"/>
              </a:spcAft>
              <a:buNone/>
              <a:tabLst/>
            </a:pPr>
            <a:r>
              <a:rPr lang="en-US" sz="1800" b="0" i="0" kern="0" smtClean="0">
                <a:solidFill>
                  <a:sysClr val="windowText" lastClr="000000"/>
                </a:solidFill>
                <a:latin typeface="Ubuntu" charset="0"/>
              </a:rPr>
              <a:t>Collector</a:t>
            </a:r>
          </a:p>
        </p:txBody>
      </p:sp>
      <p:sp>
        <p:nvSpPr>
          <p:cNvPr id="21" name="TextBox 20"/>
          <p:cNvSpPr/>
          <p:nvPr/>
        </p:nvSpPr>
        <p:spPr>
          <a:xfrm>
            <a:off x="7736400" y="5617800"/>
            <a:ext cx="2129400" cy="1115640"/>
          </a:xfrm>
          <a:prstGeom prst="rect">
            <a:avLst/>
          </a:prstGeom>
          <a:noFill/>
          <a:ln w="0">
            <a:noFill/>
          </a:ln>
        </p:spPr>
        <p:style>
          <a:lnRef idx="0">
            <a:schemeClr val="dk1"/>
          </a:lnRef>
          <a:fillRef idx="0">
            <a:srgbClr val="99CCFF"/>
          </a:fillRef>
          <a:effectRef idx="0">
            <a:schemeClr val="accent1"/>
          </a:effectRef>
          <a:fontRef idx="minor">
            <a:schemeClr val="dk1"/>
          </a:fontRef>
        </p:style>
        <p:txBody>
          <a:bodyPr wrap="square" lIns="90000" tIns="45000" rIns="90000" bIns="45000"/>
          <a:lstStyle/>
          <a:p>
            <a:pPr marL="0" indent="0" algn="ctr">
              <a:spcBef>
                <a:spcPts val="0"/>
              </a:spcBef>
              <a:spcAft>
                <a:spcPts val="0"/>
              </a:spcAft>
              <a:buNone/>
              <a:tabLst/>
            </a:pPr>
            <a:r>
              <a:rPr lang="en-US" sz="1800" b="0" i="0" kern="0" smtClean="0">
                <a:solidFill>
                  <a:sysClr val="windowText" lastClr="000000"/>
                </a:solidFill>
                <a:latin typeface="Ubuntu" charset="0"/>
              </a:rPr>
              <a:t>Subscribe or</a:t>
            </a:r>
          </a:p>
          <a:p>
            <a:pPr marL="0" indent="0" algn="ctr">
              <a:spcBef>
                <a:spcPts val="0"/>
              </a:spcBef>
              <a:spcAft>
                <a:spcPts val="0"/>
              </a:spcAft>
              <a:buNone/>
              <a:tabLst/>
            </a:pPr>
            <a:r>
              <a:rPr lang="en-US" sz="1800" b="0" i="0" kern="0" smtClean="0">
                <a:solidFill>
                  <a:sysClr val="windowText" lastClr="000000"/>
                </a:solidFill>
                <a:latin typeface="Ubuntu" charset="0"/>
              </a:rPr>
              <a:t>unsubscribe</a:t>
            </a:r>
          </a:p>
          <a:p>
            <a:pPr marL="0" indent="0" algn="ctr">
              <a:spcBef>
                <a:spcPts val="0"/>
              </a:spcBef>
              <a:spcAft>
                <a:spcPts val="0"/>
              </a:spcAft>
              <a:buNone/>
              <a:tabLst/>
            </a:pPr>
            <a:r>
              <a:rPr lang="en-US" sz="1800" b="0" i="0" kern="0" smtClean="0">
                <a:solidFill>
                  <a:sysClr val="windowText" lastClr="000000"/>
                </a:solidFill>
                <a:latin typeface="Ubuntu" charset="0"/>
              </a:rPr>
              <a:t>products /</a:t>
            </a:r>
          </a:p>
          <a:p>
            <a:pPr marL="0" indent="0" algn="ctr">
              <a:spcBef>
                <a:spcPts val="0"/>
              </a:spcBef>
              <a:spcAft>
                <a:spcPts val="0"/>
              </a:spcAft>
              <a:buNone/>
              <a:tabLst/>
            </a:pPr>
            <a:r>
              <a:rPr lang="en-US" sz="1800" b="0" i="0" kern="0" smtClean="0">
                <a:solidFill>
                  <a:sysClr val="windowText" lastClr="000000"/>
                </a:solidFill>
                <a:latin typeface="Ubuntu" charset="0"/>
              </a:rPr>
              <a:t>Query info</a:t>
            </a:r>
          </a:p>
        </p:txBody>
      </p:sp>
      <p:sp>
        <p:nvSpPr>
          <p:cNvPr id="22" name="TextBox 21"/>
          <p:cNvSpPr/>
          <p:nvPr/>
        </p:nvSpPr>
        <p:spPr>
          <a:xfrm>
            <a:off x="5504760" y="5618160"/>
            <a:ext cx="2129400" cy="347040"/>
          </a:xfrm>
          <a:prstGeom prst="rect">
            <a:avLst/>
          </a:prstGeom>
          <a:noFill/>
          <a:ln w="0">
            <a:noFill/>
          </a:ln>
        </p:spPr>
        <p:style>
          <a:lnRef idx="0">
            <a:schemeClr val="dk1"/>
          </a:lnRef>
          <a:fillRef idx="0">
            <a:srgbClr val="99CCFF"/>
          </a:fillRef>
          <a:effectRef idx="0">
            <a:schemeClr val="accent1"/>
          </a:effectRef>
          <a:fontRef idx="minor">
            <a:schemeClr val="dk1"/>
          </a:fontRef>
        </p:style>
        <p:txBody>
          <a:bodyPr wrap="square" lIns="90000" tIns="45000" rIns="90000" bIns="45000"/>
          <a:lstStyle/>
          <a:p>
            <a:pPr marL="0" indent="0" algn="ctr">
              <a:spcBef>
                <a:spcPts val="0"/>
              </a:spcBef>
              <a:spcAft>
                <a:spcPts val="0"/>
              </a:spcAft>
              <a:buNone/>
              <a:tabLst/>
            </a:pPr>
            <a:r>
              <a:rPr lang="en-US" sz="1800" b="0" i="0" kern="0" smtClean="0">
                <a:solidFill>
                  <a:sysClr val="windowText" lastClr="000000"/>
                </a:solidFill>
                <a:latin typeface="Ubuntu" charset="0"/>
              </a:rPr>
              <a:t>Dispatch jobs</a:t>
            </a:r>
          </a:p>
        </p:txBody>
      </p:sp>
      <p:sp>
        <p:nvSpPr>
          <p:cNvPr id="23" name="TextBox 22"/>
          <p:cNvSpPr/>
          <p:nvPr/>
        </p:nvSpPr>
        <p:spPr>
          <a:xfrm>
            <a:off x="2877120" y="6554160"/>
            <a:ext cx="2129400" cy="859320"/>
          </a:xfrm>
          <a:prstGeom prst="rect">
            <a:avLst/>
          </a:prstGeom>
          <a:noFill/>
          <a:ln w="0">
            <a:noFill/>
          </a:ln>
        </p:spPr>
        <p:style>
          <a:lnRef idx="0">
            <a:schemeClr val="dk1"/>
          </a:lnRef>
          <a:fillRef idx="0">
            <a:srgbClr val="99CCFF"/>
          </a:fillRef>
          <a:effectRef idx="0">
            <a:schemeClr val="accent1"/>
          </a:effectRef>
          <a:fontRef idx="minor">
            <a:schemeClr val="dk1"/>
          </a:fontRef>
        </p:style>
        <p:txBody>
          <a:bodyPr wrap="square" lIns="90000" tIns="45000" rIns="90000" bIns="45000"/>
          <a:lstStyle/>
          <a:p>
            <a:pPr marL="0" indent="0" algn="ctr">
              <a:spcBef>
                <a:spcPts val="0"/>
              </a:spcBef>
              <a:spcAft>
                <a:spcPts val="0"/>
              </a:spcAft>
              <a:buNone/>
              <a:tabLst/>
            </a:pPr>
            <a:r>
              <a:rPr lang="en-US" sz="1800" b="0" i="0" kern="0" smtClean="0">
                <a:solidFill>
                  <a:sysClr val="windowText" lastClr="000000"/>
                </a:solidFill>
                <a:latin typeface="Ubuntu" charset="0"/>
              </a:rPr>
              <a:t>Check status /</a:t>
            </a:r>
          </a:p>
          <a:p>
            <a:pPr marL="0" indent="0" algn="ctr">
              <a:spcBef>
                <a:spcPts val="0"/>
              </a:spcBef>
              <a:spcAft>
                <a:spcPts val="0"/>
              </a:spcAft>
              <a:buNone/>
              <a:tabLst/>
            </a:pPr>
            <a:r>
              <a:rPr lang="en-US" sz="1800" b="0" i="0" kern="0" smtClean="0">
                <a:solidFill>
                  <a:sysClr val="windowText" lastClr="000000"/>
                </a:solidFill>
                <a:latin typeface="Ubuntu" charset="0"/>
              </a:rPr>
              <a:t>Retrieve usage /</a:t>
            </a:r>
          </a:p>
          <a:p>
            <a:pPr marL="0" indent="0" algn="ctr">
              <a:spcBef>
                <a:spcPts val="0"/>
              </a:spcBef>
              <a:spcAft>
                <a:spcPts val="0"/>
              </a:spcAft>
              <a:buNone/>
              <a:tabLst/>
            </a:pPr>
            <a:r>
              <a:rPr lang="en-US" sz="1800" b="0" i="0" kern="0" smtClean="0">
                <a:solidFill>
                  <a:sysClr val="windowText" lastClr="000000"/>
                </a:solidFill>
                <a:latin typeface="Ubuntu" charset="0"/>
              </a:rPr>
              <a:t>Create purchases</a:t>
            </a:r>
          </a:p>
        </p:txBody>
      </p:sp>
      <p:sp>
        <p:nvSpPr>
          <p:cNvPr id="24" name="Rounded Rectangle 23"/>
          <p:cNvSpPr/>
          <p:nvPr/>
        </p:nvSpPr>
        <p:spPr>
          <a:xfrm>
            <a:off x="7844400" y="1915200"/>
            <a:ext cx="1828800" cy="914400"/>
          </a:xfrm>
          <a:prstGeom prst="roundRect">
            <a:avLst/>
          </a:prstGeom>
          <a:solidFill>
            <a:srgbClr val="666666"/>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pPr marL="0" indent="0" algn="ctr">
              <a:spcBef>
                <a:spcPts val="0"/>
              </a:spcBef>
              <a:spcAft>
                <a:spcPts val="0"/>
              </a:spcAft>
              <a:buNone/>
              <a:tabLst/>
            </a:pPr>
            <a:r>
              <a:rPr lang="en-US" sz="1800" b="0" i="0" kern="0" smtClean="0">
                <a:solidFill>
                  <a:sysClr val="windowText" lastClr="000000"/>
                </a:solidFill>
                <a:latin typeface="Arial" charset="0"/>
              </a:rPr>
              <a:t>Dashboard</a:t>
            </a:r>
          </a:p>
        </p:txBody>
      </p:sp>
      <p:cxnSp>
        <p:nvCxnSpPr>
          <p:cNvPr id="25" name="Straight Connector 24"/>
          <p:cNvCxnSpPr/>
          <p:nvPr/>
        </p:nvCxnSpPr>
        <p:spPr>
          <a:xfrm>
            <a:off x="6654600" y="685800"/>
            <a:ext cx="1573920" cy="0"/>
          </a:xfrm>
          <a:prstGeom prst="line">
            <a:avLst/>
          </a:prstGeom>
          <a:noFill/>
          <a:ln w="18360">
            <a:solidFill/>
          </a:ln>
        </p:spPr>
        <p:style>
          <a:lnRef idx="2">
            <a:schemeClr val="dk1"/>
          </a:lnRef>
          <a:fillRef idx="1">
            <a:srgbClr val="99CCFF"/>
          </a:fillRef>
          <a:effectRef idx="0">
            <a:schemeClr val="accent1"/>
          </a:effectRef>
          <a:fontRef idx="minor">
            <a:schemeClr val="dk1"/>
          </a:fontRef>
        </p:style>
      </p:cxnSp>
      <p:cxnSp>
        <p:nvCxnSpPr>
          <p:cNvPr id="26" name="Straight Connector 25"/>
          <p:cNvCxnSpPr/>
          <p:nvPr/>
        </p:nvCxnSpPr>
        <p:spPr>
          <a:xfrm>
            <a:off x="6654960" y="956160"/>
            <a:ext cx="1573920" cy="0"/>
          </a:xfrm>
          <a:prstGeom prst="line">
            <a:avLst/>
          </a:prstGeom>
          <a:noFill/>
          <a:ln w="18360">
            <a:solidFill/>
            <a:prstDash val="sysDot"/>
          </a:ln>
        </p:spPr>
        <p:style>
          <a:lnRef idx="2">
            <a:schemeClr val="dk1"/>
          </a:lnRef>
          <a:fillRef idx="1">
            <a:srgbClr val="99CCFF"/>
          </a:fillRef>
          <a:effectRef idx="0">
            <a:schemeClr val="accent1"/>
          </a:effectRef>
          <a:fontRef idx="minor">
            <a:schemeClr val="dk1"/>
          </a:fontRef>
        </p:style>
      </p:cxnSp>
      <p:cxnSp>
        <p:nvCxnSpPr>
          <p:cNvPr id="27" name="Straight Connector 26"/>
          <p:cNvCxnSpPr/>
          <p:nvPr/>
        </p:nvCxnSpPr>
        <p:spPr>
          <a:xfrm>
            <a:off x="6655680" y="1225800"/>
            <a:ext cx="1573920" cy="0"/>
          </a:xfrm>
          <a:prstGeom prst="line">
            <a:avLst/>
          </a:prstGeom>
          <a:noFill/>
          <a:ln w="18360">
            <a:solidFill/>
            <a:prstDash val="lgDash"/>
          </a:ln>
        </p:spPr>
        <p:style>
          <a:lnRef idx="2">
            <a:schemeClr val="dk1"/>
          </a:lnRef>
          <a:fillRef idx="1">
            <a:srgbClr val="99CCFF"/>
          </a:fillRef>
          <a:effectRef idx="0">
            <a:schemeClr val="accent1"/>
          </a:effectRef>
          <a:fontRef idx="minor">
            <a:schemeClr val="dk1"/>
          </a:fontRef>
        </p:style>
      </p:cxnSp>
      <p:sp>
        <p:nvSpPr>
          <p:cNvPr id="28" name="TextBox 27"/>
          <p:cNvSpPr/>
          <p:nvPr/>
        </p:nvSpPr>
        <p:spPr>
          <a:xfrm>
            <a:off x="7770600" y="495360"/>
            <a:ext cx="2129400" cy="347040"/>
          </a:xfrm>
          <a:prstGeom prst="rect">
            <a:avLst/>
          </a:prstGeom>
          <a:noFill/>
          <a:ln w="0">
            <a:noFill/>
          </a:ln>
        </p:spPr>
        <p:style>
          <a:lnRef idx="0">
            <a:schemeClr val="dk1"/>
          </a:lnRef>
          <a:fillRef idx="0">
            <a:srgbClr val="99CCFF"/>
          </a:fillRef>
          <a:effectRef idx="0">
            <a:schemeClr val="accent1"/>
          </a:effectRef>
          <a:fontRef idx="minor">
            <a:schemeClr val="dk1"/>
          </a:fontRef>
        </p:style>
        <p:txBody>
          <a:bodyPr wrap="square" lIns="90000" tIns="45000" rIns="90000" bIns="45000"/>
          <a:lstStyle/>
          <a:p>
            <a:pPr marL="0" indent="0" algn="ctr">
              <a:spcBef>
                <a:spcPts val="0"/>
              </a:spcBef>
              <a:spcAft>
                <a:spcPts val="0"/>
              </a:spcAft>
              <a:buNone/>
              <a:tabLst/>
            </a:pPr>
            <a:r>
              <a:rPr lang="en-US" sz="1800" b="0" i="0" kern="0" smtClean="0">
                <a:solidFill>
                  <a:sysClr val="windowText" lastClr="000000"/>
                </a:solidFill>
                <a:latin typeface="Ubuntu" charset="0"/>
              </a:rPr>
              <a:t>RPC</a:t>
            </a:r>
          </a:p>
        </p:txBody>
      </p:sp>
      <p:sp>
        <p:nvSpPr>
          <p:cNvPr id="29" name="TextBox 28"/>
          <p:cNvSpPr/>
          <p:nvPr/>
        </p:nvSpPr>
        <p:spPr>
          <a:xfrm>
            <a:off x="7770960" y="783360"/>
            <a:ext cx="2129400" cy="347040"/>
          </a:xfrm>
          <a:prstGeom prst="rect">
            <a:avLst/>
          </a:prstGeom>
          <a:noFill/>
          <a:ln w="0">
            <a:noFill/>
          </a:ln>
        </p:spPr>
        <p:style>
          <a:lnRef idx="0">
            <a:schemeClr val="dk1"/>
          </a:lnRef>
          <a:fillRef idx="0">
            <a:srgbClr val="99CCFF"/>
          </a:fillRef>
          <a:effectRef idx="0">
            <a:schemeClr val="accent1"/>
          </a:effectRef>
          <a:fontRef idx="minor">
            <a:schemeClr val="dk1"/>
          </a:fontRef>
        </p:style>
        <p:txBody>
          <a:bodyPr wrap="square" lIns="90000" tIns="45000" rIns="90000" bIns="45000"/>
          <a:lstStyle/>
          <a:p>
            <a:pPr marL="0" indent="0" algn="ctr">
              <a:spcBef>
                <a:spcPts val="0"/>
              </a:spcBef>
              <a:spcAft>
                <a:spcPts val="0"/>
              </a:spcAft>
              <a:buNone/>
              <a:tabLst/>
            </a:pPr>
            <a:r>
              <a:rPr lang="en-US" sz="1800" b="0" i="0" kern="0" smtClean="0">
                <a:solidFill>
                  <a:sysClr val="windowText" lastClr="000000"/>
                </a:solidFill>
                <a:latin typeface="Ubuntu" charset="0"/>
              </a:rPr>
              <a:t>Database</a:t>
            </a:r>
          </a:p>
        </p:txBody>
      </p:sp>
      <p:sp>
        <p:nvSpPr>
          <p:cNvPr id="30" name="TextBox 29"/>
          <p:cNvSpPr/>
          <p:nvPr/>
        </p:nvSpPr>
        <p:spPr>
          <a:xfrm>
            <a:off x="7771320" y="1071360"/>
            <a:ext cx="2129400" cy="347040"/>
          </a:xfrm>
          <a:prstGeom prst="rect">
            <a:avLst/>
          </a:prstGeom>
          <a:noFill/>
          <a:ln w="0">
            <a:noFill/>
          </a:ln>
        </p:spPr>
        <p:style>
          <a:lnRef idx="0">
            <a:schemeClr val="dk1"/>
          </a:lnRef>
          <a:fillRef idx="0">
            <a:srgbClr val="99CCFF"/>
          </a:fillRef>
          <a:effectRef idx="0">
            <a:schemeClr val="accent1"/>
          </a:effectRef>
          <a:fontRef idx="minor">
            <a:schemeClr val="dk1"/>
          </a:fontRef>
        </p:style>
        <p:txBody>
          <a:bodyPr wrap="square" lIns="90000" tIns="45000" rIns="90000" bIns="45000"/>
          <a:lstStyle/>
          <a:p>
            <a:pPr marL="0" indent="0" algn="ctr">
              <a:spcBef>
                <a:spcPts val="0"/>
              </a:spcBef>
              <a:spcAft>
                <a:spcPts val="0"/>
              </a:spcAft>
              <a:buNone/>
              <a:tabLst/>
            </a:pPr>
            <a:r>
              <a:rPr lang="en-US" sz="1800" b="0" i="0" kern="0" smtClean="0">
                <a:solidFill>
                  <a:sysClr val="windowText" lastClr="000000"/>
                </a:solidFill>
                <a:latin typeface="Ubuntu" charset="0"/>
              </a:rPr>
              <a:t>Client</a:t>
            </a:r>
          </a:p>
        </p:txBody>
      </p:sp>
      <p:cxnSp>
        <p:nvCxnSpPr>
          <p:cNvPr id="31" name="Elbow Connector 30"/>
          <p:cNvCxnSpPr>
            <a:stCxn id="17" idx="2"/>
            <a:endCxn id="18" idx="0"/>
          </p:cNvCxnSpPr>
          <p:nvPr/>
        </p:nvCxnSpPr>
        <p:spPr>
          <a:xfrm rot="5400000">
            <a:off x="915300" y="3743100"/>
            <a:ext cx="912600" cy="0"/>
          </a:xfrm>
          <a:prstGeom prst="bentConnector3">
            <a:avLst>
              <a:gd name="adj1" fmla="val 50000"/>
            </a:avLst>
          </a:prstGeom>
          <a:noFill/>
          <a:ln w="18360">
            <a:tailEnd type="triangle" w="lg" len="lg"/>
          </a:ln>
        </p:spPr>
        <p:style>
          <a:lnRef idx="2">
            <a:schemeClr val="dk1"/>
          </a:lnRef>
          <a:fillRef idx="1">
            <a:srgbClr val="99CCFF"/>
          </a:fillRef>
          <a:effectRef idx="0">
            <a:schemeClr val="accent1"/>
          </a:effectRef>
          <a:fontRef idx="minor">
            <a:schemeClr val="dk1"/>
          </a:fontRef>
        </p:style>
      </p:cxnSp>
      <p:sp>
        <p:nvSpPr>
          <p:cNvPr id="32" name="Flowchart: Magnetic Disk 31"/>
          <p:cNvSpPr/>
          <p:nvPr/>
        </p:nvSpPr>
        <p:spPr>
          <a:xfrm>
            <a:off x="4151520" y="1813680"/>
            <a:ext cx="1828800" cy="1117440"/>
          </a:xfrm>
          <a:prstGeom prst="flowChartMagneticDisk">
            <a:avLst/>
          </a:prstGeom>
          <a:solidFill>
            <a:srgbClr val="CCCCCC"/>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pPr marL="0" indent="0" algn="ctr">
              <a:spcBef>
                <a:spcPts val="0"/>
              </a:spcBef>
              <a:spcAft>
                <a:spcPts val="0"/>
              </a:spcAft>
              <a:buNone/>
              <a:tabLst/>
            </a:pPr>
            <a:r>
              <a:rPr lang="en-US" sz="1800" b="0" i="0" kern="0" smtClean="0">
                <a:solidFill>
                  <a:sysClr val="windowText" lastClr="000000"/>
                </a:solidFill>
                <a:latin typeface="Ubuntu" charset="0"/>
              </a:rPr>
              <a:t>RDBMS</a:t>
            </a:r>
          </a:p>
        </p:txBody>
      </p:sp>
      <p:sp>
        <p:nvSpPr>
          <p:cNvPr id="33" name="Oval Custom 32"/>
          <p:cNvSpPr/>
          <p:nvPr/>
        </p:nvSpPr>
        <p:spPr>
          <a:xfrm>
            <a:off x="603000" y="6629760"/>
            <a:ext cx="457200" cy="457200"/>
          </a:xfrm>
          <a:prstGeom prst="ellipse">
            <a:avLst/>
          </a:prstGeom>
          <a:solidFill>
            <a:srgbClr val="666666"/>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endParaRPr lang="en-US" sz="1800" dirty="0" smtClean="0">
              <a:latin typeface="Arial" charset="0"/>
            </a:endParaRPr>
          </a:p>
        </p:txBody>
      </p:sp>
      <p:sp>
        <p:nvSpPr>
          <p:cNvPr id="34" name="Oval Custom 33"/>
          <p:cNvSpPr/>
          <p:nvPr/>
        </p:nvSpPr>
        <p:spPr>
          <a:xfrm>
            <a:off x="783000" y="6629760"/>
            <a:ext cx="457200" cy="457200"/>
          </a:xfrm>
          <a:prstGeom prst="ellipse">
            <a:avLst/>
          </a:prstGeom>
          <a:solidFill>
            <a:srgbClr val="666666"/>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endParaRPr lang="en-US" sz="1800" dirty="0" smtClean="0">
              <a:latin typeface="Arial" charset="0"/>
            </a:endParaRPr>
          </a:p>
        </p:txBody>
      </p:sp>
      <p:sp>
        <p:nvSpPr>
          <p:cNvPr id="35" name="Oval Custom 34"/>
          <p:cNvSpPr/>
          <p:nvPr/>
        </p:nvSpPr>
        <p:spPr>
          <a:xfrm>
            <a:off x="963000" y="6629760"/>
            <a:ext cx="457200" cy="457200"/>
          </a:xfrm>
          <a:prstGeom prst="ellipse">
            <a:avLst/>
          </a:prstGeom>
          <a:solidFill>
            <a:srgbClr val="666666"/>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endParaRPr lang="en-US" sz="1800" dirty="0" smtClean="0">
              <a:latin typeface="Arial" charset="0"/>
            </a:endParaRPr>
          </a:p>
        </p:txBody>
      </p:sp>
      <p:sp>
        <p:nvSpPr>
          <p:cNvPr id="36" name="Oval Custom 35"/>
          <p:cNvSpPr/>
          <p:nvPr/>
        </p:nvSpPr>
        <p:spPr>
          <a:xfrm>
            <a:off x="1143000" y="6629760"/>
            <a:ext cx="457200" cy="457200"/>
          </a:xfrm>
          <a:prstGeom prst="ellipse">
            <a:avLst/>
          </a:prstGeom>
          <a:solidFill>
            <a:srgbClr val="666666"/>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endParaRPr lang="en-US" sz="1800" dirty="0" smtClean="0">
              <a:latin typeface="Arial" charset="0"/>
            </a:endParaRPr>
          </a:p>
        </p:txBody>
      </p:sp>
      <p:cxnSp>
        <p:nvCxnSpPr>
          <p:cNvPr id="37" name="Elbow Connector 36"/>
          <p:cNvCxnSpPr>
            <a:endCxn id="36" idx="16"/>
          </p:cNvCxnSpPr>
          <p:nvPr/>
        </p:nvCxnSpPr>
        <p:spPr>
          <a:xfrm rot="5400000">
            <a:off x="1069380" y="6327540"/>
            <a:ext cx="604440" cy="0"/>
          </a:xfrm>
          <a:prstGeom prst="bentConnector3">
            <a:avLst>
              <a:gd name="adj1" fmla="val 50000"/>
            </a:avLst>
          </a:prstGeom>
          <a:noFill/>
          <a:ln w="18360">
            <a:solidFill/>
            <a:prstDash val="sysDot"/>
            <a:headEnd type="triangle" w="med" len="lg"/>
            <a:tailEnd type="triangle" w="lg" len="lg"/>
          </a:ln>
        </p:spPr>
        <p:style>
          <a:lnRef idx="2">
            <a:schemeClr val="dk1"/>
          </a:lnRef>
          <a:fillRef idx="1">
            <a:srgbClr val="99CCFF"/>
          </a:fillRef>
          <a:effectRef idx="0">
            <a:schemeClr val="accent1"/>
          </a:effectRef>
          <a:fontRef idx="minor">
            <a:schemeClr val="dk1"/>
          </a:fontRef>
        </p:style>
      </p:cxnSp>
      <p:sp>
        <p:nvSpPr>
          <p:cNvPr id="38" name="Oval Custom 37"/>
          <p:cNvSpPr/>
          <p:nvPr/>
        </p:nvSpPr>
        <p:spPr>
          <a:xfrm>
            <a:off x="1323000" y="6629760"/>
            <a:ext cx="457200" cy="457200"/>
          </a:xfrm>
          <a:prstGeom prst="ellipse">
            <a:avLst/>
          </a:prstGeom>
          <a:solidFill>
            <a:srgbClr val="666666"/>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endParaRPr lang="en-US" sz="1800" dirty="0" smtClean="0">
              <a:latin typeface="Arial" charset="0"/>
            </a:endParaRPr>
          </a:p>
        </p:txBody>
      </p:sp>
      <p:sp>
        <p:nvSpPr>
          <p:cNvPr id="39" name="Oval Custom 38"/>
          <p:cNvSpPr/>
          <p:nvPr/>
        </p:nvSpPr>
        <p:spPr>
          <a:xfrm>
            <a:off x="1503000" y="6629760"/>
            <a:ext cx="457200" cy="457200"/>
          </a:xfrm>
          <a:prstGeom prst="ellipse">
            <a:avLst/>
          </a:prstGeom>
          <a:solidFill>
            <a:srgbClr val="666666"/>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endParaRPr lang="en-US" sz="1800" dirty="0" smtClean="0">
              <a:latin typeface="Arial" charset="0"/>
            </a:endParaRPr>
          </a:p>
        </p:txBody>
      </p:sp>
      <p:sp>
        <p:nvSpPr>
          <p:cNvPr id="40" name="Oval Custom 39"/>
          <p:cNvSpPr/>
          <p:nvPr/>
        </p:nvSpPr>
        <p:spPr>
          <a:xfrm>
            <a:off x="1683000" y="6629760"/>
            <a:ext cx="457200" cy="457200"/>
          </a:xfrm>
          <a:prstGeom prst="ellipse">
            <a:avLst/>
          </a:prstGeom>
          <a:solidFill>
            <a:srgbClr val="666666"/>
          </a:solidFill>
          <a:ln w="0">
            <a:solidFill>
              <a:srgbClr val="000000"/>
            </a:solidFill>
          </a:ln>
        </p:spPr>
        <p:style>
          <a:lnRef idx="0">
            <a:schemeClr val="dk1"/>
          </a:lnRef>
          <a:fillRef idx="0">
            <a:srgbClr val="99CCFF"/>
          </a:fillRef>
          <a:effectRef idx="0">
            <a:schemeClr val="accent1"/>
          </a:effectRef>
          <a:fontRef idx="minor">
            <a:schemeClr val="dk1"/>
          </a:fontRef>
        </p:style>
        <p:txBody>
          <a:bodyPr wrap="none" lIns="90000" tIns="45000" rIns="90000" bIns="45000" anchor="ctr" anchorCtr="0"/>
          <a:lstStyle/>
          <a:p>
            <a:endParaRPr lang="en-US" sz="1800" dirty="0" smtClean="0">
              <a:latin typeface="Arial" charset="0"/>
            </a:endParaRPr>
          </a:p>
        </p:txBody>
      </p:sp>
      <p:sp>
        <p:nvSpPr>
          <p:cNvPr id="41" name="矩形 40"/>
          <p:cNvSpPr/>
          <p:nvPr/>
        </p:nvSpPr>
        <p:spPr>
          <a:xfrm>
            <a:off x="5116512" y="6904037"/>
            <a:ext cx="3297826" cy="369332"/>
          </a:xfrm>
          <a:prstGeom prst="rect">
            <a:avLst/>
          </a:prstGeom>
        </p:spPr>
        <p:txBody>
          <a:bodyPr wrap="none">
            <a:spAutoFit/>
          </a:bodyPr>
          <a:lstStyle/>
          <a:p>
            <a:r>
              <a:rPr lang="en-US" altLang="zh-CN" dirty="0" smtClean="0"/>
              <a:t>http://github.com/lzyeval/dough</a:t>
            </a:r>
            <a:endParaRPr lang="zh-CN" altLang="en-US" dirty="0"/>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503238" y="301625"/>
            <a:ext cx="9070975" cy="1262063"/>
          </a:xfrm>
          <a:ln/>
        </p:spPr>
        <p:txBody>
          <a:bodyPr lIns="90000" tIns="45000" rIns="90000" bIns="45000" anchor="t"/>
          <a:lstStyle/>
          <a:p>
            <a:pPr hangingPunct="0">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3600" b="1" dirty="0" err="1" smtClean="0">
                <a:solidFill>
                  <a:srgbClr val="C5000B"/>
                </a:solidFill>
                <a:latin typeface="Arial" charset="0"/>
                <a:ea typeface="宋体" charset="-122"/>
              </a:rPr>
              <a:t>Sina</a:t>
            </a:r>
            <a:r>
              <a:rPr lang="en-US" altLang="zh-CN" sz="3600" b="1" dirty="0" smtClean="0">
                <a:solidFill>
                  <a:srgbClr val="C5000B"/>
                </a:solidFill>
                <a:latin typeface="Arial" charset="0"/>
                <a:ea typeface="宋体" charset="-122"/>
              </a:rPr>
              <a:t> </a:t>
            </a:r>
            <a:r>
              <a:rPr lang="zh-CN" sz="3600" b="1" dirty="0" smtClean="0">
                <a:solidFill>
                  <a:srgbClr val="C5000B"/>
                </a:solidFill>
                <a:latin typeface="Arial" charset="0"/>
                <a:ea typeface="宋体" charset="-122"/>
              </a:rPr>
              <a:t>Contributions</a:t>
            </a:r>
            <a:endParaRPr lang="zh-CN" sz="3600" b="1" dirty="0">
              <a:solidFill>
                <a:srgbClr val="C5000B"/>
              </a:solidFill>
              <a:latin typeface="Arial" charset="0"/>
              <a:ea typeface="宋体" charset="-122"/>
            </a:endParaRPr>
          </a:p>
        </p:txBody>
      </p:sp>
      <p:sp>
        <p:nvSpPr>
          <p:cNvPr id="35842" name="Text Box 2"/>
          <p:cNvSpPr txBox="1">
            <a:spLocks noChangeArrowheads="1"/>
          </p:cNvSpPr>
          <p:nvPr/>
        </p:nvSpPr>
        <p:spPr bwMode="auto">
          <a:xfrm>
            <a:off x="7543800" y="6886575"/>
            <a:ext cx="2347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Lst>
              <a:defRPr>
                <a:solidFill>
                  <a:srgbClr val="000000"/>
                </a:solidFill>
                <a:latin typeface="Arial" charset="0"/>
                <a:ea typeface="AR PL UMing HK" charset="0"/>
                <a:cs typeface="AR PL UMing HK" charset="0"/>
              </a:defRPr>
            </a:lvl1pPr>
            <a:lvl2pPr>
              <a:tabLst>
                <a:tab pos="723900" algn="l"/>
                <a:tab pos="1447800" algn="l"/>
                <a:tab pos="2171700" algn="l"/>
              </a:tabLst>
              <a:defRPr>
                <a:solidFill>
                  <a:srgbClr val="000000"/>
                </a:solidFill>
                <a:latin typeface="Arial" charset="0"/>
                <a:ea typeface="AR PL UMing HK" charset="0"/>
                <a:cs typeface="AR PL UMing HK" charset="0"/>
              </a:defRPr>
            </a:lvl2pPr>
            <a:lvl3pPr>
              <a:tabLst>
                <a:tab pos="723900" algn="l"/>
                <a:tab pos="1447800" algn="l"/>
                <a:tab pos="2171700" algn="l"/>
              </a:tabLst>
              <a:defRPr>
                <a:solidFill>
                  <a:srgbClr val="000000"/>
                </a:solidFill>
                <a:latin typeface="Arial" charset="0"/>
                <a:ea typeface="AR PL UMing HK" charset="0"/>
                <a:cs typeface="AR PL UMing HK" charset="0"/>
              </a:defRPr>
            </a:lvl3pPr>
            <a:lvl4pPr>
              <a:tabLst>
                <a:tab pos="723900" algn="l"/>
                <a:tab pos="1447800" algn="l"/>
                <a:tab pos="2171700" algn="l"/>
              </a:tabLst>
              <a:defRPr>
                <a:solidFill>
                  <a:srgbClr val="000000"/>
                </a:solidFill>
                <a:latin typeface="Arial" charset="0"/>
                <a:ea typeface="AR PL UMing HK" charset="0"/>
                <a:cs typeface="AR PL UMing HK" charset="0"/>
              </a:defRPr>
            </a:lvl4pPr>
            <a:lvl5pPr>
              <a:tabLst>
                <a:tab pos="723900" algn="l"/>
                <a:tab pos="1447800" algn="l"/>
                <a:tab pos="21717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AR PL UMing HK" charset="0"/>
                <a:cs typeface="AR PL UMing HK" charset="0"/>
              </a:defRPr>
            </a:lvl9pPr>
          </a:lstStyle>
          <a:p>
            <a:pPr algn="r">
              <a:lnSpc>
                <a:spcPct val="100000"/>
              </a:lnSpc>
            </a:pPr>
            <a:fld id="{0B17A7B5-D8DC-4F3B-B4B7-8AA45EFE2369}" type="slidenum">
              <a:rPr lang="en-US">
                <a:latin typeface="Times New Roman" pitchFamily="16" charset="0"/>
                <a:ea typeface="DejaVu Sans" charset="0"/>
                <a:cs typeface="DejaVu Sans" charset="0"/>
              </a:rPr>
              <a:pPr algn="r">
                <a:lnSpc>
                  <a:spcPct val="100000"/>
                </a:lnSpc>
              </a:pPr>
              <a:t>48</a:t>
            </a:fld>
            <a:endParaRPr lang="en-US">
              <a:latin typeface="Times New Roman" pitchFamily="16" charset="0"/>
              <a:ea typeface="DejaVu Sans" charset="0"/>
              <a:cs typeface="DejaVu Sans" charset="0"/>
            </a:endParaRPr>
          </a:p>
        </p:txBody>
      </p:sp>
      <p:pic>
        <p:nvPicPr>
          <p:cNvPr id="358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6638" y="2414588"/>
            <a:ext cx="5743575" cy="3238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4" name="Text Box 4"/>
          <p:cNvSpPr txBox="1">
            <a:spLocks noChangeArrowheads="1"/>
          </p:cNvSpPr>
          <p:nvPr/>
        </p:nvSpPr>
        <p:spPr bwMode="auto">
          <a:xfrm>
            <a:off x="504825" y="977900"/>
            <a:ext cx="9070975" cy="176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583" rIns="0" bIns="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9pPr>
          </a:lstStyle>
          <a:p>
            <a:pPr>
              <a:lnSpc>
                <a:spcPct val="98000"/>
              </a:lnSpc>
              <a:spcAft>
                <a:spcPts val="1425"/>
              </a:spcAft>
              <a:buSzPct val="45000"/>
              <a:buFont typeface="Wingdings" charset="2"/>
              <a:buNone/>
            </a:pPr>
            <a:endParaRPr lang="fi-FI" sz="2800">
              <a:latin typeface="Calibri" charset="0"/>
              <a:ea typeface="宋体" charset="-122"/>
            </a:endParaRPr>
          </a:p>
          <a:p>
            <a:pPr algn="ctr">
              <a:spcAft>
                <a:spcPts val="1425"/>
              </a:spcAft>
              <a:buClr>
                <a:srgbClr val="F57900"/>
              </a:buClr>
              <a:buSzPct val="45000"/>
              <a:buFont typeface="Wingdings" charset="2"/>
              <a:buNone/>
            </a:pPr>
            <a:r>
              <a:rPr lang="en-US" sz="2800" b="1">
                <a:solidFill>
                  <a:srgbClr val="C00000"/>
                </a:solidFill>
                <a:ea typeface="宋体" charset="-122"/>
              </a:rPr>
              <a:t>Top 10</a:t>
            </a:r>
            <a:r>
              <a:rPr lang="en-US" sz="2800">
                <a:latin typeface="Calibri" charset="0"/>
                <a:ea typeface="宋体" charset="-122"/>
              </a:rPr>
              <a:t> Bugfix Company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503238" y="301625"/>
            <a:ext cx="9070975" cy="1262063"/>
          </a:xfrm>
          <a:ln/>
        </p:spPr>
        <p:txBody>
          <a:bodyPr lIns="90000" tIns="45000" rIns="90000" bIns="45000" anchor="t"/>
          <a:lstStyle/>
          <a:p>
            <a:pPr hangingPunct="0">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3600" b="1" dirty="0" err="1" smtClean="0">
                <a:solidFill>
                  <a:srgbClr val="C5000B"/>
                </a:solidFill>
                <a:latin typeface="Arial" charset="0"/>
                <a:ea typeface="宋体" charset="-122"/>
              </a:rPr>
              <a:t>Sina</a:t>
            </a:r>
            <a:r>
              <a:rPr lang="en-US" altLang="zh-CN" sz="3600" b="1" dirty="0" smtClean="0">
                <a:solidFill>
                  <a:srgbClr val="C5000B"/>
                </a:solidFill>
                <a:latin typeface="Arial" charset="0"/>
                <a:ea typeface="宋体" charset="-122"/>
              </a:rPr>
              <a:t> </a:t>
            </a:r>
            <a:r>
              <a:rPr lang="zh-CN" sz="3600" b="1" dirty="0" smtClean="0">
                <a:solidFill>
                  <a:srgbClr val="C5000B"/>
                </a:solidFill>
                <a:latin typeface="Arial" charset="0"/>
                <a:ea typeface="宋体" charset="-122"/>
              </a:rPr>
              <a:t>Contributions</a:t>
            </a:r>
            <a:endParaRPr lang="zh-CN" sz="3600" b="1" dirty="0">
              <a:solidFill>
                <a:srgbClr val="C5000B"/>
              </a:solidFill>
              <a:latin typeface="Arial" charset="0"/>
              <a:ea typeface="宋体" charset="-122"/>
            </a:endParaRPr>
          </a:p>
        </p:txBody>
      </p:sp>
      <p:sp>
        <p:nvSpPr>
          <p:cNvPr id="36866" name="Text Box 2"/>
          <p:cNvSpPr txBox="1">
            <a:spLocks noChangeArrowheads="1"/>
          </p:cNvSpPr>
          <p:nvPr/>
        </p:nvSpPr>
        <p:spPr bwMode="auto">
          <a:xfrm>
            <a:off x="7543800" y="6886575"/>
            <a:ext cx="2347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Lst>
              <a:defRPr>
                <a:solidFill>
                  <a:srgbClr val="000000"/>
                </a:solidFill>
                <a:latin typeface="Arial" charset="0"/>
                <a:ea typeface="AR PL UMing HK" charset="0"/>
                <a:cs typeface="AR PL UMing HK" charset="0"/>
              </a:defRPr>
            </a:lvl1pPr>
            <a:lvl2pPr>
              <a:tabLst>
                <a:tab pos="723900" algn="l"/>
                <a:tab pos="1447800" algn="l"/>
                <a:tab pos="2171700" algn="l"/>
              </a:tabLst>
              <a:defRPr>
                <a:solidFill>
                  <a:srgbClr val="000000"/>
                </a:solidFill>
                <a:latin typeface="Arial" charset="0"/>
                <a:ea typeface="AR PL UMing HK" charset="0"/>
                <a:cs typeface="AR PL UMing HK" charset="0"/>
              </a:defRPr>
            </a:lvl2pPr>
            <a:lvl3pPr>
              <a:tabLst>
                <a:tab pos="723900" algn="l"/>
                <a:tab pos="1447800" algn="l"/>
                <a:tab pos="2171700" algn="l"/>
              </a:tabLst>
              <a:defRPr>
                <a:solidFill>
                  <a:srgbClr val="000000"/>
                </a:solidFill>
                <a:latin typeface="Arial" charset="0"/>
                <a:ea typeface="AR PL UMing HK" charset="0"/>
                <a:cs typeface="AR PL UMing HK" charset="0"/>
              </a:defRPr>
            </a:lvl3pPr>
            <a:lvl4pPr>
              <a:tabLst>
                <a:tab pos="723900" algn="l"/>
                <a:tab pos="1447800" algn="l"/>
                <a:tab pos="2171700" algn="l"/>
              </a:tabLst>
              <a:defRPr>
                <a:solidFill>
                  <a:srgbClr val="000000"/>
                </a:solidFill>
                <a:latin typeface="Arial" charset="0"/>
                <a:ea typeface="AR PL UMing HK" charset="0"/>
                <a:cs typeface="AR PL UMing HK" charset="0"/>
              </a:defRPr>
            </a:lvl4pPr>
            <a:lvl5pPr>
              <a:tabLst>
                <a:tab pos="723900" algn="l"/>
                <a:tab pos="1447800" algn="l"/>
                <a:tab pos="21717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AR PL UMing HK" charset="0"/>
                <a:cs typeface="AR PL UMing HK" charset="0"/>
              </a:defRPr>
            </a:lvl9pPr>
          </a:lstStyle>
          <a:p>
            <a:pPr algn="r">
              <a:lnSpc>
                <a:spcPct val="100000"/>
              </a:lnSpc>
            </a:pPr>
            <a:fld id="{BEE93952-0F32-43CB-94A7-091554E90BC1}" type="slidenum">
              <a:rPr lang="en-US">
                <a:latin typeface="Times New Roman" pitchFamily="16" charset="0"/>
                <a:ea typeface="DejaVu Sans" charset="0"/>
                <a:cs typeface="DejaVu Sans" charset="0"/>
              </a:rPr>
              <a:pPr algn="r">
                <a:lnSpc>
                  <a:spcPct val="100000"/>
                </a:lnSpc>
              </a:pPr>
              <a:t>49</a:t>
            </a:fld>
            <a:endParaRPr lang="en-US">
              <a:latin typeface="Times New Roman" pitchFamily="16" charset="0"/>
              <a:ea typeface="DejaVu Sans" charset="0"/>
              <a:cs typeface="DejaVu Sans" charset="0"/>
            </a:endParaRPr>
          </a:p>
        </p:txBody>
      </p:sp>
      <p:sp>
        <p:nvSpPr>
          <p:cNvPr id="36867" name="Text Box 3"/>
          <p:cNvSpPr txBox="1">
            <a:spLocks noChangeArrowheads="1"/>
          </p:cNvSpPr>
          <p:nvPr/>
        </p:nvSpPr>
        <p:spPr bwMode="auto">
          <a:xfrm>
            <a:off x="504825" y="977900"/>
            <a:ext cx="9070975" cy="489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583" rIns="0" bIns="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AR PL UMing HK" charset="0"/>
                <a:cs typeface="AR PL UMing HK" charset="0"/>
              </a:defRPr>
            </a:lvl9pPr>
          </a:lstStyle>
          <a:p>
            <a:pPr>
              <a:lnSpc>
                <a:spcPct val="98000"/>
              </a:lnSpc>
              <a:spcAft>
                <a:spcPts val="1425"/>
              </a:spcAft>
              <a:buSzPct val="45000"/>
              <a:buFont typeface="Wingdings" charset="2"/>
              <a:buNone/>
            </a:pPr>
            <a:endParaRPr lang="fi-FI" sz="2800" dirty="0">
              <a:latin typeface="Calibri" charset="0"/>
              <a:ea typeface="宋体" charset="-122"/>
            </a:endParaRPr>
          </a:p>
          <a:p>
            <a:pPr>
              <a:lnSpc>
                <a:spcPct val="97000"/>
              </a:lnSpc>
              <a:spcAft>
                <a:spcPts val="1425"/>
              </a:spcAft>
              <a:buClr>
                <a:srgbClr val="F57900"/>
              </a:buClr>
              <a:buSzPct val="45000"/>
              <a:buFont typeface="Wingdings" charset="2"/>
              <a:buChar char=""/>
            </a:pPr>
            <a:r>
              <a:rPr lang="en-US" sz="2800" dirty="0" err="1">
                <a:latin typeface="Calibri" charset="0"/>
                <a:ea typeface="宋体" charset="-122"/>
              </a:rPr>
              <a:t>Sina</a:t>
            </a:r>
            <a:r>
              <a:rPr lang="en-US" sz="2800" dirty="0">
                <a:latin typeface="Calibri" charset="0"/>
                <a:ea typeface="宋体" charset="-122"/>
              </a:rPr>
              <a:t> creating open source project “</a:t>
            </a:r>
            <a:r>
              <a:rPr lang="en-US" sz="2800" b="1" dirty="0">
                <a:solidFill>
                  <a:srgbClr val="C00000"/>
                </a:solidFill>
                <a:ea typeface="宋体" charset="-122"/>
              </a:rPr>
              <a:t>Dough</a:t>
            </a:r>
            <a:r>
              <a:rPr lang="en-US" sz="2800" dirty="0">
                <a:latin typeface="Calibri" charset="0"/>
                <a:ea typeface="宋体" charset="-122"/>
              </a:rPr>
              <a:t>” to contribute metering &amp; billing capability</a:t>
            </a:r>
          </a:p>
          <a:p>
            <a:pPr>
              <a:lnSpc>
                <a:spcPct val="97000"/>
              </a:lnSpc>
              <a:spcAft>
                <a:spcPts val="1425"/>
              </a:spcAft>
              <a:buClr>
                <a:srgbClr val="F57900"/>
              </a:buClr>
              <a:buSzPct val="45000"/>
              <a:buFont typeface="Wingdings" charset="2"/>
              <a:buChar char=""/>
            </a:pPr>
            <a:r>
              <a:rPr lang="en-US" sz="2800" dirty="0">
                <a:latin typeface="Calibri" charset="0"/>
                <a:ea typeface="宋体" charset="-122"/>
              </a:rPr>
              <a:t>Present in </a:t>
            </a:r>
            <a:r>
              <a:rPr lang="en-US" sz="2800" dirty="0" err="1">
                <a:latin typeface="Calibri" charset="0"/>
                <a:ea typeface="宋体" charset="-122"/>
              </a:rPr>
              <a:t>OpenStack</a:t>
            </a:r>
            <a:r>
              <a:rPr lang="en-US" sz="2800" dirty="0">
                <a:latin typeface="Calibri" charset="0"/>
                <a:ea typeface="宋体" charset="-122"/>
              </a:rPr>
              <a:t> Design Summit &amp; Conference</a:t>
            </a:r>
          </a:p>
          <a:p>
            <a:pPr>
              <a:lnSpc>
                <a:spcPct val="97000"/>
              </a:lnSpc>
              <a:spcAft>
                <a:spcPts val="1425"/>
              </a:spcAft>
              <a:buClr>
                <a:srgbClr val="F57900"/>
              </a:buClr>
              <a:buSzPct val="45000"/>
              <a:buFont typeface="Wingdings" charset="2"/>
              <a:buChar char=""/>
            </a:pPr>
            <a:r>
              <a:rPr lang="en-US" sz="2800" dirty="0" err="1">
                <a:latin typeface="Calibri" charset="0"/>
                <a:ea typeface="宋体" charset="-122"/>
              </a:rPr>
              <a:t>OpenStack</a:t>
            </a:r>
            <a:r>
              <a:rPr lang="en-US" sz="2800" dirty="0">
                <a:latin typeface="Calibri" charset="0"/>
                <a:ea typeface="宋体" charset="-122"/>
              </a:rPr>
              <a:t> APEC Conference </a:t>
            </a:r>
            <a:r>
              <a:rPr lang="en-US" sz="2800" dirty="0" smtClean="0">
                <a:latin typeface="Calibri" charset="0"/>
                <a:ea typeface="宋体" charset="-122"/>
              </a:rPr>
              <a:t>Promoter</a:t>
            </a:r>
            <a:endParaRPr lang="en-US" sz="2800" dirty="0">
              <a:latin typeface="Calibri" charset="0"/>
              <a:ea typeface="宋体"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05984"/>
            <a:ext cx="10058400" cy="6932389"/>
          </a:xfrm>
          <a:prstGeom prst="rect">
            <a:avLst/>
          </a:prstGeom>
        </p:spPr>
      </p:pic>
    </p:spTree>
    <p:extLst>
      <p:ext uri="{BB962C8B-B14F-4D97-AF65-F5344CB8AC3E}">
        <p14:creationId xmlns:p14="http://schemas.microsoft.com/office/powerpoint/2010/main" val="30732282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505841" y="827509"/>
            <a:ext cx="9070975" cy="1262062"/>
          </a:xfrm>
        </p:spPr>
        <p:txBody>
          <a:bodyPr tIns="10583"/>
          <a:lstStyle/>
          <a:p>
            <a:pPr eaLnBrk="1">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4800" dirty="0" smtClean="0">
                <a:solidFill>
                  <a:srgbClr val="C5000B"/>
                </a:solidFill>
                <a:latin typeface="Ubuntu" pitchFamily="32" charset="0"/>
              </a:rPr>
              <a:t>Q &amp; A</a:t>
            </a:r>
            <a:endParaRPr lang="fi-FI" altLang="zh-CN" sz="4800" dirty="0" smtClean="0">
              <a:solidFill>
                <a:srgbClr val="C5000B"/>
              </a:solidFill>
              <a:latin typeface="Ubuntu" pitchFamily="32" charset="0"/>
            </a:endParaRPr>
          </a:p>
        </p:txBody>
      </p:sp>
      <p:sp>
        <p:nvSpPr>
          <p:cNvPr id="2" name="矩形 1"/>
          <p:cNvSpPr/>
          <p:nvPr/>
        </p:nvSpPr>
        <p:spPr bwMode="auto">
          <a:xfrm>
            <a:off x="647824" y="3059757"/>
            <a:ext cx="4464496" cy="2448272"/>
          </a:xfrm>
          <a:prstGeom prst="rect">
            <a:avLst/>
          </a:prstGeom>
          <a:gradFill flip="none" rotWithShape="1">
            <a:gsLst>
              <a:gs pos="0">
                <a:srgbClr val="FF6600">
                  <a:tint val="66000"/>
                  <a:satMod val="160000"/>
                </a:srgbClr>
              </a:gs>
              <a:gs pos="50000">
                <a:srgbClr val="FF6600">
                  <a:tint val="44500"/>
                  <a:satMod val="160000"/>
                </a:srgbClr>
              </a:gs>
              <a:gs pos="100000">
                <a:srgbClr val="FF6600">
                  <a:tint val="23500"/>
                  <a:satMod val="160000"/>
                </a:srgbClr>
              </a:gs>
            </a:gsLst>
            <a:lin ang="18900000" scaled="1"/>
            <a:tileRect/>
          </a:gradFill>
          <a:ln>
            <a:solidFill>
              <a:srgbClr val="FF6600"/>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kumimoji="0" lang="en-US" altLang="zh-CN" sz="2800" i="0" u="none" strike="noStrike" cap="none" normalizeH="0" baseline="0" dirty="0" smtClean="0">
                <a:ln>
                  <a:noFill/>
                </a:ln>
                <a:effectLst/>
                <a:latin typeface="微软雅黑" pitchFamily="34" charset="-122"/>
                <a:ea typeface="微软雅黑" pitchFamily="34" charset="-122"/>
              </a:rPr>
              <a:t>@</a:t>
            </a:r>
            <a:r>
              <a:rPr kumimoji="0" lang="zh-CN" altLang="en-US" sz="2800" i="0" u="none" strike="noStrike" cap="none" normalizeH="0" baseline="0" dirty="0" smtClean="0">
                <a:ln>
                  <a:noFill/>
                </a:ln>
                <a:effectLst/>
                <a:latin typeface="微软雅黑" pitchFamily="34" charset="-122"/>
                <a:ea typeface="微软雅黑" pitchFamily="34" charset="-122"/>
              </a:rPr>
              <a:t>程辉</a:t>
            </a:r>
            <a:endParaRPr kumimoji="0" lang="en-US" altLang="zh-CN" sz="2800" i="0" u="none" strike="noStrike" cap="none" normalizeH="0" baseline="0" dirty="0" smtClean="0">
              <a:ln>
                <a:noFill/>
              </a:ln>
              <a:effectLst/>
              <a:latin typeface="微软雅黑" pitchFamily="34" charset="-122"/>
              <a:ea typeface="微软雅黑" pitchFamily="34" charset="-122"/>
            </a:endParaRPr>
          </a:p>
          <a:p>
            <a:pPr marL="0" marR="0" indent="0" algn="l"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lang="en-US" altLang="zh-CN" dirty="0" smtClean="0">
                <a:latin typeface="微软雅黑" pitchFamily="34" charset="-122"/>
                <a:ea typeface="微软雅黑" pitchFamily="34" charset="-122"/>
              </a:rPr>
              <a:t>Technical Manager @ </a:t>
            </a:r>
            <a:r>
              <a:rPr lang="en-US" altLang="zh-CN" dirty="0" err="1" smtClean="0">
                <a:latin typeface="微软雅黑" pitchFamily="34" charset="-122"/>
                <a:ea typeface="微软雅黑" pitchFamily="34" charset="-122"/>
              </a:rPr>
              <a:t>Sina</a:t>
            </a:r>
            <a:endParaRPr lang="en-US" altLang="zh-CN" dirty="0" smtClean="0">
              <a:latin typeface="微软雅黑" pitchFamily="34" charset="-122"/>
              <a:ea typeface="微软雅黑" pitchFamily="34" charset="-122"/>
            </a:endParaRPr>
          </a:p>
          <a:p>
            <a:pPr marL="0" marR="0" indent="0" algn="l"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endParaRPr kumimoji="0" lang="en-US" altLang="zh-CN" sz="2000" i="0" u="none" strike="noStrike" cap="none" normalizeH="0" baseline="0" dirty="0" smtClean="0">
              <a:ln>
                <a:noFill/>
              </a:ln>
              <a:effectLst/>
              <a:latin typeface="微软雅黑" pitchFamily="34" charset="-122"/>
              <a:ea typeface="微软雅黑" pitchFamily="34" charset="-122"/>
            </a:endParaRPr>
          </a:p>
          <a:p>
            <a:pPr marL="0" marR="0" indent="0" algn="l"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lang="zh-CN" altLang="en-US" sz="2000" dirty="0" smtClean="0">
                <a:latin typeface="微软雅黑" pitchFamily="34" charset="-122"/>
                <a:ea typeface="微软雅黑" pitchFamily="34" charset="-122"/>
              </a:rPr>
              <a:t>手机</a:t>
            </a:r>
            <a:r>
              <a:rPr kumimoji="0" lang="zh-CN" altLang="en-US" sz="2000" i="0" u="none" strike="noStrike" cap="none" normalizeH="0" baseline="0" dirty="0" smtClean="0">
                <a:ln>
                  <a:noFill/>
                </a:ln>
                <a:effectLst/>
                <a:latin typeface="微软雅黑" pitchFamily="34" charset="-122"/>
                <a:ea typeface="微软雅黑" pitchFamily="34" charset="-122"/>
              </a:rPr>
              <a:t>：</a:t>
            </a:r>
            <a:r>
              <a:rPr kumimoji="0" lang="en-US" altLang="zh-CN" sz="2000" i="0" u="none" strike="noStrike" cap="none" normalizeH="0" baseline="0" dirty="0" smtClean="0">
                <a:ln>
                  <a:noFill/>
                </a:ln>
                <a:effectLst/>
                <a:latin typeface="微软雅黑" pitchFamily="34" charset="-122"/>
                <a:ea typeface="微软雅黑" pitchFamily="34" charset="-122"/>
              </a:rPr>
              <a:t>***</a:t>
            </a:r>
          </a:p>
          <a:p>
            <a:r>
              <a:rPr lang="zh-CN" altLang="en-US" sz="2000" dirty="0" smtClean="0">
                <a:latin typeface="微软雅黑" pitchFamily="34" charset="-122"/>
                <a:ea typeface="微软雅黑" pitchFamily="34" charset="-122"/>
              </a:rPr>
              <a:t>邮箱</a:t>
            </a:r>
            <a:r>
              <a:rPr lang="zh-CN" altLang="en-US" sz="2000" dirty="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chenghui@staff.sina.com.cn</a:t>
            </a:r>
          </a:p>
          <a:p>
            <a:r>
              <a:rPr lang="en-US" altLang="zh-CN" sz="2000" dirty="0" err="1" smtClean="0">
                <a:latin typeface="微软雅黑" pitchFamily="34" charset="-122"/>
                <a:ea typeface="微软雅黑" pitchFamily="34" charset="-122"/>
              </a:rPr>
              <a:t>Gtalk</a:t>
            </a:r>
            <a:r>
              <a:rPr lang="en-US" altLang="zh-CN" sz="2000" dirty="0" smtClean="0">
                <a:latin typeface="微软雅黑" pitchFamily="34" charset="-122"/>
                <a:ea typeface="微软雅黑" pitchFamily="34" charset="-122"/>
              </a:rPr>
              <a:t>: freedomhui@gmail.com</a:t>
            </a:r>
            <a:endParaRPr lang="en-US" altLang="zh-CN" sz="2800" dirty="0">
              <a:latin typeface="微软雅黑" pitchFamily="34" charset="-122"/>
              <a:ea typeface="微软雅黑" pitchFamily="34" charset="-122"/>
            </a:endParaRPr>
          </a:p>
          <a:p>
            <a:pPr marL="0" marR="0" indent="0" algn="l"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endParaRPr kumimoji="0" lang="en-US" altLang="zh-CN" sz="3200" i="0" u="none" strike="noStrike" cap="none" normalizeH="0" baseline="0" dirty="0" smtClean="0">
              <a:ln>
                <a:noFill/>
              </a:ln>
              <a:effectLst/>
              <a:latin typeface="微软雅黑" pitchFamily="34" charset="-122"/>
              <a:ea typeface="微软雅黑" pitchFamily="34" charset="-122"/>
            </a:endParaRPr>
          </a:p>
          <a:p>
            <a:pPr marL="0" marR="0" indent="0" algn="l"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endParaRPr kumimoji="0" lang="en-US" altLang="zh-CN" sz="3200" i="0" u="none" strike="noStrike" cap="none" normalizeH="0" baseline="0" dirty="0" smtClean="0">
              <a:ln>
                <a:noFill/>
              </a:ln>
              <a:effectLst/>
              <a:latin typeface="微软雅黑" pitchFamily="34" charset="-122"/>
              <a:ea typeface="微软雅黑" pitchFamily="34" charset="-122"/>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8776" y="2748061"/>
            <a:ext cx="3048000" cy="304800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35058"/>
            <a:ext cx="10058400" cy="5477455"/>
          </a:xfrm>
          <a:prstGeom prst="rect">
            <a:avLst/>
          </a:prstGeom>
        </p:spPr>
      </p:pic>
      <p:sp>
        <p:nvSpPr>
          <p:cNvPr id="5" name="矩形 4"/>
          <p:cNvSpPr/>
          <p:nvPr/>
        </p:nvSpPr>
        <p:spPr>
          <a:xfrm>
            <a:off x="4896296" y="6876181"/>
            <a:ext cx="4878259" cy="349968"/>
          </a:xfrm>
          <a:prstGeom prst="rect">
            <a:avLst/>
          </a:prstGeom>
        </p:spPr>
        <p:txBody>
          <a:bodyPr wrap="none">
            <a:spAutoFit/>
          </a:bodyPr>
          <a:lstStyle/>
          <a:p>
            <a:r>
              <a:rPr lang="en-US" altLang="zh-CN" dirty="0" smtClean="0"/>
              <a:t>More Detail: http</a:t>
            </a:r>
            <a:r>
              <a:rPr lang="en-US" altLang="zh-CN" dirty="0"/>
              <a:t>://aws.amazon.com/products/</a:t>
            </a:r>
            <a:endParaRPr lang="zh-CN" altLang="en-US" dirty="0"/>
          </a:p>
        </p:txBody>
      </p:sp>
    </p:spTree>
    <p:extLst>
      <p:ext uri="{BB962C8B-B14F-4D97-AF65-F5344CB8AC3E}">
        <p14:creationId xmlns:p14="http://schemas.microsoft.com/office/powerpoint/2010/main" val="4178298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descr="\\tsclient\vbox\openstack\amazon_s3_growth.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820" y="1619597"/>
            <a:ext cx="8820980"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935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503238" y="301625"/>
            <a:ext cx="9070975" cy="1262063"/>
          </a:xfrm>
          <a:ln/>
        </p:spPr>
        <p:txBody>
          <a:bodyPr tIns="18143"/>
          <a:lstStyle/>
          <a:p>
            <a:pPr>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4800" dirty="0" err="1">
                <a:solidFill>
                  <a:srgbClr val="C5000B"/>
                </a:solidFill>
                <a:latin typeface="Ubuntu" pitchFamily="32" charset="0"/>
              </a:rPr>
              <a:t>OpenStack横空出世</a:t>
            </a:r>
            <a:endParaRPr lang="en-US" sz="4800" dirty="0">
              <a:solidFill>
                <a:srgbClr val="C5000B"/>
              </a:solidFill>
              <a:latin typeface="Ubuntu" pitchFamily="32" charset="0"/>
            </a:endParaRPr>
          </a:p>
        </p:txBody>
      </p:sp>
      <p:sp>
        <p:nvSpPr>
          <p:cNvPr id="10242" name="Rectangle 2"/>
          <p:cNvSpPr>
            <a:spLocks noGrp="1" noChangeArrowheads="1"/>
          </p:cNvSpPr>
          <p:nvPr>
            <p:ph idx="1"/>
          </p:nvPr>
        </p:nvSpPr>
        <p:spPr>
          <a:xfrm>
            <a:off x="503238" y="1768475"/>
            <a:ext cx="9070975" cy="4899025"/>
          </a:xfrm>
          <a:ln/>
        </p:spPr>
        <p:txBody>
          <a:bodyPr tIns="28224"/>
          <a:lstStyle/>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err="1"/>
              <a:t>目标：AWS</a:t>
            </a:r>
            <a:r>
              <a:rPr lang="en-US" sz="3200" dirty="0" err="1" smtClean="0"/>
              <a:t>开源实现</a:t>
            </a:r>
            <a:endParaRPr lang="en-US" sz="3200" dirty="0" smtClean="0"/>
          </a:p>
          <a:p>
            <a:pPr marL="863600" indent="-646113">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dirty="0" smtClean="0"/>
              <a:t>Rackspace &amp; </a:t>
            </a:r>
            <a:r>
              <a:rPr lang="en-US" sz="3200" dirty="0" err="1" smtClean="0"/>
              <a:t>NASA联合成立</a:t>
            </a:r>
            <a:endParaRPr lang="en-US" sz="3200" dirty="0" smtClean="0"/>
          </a:p>
          <a:p>
            <a:pPr marL="863600" indent="-646113">
              <a:buClr>
                <a:srgbClr val="F57900"/>
              </a:buCl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3200" dirty="0"/>
          </a:p>
        </p:txBody>
      </p:sp>
      <p:pic>
        <p:nvPicPr>
          <p:cNvPr id="3074" name="Picture 2" descr="http://www.phil-taylor.com/wp-content/uploads/2012/02/rackspace.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848" y="3779837"/>
            <a:ext cx="2007627" cy="20076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upload.wikimedia.org/wikipedia/commons/thumb/e/e5/NASA_logo.svg/220px-NAS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8224" y="3897361"/>
            <a:ext cx="2095500" cy="17811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50439" y="5724053"/>
            <a:ext cx="795411" cy="378565"/>
          </a:xfrm>
          <a:prstGeom prst="rect">
            <a:avLst/>
          </a:prstGeom>
          <a:noFill/>
        </p:spPr>
        <p:txBody>
          <a:bodyPr wrap="none" rtlCol="0">
            <a:spAutoFit/>
          </a:bodyPr>
          <a:lstStyle/>
          <a:p>
            <a:r>
              <a:rPr lang="en-US" altLang="zh-CN" sz="2000" b="1" dirty="0">
                <a:solidFill>
                  <a:srgbClr val="C5000B"/>
                </a:solidFill>
                <a:latin typeface="Ubuntu" pitchFamily="32" charset="0"/>
                <a:ea typeface="+mj-ea"/>
                <a:cs typeface="+mj-cs"/>
              </a:rPr>
              <a:t>Swift</a:t>
            </a:r>
            <a:endParaRPr lang="zh-CN" altLang="en-US" sz="4800" b="1" dirty="0">
              <a:solidFill>
                <a:srgbClr val="C5000B"/>
              </a:solidFill>
              <a:latin typeface="Ubuntu" pitchFamily="32" charset="0"/>
              <a:ea typeface="+mj-ea"/>
              <a:cs typeface="+mj-cs"/>
            </a:endParaRPr>
          </a:p>
        </p:txBody>
      </p:sp>
      <p:sp>
        <p:nvSpPr>
          <p:cNvPr id="7" name="TextBox 6"/>
          <p:cNvSpPr txBox="1"/>
          <p:nvPr/>
        </p:nvSpPr>
        <p:spPr>
          <a:xfrm>
            <a:off x="4859565" y="5734125"/>
            <a:ext cx="813043" cy="378565"/>
          </a:xfrm>
          <a:prstGeom prst="rect">
            <a:avLst/>
          </a:prstGeom>
          <a:noFill/>
        </p:spPr>
        <p:txBody>
          <a:bodyPr wrap="none" rtlCol="0">
            <a:spAutoFit/>
          </a:bodyPr>
          <a:lstStyle/>
          <a:p>
            <a:r>
              <a:rPr lang="en-US" altLang="zh-CN" sz="2000" b="1" dirty="0">
                <a:solidFill>
                  <a:srgbClr val="C5000B"/>
                </a:solidFill>
                <a:latin typeface="Ubuntu" pitchFamily="32" charset="0"/>
                <a:ea typeface="+mj-ea"/>
                <a:cs typeface="+mj-cs"/>
              </a:rPr>
              <a:t>Nova</a:t>
            </a:r>
            <a:endParaRPr lang="zh-CN" altLang="en-US" sz="2000" b="1" dirty="0">
              <a:solidFill>
                <a:srgbClr val="C5000B"/>
              </a:solidFill>
              <a:latin typeface="Ubuntu" pitchFamily="32" charset="0"/>
              <a:ea typeface="+mj-ea"/>
              <a:cs typeface="+mj-cs"/>
            </a:endParaRPr>
          </a:p>
        </p:txBody>
      </p:sp>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3908" y="3963193"/>
            <a:ext cx="2120900" cy="2120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加号 4"/>
          <p:cNvSpPr/>
          <p:nvPr/>
        </p:nvSpPr>
        <p:spPr bwMode="auto">
          <a:xfrm>
            <a:off x="3240112" y="4499917"/>
            <a:ext cx="576064" cy="504056"/>
          </a:xfrm>
          <a:prstGeom prst="mathPlus">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zh-CN" altLang="en-US" sz="1800" b="0" i="0" u="none" strike="noStrike" cap="none" normalizeH="0" baseline="0" smtClean="0">
              <a:ln>
                <a:noFill/>
              </a:ln>
              <a:effectLst/>
              <a:latin typeface="Arial" charset="0"/>
            </a:endParaRPr>
          </a:p>
        </p:txBody>
      </p:sp>
      <p:sp>
        <p:nvSpPr>
          <p:cNvPr id="6" name="等于号 5"/>
          <p:cNvSpPr/>
          <p:nvPr/>
        </p:nvSpPr>
        <p:spPr bwMode="auto">
          <a:xfrm>
            <a:off x="6415732" y="4571925"/>
            <a:ext cx="712812" cy="360040"/>
          </a:xfrm>
          <a:prstGeom prst="mathEqual">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zh-CN" altLang="en-US" sz="1800" b="0" i="0" u="none" strike="noStrike" cap="none" normalizeH="0" baseline="0" smtClean="0">
              <a:ln>
                <a:noFill/>
              </a:ln>
              <a:effectLst/>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365125" y="384175"/>
            <a:ext cx="9070975" cy="1262063"/>
          </a:xfrm>
          <a:ln/>
        </p:spPr>
        <p:txBody>
          <a:bodyPr tIns="13607"/>
          <a:lstStyle/>
          <a:p>
            <a:pPr algn="l">
              <a:lnSpc>
                <a:spcPct val="98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dirty="0">
                <a:solidFill>
                  <a:srgbClr val="C5000B"/>
                </a:solidFill>
                <a:latin typeface="Ubuntu" pitchFamily="32" charset="0"/>
              </a:rPr>
              <a:t>OpenStack Companies</a:t>
            </a: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3388" y="3657600"/>
            <a:ext cx="1314450" cy="381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3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8325" y="3770313"/>
            <a:ext cx="1752600" cy="1168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0538" y="4359275"/>
            <a:ext cx="1314450" cy="76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9713" y="3482975"/>
            <a:ext cx="1314450" cy="1181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2"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2188" y="2732088"/>
            <a:ext cx="1314450" cy="742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3"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28800" y="2835275"/>
            <a:ext cx="1314450" cy="504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4" name="Picture 8"/>
          <p:cNvPicPr>
            <a:picLocks noChangeAspect="1" noChangeArrowheads="1"/>
          </p:cNvPicPr>
          <p:nvPr/>
        </p:nvPicPr>
        <p:blipFill>
          <a:blip r:embed="rId9" cstate="print">
            <a:clrChange>
              <a:clrFrom>
                <a:srgbClr val="FCFEFC"/>
              </a:clrFrom>
              <a:clrTo>
                <a:srgbClr val="FCFEFC">
                  <a:alpha val="0"/>
                </a:srgbClr>
              </a:clrTo>
            </a:clrChange>
            <a:extLst>
              <a:ext uri="{28A0092B-C50C-407E-A947-70E740481C1C}">
                <a14:useLocalDpi xmlns:a14="http://schemas.microsoft.com/office/drawing/2010/main" val="0"/>
              </a:ext>
            </a:extLst>
          </a:blip>
          <a:srcRect/>
          <a:stretch>
            <a:fillRect/>
          </a:stretch>
        </p:blipFill>
        <p:spPr bwMode="auto">
          <a:xfrm>
            <a:off x="5543550" y="1736725"/>
            <a:ext cx="1314450" cy="657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5"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2325" y="5799138"/>
            <a:ext cx="1314450" cy="419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6"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82963" y="5029200"/>
            <a:ext cx="1314450" cy="876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7" name="Picture 11"/>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38738" y="2743200"/>
            <a:ext cx="1262062" cy="849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8" name="Picture 1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75438" y="2468563"/>
            <a:ext cx="841375" cy="5667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9" name="Picture 13"/>
          <p:cNvPicPr>
            <a:picLocks noChangeAspect="1" noChangeArrowheads="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33850" y="1736725"/>
            <a:ext cx="1262063" cy="841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50" name="Picture 1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030413" y="5211763"/>
            <a:ext cx="1262062" cy="841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51" name="Picture 15"/>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027232" y="5276850"/>
            <a:ext cx="1627558" cy="1095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52" name="Picture 1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754563" y="4572000"/>
            <a:ext cx="1314450" cy="561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53" name="Picture 17"/>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881938" y="4462463"/>
            <a:ext cx="1262062" cy="841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54" name="Picture 18"/>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954963" y="3108325"/>
            <a:ext cx="1262062" cy="841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55" name="Picture 19"/>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218238" y="4206875"/>
            <a:ext cx="1262062" cy="849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56" name="Picture 20"/>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132638" y="1865313"/>
            <a:ext cx="1314450" cy="238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57" name="Picture 21"/>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772400" y="2319338"/>
            <a:ext cx="1314450" cy="333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58" name="Picture 22"/>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6419850" y="3200400"/>
            <a:ext cx="1262063" cy="831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59" name="Picture 23"/>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4681538" y="3475038"/>
            <a:ext cx="1262062" cy="841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60" name="Picture 24"/>
          <p:cNvPicPr>
            <a:picLocks noChangeAspect="1" noChangeArrowheads="1"/>
          </p:cNvPicPr>
          <p:nvPr/>
        </p:nvPicPr>
        <p:blipFill>
          <a:blip r:embed="rId25" cstate="print">
            <a:clrChange>
              <a:clrFrom>
                <a:srgbClr val="F2F2F2"/>
              </a:clrFrom>
              <a:clrTo>
                <a:srgbClr val="F2F2F2">
                  <a:alpha val="0"/>
                </a:srgbClr>
              </a:clrTo>
            </a:clrChange>
            <a:extLst>
              <a:ext uri="{28A0092B-C50C-407E-A947-70E740481C1C}">
                <a14:useLocalDpi xmlns:a14="http://schemas.microsoft.com/office/drawing/2010/main" val="0"/>
              </a:ext>
            </a:extLst>
          </a:blip>
          <a:srcRect/>
          <a:stretch>
            <a:fillRect/>
          </a:stretch>
        </p:blipFill>
        <p:spPr bwMode="auto">
          <a:xfrm>
            <a:off x="2651125" y="1736725"/>
            <a:ext cx="1262063" cy="831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61" name="Picture 25"/>
          <p:cNvPicPr>
            <a:picLocks noChangeAspect="1" noChangeArrowheads="1"/>
          </p:cNvPicPr>
          <p:nvPr/>
        </p:nvPicPr>
        <p:blipFill>
          <a:blip r:embed="rId26" cstate="print">
            <a:clrChange>
              <a:clrFrom>
                <a:srgbClr val="F2F2F2"/>
              </a:clrFrom>
              <a:clrTo>
                <a:srgbClr val="F2F2F2">
                  <a:alpha val="0"/>
                </a:srgbClr>
              </a:clrTo>
            </a:clrChange>
            <a:extLst>
              <a:ext uri="{28A0092B-C50C-407E-A947-70E740481C1C}">
                <a14:useLocalDpi xmlns:a14="http://schemas.microsoft.com/office/drawing/2010/main" val="0"/>
              </a:ext>
            </a:extLst>
          </a:blip>
          <a:srcRect/>
          <a:stretch>
            <a:fillRect/>
          </a:stretch>
        </p:blipFill>
        <p:spPr bwMode="auto">
          <a:xfrm>
            <a:off x="1189038" y="1736725"/>
            <a:ext cx="1262062" cy="831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62" name="Text Box 26"/>
          <p:cNvSpPr txBox="1">
            <a:spLocks noChangeArrowheads="1"/>
          </p:cNvSpPr>
          <p:nvPr/>
        </p:nvSpPr>
        <p:spPr bwMode="auto">
          <a:xfrm>
            <a:off x="1920875" y="6735763"/>
            <a:ext cx="6384925"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AR PL UMing HK" charset="0"/>
                <a:cs typeface="AR PL UMing HK" charset="0"/>
              </a:defRPr>
            </a:lvl9pPr>
          </a:lstStyle>
          <a:p>
            <a:r>
              <a:rPr lang="en-US"/>
              <a:t>More detail: http://www.openstack.org/community/companies/</a:t>
            </a:r>
          </a:p>
        </p:txBody>
      </p:sp>
      <p:pic>
        <p:nvPicPr>
          <p:cNvPr id="2050" name="Picture 2"/>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4846638" y="5601113"/>
            <a:ext cx="1486011" cy="593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Bitstream Vera Sans"/>
        <a:ea typeface="msmincho"/>
        <a:cs typeface="msmincho"/>
      </a:majorFont>
      <a:minorFont>
        <a:latin typeface="Times New Roman"/>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Calibri"/>
        <a:ea typeface="msmincho"/>
        <a:cs typeface="msmincho"/>
      </a:majorFont>
      <a:minorFont>
        <a:latin typeface="Calibri"/>
        <a:ea typeface="AR PL UMing HK"/>
        <a:cs typeface="AR PL UMing H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3338</TotalTime>
  <Words>5098</Words>
  <Application>Microsoft Office PowerPoint</Application>
  <PresentationFormat>自定义</PresentationFormat>
  <Paragraphs>741</Paragraphs>
  <Slides>50</Slides>
  <Notes>33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50</vt:i4>
      </vt:variant>
    </vt:vector>
  </HeadingPairs>
  <TitlesOfParts>
    <vt:vector size="66" baseType="lpstr">
      <vt:lpstr>AR PL UMing HK</vt:lpstr>
      <vt:lpstr>Bitstream Vera Sans</vt:lpstr>
      <vt:lpstr>DejaVu Sans</vt:lpstr>
      <vt:lpstr>HG Mincho Light J</vt:lpstr>
      <vt:lpstr>Lohit Hindi</vt:lpstr>
      <vt:lpstr>msmincho</vt:lpstr>
      <vt:lpstr>StarSymbol</vt:lpstr>
      <vt:lpstr>Ubuntu</vt:lpstr>
      <vt:lpstr>宋体</vt:lpstr>
      <vt:lpstr>微软雅黑</vt:lpstr>
      <vt:lpstr>Arial</vt:lpstr>
      <vt:lpstr>Calibri</vt:lpstr>
      <vt:lpstr>Times New Roman</vt:lpstr>
      <vt:lpstr>Wingdings</vt:lpstr>
      <vt:lpstr>Office 主题​​</vt:lpstr>
      <vt:lpstr>Office 主题​​</vt:lpstr>
      <vt:lpstr>OpenStack in Sina</vt:lpstr>
      <vt:lpstr>Agenda</vt:lpstr>
      <vt:lpstr>PowerPoint 演示文稿</vt:lpstr>
      <vt:lpstr>AWS模式的巨大成功</vt:lpstr>
      <vt:lpstr>PowerPoint 演示文稿</vt:lpstr>
      <vt:lpstr>PowerPoint 演示文稿</vt:lpstr>
      <vt:lpstr>PowerPoint 演示文稿</vt:lpstr>
      <vt:lpstr>OpenStack横空出世</vt:lpstr>
      <vt:lpstr>OpenStack Companies</vt:lpstr>
      <vt:lpstr>PowerPoint 演示文稿</vt:lpstr>
      <vt:lpstr>PowerPoint 演示文稿</vt:lpstr>
      <vt:lpstr>OpenStack Mission</vt:lpstr>
      <vt:lpstr>OpenStack Projects</vt:lpstr>
      <vt:lpstr>Architecture Overview</vt:lpstr>
      <vt:lpstr>Detail Overview</vt:lpstr>
      <vt:lpstr>Where to Get Started?</vt:lpstr>
      <vt:lpstr>OpenStack Development</vt:lpstr>
      <vt:lpstr>Nova Key Features</vt:lpstr>
      <vt:lpstr>OpenStack Compute: Nova</vt:lpstr>
      <vt:lpstr>OpenStack Compute: Nova(cont.)</vt:lpstr>
      <vt:lpstr>Keystone: Concept</vt:lpstr>
      <vt:lpstr>Keystone: User Case</vt:lpstr>
      <vt:lpstr>Nova Network</vt:lpstr>
      <vt:lpstr>Quantum</vt:lpstr>
      <vt:lpstr>PowerPoint 演示文稿</vt:lpstr>
      <vt:lpstr>PowerPoint 演示文稿</vt:lpstr>
      <vt:lpstr>PowerPoint 演示文稿</vt:lpstr>
      <vt:lpstr>PowerPoint 演示文稿</vt:lpstr>
      <vt:lpstr>Swift Evaluation</vt:lpstr>
      <vt:lpstr>Swift Components</vt:lpstr>
      <vt:lpstr>Swift Architecture</vt:lpstr>
      <vt:lpstr>Swift Installation</vt:lpstr>
      <vt:lpstr>Conclusion</vt:lpstr>
      <vt:lpstr>Integration Challenges</vt:lpstr>
      <vt:lpstr>Infrastructure &amp; Platform</vt:lpstr>
      <vt:lpstr>Nova Network</vt:lpstr>
      <vt:lpstr>PowerPoint 演示文稿</vt:lpstr>
      <vt:lpstr>PowerPoint 演示文稿</vt:lpstr>
      <vt:lpstr>PowerPoint 演示文稿</vt:lpstr>
      <vt:lpstr>PowerPoint 演示文稿</vt:lpstr>
      <vt:lpstr>PowerPoint 演示文稿</vt:lpstr>
      <vt:lpstr>PowerPoint 演示文稿</vt:lpstr>
      <vt:lpstr>Load Balancer</vt:lpstr>
      <vt:lpstr>PowerPoint 演示文稿</vt:lpstr>
      <vt:lpstr>PowerPoint 演示文稿</vt:lpstr>
      <vt:lpstr>Kanyun: Monitoring system</vt:lpstr>
      <vt:lpstr>Dough:Billing system</vt:lpstr>
      <vt:lpstr>Sina Contributions</vt:lpstr>
      <vt:lpstr>Sina Contributions</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Sina Web Service项目评审</dc:title>
  <dc:creator>joychan</dc:creator>
  <cp:lastModifiedBy>rongtao</cp:lastModifiedBy>
  <cp:revision>231</cp:revision>
  <cp:lastPrinted>1601-01-01T00:00:00Z</cp:lastPrinted>
  <dcterms:created xsi:type="dcterms:W3CDTF">2012-05-02T14:07:22Z</dcterms:created>
  <dcterms:modified xsi:type="dcterms:W3CDTF">2020-06-19T01:00:01Z</dcterms:modified>
</cp:coreProperties>
</file>