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互联网架构设计背后的渊源</a:t>
            </a:r>
          </a:p>
        </p:txBody>
      </p:sp>
      <p:sp>
        <p:nvSpPr>
          <p:cNvPr id="120" name="Shape 120"/>
          <p:cNvSpPr/>
          <p:nvPr>
            <p:ph type="subTitle" sz="quarter" idx="1"/>
          </p:nvPr>
        </p:nvSpPr>
        <p:spPr>
          <a:xfrm>
            <a:off x="1447800" y="8623300"/>
            <a:ext cx="20828000" cy="1587500"/>
          </a:xfrm>
          <a:prstGeom prst="rect">
            <a:avLst/>
          </a:prstGeom>
        </p:spPr>
        <p:txBody>
          <a:bodyPr/>
          <a:lstStyle/>
          <a:p>
            <a:pPr/>
            <a:r>
              <a:t>孟宁</a:t>
            </a:r>
          </a:p>
        </p:txBody>
      </p:sp>
      <p:pic>
        <p:nvPicPr>
          <p:cNvPr id="121"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2" name="Shape 122"/>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优先次序的重要性</a:t>
            </a:r>
          </a:p>
        </p:txBody>
      </p:sp>
      <p:sp>
        <p:nvSpPr>
          <p:cNvPr id="149" name="Shape 149"/>
          <p:cNvSpPr/>
          <p:nvPr>
            <p:ph type="body" idx="1"/>
          </p:nvPr>
        </p:nvSpPr>
        <p:spPr>
          <a:prstGeom prst="rect">
            <a:avLst/>
          </a:prstGeom>
        </p:spPr>
        <p:txBody>
          <a:bodyPr/>
          <a:lstStyle/>
          <a:p>
            <a:pPr marL="539750" indent="-539750" defTabSz="701675">
              <a:spcBef>
                <a:spcPts val="5000"/>
              </a:spcBef>
              <a:defRPr sz="4420"/>
            </a:pPr>
            <a:r>
              <a:t>这些具体目标看起来是网络系统需求的一个完整列表。可重要的是我们需要理解这些目标先后顺序的重要性。如果顺序发生改变，将会导致完全不同的网络架构。</a:t>
            </a:r>
          </a:p>
          <a:p>
            <a:pPr marL="539750" indent="-539750" defTabSz="701675">
              <a:spcBef>
                <a:spcPts val="5000"/>
              </a:spcBef>
              <a:defRPr sz="4420"/>
            </a:pPr>
            <a:r>
              <a:t>对于军用网络，意味着在传输数据时可能遭到敌方破坏的复杂情况，那么通信生存能力就会成为首要目标，而计费管理能力则是排在最后的目标。</a:t>
            </a:r>
          </a:p>
          <a:p>
            <a:pPr marL="539750" indent="-539750" defTabSz="701675">
              <a:spcBef>
                <a:spcPts val="5000"/>
              </a:spcBef>
              <a:defRPr sz="4420"/>
            </a:pPr>
            <a:r>
              <a:t>尽管面临故障的生存能力在互联网架构设计中是首要目标，但是相对于将现存网络互连起来这一核心目标而言毕竟是第二位的。因为单一的多种传输介质网络架构或许会有更强的生存能力，但它不利于将现存网络互连起来这一核心目标。</a:t>
            </a:r>
          </a:p>
          <a:p>
            <a:pPr marL="539750" indent="-539750" defTabSz="701675">
              <a:spcBef>
                <a:spcPts val="5000"/>
              </a:spcBef>
              <a:defRPr sz="4420"/>
            </a:pPr>
            <a:r>
              <a:t>如果您仔细考虑了上面的目标清单，会发现它是互联网架构设计决策的优先次序。接下来几部分将讨论这个清单和互联网架构特征之间的关系。</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面临故障时的通信生存能力</a:t>
            </a:r>
          </a:p>
        </p:txBody>
      </p:sp>
      <p:sp>
        <p:nvSpPr>
          <p:cNvPr id="152" name="Shape 152"/>
          <p:cNvSpPr/>
          <p:nvPr>
            <p:ph type="body" idx="1"/>
          </p:nvPr>
        </p:nvSpPr>
        <p:spPr>
          <a:prstGeom prst="rect">
            <a:avLst/>
          </a:prstGeom>
        </p:spPr>
        <p:txBody>
          <a:bodyPr/>
          <a:lstStyle/>
          <a:p>
            <a:pPr/>
            <a:r>
              <a:t>在战争期间，我们更关心如何尽快地将收集到的信息可靠地传递到目的地，而不考虑通信费用。所以最初大家并不关心资源的计费管理，而对于商用网络架构的设计，资源的计费管理应该放在首要位置。</a:t>
            </a:r>
          </a:p>
          <a:p>
            <a:pPr/>
            <a:r>
              <a:t>互联网最重要的目标是能够持续地提供通信服务，即使在部分网络和网关出现故障的情况下。换句话说，在传输层之上只有网络完全不通时才会出现通信失败。架构完全掩盖掉了任何短暂性的错误。</a:t>
            </a:r>
          </a:p>
          <a:p>
            <a:pPr/>
            <a:r>
              <a:t>为了实现这个目标，通信会话的状态必须被保存。典型的状态信息包括已发送的数据包数、已确认的数据包数，还有流量控制信息等。</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“fate-sharing（生死与共）”</a:t>
            </a:r>
          </a:p>
        </p:txBody>
      </p:sp>
      <p:sp>
        <p:nvSpPr>
          <p:cNvPr id="155" name="Shape 155"/>
          <p:cNvSpPr/>
          <p:nvPr>
            <p:ph type="body" idx="1"/>
          </p:nvPr>
        </p:nvSpPr>
        <p:spPr>
          <a:prstGeom prst="rect">
            <a:avLst/>
          </a:prstGeom>
        </p:spPr>
        <p:txBody>
          <a:bodyPr/>
          <a:lstStyle/>
          <a:p>
            <a:pPr/>
            <a:r>
              <a:t>有些网络架构是把这些状态信息保存在网络中间的分组交换节点上。在这种情况下，为了使信息不丢失，就需要把这些状态信息在传输节点之间复制。在分布式状态下管理这些状态信息的健壮算法很难实现，所以这种分布式的网络几乎都不提供应付失败的机制。</a:t>
            </a:r>
          </a:p>
          <a:p>
            <a:pPr/>
            <a:r>
              <a:t>互联网架构选择的方案是把状态信息收集起来保存在网络通信的两端。这种方式称为“fate-sharing（生死与共）”。它的意思是通信的一端消失了，那么另一端也同时将自己保存的状态信息丢掉。具体来说，传输层的状态信息保存在主机中，主机连接到整个网络并且使用整个网络上的服务。</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“fate-sharing”模式的优点和特点</a:t>
            </a:r>
          </a:p>
        </p:txBody>
      </p:sp>
      <p:sp>
        <p:nvSpPr>
          <p:cNvPr id="158" name="Shape 158"/>
          <p:cNvSpPr/>
          <p:nvPr>
            <p:ph type="body" idx="1"/>
          </p:nvPr>
        </p:nvSpPr>
        <p:spPr>
          <a:prstGeom prst="rect">
            <a:avLst/>
          </a:prstGeom>
        </p:spPr>
        <p:txBody>
          <a:bodyPr/>
          <a:lstStyle/>
          <a:p>
            <a:pPr/>
            <a:r>
              <a:t>“fate-sharing”模式比“复制”模式有两大优势：第一，前者能够不受任何网络中间节点故障的影响，而后者却不能；第二，前者工程实现更容易。</a:t>
            </a:r>
          </a:p>
          <a:p>
            <a:pPr/>
            <a:r>
              <a:t>“fate-sharing”模式意味着两点：第一，中间分组交换节点或网关都不保存当前通信会话的状态信息，换句话说，它们是无状态的分组交换。因此这种网络架构常常被称为数据报网络。第二，在这种架构中主机的作用更重要，因为它不像有些网络本身提供可靠的数据传输服务，而它利用主机端的传输层算法保证了数据被有序传输、丢包重传和确认等，而主机上的应用程序不必关心数据传输上的细节问题。</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支持多种类型的通信服务</a:t>
            </a:r>
          </a:p>
        </p:txBody>
      </p:sp>
      <p:sp>
        <p:nvSpPr>
          <p:cNvPr id="161" name="Shape 161"/>
          <p:cNvSpPr/>
          <p:nvPr>
            <p:ph type="body" idx="1"/>
          </p:nvPr>
        </p:nvSpPr>
        <p:spPr>
          <a:prstGeom prst="rect">
            <a:avLst/>
          </a:prstGeom>
        </p:spPr>
        <p:txBody>
          <a:bodyPr/>
          <a:lstStyle/>
          <a:p>
            <a:pPr marL="514350" indent="-514350" defTabSz="668655">
              <a:spcBef>
                <a:spcPts val="4700"/>
              </a:spcBef>
              <a:defRPr sz="4212"/>
            </a:pPr>
            <a:r>
              <a:t>不同类型的通信服务在传输速度、延迟、可靠性等方面差别很大。</a:t>
            </a:r>
          </a:p>
          <a:p>
            <a:pPr marL="514350" indent="-514350" defTabSz="668655">
              <a:spcBef>
                <a:spcPts val="4700"/>
              </a:spcBef>
              <a:defRPr sz="4212"/>
            </a:pPr>
            <a:r>
              <a:t>最传统的类型是一种双向可靠的数据传输服务。这种服务又被称为“虚电路”服务，适用于远程登陆和文件传输这类应用，这是在使用TCP的互联网架构中首要提供的服务。</a:t>
            </a:r>
          </a:p>
          <a:p>
            <a:pPr marL="514350" indent="-514350" defTabSz="668655">
              <a:spcBef>
                <a:spcPts val="4700"/>
              </a:spcBef>
              <a:defRPr sz="4212"/>
            </a:pPr>
            <a:r>
              <a:t>很早人们就认识到即使是传统的“虚电路”服务也无法满足多样性的需求。比如其中的远程登陆和文件传输，前者要求服务延迟不能太大，但对带宽并没有过高要求；而对于文件传输，更关心的是数据的吞吐量而不是传输延时。此前，TCP尝试同时提供这两种服务，结果并不理想。</a:t>
            </a:r>
          </a:p>
          <a:p>
            <a:pPr marL="514350" indent="-514350" defTabSz="668655">
              <a:spcBef>
                <a:spcPts val="4700"/>
              </a:spcBef>
              <a:defRPr sz="4212"/>
            </a:pPr>
            <a:r>
              <a:t>最初TCP的设计目标是让它足够通用，可以提供任何需要的服务类型。但是，等弄清楚不同服务类型的特点后，发现使用一个协议来承载不太可能。</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实时通信传输服务</a:t>
            </a:r>
          </a:p>
        </p:txBody>
      </p:sp>
      <p:sp>
        <p:nvSpPr>
          <p:cNvPr id="164" name="Shape 164"/>
          <p:cNvSpPr/>
          <p:nvPr>
            <p:ph type="body" idx="1"/>
          </p:nvPr>
        </p:nvSpPr>
        <p:spPr>
          <a:prstGeom prst="rect">
            <a:avLst/>
          </a:prstGeom>
        </p:spPr>
        <p:txBody>
          <a:bodyPr/>
          <a:lstStyle/>
          <a:p>
            <a:pPr marL="488950" indent="-488950" defTabSz="635634">
              <a:spcBef>
                <a:spcPts val="4500"/>
              </a:spcBef>
              <a:defRPr sz="4004"/>
            </a:pPr>
            <a:r>
              <a:t>电话会议和电视直播就用到了这一服务。实时通信传输服务的首要要求是，在传输数据包时，有更小和更平滑的延时，而并不要求很高的可靠性。</a:t>
            </a:r>
          </a:p>
          <a:p>
            <a:pPr marL="488950" indent="-488950" defTabSz="635634">
              <a:spcBef>
                <a:spcPts val="4500"/>
              </a:spcBef>
              <a:defRPr sz="4004"/>
            </a:pPr>
            <a:r>
              <a:t>也就是说在电话会议中传输过来的语音及时且连续就行，不需要每个音节都很清晰准确。大致过程是应用层将模拟语音数字化，并打包这些二进制数据，然后按序通过网络发送。这些数据包必须有序才能保证还原成正确的语音信号。如果一些数据包未按预期到达，那就不能及时的再现语音了。</a:t>
            </a:r>
          </a:p>
          <a:p>
            <a:pPr marL="488950" indent="-488950" defTabSz="635634">
              <a:spcBef>
                <a:spcPts val="4500"/>
              </a:spcBef>
              <a:defRPr sz="4004"/>
            </a:pPr>
            <a:r>
              <a:t>在使用TCP的情况下做了一系列的研究对传输延时进行控制，最后惊讶地发现，传输的可靠性才是导致延时的主要原因。这是因为典型的可靠传输协议发现丢包时会发送一个重传请求，并会推迟后续数据包的传输，直到丢包重传成功了才会滑动发送窗口传输后续数据包。这种情况一旦发生会造成数倍的额外延时，也可能会完全中断。导致最终得到的语音数据是完整的，但却只能听到断断续续无法识别的声音。</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传输层和网络层的划分</a:t>
            </a:r>
          </a:p>
        </p:txBody>
      </p:sp>
      <p:sp>
        <p:nvSpPr>
          <p:cNvPr id="167" name="Shape 167"/>
          <p:cNvSpPr/>
          <p:nvPr>
            <p:ph type="body" idx="1"/>
          </p:nvPr>
        </p:nvSpPr>
        <p:spPr>
          <a:prstGeom prst="rect">
            <a:avLst/>
          </a:prstGeom>
        </p:spPr>
        <p:txBody>
          <a:bodyPr/>
          <a:lstStyle/>
          <a:p>
            <a:pPr marL="546100" indent="-546100" defTabSz="709930">
              <a:spcBef>
                <a:spcPts val="5000"/>
              </a:spcBef>
              <a:defRPr sz="4472"/>
            </a:pPr>
            <a:r>
              <a:t>在互联网架构建立之初就有满足传输服务多样性的目标，对于诸如可靠性、延时、带宽等等要求各不相同的服务，必须可以兼容它们同时传输。</a:t>
            </a:r>
          </a:p>
          <a:p>
            <a:pPr marL="546100" indent="-546100" defTabSz="709930">
              <a:spcBef>
                <a:spcPts val="5000"/>
              </a:spcBef>
              <a:defRPr sz="4472"/>
            </a:pPr>
            <a:r>
              <a:t>为了实现这个目标，设计者们将 TCP和IP从原来架构中的单个协议扩展成现在的两层。也就是传输层和网络层。传输层的TCP提供一类特殊的服务：支持可靠有序的数据流传输，而网络层的IP则试图提供一个基础，与多种类型的服务相隔离。而这个基础就是IP数据报，在IP数据报之上支持持续连接来传递报文，但是单纯使用数据报传输，其可靠性得不到保证。我们需要建立独立于数据报的可靠传输服务（通过在高层实现确认重传机制），或者使用底层网络原有的可靠性服务。此外还有一种与TCP对应的协议：用户数据报协议UDP，不同于TCP，它面向无连接且不可靠的。对于互联网中基本的数据报服务，它可以提供一个应用层的接口。</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lvl1pPr defTabSz="751205">
              <a:defRPr sz="10192"/>
            </a:lvl1pPr>
          </a:lstStyle>
          <a:p>
            <a:pPr/>
            <a:r>
              <a:t>上层架构（理想）和下层依赖（现实）</a:t>
            </a:r>
          </a:p>
        </p:txBody>
      </p:sp>
      <p:sp>
        <p:nvSpPr>
          <p:cNvPr id="170" name="Shape 170"/>
          <p:cNvSpPr/>
          <p:nvPr>
            <p:ph type="body" idx="1"/>
          </p:nvPr>
        </p:nvSpPr>
        <p:spPr>
          <a:prstGeom prst="rect">
            <a:avLst/>
          </a:prstGeom>
        </p:spPr>
        <p:txBody>
          <a:bodyPr/>
          <a:lstStyle/>
          <a:p>
            <a:pPr marL="577850" indent="-577850" defTabSz="751205">
              <a:spcBef>
                <a:spcPts val="5300"/>
              </a:spcBef>
              <a:defRPr sz="4732"/>
            </a:pPr>
            <a:r>
              <a:t>互联网架构中对于多种服务的支持不应该由下层网络来提供，否则会背离互联网架构设计的目标。因而，我们希望由主机和网关来提供算法，将各种服务从基本的数据报服务（IP数据报）中抽象出来。比如有这样一种算法：选出有延时要求但是不要求可靠服务的数据报，将它们放在传输队列的前段，对于这类数据报，生命周期一旦结束就将其丢弃。这样就可以保证它们尽量快的传输，以满足延时要求，这就是通过优先传输队列的方法提供实时通信传输服务。此外，那些要求可靠性的数据报就放在队列后段，对于这些数据报，不管它们在网络中存有多久都不会被丢弃，以保证最终能正确传输，满足可靠性。</a:t>
            </a:r>
          </a:p>
          <a:p>
            <a:pPr marL="577850" indent="-577850" defTabSz="751205">
              <a:spcBef>
                <a:spcPts val="5300"/>
              </a:spcBef>
              <a:defRPr sz="4732"/>
            </a:pPr>
            <a:r>
              <a:t>针对单一服务设计的网络，在支持其他服务的时候会有各种问题。</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网络的多样性</a:t>
            </a:r>
          </a:p>
        </p:txBody>
      </p:sp>
      <p:sp>
        <p:nvSpPr>
          <p:cNvPr id="173" name="Shape 173"/>
          <p:cNvSpPr/>
          <p:nvPr>
            <p:ph type="body" idx="1"/>
          </p:nvPr>
        </p:nvSpPr>
        <p:spPr>
          <a:prstGeom prst="rect">
            <a:avLst/>
          </a:prstGeom>
        </p:spPr>
        <p:txBody>
          <a:bodyPr/>
          <a:lstStyle>
            <a:lvl1pPr marL="622300" indent="-622300" defTabSz="808990">
              <a:spcBef>
                <a:spcPts val="5700"/>
              </a:spcBef>
              <a:defRPr sz="5096"/>
            </a:lvl1pPr>
          </a:lstStyle>
          <a:p>
            <a:pPr/>
            <a:r>
              <a:t>互联网架构获得成功的重要原因在于它能够整合不同技术的网络架构，包括军事和商业领域的网络技术。互联网架构非常成功地达成了这一目标：它工作在多种网络之上，包括长途网（ARPANET和X.25网络等）、局域网（以太网、环网等）、卫星广播网（DARPA大西洋卫星网传输速率为64K b/s，DARPA实验宽带网在美国国内传输速率为3Mb/s）、无线电分组交换网络（DARPA无线电分组交换网络以及英国一个实验的无线电分组交换网络和由业余无线电操作人员开发的网络）、多种多样的串行连接（从1200b/s的异步连接到T1网络）以及各种其他设备，包括计算机内部总线和通过其他网络套件提供的服务（如IBM的HASP提供的更高层的传输服务）。</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互联网对网络的适应性</a:t>
            </a:r>
          </a:p>
        </p:txBody>
      </p:sp>
      <p:sp>
        <p:nvSpPr>
          <p:cNvPr id="176" name="Shape 176"/>
          <p:cNvSpPr/>
          <p:nvPr>
            <p:ph type="body" idx="1"/>
          </p:nvPr>
        </p:nvSpPr>
        <p:spPr>
          <a:prstGeom prst="rect">
            <a:avLst/>
          </a:prstGeom>
        </p:spPr>
        <p:txBody>
          <a:bodyPr/>
          <a:lstStyle/>
          <a:p>
            <a:pPr marL="590550" indent="-590550" defTabSz="767715">
              <a:spcBef>
                <a:spcPts val="5400"/>
              </a:spcBef>
              <a:defRPr sz="4836"/>
            </a:pPr>
            <a:r>
              <a:t>网络架构通过对网络提供的功能做出最低限度的假设来达到这样的适应性。基本假设是：网络可以传输数据包或数据报，数据包必须是合适的大小，可能最小是100比特，并且应该具有合理的但不完美的可靠传输。如果不是点对点连接，则网络必须具有合适的寻址方式。</a:t>
            </a:r>
          </a:p>
          <a:p>
            <a:pPr marL="590550" indent="-590550" defTabSz="767715">
              <a:spcBef>
                <a:spcPts val="5400"/>
              </a:spcBef>
              <a:defRPr sz="4836"/>
            </a:pPr>
            <a:r>
              <a:t>有很多服务是明确不应该由下层网络提供的，包括可靠性或按序传递、网络级广播或组播、传输数据包的优先级排序、对多种服务类型的支持、还有丢包或延时等具体细节。因为这些服务都必须在多种不同网络及其连向网络的主机上重新设计实现。因此在传输层设计这些服务将更简单，例如通过TCP实现的可靠传递，仅需设计一次，可以运行在差不多所有的主机上。</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引言</a:t>
            </a:r>
          </a:p>
        </p:txBody>
      </p:sp>
      <p:sp>
        <p:nvSpPr>
          <p:cNvPr id="125" name="Shape 125"/>
          <p:cNvSpPr/>
          <p:nvPr>
            <p:ph type="body" idx="1"/>
          </p:nvPr>
        </p:nvSpPr>
        <p:spPr>
          <a:prstGeom prst="rect">
            <a:avLst/>
          </a:prstGeom>
        </p:spPr>
        <p:txBody>
          <a:bodyPr/>
          <a:lstStyle/>
          <a:p>
            <a:pPr/>
            <a:r>
              <a:t>TCP/IP互联网协议簇于1973年被首次提出，由DARPA(The Defense Advanced Research Projects Agency)开发，已经被广泛应用于国防和经济领域各个层面。如今我们可以轻易找到大量研究论文和协议标准规格，它们详尽描述了TCP/IP协议簇的工作原理和具体规格。但是我们很难从这些论文和标准中弄清楚互联网为什么一步步地变成了今天的样子。比如IP协议是基于无连接数据报（Datagram）模式的，但其中详细的设计动机已经被人们大大地误解了。只有理解历史才能预测未来的发展趋势，我们一起找出互联网协议演化至今的背后逻辑。</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其他的具体目标</a:t>
            </a:r>
          </a:p>
        </p:txBody>
      </p:sp>
      <p:sp>
        <p:nvSpPr>
          <p:cNvPr id="179" name="Shape 179"/>
          <p:cNvSpPr/>
          <p:nvPr>
            <p:ph type="body" idx="1"/>
          </p:nvPr>
        </p:nvSpPr>
        <p:spPr>
          <a:prstGeom prst="rect">
            <a:avLst/>
          </a:prstGeom>
        </p:spPr>
        <p:txBody>
          <a:bodyPr/>
          <a:lstStyle/>
          <a:p>
            <a:pPr/>
            <a:r>
              <a:t>前面三个具体目标对互联网架构设计的影响最为深刻，其余的具体目标重要性低一些，在互联网架构设计中或有所忽略或设计的并不完善。支持资源的分布式管理这一目标在某些方面做的很好，比如互联网中有很多网关，它们并不是由同一个机构管理，而不同机构会有不同的路由算法，这时就必须要求它们能够正确地交换路由表，不管他们之间是否相互信任。事实上在各个网关中存在着各种各样的算法，因为网关和该网关连接的网络常常是由不同的组织管理的。</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网络管理问题</a:t>
            </a:r>
          </a:p>
        </p:txBody>
      </p:sp>
      <p:sp>
        <p:nvSpPr>
          <p:cNvPr id="182" name="Shape 182"/>
          <p:cNvSpPr/>
          <p:nvPr>
            <p:ph type="body" idx="1"/>
          </p:nvPr>
        </p:nvSpPr>
        <p:spPr>
          <a:prstGeom prst="rect">
            <a:avLst/>
          </a:prstGeom>
        </p:spPr>
        <p:txBody>
          <a:bodyPr/>
          <a:lstStyle/>
          <a:p>
            <a:pPr/>
            <a:r>
              <a:t>曾经互联网在涉及到分布式管理时缺乏足够的工具，特别是路由问题。大型网络的路由决策受到计费管理等资源使用政策的限制，当然在少数情况下我们可以手动配置路由表的方式解决，但这很容易出错，且不够灵活。随着网络规模的扩大，各种各样的网络设备逐渐增多，对原本成功的资源分布式管理方式带来了更大的挑战，缺乏足够的工具来分布式管理网络的问题更加突出，在解决这个问题的过程中也形成了诸如SNMP协议的标准用来支持集中化的管理工具，这在一定程度上缓解了网络管理问题。</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软件定义网络SDN</a:t>
            </a:r>
          </a:p>
        </p:txBody>
      </p:sp>
      <p:sp>
        <p:nvSpPr>
          <p:cNvPr id="185" name="Shape 185"/>
          <p:cNvSpPr/>
          <p:nvPr>
            <p:ph type="body" idx="1"/>
          </p:nvPr>
        </p:nvSpPr>
        <p:spPr>
          <a:prstGeom prst="rect">
            <a:avLst/>
          </a:prstGeom>
        </p:spPr>
        <p:txBody>
          <a:bodyPr/>
          <a:lstStyle>
            <a:lvl1pPr marL="539750" indent="-539750" defTabSz="701675">
              <a:spcBef>
                <a:spcPts val="5000"/>
              </a:spcBef>
              <a:defRPr sz="4420"/>
            </a:lvl1pPr>
          </a:lstStyle>
          <a:p>
            <a:pPr/>
            <a:r>
              <a:t>互联网承载的应用和服务越来越多，这也给网络中间设备赋予了更多的职责，造成网络协议越来越臃肿复杂且设备成本越来越高，网络数据流量分布式决策的架构方式成了这些问题的根源。在单一组织管理下的网络中，将网络中的数据面（数据转发）和控制面（转发决策）相分离，从而将网络中所有网络设备的控制功能和管理功能集中起来由单一设备的控制器（逻辑上单一内部可以使用分布式）负责，这样就可以既解决了资源的分布式管理难题又解决了网络协议臃肿复杂造成的网络设备成本的提高和性能方面的损失。这种数据面和控制面分离的方法即是软件定义网络SDN的核心思想。互联网架构在未来几年最重要的变化可能是一个新的资源管理平台——网络操作系统，也就是SDN网络的控制器。但SDN并不能解决不同的管理部门间协作管理共用的网络资源问题，也就是说，网络资源的分布式管理依然是互联网架构中非常重要的一部分，而SDN局部地挑战了互联网架构的分布式原则。</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丢包重传问题</a:t>
            </a:r>
          </a:p>
        </p:txBody>
      </p:sp>
      <p:sp>
        <p:nvSpPr>
          <p:cNvPr id="188" name="Shape 188"/>
          <p:cNvSpPr/>
          <p:nvPr>
            <p:ph type="body" idx="1"/>
          </p:nvPr>
        </p:nvSpPr>
        <p:spPr>
          <a:prstGeom prst="rect">
            <a:avLst/>
          </a:prstGeom>
        </p:spPr>
        <p:txBody>
          <a:bodyPr/>
          <a:lstStyle/>
          <a:p>
            <a:pPr/>
            <a:r>
              <a:t>效率低下的另一个来源是丢包重传。由于互联网架构不支持丢失的数据包在网络层面上恢复，那就需要重新传输丢失的数据包，完整地从源端重新传输到目的端。这意味着，数据包可能多次跨越多个中间网络，而在网络层面的复苏不会产生这种重复流量。这是前面提到的由主机负责可靠传输服务的方式所带来的性能损失，但这样网络接口代码要简单得多。如果重传率足够低（例如1％）则增加的成本是可以接受的。显然在1%的丢包率状况下这样相当合理，但如果有10%的丢包率，那在网络层支持可靠传输服务就是必需的了。</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主机与网络</a:t>
            </a:r>
          </a:p>
        </p:txBody>
      </p:sp>
      <p:sp>
        <p:nvSpPr>
          <p:cNvPr id="191" name="Shape 191"/>
          <p:cNvSpPr/>
          <p:nvPr>
            <p:ph type="body" idx="1"/>
          </p:nvPr>
        </p:nvSpPr>
        <p:spPr>
          <a:prstGeom prst="rect">
            <a:avLst/>
          </a:prstGeom>
        </p:spPr>
        <p:txBody>
          <a:bodyPr/>
          <a:lstStyle/>
          <a:p>
            <a:pPr/>
            <a:r>
              <a:t>主机接入互联网的代价也许比其他方案成本要高，因为网络运行的一些服务必须在主机上实现，如确认和重传策略，而不是在网络中实现。最初在主机上实现这些协议有点令人望而生畏，其实随着经验的积累，我们可以将传输协议抽象出来，而不用区分不同类型的主机。这样在新类型的主机上实现这些协议也变得相对轻松，到今天这些协议可以运行在各种各样的设备上，包括个人电脑、智能手机和计算资源非常有限的嵌入式设备。</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确认和重传策略带来的性能问题</a:t>
            </a:r>
          </a:p>
        </p:txBody>
      </p:sp>
      <p:sp>
        <p:nvSpPr>
          <p:cNvPr id="194" name="Shape 194"/>
          <p:cNvSpPr/>
          <p:nvPr>
            <p:ph type="body" idx="1"/>
          </p:nvPr>
        </p:nvSpPr>
        <p:spPr>
          <a:prstGeom prst="rect">
            <a:avLst/>
          </a:prstGeom>
        </p:spPr>
        <p:txBody>
          <a:bodyPr/>
          <a:lstStyle/>
          <a:p>
            <a:pPr/>
            <a:r>
              <a:t>主机负责可靠传输服务，如确认和重传策略等，当通信的另一端失去连接时这些算法依然在主机上驻留并继续进行确认或重传的动作，这就会造成网络和主机性能下降甚至瘫痪。这个问题是不可容忍的。因为最初的实验只涉及有限数量的几台主机，算法在主机上驻留造成的问题是可控的。然而，随着互联网的使用量大幅增长，这个问题就会时常浮现出来。为了让网络更加稳健，导致了“fate-sharing”方法产生，使得主机驻留算法产生的损失稳定在可容忍的范围内。</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支持网络资源的计费统计</a:t>
            </a:r>
          </a:p>
        </p:txBody>
      </p:sp>
      <p:sp>
        <p:nvSpPr>
          <p:cNvPr id="197" name="Shape 197"/>
          <p:cNvSpPr/>
          <p:nvPr>
            <p:ph type="body" idx="1"/>
          </p:nvPr>
        </p:nvSpPr>
        <p:spPr>
          <a:prstGeom prst="rect">
            <a:avLst/>
          </a:prstGeom>
        </p:spPr>
        <p:txBody>
          <a:bodyPr/>
          <a:lstStyle/>
          <a:p>
            <a:pPr/>
            <a:r>
              <a:t>最初的互联网架构并没有考虑计费管理的问题，随着网络的应用范围从军事用途扩大到商业应用时，网络资源的计费统计能力在架构上的缺陷和缺乏监测工具等问题才逐渐得到研究。目前已经有大量的流量监测和计费统计管理工具，但流量统计的精确性问题依然会时常浮现出来，这是IP网络在架构上的固有缺陷，因为网络中间设备很难判断哪些数据包是由丢包重传引起的重复数据包，而这些重复传输的数据流量是由网络自身问题造成的，不应该由用户为此买单。</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总结与展望</a:t>
            </a:r>
          </a:p>
        </p:txBody>
      </p:sp>
      <p:sp>
        <p:nvSpPr>
          <p:cNvPr id="200" name="Shape 200"/>
          <p:cNvSpPr/>
          <p:nvPr>
            <p:ph type="body" idx="1"/>
          </p:nvPr>
        </p:nvSpPr>
        <p:spPr>
          <a:prstGeom prst="rect">
            <a:avLst/>
          </a:prstGeom>
        </p:spPr>
        <p:txBody>
          <a:bodyPr/>
          <a:lstStyle/>
          <a:p>
            <a:pPr marL="488950" indent="-488950" defTabSz="635634">
              <a:spcBef>
                <a:spcPts val="4500"/>
              </a:spcBef>
              <a:defRPr sz="4004"/>
            </a:pPr>
            <a:r>
              <a:t>从互联网架构设计目标的优先顺序来看，互联网架构是成功的。</a:t>
            </a:r>
            <a:r>
              <a:rPr>
                <a:latin typeface="宋体"/>
                <a:ea typeface="宋体"/>
                <a:cs typeface="宋体"/>
                <a:sym typeface="宋体"/>
              </a:rPr>
              <a:t>它的成功是基于特定优先次序的设计目标来认定的，基于存储转发</a:t>
            </a:r>
            <a:r>
              <a:t>的数据报交换</a:t>
            </a:r>
            <a:r>
              <a:rPr>
                <a:latin typeface="宋体"/>
                <a:ea typeface="宋体"/>
                <a:cs typeface="宋体"/>
                <a:sym typeface="宋体"/>
              </a:rPr>
              <a:t>传输很好地达成了大多数重要的设计目标。</a:t>
            </a:r>
            <a:endParaRPr>
              <a:latin typeface="宋体"/>
              <a:ea typeface="宋体"/>
              <a:cs typeface="宋体"/>
              <a:sym typeface="宋体"/>
            </a:endParaRPr>
          </a:p>
          <a:p>
            <a:pPr marL="488950" indent="-488950" defTabSz="635634">
              <a:spcBef>
                <a:spcPts val="4500"/>
              </a:spcBef>
              <a:defRPr sz="4004"/>
            </a:pPr>
            <a:r>
              <a:rPr>
                <a:latin typeface="宋体"/>
                <a:ea typeface="宋体"/>
                <a:cs typeface="宋体"/>
                <a:sym typeface="宋体"/>
              </a:rPr>
              <a:t>下一代网络架构中可能有比数据报更好的抽象封装方式。不论采用任何特定的服务类型，它都可以标识从源端发送到目的端的一系列数据包，可以用“流”来描述这种抽象封装方式。这种方式需要记住通过网络的数据流的特征属性，但这却挑战了网络中间设备不记录通信状态信息的架构原则。</a:t>
            </a:r>
            <a:endParaRPr>
              <a:latin typeface="宋体"/>
              <a:ea typeface="宋体"/>
              <a:cs typeface="宋体"/>
              <a:sym typeface="宋体"/>
            </a:endParaRPr>
          </a:p>
          <a:p>
            <a:pPr marL="488950" indent="-488950" defTabSz="635634">
              <a:spcBef>
                <a:spcPts val="4500"/>
              </a:spcBef>
              <a:defRPr sz="4004"/>
            </a:pPr>
            <a:r>
              <a:rPr>
                <a:latin typeface="宋体"/>
                <a:ea typeface="宋体"/>
                <a:cs typeface="宋体"/>
                <a:sym typeface="宋体"/>
              </a:rPr>
              <a:t>移动性和云计算造成了网络的实时动态变化，而当前的互联网架构并没有为这种动态性作过多考虑。基于“流”的抽象封装方式和SDN的思想或许为解决这诸多问题提供了一个可能的思路，但</a:t>
            </a:r>
            <a:r>
              <a:t>随着物联网的发展</a:t>
            </a:r>
            <a:r>
              <a:rPr>
                <a:latin typeface="宋体"/>
                <a:ea typeface="宋体"/>
                <a:cs typeface="宋体"/>
                <a:sym typeface="宋体"/>
              </a:rPr>
              <a:t>未来以动态性作为基本假设重新审视互联网架构或许是必须的。</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不断演化的互联网架构</a:t>
            </a:r>
          </a:p>
        </p:txBody>
      </p:sp>
      <p:sp>
        <p:nvSpPr>
          <p:cNvPr id="128" name="Shape 128"/>
          <p:cNvSpPr/>
          <p:nvPr>
            <p:ph type="body" idx="1"/>
          </p:nvPr>
        </p:nvSpPr>
        <p:spPr>
          <a:prstGeom prst="rect">
            <a:avLst/>
          </a:prstGeom>
        </p:spPr>
        <p:txBody>
          <a:bodyPr/>
          <a:lstStyle/>
          <a:p>
            <a:pPr marL="590550" indent="-590550" defTabSz="767715">
              <a:spcBef>
                <a:spcPts val="5400"/>
              </a:spcBef>
              <a:defRPr sz="4836"/>
            </a:pPr>
            <a:r>
              <a:t>从最初的协议提案演化到如今的协议标准，它的设计理念已经有了非常大的变化。最初并没有特别强调数据报和无连接服务，但如今它们已成为了互联网架构的基础。将架构分层为IP层和TCP层，现在看来这是很基本的架构设计，但它并未出现在最初的协议提案中。这些互联网架构设计上的演变，都是在不断重复的实践过程中产生的，并最终形成了当前的互联网标准。</a:t>
            </a:r>
          </a:p>
          <a:p>
            <a:pPr marL="590550" indent="-590550" defTabSz="767715">
              <a:spcBef>
                <a:spcPts val="5400"/>
              </a:spcBef>
              <a:defRPr sz="4836"/>
            </a:pPr>
            <a:r>
              <a:t>如今互联网架构依然在变化，比如经常会有新的协议扩展挑战已有的某个设计原则。理解互联网架构设计演化的历史是非常有意义的，它使我们在面对互联网架构上的变化时，能够清晰地理解该变化历史上的来龙去脉，以便做出更明智的决策。</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设计互联网的最初动机</a:t>
            </a:r>
          </a:p>
        </p:txBody>
      </p:sp>
      <p:sp>
        <p:nvSpPr>
          <p:cNvPr id="131" name="Shape 131"/>
          <p:cNvSpPr/>
          <p:nvPr>
            <p:ph type="body" idx="1"/>
          </p:nvPr>
        </p:nvSpPr>
        <p:spPr>
          <a:prstGeom prst="rect">
            <a:avLst/>
          </a:prstGeom>
        </p:spPr>
        <p:txBody>
          <a:bodyPr/>
          <a:lstStyle/>
          <a:p>
            <a:pPr/>
            <a:r>
              <a:t>互联网出现之前各种不同类型的网络之间是很难进行通信的。</a:t>
            </a:r>
          </a:p>
          <a:p>
            <a:pPr/>
            <a:r>
              <a:t>最初是为了把ARPANET网络和ARPA分组无线电网络（packet radio network）连接在一起，为了让分组无线电网络的用户能访问ARPANET网络上的大型服务器。</a:t>
            </a:r>
          </a:p>
          <a:p>
            <a:pPr/>
            <a:r>
              <a:t>尽管当时局域网（LAN）还没有出现，但是设计人员就已经假设将来会有其他类型的网络要连接进来。</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一种可选的方法</a:t>
            </a:r>
          </a:p>
        </p:txBody>
      </p:sp>
      <p:sp>
        <p:nvSpPr>
          <p:cNvPr id="134" name="Shape 134"/>
          <p:cNvSpPr/>
          <p:nvPr>
            <p:ph type="body" idx="1"/>
          </p:nvPr>
        </p:nvSpPr>
        <p:spPr>
          <a:prstGeom prst="rect">
            <a:avLst/>
          </a:prstGeom>
        </p:spPr>
        <p:txBody>
          <a:bodyPr/>
          <a:lstStyle/>
          <a:p>
            <a:pPr/>
            <a:r>
              <a:t>为了实现网络互联的目的，一种可选的方法是设计一个统一的系统把现存的网络连接进来，该系统可以使用多种不同的传输介质，也就是多种传输介质网络。虽然这样高度集成是有代价的，但性能会很好。</a:t>
            </a:r>
          </a:p>
          <a:p>
            <a:pPr/>
            <a:r>
              <a:t>另一方面如果想让这样的互联网系统在实际应用中成功的话，就必须合并现存的不同网络架构，此外网络还有管理域的问题。因此，要实现这样一种方式的互联网似乎有些过于雄心壮志了。</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分组交换（Packet Switching）</a:t>
            </a:r>
          </a:p>
        </p:txBody>
      </p:sp>
      <p:sp>
        <p:nvSpPr>
          <p:cNvPr id="137" name="Shape 137"/>
          <p:cNvSpPr/>
          <p:nvPr>
            <p:ph type="body" idx="1"/>
          </p:nvPr>
        </p:nvSpPr>
        <p:spPr>
          <a:prstGeom prst="rect">
            <a:avLst/>
          </a:prstGeom>
        </p:spPr>
        <p:txBody>
          <a:bodyPr/>
          <a:lstStyle/>
          <a:p>
            <a:pPr/>
            <a:r>
              <a:t>复用技术的选择就是分组交换。电路交换（Circuit Switchinig）的方法也被考虑过，但网络所要支持的很多应用是基于分组交换方式的，比如远程登录，需要互连进来的网络也是分组交换网络。所以分组交换技术成为了互联网架构的基础。</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存储转发（store and forward）</a:t>
            </a:r>
          </a:p>
        </p:txBody>
      </p:sp>
      <p:sp>
        <p:nvSpPr>
          <p:cNvPr id="140" name="Shape 140"/>
          <p:cNvSpPr/>
          <p:nvPr>
            <p:ph type="body" idx="1"/>
          </p:nvPr>
        </p:nvSpPr>
        <p:spPr>
          <a:prstGeom prst="rect">
            <a:avLst/>
          </a:prstGeom>
        </p:spPr>
        <p:txBody>
          <a:bodyPr/>
          <a:lstStyle/>
          <a:p>
            <a:pPr/>
            <a:r>
              <a:t>由于存储转发（store and forward）分组交换技术在APRANET网络中被充分研究并获得了成功，所以利用互联网的分组交换作为一个关键点让网络互联起来，也就是我们所说的网关（Gateway）的核心功能。</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互联网架构设计的核心目标</a:t>
            </a:r>
          </a:p>
        </p:txBody>
      </p:sp>
      <p:sp>
        <p:nvSpPr>
          <p:cNvPr id="143" name="Shape 143"/>
          <p:cNvSpPr/>
          <p:nvPr>
            <p:ph type="body" idx="1"/>
          </p:nvPr>
        </p:nvSpPr>
        <p:spPr>
          <a:prstGeom prst="rect">
            <a:avLst/>
          </a:prstGeom>
        </p:spPr>
        <p:txBody>
          <a:bodyPr/>
          <a:lstStyle/>
          <a:p>
            <a:pPr/>
            <a:r>
              <a:t>互联网架构设计的核心目标是开发一种能够将现存不同类型的网络互连起来充分利用（复用）的有效技术。互联网是由网络互连起来组成的，这样互连起来的网络可以提供更大范围的服务。</a:t>
            </a:r>
          </a:p>
          <a:p>
            <a:pPr/>
            <a:r>
              <a:t>所有这些设计决策构成了互联网架构的核心：将不同类型的网络利用网关互联起来实现分组交换方式的通信，其中网关是基于存储转发算法实现分组传输（Packet Forwarding）的。</a:t>
            </a:r>
          </a:p>
          <a:p>
            <a:pPr/>
            <a:r>
              <a:t>网络架构设计中的核心目标，那就是“effective（有效）”，但是却没有说明有效互联具体要达成什么样的目标。</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互联网架构设计的具体目标</a:t>
            </a:r>
          </a:p>
        </p:txBody>
      </p:sp>
      <p:sp>
        <p:nvSpPr>
          <p:cNvPr id="146" name="Shape 146"/>
          <p:cNvSpPr/>
          <p:nvPr>
            <p:ph type="body" idx="1"/>
          </p:nvPr>
        </p:nvSpPr>
        <p:spPr>
          <a:prstGeom prst="rect">
            <a:avLst/>
          </a:prstGeom>
        </p:spPr>
        <p:txBody>
          <a:bodyPr/>
          <a:lstStyle/>
          <a:p>
            <a:pPr lvl="7" marL="4165600" indent="-520700" defTabSz="676909">
              <a:spcBef>
                <a:spcPts val="4800"/>
              </a:spcBef>
              <a:defRPr sz="4264"/>
            </a:pPr>
            <a:r>
              <a:t>面临故障时的通信生存能力；</a:t>
            </a:r>
          </a:p>
          <a:p>
            <a:pPr lvl="7" marL="4165600" indent="-520700" defTabSz="676909">
              <a:spcBef>
                <a:spcPts val="4800"/>
              </a:spcBef>
              <a:defRPr sz="4264"/>
            </a:pPr>
            <a:r>
              <a:t>支持多种类型的通信服务；</a:t>
            </a:r>
          </a:p>
          <a:p>
            <a:pPr lvl="7" marL="4165600" indent="-520700" defTabSz="676909">
              <a:spcBef>
                <a:spcPts val="4800"/>
              </a:spcBef>
              <a:defRPr sz="4264"/>
            </a:pPr>
            <a:r>
              <a:t>支持不同类型网络的接入；</a:t>
            </a:r>
          </a:p>
          <a:p>
            <a:pPr lvl="7" marL="4165600" indent="-520700" defTabSz="676909">
              <a:spcBef>
                <a:spcPts val="4800"/>
              </a:spcBef>
              <a:defRPr sz="4264"/>
            </a:pPr>
            <a:r>
              <a:t>支持资源的分布式管理；</a:t>
            </a:r>
          </a:p>
          <a:p>
            <a:pPr lvl="7" marL="4165600" indent="-520700" defTabSz="676909">
              <a:spcBef>
                <a:spcPts val="4800"/>
              </a:spcBef>
              <a:defRPr sz="4264"/>
            </a:pPr>
            <a:r>
              <a:t>要考虑成本效益因素；</a:t>
            </a:r>
          </a:p>
          <a:p>
            <a:pPr lvl="7" marL="4165600" indent="-520700" defTabSz="676909">
              <a:spcBef>
                <a:spcPts val="4800"/>
              </a:spcBef>
              <a:defRPr sz="4264"/>
            </a:pPr>
            <a:r>
              <a:t>主机接入互联网的代价要低；</a:t>
            </a:r>
          </a:p>
          <a:p>
            <a:pPr lvl="7" marL="4165600" indent="-520700" defTabSz="676909">
              <a:spcBef>
                <a:spcPts val="4800"/>
              </a:spcBef>
              <a:defRPr sz="4264"/>
            </a:pPr>
            <a:r>
              <a:t>支持网络资源的计费统计。</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