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ARP：Inter-Networking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447800" y="8623300"/>
            <a:ext cx="20828000" cy="1587500"/>
          </a:xfrm>
          <a:prstGeom prst="rect">
            <a:avLst/>
          </a:prstGeom>
        </p:spPr>
        <p:txBody>
          <a:bodyPr/>
          <a:lstStyle/>
          <a:p>
            <a:pPr/>
            <a:r>
              <a:t>孟宁</a:t>
            </a:r>
          </a:p>
        </p:txBody>
      </p:sp>
      <p:pic>
        <p:nvPicPr>
          <p:cNvPr id="12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86777" y="9340198"/>
            <a:ext cx="3604906" cy="3604905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20070080" y="12798845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关注孟宁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z="10976"/>
            </a:lvl1pPr>
          </a:lstStyle>
          <a:p>
            <a:pPr/>
            <a:r>
              <a:t>ARP缓存的数据结构及初始化过程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参照tcp和ip协议的的初始化过程类似，查找arp初始化相关代码，见inet_init函数：</a:t>
            </a:r>
          </a:p>
          <a:p>
            <a:pPr/>
            <a:r>
              <a:t>arp_init函数进行ARP缓存的数据结构及初始化过程</a:t>
            </a:r>
          </a:p>
          <a:p>
            <a:pPr/>
            <a:r>
              <a:t>ARP协议的实现代码量不大，主要集中在arp.c文件中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ARP的主要代码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22300" indent="-622300" defTabSz="808990">
              <a:spcBef>
                <a:spcPts val="5700"/>
              </a:spcBef>
              <a:defRPr sz="5096"/>
            </a:pPr>
            <a:r>
              <a:t>创建和发送一个ARP封包arp_send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t>接收并处理一个ARP封包arp_rcv，其中callback函数指针arp_rcv由链路层接收到数据后根据MAC帧的类型回调arp_rcv进行ARP数据封包的处理。</a:t>
            </a:r>
          </a:p>
          <a:p>
            <a:pPr marL="622300" indent="-622300" defTabSz="808990">
              <a:spcBef>
                <a:spcPts val="5700"/>
              </a:spcBef>
              <a:defRPr sz="5096"/>
            </a:pPr>
          </a:p>
          <a:p>
            <a:pPr marL="622300" indent="-622300" defTabSz="808990">
              <a:spcBef>
                <a:spcPts val="5700"/>
              </a:spcBef>
              <a:defRPr sz="5096"/>
            </a:pPr>
          </a:p>
          <a:p>
            <a:pPr marL="622300" indent="-622300" defTabSz="808990">
              <a:spcBef>
                <a:spcPts val="5700"/>
              </a:spcBef>
              <a:defRPr sz="5096"/>
            </a:pPr>
            <a:r>
              <a:t>具体的ARP协议处理过程主要集中在arp_process函数中</a:t>
            </a:r>
          </a:p>
        </p:txBody>
      </p:sp>
      <p:pic>
        <p:nvPicPr>
          <p:cNvPr id="153" name="屏幕快照 2019-03-24 下午9.35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178" y="8033420"/>
            <a:ext cx="17892501" cy="2784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ARP解析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通过跟踪MenuOS中connect建立连接的代码， __ipv4_neigh_lookup_noref函数负责通过查询ARP缓存，connect在内核里的调用栈一直到__ipv4_neigh_lookup_noref函数</a:t>
            </a:r>
          </a:p>
          <a:p>
            <a:pPr/>
            <a:r>
              <a:t>从代码的封装看arp_find是负责ARP缓存查询的，但实际上对于IPv4来讲是由__ipv4_neigh_lookup_noref函数完成ARP缓存查询的。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地址解析协议ARP</a:t>
            </a:r>
          </a:p>
        </p:txBody>
      </p:sp>
      <p:sp>
        <p:nvSpPr>
          <p:cNvPr id="125" name="Shape 125"/>
          <p:cNvSpPr/>
          <p:nvPr>
            <p:ph type="body" sz="half" idx="1"/>
          </p:nvPr>
        </p:nvSpPr>
        <p:spPr>
          <a:xfrm>
            <a:off x="1689100" y="3238500"/>
            <a:ext cx="21005800" cy="3415441"/>
          </a:xfrm>
          <a:prstGeom prst="rect">
            <a:avLst/>
          </a:prstGeom>
        </p:spPr>
        <p:txBody>
          <a:bodyPr/>
          <a:lstStyle/>
          <a:p>
            <a:pPr marL="342900" indent="-342900" defTabSz="914400">
              <a:spcBef>
                <a:spcPts val="700"/>
              </a:spcBef>
              <a:buClr>
                <a:srgbClr val="99CC00"/>
              </a:buClr>
              <a:buSzPct val="100000"/>
              <a:buFont typeface="Arial"/>
              <a:buChar char="♦"/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ARP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（</a:t>
            </a:r>
            <a:r>
              <a:t>AddressResolutionProtocol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）地址解析协议用于将计算机的网络地址（</a:t>
            </a:r>
            <a:r>
              <a:t>IP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地址</a:t>
            </a:r>
            <a:r>
              <a:t>32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位）转化为物理地址（</a:t>
            </a:r>
            <a:r>
              <a:t>MAC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地址</a:t>
            </a:r>
            <a:r>
              <a:t>48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位）</a:t>
            </a:r>
            <a:r>
              <a:t>[RFC826</a:t>
            </a:r>
            <a:r>
              <a:t>]</a:t>
            </a:r>
          </a:p>
        </p:txBody>
      </p:sp>
      <p:pic>
        <p:nvPicPr>
          <p:cNvPr id="126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0443" y="5416863"/>
            <a:ext cx="9903114" cy="6469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Encapsulation of ARP packet</a:t>
            </a:r>
          </a:p>
        </p:txBody>
      </p:sp>
      <p:pic>
        <p:nvPicPr>
          <p:cNvPr id="12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1796" y="3859310"/>
            <a:ext cx="21576481" cy="505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屏幕快照 2019-03-24 下午8.54.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12734" y="9149387"/>
            <a:ext cx="10847144" cy="40893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ARP解析的输入</a:t>
            </a:r>
          </a:p>
        </p:txBody>
      </p:sp>
      <p:pic>
        <p:nvPicPr>
          <p:cNvPr id="13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9099" y="3731813"/>
            <a:ext cx="21005801" cy="7236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ARP解析的过程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5600"/>
              </a:spcBef>
              <a:defRPr sz="4992"/>
            </a:pPr>
            <a:r>
              <a:t>睡眠，直到从IP层收到IP数据包、next hop地址和interface number。</a:t>
            </a:r>
          </a:p>
          <a:p>
            <a:pPr marL="609600" indent="-609600" defTabSz="792479">
              <a:spcBef>
                <a:spcPts val="5600"/>
              </a:spcBef>
              <a:defRPr sz="4992"/>
            </a:pPr>
            <a:r>
              <a:t>检查高速缓存表，查找该IP数据包的next hop地址。</a:t>
            </a:r>
          </a:p>
          <a:p>
            <a:pPr marL="609600" indent="-609600" defTabSz="792479">
              <a:spcBef>
                <a:spcPts val="5600"/>
              </a:spcBef>
              <a:defRPr sz="4992"/>
            </a:pPr>
            <a:r>
              <a:t>若找到且状态是RESOLVED，从项目中提取硬件MAC地址。将分组连同硬件MAC地址一起发送到数据链路层。</a:t>
            </a:r>
          </a:p>
          <a:p>
            <a:pPr marL="609600" indent="-609600" defTabSz="792479">
              <a:spcBef>
                <a:spcPts val="5600"/>
              </a:spcBef>
              <a:defRPr sz="4992"/>
            </a:pPr>
            <a:r>
              <a:t>若状态是PENDING，把分组放入相应的队列。</a:t>
            </a:r>
          </a:p>
          <a:p>
            <a:pPr marL="609600" indent="-609600" defTabSz="792479">
              <a:spcBef>
                <a:spcPts val="5600"/>
              </a:spcBef>
              <a:defRPr sz="4992"/>
            </a:pPr>
            <a:r>
              <a:t>若未找到，创建一个高速缓存项目，状态置为P且尝试置1。创建一个队列将分组放入队列。发送ARP请求。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ARP cache table</a:t>
            </a:r>
          </a:p>
        </p:txBody>
      </p:sp>
      <p:pic>
        <p:nvPicPr>
          <p:cNvPr id="13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8518" y="3944486"/>
            <a:ext cx="17466964" cy="8197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2004" y="468897"/>
            <a:ext cx="17379992" cy="12778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路由表和ARP缓存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Routing Table</a:t>
            </a:r>
          </a:p>
          <a:p>
            <a:pPr lvl="1"/>
            <a:r>
              <a:t>决定IP包的next hop地址和interface number</a:t>
            </a:r>
          </a:p>
          <a:p>
            <a:pPr/>
            <a:r>
              <a:t>ARP Cache Table</a:t>
            </a:r>
          </a:p>
          <a:p>
            <a:pPr lvl="1"/>
            <a:r>
              <a:t>决定用什么样的MAC地址来封装IP包，以传输到对应interface number的网络接口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9722" y="270250"/>
            <a:ext cx="15124556" cy="1317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