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Socket Programming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47800" y="8623300"/>
            <a:ext cx="20828000" cy="1587500"/>
          </a:xfrm>
          <a:prstGeom prst="rect">
            <a:avLst/>
          </a:prstGeom>
        </p:spPr>
        <p:txBody>
          <a:bodyPr/>
          <a:lstStyle/>
          <a:p>
            <a:pPr/>
            <a:r>
              <a:t>孟宁</a:t>
            </a:r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777" y="9340198"/>
            <a:ext cx="3604906" cy="3604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20070080" y="12798845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关注孟宁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Socket Function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400" indent="-406400" defTabSz="528319">
              <a:spcBef>
                <a:spcPts val="3700"/>
              </a:spcBef>
              <a:defRPr sz="3328"/>
            </a:pPr>
            <a:r>
              <a:t>int socket( int domain, int type, int protocol)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功能：创建一个新的套接字，返回套接字描述符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参数说明：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domain：域类型，指明使用的协议栈，如TCP/IP使用的是 PF_INET	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type: 指明需要的服务类型, 如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SOCK_DGRAM: 数据报服务，UDP协议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SOCK_STREAM: 流服务，TCP协议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protocol:一般都取0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举例：s=socket(PF_INET,SOCK_STREAM,0)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 Function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6900" indent="-596900" defTabSz="775969">
              <a:spcBef>
                <a:spcPts val="5500"/>
              </a:spcBef>
              <a:defRPr sz="4888"/>
            </a:pPr>
            <a:r>
              <a:t>int connect（int sockfd,struct sockaddr *server_addr,int sockaddr_len）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功能： 同远程服务器建立主动连接，成功时返回0，若连接失败返回－1。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参数说明：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Sockfd:套接字描述符，指明创建连接的套接字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Server_addr:指明远程端点：IP地址和端口号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sockaddr_len :地址长度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bind function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8950" indent="-488950" defTabSz="635634">
              <a:spcBef>
                <a:spcPts val="4500"/>
              </a:spcBef>
              <a:defRPr sz="4004"/>
            </a:pPr>
            <a:r>
              <a:t>int bind(int sockfd,struct sockaddr * my_addr,int addrlen)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功能：为套接字指明一个本地端点地址TCP/IP协议使用sockaddr_in结构，包含IP地址和端口号，服务器使用它来指明熟知的端口号，然后等待连接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参数说明：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Sockfd:套接字描述符，指明创建连接的套接字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my_addr:本地地址，IP地址和端口号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addrlen :地址长度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举例：bind(sockfd, (struct sockaddr *)&amp;address, sizeof(address));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listen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8950" indent="-488950" defTabSz="635634">
              <a:spcBef>
                <a:spcPts val="4500"/>
              </a:spcBef>
              <a:defRPr sz="4004"/>
            </a:pPr>
            <a:r>
              <a:t>int listen(int sockfd,int input_queue_size)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功能：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面向连接的服务器使用它将一个套接字置为被动模式，并准备接收传入连接。用于服务器，指明某个套接字连接是被动的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参数说明：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Sockfd:套接字描述符，指明创建连接的套接字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input_queue_size:该套接字使用的队列长度,指定在请求队列中允许的最大请求数 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举例：listen(sockfd,20)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accept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0850" indent="-450850" defTabSz="586104">
              <a:spcBef>
                <a:spcPts val="4100"/>
              </a:spcBef>
              <a:defRPr sz="3691"/>
            </a:pPr>
            <a:r>
              <a:t>int accept(int sockfd, void *addr, int *addrlen); 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功能：获取传入连接请求，返回新的连接的套接字描述符。为每个新的连接请求创建了一个新的套接字，服务器只对新的连接使用该套接字，原来的监听套接字接受其他的连接请求。新的连接上传输数据使用新的套接字，使用完毕，服务器将关闭这个套接字。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参数说明：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Sockfd:套接字描述符，指明正在监听的套接字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addr:提出连接请求的主机地址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addrlen:地址长度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举例：new_sockfd = accept(sockfd, (struct sockaddr *)&amp;address, &amp;addrlen);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sendto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950" indent="-361950" defTabSz="470534">
              <a:spcBef>
                <a:spcPts val="3300"/>
              </a:spcBef>
              <a:defRPr sz="2964"/>
            </a:pPr>
            <a:r>
              <a:t>int sendto(int sockfd, const void * data, int data_len, unsigned int flags, struct sockaddr *remaddr,int remaddr_len）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功能：基于UDP发送数据报，返回实际发送的数据长度，出错时返回－1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参数说明：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sockfd:套接字描述符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data:指向要发送数据的指针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data_len:数据长度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flags:一直为0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remaddr:远端地址：IP地址和端口号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remaddr_len :地址长度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举例：sendto(sockfd,buf,sizeof(buf),0,(struct sockaddr *)&amp;address, sizeof(address));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send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400" indent="-406400" defTabSz="528319">
              <a:spcBef>
                <a:spcPts val="3700"/>
              </a:spcBef>
              <a:defRPr sz="3328"/>
            </a:pPr>
            <a:r>
              <a:t>int send(int sockfd, const void * data, int data_len, unsigned int flags)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功能：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在TCP连接上发送数据,返回成功传送数据的长度，出错时返回－1。send会将外发数据复制到OS内核中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参数说明：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sockfd:套接字描述符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data:指向要发送数据的指针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data_len:数据长度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flags:一直为0</a:t>
            </a:r>
          </a:p>
          <a:p>
            <a:pPr marL="406400" indent="-406400" defTabSz="528319">
              <a:spcBef>
                <a:spcPts val="3700"/>
              </a:spcBef>
              <a:defRPr sz="3328"/>
            </a:pPr>
            <a:r>
              <a:t>举例(p50)：send(s,req,strlen(req),0);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recvfrom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950" indent="-361950" defTabSz="470534">
              <a:spcBef>
                <a:spcPts val="3300"/>
              </a:spcBef>
              <a:defRPr sz="2964"/>
            </a:pPr>
            <a:r>
              <a:t>int recvfrom(int sockfd, void *buf, int buf_len,unsigned int flags,struct sockaddr *from,int *fromlen);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功能：从UDP接收数据，返回实际接收的字节数，失败时返回－1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参数说明：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Sockfd:套接字描述符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buf:指向内存块的指针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buf_len:内存块大小，以字节为单位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flags:一般为0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from:远端的地址，IP地址和端口号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fromlen:远端地址长度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举例：recvfrom(sockfd,buf,8192,0, ,(struct sockaddr *)&amp;address, &amp;fromlen);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recv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000" indent="-381000" defTabSz="495300">
              <a:spcBef>
                <a:spcPts val="3500"/>
              </a:spcBef>
              <a:defRPr sz="3120"/>
            </a:pPr>
            <a:r>
              <a:t>int recv(int sockfd, void *buf, int buf_len,unsigned int flags); </a:t>
            </a:r>
          </a:p>
          <a:p>
            <a:pPr marL="381000" indent="-381000" defTabSz="495300">
              <a:spcBef>
                <a:spcPts val="3500"/>
              </a:spcBef>
              <a:defRPr sz="3120"/>
            </a:pPr>
            <a:r>
              <a:t>功能：</a:t>
            </a:r>
          </a:p>
          <a:p>
            <a:pPr marL="381000" indent="-381000" defTabSz="495300">
              <a:spcBef>
                <a:spcPts val="3500"/>
              </a:spcBef>
              <a:defRPr sz="3120"/>
            </a:pPr>
            <a:r>
              <a:t>从TCP接收数据,返回实际接收的数据长度，出错时返回－1。服务器使用其接收客户请求，客户使用它接受服务器的应答。如果没有数据，将阻塞，如果收到的数据大于缓存的大小，多余的数据将丢弃。</a:t>
            </a:r>
          </a:p>
          <a:p>
            <a:pPr marL="381000" indent="-381000" defTabSz="495300">
              <a:spcBef>
                <a:spcPts val="3500"/>
              </a:spcBef>
              <a:defRPr sz="3120"/>
            </a:pPr>
            <a:r>
              <a:t>参数说明：</a:t>
            </a:r>
          </a:p>
          <a:p>
            <a:pPr marL="381000" indent="-381000" defTabSz="495300">
              <a:spcBef>
                <a:spcPts val="3500"/>
              </a:spcBef>
              <a:defRPr sz="3120"/>
            </a:pPr>
            <a:r>
              <a:t>Sockfd:套接字描述符</a:t>
            </a:r>
          </a:p>
          <a:p>
            <a:pPr marL="381000" indent="-381000" defTabSz="495300">
              <a:spcBef>
                <a:spcPts val="3500"/>
              </a:spcBef>
              <a:defRPr sz="3120"/>
            </a:pPr>
            <a:r>
              <a:t>Buf:指向内存块的指针</a:t>
            </a:r>
          </a:p>
          <a:p>
            <a:pPr marL="381000" indent="-381000" defTabSz="495300">
              <a:spcBef>
                <a:spcPts val="3500"/>
              </a:spcBef>
              <a:defRPr sz="3120"/>
            </a:pPr>
            <a:r>
              <a:t>Buf_len:内存块大小，以字节为单位</a:t>
            </a:r>
          </a:p>
          <a:p>
            <a:pPr marL="381000" indent="-381000" defTabSz="495300">
              <a:spcBef>
                <a:spcPts val="3500"/>
              </a:spcBef>
              <a:defRPr sz="3120"/>
            </a:pPr>
            <a:r>
              <a:t>flags:一般为0 </a:t>
            </a:r>
          </a:p>
          <a:p>
            <a:pPr marL="381000" indent="-381000" defTabSz="495300">
              <a:spcBef>
                <a:spcPts val="3500"/>
              </a:spcBef>
              <a:defRPr sz="3120"/>
            </a:pPr>
            <a:r>
              <a:t>举例：recv(sockfd,buf,8192,0)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close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5150" indent="-565150" defTabSz="734694">
              <a:spcBef>
                <a:spcPts val="5200"/>
              </a:spcBef>
              <a:defRPr sz="4628"/>
            </a:pPr>
            <a:r>
              <a:t>close(int sockfd); </a:t>
            </a:r>
          </a:p>
          <a:p>
            <a:pPr marL="565150" indent="-565150" defTabSz="734694">
              <a:spcBef>
                <a:spcPts val="5200"/>
              </a:spcBef>
              <a:defRPr sz="4628"/>
            </a:pPr>
            <a:r>
              <a:t>功能：</a:t>
            </a:r>
          </a:p>
          <a:p>
            <a:pPr marL="565150" indent="-565150" defTabSz="734694">
              <a:spcBef>
                <a:spcPts val="5200"/>
              </a:spcBef>
              <a:defRPr sz="4628"/>
            </a:pPr>
            <a:r>
              <a:t>撤销套接字。如果只有一个进程使用，立即终止连接并撤销该套接字，如果多个进程共享该套接字，将引用数减一，如果引用数降到零，则撤销它。</a:t>
            </a:r>
          </a:p>
          <a:p>
            <a:pPr marL="565150" indent="-565150" defTabSz="734694">
              <a:spcBef>
                <a:spcPts val="5200"/>
              </a:spcBef>
              <a:defRPr sz="4628"/>
            </a:pPr>
            <a:r>
              <a:t>参数说明：</a:t>
            </a:r>
          </a:p>
          <a:p>
            <a:pPr marL="565150" indent="-565150" defTabSz="734694">
              <a:spcBef>
                <a:spcPts val="5200"/>
              </a:spcBef>
              <a:defRPr sz="4628"/>
            </a:pPr>
            <a:r>
              <a:t>Sockfd:套接字描述符</a:t>
            </a:r>
          </a:p>
          <a:p>
            <a:pPr marL="565150" indent="-565150" defTabSz="734694">
              <a:spcBef>
                <a:spcPts val="5200"/>
              </a:spcBef>
              <a:defRPr sz="4628"/>
            </a:pPr>
            <a:r>
              <a:t>举例：close(socket_descriptor)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什么是Socket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独立于具体协议的网络编程接口</a:t>
            </a:r>
          </a:p>
          <a:p>
            <a:pPr/>
            <a:r>
              <a:t>在ISO模型中，主要位于会话层和传输层之间</a:t>
            </a:r>
          </a:p>
          <a:p>
            <a:pPr/>
            <a:r>
              <a:t>BSD Socket（伯克利套接字）是通过标准的UNIX文件描述符和其它程序通讯的一个方法，目前已经被广泛移植到各个平台。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转换函数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0850" indent="-450850" defTabSz="586104">
              <a:spcBef>
                <a:spcPts val="4100"/>
              </a:spcBef>
              <a:defRPr sz="3691"/>
            </a:pPr>
            <a:r>
              <a:t>IP地址转换函数</a:t>
            </a:r>
          </a:p>
          <a:p>
            <a:pPr lvl="1" marL="901700" indent="-450850" defTabSz="586104">
              <a:spcBef>
                <a:spcPts val="4100"/>
              </a:spcBef>
              <a:defRPr sz="3691"/>
            </a:pPr>
            <a:r>
              <a:t>inet_addr()　点分十进制数表示的IP地址转换为网络字节序的IP地址</a:t>
            </a:r>
          </a:p>
          <a:p>
            <a:pPr lvl="1" marL="901700" indent="-450850" defTabSz="586104">
              <a:spcBef>
                <a:spcPts val="4100"/>
              </a:spcBef>
              <a:defRPr sz="3691"/>
            </a:pPr>
            <a:r>
              <a:t>inet_ntoa()　网络字节序的IP地址转换为点分十进制数表示的IP地址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字节排序函数</a:t>
            </a:r>
          </a:p>
          <a:p>
            <a:pPr lvl="1" marL="901700" indent="-450850" defTabSz="586104">
              <a:spcBef>
                <a:spcPts val="4100"/>
              </a:spcBef>
              <a:defRPr sz="3691"/>
            </a:pPr>
            <a:r>
              <a:t>htonl　4字节主机字节序转换为网络字节序</a:t>
            </a:r>
          </a:p>
          <a:p>
            <a:pPr lvl="1" marL="901700" indent="-450850" defTabSz="586104">
              <a:spcBef>
                <a:spcPts val="4100"/>
              </a:spcBef>
              <a:defRPr sz="3691"/>
            </a:pPr>
            <a:r>
              <a:t>ntohl　 4字节网络字节序转换为主机字节序</a:t>
            </a:r>
          </a:p>
          <a:p>
            <a:pPr lvl="1" marL="901700" indent="-450850" defTabSz="586104">
              <a:spcBef>
                <a:spcPts val="4100"/>
              </a:spcBef>
              <a:defRPr sz="3691"/>
            </a:pPr>
            <a:r>
              <a:t>htons　2字节主机字节序转换为网络字节序</a:t>
            </a:r>
          </a:p>
          <a:p>
            <a:pPr lvl="1" marL="901700" indent="-450850" defTabSz="586104">
              <a:spcBef>
                <a:spcPts val="4100"/>
              </a:spcBef>
              <a:defRPr sz="3691"/>
            </a:pPr>
            <a:r>
              <a:t>ntohs　2字节网络字节序转换为主机字节序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域名解析等相关函数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3850" indent="-323850" defTabSz="421004">
              <a:spcBef>
                <a:spcPts val="3000"/>
              </a:spcBef>
              <a:defRPr sz="2652"/>
            </a:pPr>
            <a:r>
              <a:t>gethostname　获得主机名</a:t>
            </a:r>
          </a:p>
          <a:p>
            <a:pPr marL="323850" indent="-323850" defTabSz="421004">
              <a:spcBef>
                <a:spcPts val="3000"/>
              </a:spcBef>
              <a:defRPr sz="2652"/>
            </a:pPr>
            <a:r>
              <a:t>getpeername　获得与套接口相连的远程协议地址</a:t>
            </a:r>
          </a:p>
          <a:p>
            <a:pPr marL="323850" indent="-323850" defTabSz="421004">
              <a:spcBef>
                <a:spcPts val="3000"/>
              </a:spcBef>
              <a:defRPr sz="2652"/>
            </a:pPr>
            <a:r>
              <a:t>getsockname　获得套接口本地协议地址</a:t>
            </a:r>
          </a:p>
          <a:p>
            <a:pPr marL="323850" indent="-323850" defTabSz="421004">
              <a:spcBef>
                <a:spcPts val="3000"/>
              </a:spcBef>
              <a:defRPr sz="2652"/>
            </a:pPr>
            <a:r>
              <a:t>gethostbyname　根据主机名取得主机信息</a:t>
            </a:r>
          </a:p>
          <a:p>
            <a:pPr marL="323850" indent="-323850" defTabSz="421004">
              <a:spcBef>
                <a:spcPts val="3000"/>
              </a:spcBef>
              <a:defRPr sz="2652"/>
            </a:pPr>
            <a:r>
              <a:t>gethostbyaddr　根据主机地址取得主机信息</a:t>
            </a:r>
          </a:p>
          <a:p>
            <a:pPr marL="323850" indent="-323850" defTabSz="421004">
              <a:spcBef>
                <a:spcPts val="3000"/>
              </a:spcBef>
              <a:defRPr sz="2652"/>
            </a:pPr>
            <a:r>
              <a:t>getprotobyname　根据协议名取得主机协议信息</a:t>
            </a:r>
          </a:p>
          <a:p>
            <a:pPr marL="323850" indent="-323850" defTabSz="421004">
              <a:spcBef>
                <a:spcPts val="3000"/>
              </a:spcBef>
              <a:defRPr sz="2652"/>
            </a:pPr>
            <a:r>
              <a:t>getprotobynumber　根据协议号取得主机协议信息</a:t>
            </a:r>
          </a:p>
          <a:p>
            <a:pPr marL="323850" indent="-323850" defTabSz="421004">
              <a:spcBef>
                <a:spcPts val="3000"/>
              </a:spcBef>
              <a:defRPr sz="2652"/>
            </a:pPr>
            <a:r>
              <a:t>getservbyname　根据服务名取得相关服务信息</a:t>
            </a:r>
          </a:p>
          <a:p>
            <a:pPr marL="323850" indent="-323850" defTabSz="421004">
              <a:spcBef>
                <a:spcPts val="3000"/>
              </a:spcBef>
              <a:defRPr sz="2652"/>
            </a:pPr>
            <a:r>
              <a:t>getservbyport　根据端口号取得相关服务信息</a:t>
            </a:r>
          </a:p>
          <a:p>
            <a:pPr marL="323850" indent="-323850" defTabSz="421004">
              <a:spcBef>
                <a:spcPts val="3000"/>
              </a:spcBef>
              <a:defRPr sz="2652"/>
            </a:pPr>
            <a:r>
              <a:t>getsockopt/setsockopt　获取/设置一个套接口选项 </a:t>
            </a:r>
          </a:p>
          <a:p>
            <a:pPr marL="323850" indent="-323850" defTabSz="421004">
              <a:spcBef>
                <a:spcPts val="3000"/>
              </a:spcBef>
              <a:defRPr sz="2652"/>
            </a:pPr>
            <a:r>
              <a:t>ioctlsocket　设置套接口的工作方式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屏幕快照 2019-03-23 下午8.45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4381" y="1257361"/>
            <a:ext cx="15075238" cy="11201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屏幕快照 2019-03-23 下午8.46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4208" y="904817"/>
            <a:ext cx="15928562" cy="11501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套接字：描述符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OS将文件描述符实现为一个指针数组，指向一个内部的数据结构：进程描述符表的下标</a:t>
            </a:r>
          </a:p>
          <a:p>
            <a:pPr/>
            <a:r>
              <a:t>套接字和文件类似，每个活动套接字使用一个小整数标识，进程的文件描述符和套接字描述符值不能相同</a:t>
            </a:r>
          </a:p>
          <a:p>
            <a:pPr/>
            <a:r>
              <a:t>socket函数：创建套接字描述符（不是open函数）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9930">
              <a:defRPr sz="9632"/>
            </a:lvl1pPr>
          </a:lstStyle>
          <a:p>
            <a:pPr/>
            <a:r>
              <a:t>调用socket将创建一个新的描述符条目</a:t>
            </a:r>
          </a:p>
        </p:txBody>
      </p:sp>
      <p:pic>
        <p:nvPicPr>
          <p:cNvPr id="131" name="屏幕快照 2019-03-23 下午8.18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5234" y="3353045"/>
            <a:ext cx="16291906" cy="8643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主动套接字和被动套接字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0700" indent="-520700" defTabSz="676909">
              <a:spcBef>
                <a:spcPts val="4800"/>
              </a:spcBef>
              <a:defRPr sz="4264"/>
            </a:pPr>
            <a:r>
              <a:t>创建方式相同，使用方式不同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等待传入连接的套接字——被动，如服务器套接字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发起连接的套接字——主动，如客户套接字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指明端点地址：创建时不指定，使用时指明</a:t>
            </a:r>
          </a:p>
          <a:p>
            <a:pPr lvl="2" marL="1562100" indent="-520700" defTabSz="676909">
              <a:spcBef>
                <a:spcPts val="4800"/>
              </a:spcBef>
              <a:defRPr sz="4264"/>
            </a:pPr>
            <a:r>
              <a:t>TCP/IP需要指明协议端口号和IP地址</a:t>
            </a:r>
          </a:p>
          <a:p>
            <a:pPr lvl="2" marL="1562100" indent="-520700" defTabSz="676909">
              <a:spcBef>
                <a:spcPts val="4800"/>
              </a:spcBef>
              <a:defRPr sz="4264"/>
            </a:pPr>
            <a:r>
              <a:t>TCP/IP协议族：PF_INET</a:t>
            </a:r>
          </a:p>
          <a:p>
            <a:pPr lvl="2" marL="1562100" indent="-520700" defTabSz="676909">
              <a:spcBef>
                <a:spcPts val="4800"/>
              </a:spcBef>
              <a:defRPr sz="4264"/>
            </a:pPr>
            <a:r>
              <a:t>TCP/IP的地址族：AF_INET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地址结构</a:t>
            </a:r>
          </a:p>
        </p:txBody>
      </p:sp>
      <p:pic>
        <p:nvPicPr>
          <p:cNvPr id="137" name="屏幕快照 2019-03-23 下午8.22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6129" y="3872512"/>
            <a:ext cx="19025586" cy="8883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Socket类型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7379">
              <a:spcBef>
                <a:spcPts val="4400"/>
              </a:spcBef>
              <a:defRPr sz="3952"/>
            </a:pPr>
            <a:r>
              <a:t>流式套接字(SOCK_STREAM)</a:t>
            </a:r>
          </a:p>
          <a:p>
            <a:pPr lvl="1" marL="965200" indent="-482600" defTabSz="627379">
              <a:spcBef>
                <a:spcPts val="4400"/>
              </a:spcBef>
              <a:defRPr sz="3952"/>
            </a:pPr>
            <a:r>
              <a:t>提供了一个面向连接、可靠的数据传输服务，数据无差错、无重复的发送且按发送顺序接收。内设置流量控制，避免数据流淹没慢的接收方。数据被看作是字节流，无长度限制。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数据报套接字(SOCK_DGRAM)</a:t>
            </a:r>
          </a:p>
          <a:p>
            <a:pPr lvl="1" marL="965200" indent="-482600" defTabSz="627379">
              <a:spcBef>
                <a:spcPts val="4400"/>
              </a:spcBef>
              <a:defRPr sz="3952"/>
            </a:pPr>
            <a:r>
              <a:t>提供无连接服务。数据包以独立数据包的形式被发送，不提供无差错保证，数据可能丢失或重复，顺序发送，可能乱序接收。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原始套接字(SOCK_RAW)</a:t>
            </a:r>
          </a:p>
          <a:p>
            <a:pPr lvl="1" marL="965200" indent="-482600" defTabSz="627379">
              <a:spcBef>
                <a:spcPts val="4400"/>
              </a:spcBef>
              <a:defRPr sz="3952"/>
            </a:pPr>
            <a:r>
              <a:t>可以对较低层次协议，如IP、ICMP直接访问。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Linux Socket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900" indent="-469900" defTabSz="610870">
              <a:spcBef>
                <a:spcPts val="4300"/>
              </a:spcBef>
              <a:defRPr sz="3848"/>
            </a:pPr>
            <a:r>
              <a:t>不同操作系统中的Socket</a:t>
            </a:r>
          </a:p>
          <a:p>
            <a:pPr lvl="2" marL="1409700" indent="-469900" defTabSz="610870">
              <a:spcBef>
                <a:spcPts val="4300"/>
              </a:spcBef>
              <a:defRPr sz="3848"/>
            </a:pPr>
            <a:r>
              <a:t>Windows Socket (Winsock)</a:t>
            </a:r>
          </a:p>
          <a:p>
            <a:pPr lvl="2" marL="1409700" indent="-469900" defTabSz="610870">
              <a:spcBef>
                <a:spcPts val="4300"/>
              </a:spcBef>
              <a:defRPr sz="3848"/>
            </a:pPr>
            <a:r>
              <a:t>Linux Socket (BSD Socket)</a:t>
            </a:r>
          </a:p>
          <a:p>
            <a:pPr marL="469900" indent="-469900" defTabSz="610870">
              <a:spcBef>
                <a:spcPts val="4300"/>
              </a:spcBef>
              <a:defRPr sz="3848"/>
            </a:pPr>
            <a:r>
              <a:t>Linux Socket</a:t>
            </a:r>
          </a:p>
          <a:p>
            <a:pPr lvl="2" marL="1409700" indent="-469900" defTabSz="610870">
              <a:spcBef>
                <a:spcPts val="4300"/>
              </a:spcBef>
              <a:defRPr sz="3848"/>
            </a:pPr>
            <a:r>
              <a:t>基本上就是BSD Socket</a:t>
            </a:r>
          </a:p>
          <a:p>
            <a:pPr lvl="2" marL="1409700" indent="-469900" defTabSz="610870">
              <a:spcBef>
                <a:spcPts val="4300"/>
              </a:spcBef>
              <a:defRPr sz="3848"/>
            </a:pPr>
            <a:r>
              <a:t>需要使用的头文件</a:t>
            </a:r>
          </a:p>
          <a:p>
            <a:pPr lvl="3" marL="1879600" indent="-469900" defTabSz="610870">
              <a:spcBef>
                <a:spcPts val="4300"/>
              </a:spcBef>
              <a:defRPr sz="3848"/>
            </a:pPr>
            <a:r>
              <a:t>数据类型：#include &lt;sys/types.h&gt;</a:t>
            </a:r>
          </a:p>
          <a:p>
            <a:pPr lvl="3" marL="1879600" indent="-469900" defTabSz="610870">
              <a:spcBef>
                <a:spcPts val="4300"/>
              </a:spcBef>
              <a:defRPr sz="3848"/>
            </a:pPr>
            <a:r>
              <a:t>函数定义：#include &lt;sys/socket.h&gt;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Socket API函数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0850" indent="-450850" defTabSz="586104">
              <a:spcBef>
                <a:spcPts val="4100"/>
              </a:spcBef>
              <a:defRPr sz="3691"/>
            </a:pPr>
            <a:r>
              <a:t>socket　创建套接字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connect　建立连接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bind　绑定本机端口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listen　监听端口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accept　接受连接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recv, recvfrom　数据接收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send, sendto　数据发送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close, shutdown　关闭套接字</a:t>
            </a:r>
          </a:p>
        </p:txBody>
      </p:sp>
      <p:sp>
        <p:nvSpPr>
          <p:cNvPr id="147" name="Shape 147"/>
          <p:cNvSpPr/>
          <p:nvPr/>
        </p:nvSpPr>
        <p:spPr>
          <a:xfrm>
            <a:off x="13315620" y="4980717"/>
            <a:ext cx="7818711" cy="1648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914400">
              <a:defRPr sz="40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在UNIX和Linux中，read和write可以代替recv和send,因为调用相同的内核函数实现。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