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Protocol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超时重传与定时器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BSD版TCP采用500ms的定时器</a:t>
            </a:r>
          </a:p>
          <a:p>
            <a:pPr/>
            <a:r>
              <a:t>第一次SYN之后6秒超时</a:t>
            </a:r>
          </a:p>
          <a:p>
            <a:pPr/>
            <a:r>
              <a:t>第二次SYN之后24秒超时</a:t>
            </a:r>
          </a:p>
          <a:p>
            <a:pPr/>
            <a:r>
              <a:t>第三次SYN之后48秒超时</a:t>
            </a:r>
          </a:p>
          <a:p>
            <a:pPr/>
            <a:r>
              <a:t>建立一个新连接的最长时限为75秒（BSD）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终止TCP连接</a:t>
            </a:r>
          </a:p>
        </p:txBody>
      </p:sp>
      <p:pic>
        <p:nvPicPr>
          <p:cNvPr id="15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717" y="3729176"/>
            <a:ext cx="15305968" cy="9225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终止TCP连接的超时计时器</a:t>
            </a:r>
          </a:p>
        </p:txBody>
      </p:sp>
      <p:pic>
        <p:nvPicPr>
          <p:cNvPr id="15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4861" y="3612699"/>
            <a:ext cx="12934278" cy="9693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TIME_WAIT(2MSL)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MSL-Maximum Segment Lifetime</a:t>
            </a:r>
          </a:p>
          <a:p>
            <a:pPr/>
            <a:r>
              <a:t>RFC793,MSL=2分钟，实际实现30s,1min或2min。</a:t>
            </a:r>
          </a:p>
          <a:p>
            <a:pPr/>
            <a:r>
              <a:t>2MSL是让TCP再次发送最后的ACK以防ACK丢失（另一端超时并重发最后的FIN）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4973" y="259115"/>
            <a:ext cx="9420738" cy="13522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传输层的责任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4264"/>
            </a:pPr>
            <a:r>
              <a:t>创建进程到进程的通信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提供传输层控制机制（流量控制、差错控制、分组确认等）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为进程提供连接机制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TCP通过使用端口号来完成进程到进程的通信；使用滑动窗口协议完成流量控制；使用确认分组、超时和重传来完成差错控制。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TCP 是面向连接的、可靠的传输协议。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TCP是专门设计用于在不可靠的Internet上提供可靠的、端到端的字节流通信的协议。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字节流</a:t>
            </a:r>
          </a:p>
        </p:txBody>
      </p:sp>
      <p:pic>
        <p:nvPicPr>
          <p:cNvPr id="16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2249" y="3918175"/>
            <a:ext cx="18922241" cy="7860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Sending and receiving buffers</a:t>
            </a:r>
          </a:p>
        </p:txBody>
      </p:sp>
      <p:pic>
        <p:nvPicPr>
          <p:cNvPr id="17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9997" y="4159303"/>
            <a:ext cx="19984006" cy="7378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segments</a:t>
            </a:r>
          </a:p>
        </p:txBody>
      </p:sp>
      <p:pic>
        <p:nvPicPr>
          <p:cNvPr id="17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9897" y="3707421"/>
            <a:ext cx="19664206" cy="7873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字节编号与序号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字节号：TCP对所有发送的字节都编了号。</a:t>
            </a:r>
          </a:p>
          <a:p>
            <a:pPr/>
            <a:r>
              <a:t>起始字节号：第一个字节的编号，在0～232-1之间随机产生的一个数。</a:t>
            </a:r>
          </a:p>
          <a:p>
            <a:pPr/>
            <a:r>
              <a:t>序号：TCP 给每个报文指派一个序号，该序号就是该报文段中的第一个字节数据的字节号。</a:t>
            </a:r>
          </a:p>
          <a:p>
            <a:pPr/>
            <a:r>
              <a:t>确认号：TCP通信中的一方期望接收的下一个字节的编号。（确认号是累计的）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 of TCP in TCP/IP suite</a:t>
            </a:r>
          </a:p>
        </p:txBody>
      </p:sp>
      <p:pic>
        <p:nvPicPr>
          <p:cNvPr id="12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540" y="2960172"/>
            <a:ext cx="13674920" cy="10190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Well-known ports used by TCP</a:t>
            </a:r>
          </a:p>
        </p:txBody>
      </p:sp>
      <p:pic>
        <p:nvPicPr>
          <p:cNvPr id="18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3916" y="3425489"/>
            <a:ext cx="11176168" cy="9916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滑动窗口协议</a:t>
            </a:r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1689100" y="3238500"/>
            <a:ext cx="21005800" cy="2604354"/>
          </a:xfrm>
          <a:prstGeom prst="rect">
            <a:avLst/>
          </a:prstGeom>
        </p:spPr>
        <p:txBody>
          <a:bodyPr/>
          <a:lstStyle/>
          <a:p>
            <a:pPr marL="342900" indent="-342900" defTabSz="914400">
              <a:spcBef>
                <a:spcPts val="700"/>
              </a:spcBef>
              <a:buClr>
                <a:srgbClr val="99CC00"/>
              </a:buClr>
              <a:buSzPct val="100000"/>
              <a:buFont typeface="Arial"/>
              <a:buChar char="♦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滑动窗口覆盖缓存的一部分，这部分（即窗口）就是主机可以发送而不必考虑从另一个主机发来的确认。当发送出的数据得到确认时，这个窗口便在缓存上滑动。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342900" indent="-342900" defTabSz="914400">
              <a:spcBef>
                <a:spcPts val="700"/>
              </a:spcBef>
              <a:buClr>
                <a:srgbClr val="99CC00"/>
              </a:buClr>
              <a:buSzPct val="100000"/>
              <a:buFont typeface="Arial"/>
              <a:buChar char="♦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TCP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的滑动窗口是面向字节的。</a:t>
            </a:r>
          </a:p>
        </p:txBody>
      </p:sp>
      <p:pic>
        <p:nvPicPr>
          <p:cNvPr id="18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4162" y="6053282"/>
            <a:ext cx="17535676" cy="6653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TCP软件架构示意图</a:t>
            </a:r>
          </a:p>
        </p:txBody>
      </p:sp>
      <p:pic>
        <p:nvPicPr>
          <p:cNvPr id="18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4758" y="3542495"/>
            <a:ext cx="13594484" cy="9576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传输控制块TCBs</a:t>
            </a:r>
          </a:p>
        </p:txBody>
      </p:sp>
      <p:pic>
        <p:nvPicPr>
          <p:cNvPr id="19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320" y="5912112"/>
            <a:ext cx="18555360" cy="3318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3686" y="530902"/>
            <a:ext cx="15149166" cy="12913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5300" y="2546593"/>
            <a:ext cx="17273400" cy="925646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vs. 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TELNET on TCP</a:t>
            </a:r>
          </a:p>
        </p:txBody>
      </p:sp>
      <p:pic>
        <p:nvPicPr>
          <p:cNvPr id="13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0716" y="3889436"/>
            <a:ext cx="18682568" cy="8479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Services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992"/>
            </a:pPr>
            <a:r>
              <a:t>提供一种面向连接的、可靠的字节流服务。TCP不在记录（一次发送）之间插入标识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TCP数据分割（UDP保持数据长度不变）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等待确认，超时重发。数据接收方发送确认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对TCP段进行排序，以保证正确的顺序。IP包的到达可能会失序。UDP不分割大数据，使用IP的分片服务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流量控制，有一个固定大小的缓冲区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Segment Format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4244704" y="3210708"/>
            <a:ext cx="15894592" cy="10100179"/>
            <a:chOff x="0" y="0"/>
            <a:chExt cx="15894591" cy="10100178"/>
          </a:xfrm>
        </p:grpSpPr>
        <p:sp>
          <p:nvSpPr>
            <p:cNvPr id="137" name="Shape 137"/>
            <p:cNvSpPr/>
            <p:nvPr/>
          </p:nvSpPr>
          <p:spPr>
            <a:xfrm>
              <a:off x="216701" y="1808987"/>
              <a:ext cx="15677891" cy="8291192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38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894592" cy="100405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pPr/>
            <a:r>
              <a:t>Description of flags in the control field</a:t>
            </a:r>
          </a:p>
        </p:txBody>
      </p:sp>
      <p:pic>
        <p:nvPicPr>
          <p:cNvPr id="14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1046" y="3322476"/>
            <a:ext cx="16009723" cy="10219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TCP数据传输过程简述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TCP将用户数据打包（分割）成报文段；发送后启动一个定时器；另一端对收到的数据进行确认，对失序的重新排序，丢弃重复数据；TCP提供端到端的流量控制，并计算和验证一个强制性的端到端检验和。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建立TCP连接</a:t>
            </a:r>
          </a:p>
        </p:txBody>
      </p:sp>
      <p:pic>
        <p:nvPicPr>
          <p:cNvPr id="14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2108" y="3612699"/>
            <a:ext cx="14719784" cy="8936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