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18.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charts/chart5.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709" r:id="rId2"/>
  </p:sldMasterIdLst>
  <p:notesMasterIdLst>
    <p:notesMasterId r:id="rId46"/>
  </p:notesMasterIdLst>
  <p:sldIdLst>
    <p:sldId id="256" r:id="rId3"/>
    <p:sldId id="363" r:id="rId4"/>
    <p:sldId id="500" r:id="rId5"/>
    <p:sldId id="501" r:id="rId6"/>
    <p:sldId id="502" r:id="rId7"/>
    <p:sldId id="535" r:id="rId8"/>
    <p:sldId id="540" r:id="rId9"/>
    <p:sldId id="505" r:id="rId10"/>
    <p:sldId id="539" r:id="rId11"/>
    <p:sldId id="544" r:id="rId12"/>
    <p:sldId id="542" r:id="rId13"/>
    <p:sldId id="543" r:id="rId14"/>
    <p:sldId id="511" r:id="rId15"/>
    <p:sldId id="546" r:id="rId16"/>
    <p:sldId id="545" r:id="rId17"/>
    <p:sldId id="547" r:id="rId18"/>
    <p:sldId id="548" r:id="rId19"/>
    <p:sldId id="480" r:id="rId20"/>
    <p:sldId id="584" r:id="rId21"/>
    <p:sldId id="520" r:id="rId22"/>
    <p:sldId id="441" r:id="rId23"/>
    <p:sldId id="598" r:id="rId24"/>
    <p:sldId id="553" r:id="rId25"/>
    <p:sldId id="551" r:id="rId26"/>
    <p:sldId id="552" r:id="rId27"/>
    <p:sldId id="590" r:id="rId28"/>
    <p:sldId id="428" r:id="rId29"/>
    <p:sldId id="585" r:id="rId30"/>
    <p:sldId id="586" r:id="rId31"/>
    <p:sldId id="555" r:id="rId32"/>
    <p:sldId id="559" r:id="rId33"/>
    <p:sldId id="587" r:id="rId34"/>
    <p:sldId id="589" r:id="rId35"/>
    <p:sldId id="588" r:id="rId36"/>
    <p:sldId id="560" r:id="rId37"/>
    <p:sldId id="558" r:id="rId38"/>
    <p:sldId id="596" r:id="rId39"/>
    <p:sldId id="597" r:id="rId40"/>
    <p:sldId id="591" r:id="rId41"/>
    <p:sldId id="592" r:id="rId42"/>
    <p:sldId id="593" r:id="rId43"/>
    <p:sldId id="594" r:id="rId44"/>
    <p:sldId id="59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BAA7"/>
    <a:srgbClr val="FFFFFF"/>
    <a:srgbClr val="F53240"/>
    <a:srgbClr val="945D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305" autoAdjust="0"/>
    <p:restoredTop sz="94303" autoAdjust="0"/>
  </p:normalViewPr>
  <p:slideViewPr>
    <p:cSldViewPr snapToGrid="0" snapToObjects="1">
      <p:cViewPr>
        <p:scale>
          <a:sx n="100" d="100"/>
          <a:sy n="100" d="100"/>
        </p:scale>
        <p:origin x="1872" y="462"/>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kinsell\Desktop\Book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2" Type="http://schemas.openxmlformats.org/officeDocument/2006/relationships/oleObject" Target="file:///\\localhost\Users\maciek\Documents\technologies\openvpp\openvpp-mwc-demo\160217-omfg-vpp-graphs.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oleObject" Target="file:///\\localhost\Users\maciek\Documents\technologies\openvpp\openvpp-mwc-demo\160217-omfg-vpp-graphs.xlsx" TargetMode="External"/><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oleObject" Target="file:///\\localhost\Users\maciek\Documents\technologies\openvpp\openvpp-blog\160402-omfg-vpp-graph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localhost\Users\maciek\Documents\technologies\openvpp\openvpp-blog\160402-omfg-vpp-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NDR!$D$2</c:f>
              <c:strCache>
                <c:ptCount val="1"/>
                <c:pt idx="0">
                  <c:v>VPP-16.09</c:v>
                </c:pt>
              </c:strCache>
            </c:strRef>
          </c:tx>
          <c:spPr>
            <a:solidFill>
              <a:srgbClr val="0071C5"/>
            </a:solidFill>
            <a:ln>
              <a:noFill/>
            </a:ln>
            <a:effectLst/>
          </c:spPr>
          <c:invertIfNegative val="0"/>
          <c:cat>
            <c:strRef>
              <c:f>NDR!$C$3:$C$15</c:f>
              <c:strCache>
                <c:ptCount val="13"/>
                <c:pt idx="0">
                  <c:v>L2XC</c:v>
                </c:pt>
                <c:pt idx="1">
                  <c:v>L2XC</c:v>
                </c:pt>
                <c:pt idx="2">
                  <c:v>L2XC dot1ad</c:v>
                </c:pt>
                <c:pt idx="3">
                  <c:v>L2XC dot1q</c:v>
                </c:pt>
                <c:pt idx="4">
                  <c:v>L2XC VxLAN</c:v>
                </c:pt>
                <c:pt idx="5">
                  <c:v>L2XC-vhost-VM</c:v>
                </c:pt>
                <c:pt idx="6">
                  <c:v>L2BD</c:v>
                </c:pt>
                <c:pt idx="7">
                  <c:v>L2BD-vhost-VM</c:v>
                </c:pt>
                <c:pt idx="8">
                  <c:v>IPv4</c:v>
                </c:pt>
                <c:pt idx="9">
                  <c:v>IPv4 COP</c:v>
                </c:pt>
                <c:pt idx="10">
                  <c:v>IPv4 iAcl</c:v>
                </c:pt>
                <c:pt idx="11">
                  <c:v>IPv4 vhost</c:v>
                </c:pt>
                <c:pt idx="12">
                  <c:v>IPv6</c:v>
                </c:pt>
              </c:strCache>
            </c:strRef>
          </c:cat>
          <c:val>
            <c:numRef>
              <c:f>NDR!$D$3:$D$15</c:f>
              <c:numCache>
                <c:formatCode>0.0</c:formatCode>
                <c:ptCount val="13"/>
                <c:pt idx="0">
                  <c:v>9.4</c:v>
                </c:pt>
                <c:pt idx="1">
                  <c:v>9.5</c:v>
                </c:pt>
                <c:pt idx="2">
                  <c:v>7.4</c:v>
                </c:pt>
                <c:pt idx="3">
                  <c:v>7.5</c:v>
                </c:pt>
                <c:pt idx="4">
                  <c:v>5.4</c:v>
                </c:pt>
                <c:pt idx="5">
                  <c:v>0.5</c:v>
                </c:pt>
                <c:pt idx="6">
                  <c:v>7.8</c:v>
                </c:pt>
                <c:pt idx="7">
                  <c:v>0.4</c:v>
                </c:pt>
                <c:pt idx="8">
                  <c:v>8.6999999999999993</c:v>
                </c:pt>
                <c:pt idx="9">
                  <c:v>7.1</c:v>
                </c:pt>
                <c:pt idx="10">
                  <c:v>6.9</c:v>
                </c:pt>
                <c:pt idx="11">
                  <c:v>0.3</c:v>
                </c:pt>
                <c:pt idx="12">
                  <c:v>3</c:v>
                </c:pt>
              </c:numCache>
            </c:numRef>
          </c:val>
        </c:ser>
        <c:ser>
          <c:idx val="1"/>
          <c:order val="1"/>
          <c:tx>
            <c:strRef>
              <c:f>NDR!$E$2</c:f>
              <c:strCache>
                <c:ptCount val="1"/>
                <c:pt idx="0">
                  <c:v>VPP-17.01</c:v>
                </c:pt>
              </c:strCache>
            </c:strRef>
          </c:tx>
          <c:spPr>
            <a:solidFill>
              <a:srgbClr val="00B050"/>
            </a:solidFill>
            <a:ln>
              <a:noFill/>
            </a:ln>
            <a:effectLst/>
          </c:spPr>
          <c:invertIfNegative val="0"/>
          <c:cat>
            <c:strRef>
              <c:f>NDR!$C$3:$C$15</c:f>
              <c:strCache>
                <c:ptCount val="13"/>
                <c:pt idx="0">
                  <c:v>L2XC</c:v>
                </c:pt>
                <c:pt idx="1">
                  <c:v>L2XC</c:v>
                </c:pt>
                <c:pt idx="2">
                  <c:v>L2XC dot1ad</c:v>
                </c:pt>
                <c:pt idx="3">
                  <c:v>L2XC dot1q</c:v>
                </c:pt>
                <c:pt idx="4">
                  <c:v>L2XC VxLAN</c:v>
                </c:pt>
                <c:pt idx="5">
                  <c:v>L2XC-vhost-VM</c:v>
                </c:pt>
                <c:pt idx="6">
                  <c:v>L2BD</c:v>
                </c:pt>
                <c:pt idx="7">
                  <c:v>L2BD-vhost-VM</c:v>
                </c:pt>
                <c:pt idx="8">
                  <c:v>IPv4</c:v>
                </c:pt>
                <c:pt idx="9">
                  <c:v>IPv4 COP</c:v>
                </c:pt>
                <c:pt idx="10">
                  <c:v>IPv4 iAcl</c:v>
                </c:pt>
                <c:pt idx="11">
                  <c:v>IPv4 vhost</c:v>
                </c:pt>
                <c:pt idx="12">
                  <c:v>IPv6</c:v>
                </c:pt>
              </c:strCache>
            </c:strRef>
          </c:cat>
          <c:val>
            <c:numRef>
              <c:f>NDR!$E$3:$E$15</c:f>
              <c:numCache>
                <c:formatCode>0.0</c:formatCode>
                <c:ptCount val="13"/>
                <c:pt idx="0">
                  <c:v>12.7</c:v>
                </c:pt>
                <c:pt idx="1">
                  <c:v>12.2</c:v>
                </c:pt>
                <c:pt idx="2">
                  <c:v>8.8000000000000007</c:v>
                </c:pt>
                <c:pt idx="3">
                  <c:v>8.8000000000000007</c:v>
                </c:pt>
                <c:pt idx="4">
                  <c:v>6.5</c:v>
                </c:pt>
                <c:pt idx="5">
                  <c:v>2.8</c:v>
                </c:pt>
                <c:pt idx="6">
                  <c:v>10.4</c:v>
                </c:pt>
                <c:pt idx="7">
                  <c:v>2.7</c:v>
                </c:pt>
                <c:pt idx="8">
                  <c:v>9.6999999999999993</c:v>
                </c:pt>
                <c:pt idx="9">
                  <c:v>8.3000000000000007</c:v>
                </c:pt>
                <c:pt idx="10">
                  <c:v>7.6</c:v>
                </c:pt>
                <c:pt idx="11">
                  <c:v>2.6</c:v>
                </c:pt>
                <c:pt idx="12">
                  <c:v>7.3</c:v>
                </c:pt>
              </c:numCache>
            </c:numRef>
          </c:val>
        </c:ser>
        <c:dLbls>
          <c:showLegendKey val="0"/>
          <c:showVal val="0"/>
          <c:showCatName val="0"/>
          <c:showSerName val="0"/>
          <c:showPercent val="0"/>
          <c:showBubbleSize val="0"/>
        </c:dLbls>
        <c:gapWidth val="219"/>
        <c:overlap val="-27"/>
        <c:axId val="245788880"/>
        <c:axId val="245786920"/>
      </c:barChart>
      <c:catAx>
        <c:axId val="245788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45786920"/>
        <c:crosses val="autoZero"/>
        <c:auto val="1"/>
        <c:lblAlgn val="ctr"/>
        <c:lblOffset val="100"/>
        <c:noMultiLvlLbl val="0"/>
      </c:catAx>
      <c:valAx>
        <c:axId val="245786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err="1" smtClean="0"/>
                  <a:t>Mpps</a:t>
                </a:r>
                <a:endParaRPr lang="en-US" dirty="0" smtClean="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45788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view3D>
      <c:rotX val="15"/>
      <c:rotY val="20"/>
      <c:rAngAx val="0"/>
    </c:view3D>
    <c:floor>
      <c:thickness val="0"/>
    </c:floor>
    <c:sideWall>
      <c:thickness val="0"/>
    </c:sideWall>
    <c:backWall>
      <c:thickness val="0"/>
    </c:backWall>
    <c:plotArea>
      <c:layout>
        <c:manualLayout>
          <c:layoutTarget val="inner"/>
          <c:xMode val="edge"/>
          <c:yMode val="edge"/>
          <c:x val="9.0085826154790105E-2"/>
          <c:y val="5.7067534846742103E-2"/>
          <c:w val="0.83388674382876005"/>
          <c:h val="0.87842529702050798"/>
        </c:manualLayout>
      </c:layout>
      <c:bar3DChart>
        <c:barDir val="col"/>
        <c:grouping val="standard"/>
        <c:varyColors val="0"/>
        <c:ser>
          <c:idx val="0"/>
          <c:order val="0"/>
          <c:tx>
            <c:strRef>
              <c:f>'working tests'!$E$23</c:f>
              <c:strCache>
                <c:ptCount val="1"/>
                <c:pt idx="0">
                  <c:v>64B</c:v>
                </c:pt>
              </c:strCache>
            </c:strRef>
          </c:tx>
          <c:spPr>
            <a:solidFill>
              <a:srgbClr val="F88D37"/>
            </a:solidFill>
          </c:spPr>
          <c:invertIfNegative val="0"/>
          <c:cat>
            <c:strRef>
              <c:f>'working tests'!$F$22:$K$22</c:f>
              <c:strCache>
                <c:ptCount val="6"/>
                <c:pt idx="0">
                  <c:v>12 routes </c:v>
                </c:pt>
                <c:pt idx="1">
                  <c:v>1k routes</c:v>
                </c:pt>
                <c:pt idx="2">
                  <c:v>100k routes</c:v>
                </c:pt>
                <c:pt idx="3">
                  <c:v>500k routes</c:v>
                </c:pt>
                <c:pt idx="4">
                  <c:v>1M routes</c:v>
                </c:pt>
                <c:pt idx="5">
                  <c:v>2M routes</c:v>
                </c:pt>
              </c:strCache>
            </c:strRef>
          </c:cat>
          <c:val>
            <c:numRef>
              <c:f>'working tests'!$F$23:$K$23</c:f>
              <c:numCache>
                <c:formatCode>0.0</c:formatCode>
                <c:ptCount val="6"/>
                <c:pt idx="0">
                  <c:v>108</c:v>
                </c:pt>
                <c:pt idx="1">
                  <c:v>108</c:v>
                </c:pt>
                <c:pt idx="2">
                  <c:v>108</c:v>
                </c:pt>
                <c:pt idx="3">
                  <c:v>108</c:v>
                </c:pt>
                <c:pt idx="4">
                  <c:v>108</c:v>
                </c:pt>
                <c:pt idx="5">
                  <c:v>108</c:v>
                </c:pt>
              </c:numCache>
            </c:numRef>
          </c:val>
        </c:ser>
        <c:ser>
          <c:idx val="1"/>
          <c:order val="1"/>
          <c:tx>
            <c:strRef>
              <c:f>'working tests'!$E$24</c:f>
              <c:strCache>
                <c:ptCount val="1"/>
                <c:pt idx="0">
                  <c:v>IMIX</c:v>
                </c:pt>
              </c:strCache>
            </c:strRef>
          </c:tx>
          <c:spPr>
            <a:solidFill>
              <a:srgbClr val="C6E873"/>
            </a:solidFill>
          </c:spPr>
          <c:invertIfNegative val="0"/>
          <c:cat>
            <c:strRef>
              <c:f>'working tests'!$F$22:$K$22</c:f>
              <c:strCache>
                <c:ptCount val="6"/>
                <c:pt idx="0">
                  <c:v>12 routes </c:v>
                </c:pt>
                <c:pt idx="1">
                  <c:v>1k routes</c:v>
                </c:pt>
                <c:pt idx="2">
                  <c:v>100k routes</c:v>
                </c:pt>
                <c:pt idx="3">
                  <c:v>500k routes</c:v>
                </c:pt>
                <c:pt idx="4">
                  <c:v>1M routes</c:v>
                </c:pt>
                <c:pt idx="5">
                  <c:v>2M routes</c:v>
                </c:pt>
              </c:strCache>
            </c:strRef>
          </c:cat>
          <c:val>
            <c:numRef>
              <c:f>'working tests'!$F$24:$K$24</c:f>
              <c:numCache>
                <c:formatCode>0.0</c:formatCode>
                <c:ptCount val="6"/>
                <c:pt idx="0">
                  <c:v>480</c:v>
                </c:pt>
                <c:pt idx="1">
                  <c:v>480</c:v>
                </c:pt>
                <c:pt idx="2">
                  <c:v>480</c:v>
                </c:pt>
                <c:pt idx="3">
                  <c:v>480</c:v>
                </c:pt>
                <c:pt idx="4">
                  <c:v>480</c:v>
                </c:pt>
                <c:pt idx="5">
                  <c:v>480</c:v>
                </c:pt>
              </c:numCache>
            </c:numRef>
          </c:val>
        </c:ser>
        <c:ser>
          <c:idx val="2"/>
          <c:order val="2"/>
          <c:tx>
            <c:strRef>
              <c:f>'working tests'!$E$25</c:f>
              <c:strCache>
                <c:ptCount val="1"/>
                <c:pt idx="0">
                  <c:v>1518B</c:v>
                </c:pt>
              </c:strCache>
            </c:strRef>
          </c:tx>
          <c:spPr>
            <a:solidFill>
              <a:srgbClr val="26BBD5"/>
            </a:solidFill>
          </c:spPr>
          <c:invertIfNegative val="0"/>
          <c:cat>
            <c:strRef>
              <c:f>'working tests'!$F$22:$K$22</c:f>
              <c:strCache>
                <c:ptCount val="6"/>
                <c:pt idx="0">
                  <c:v>12 routes </c:v>
                </c:pt>
                <c:pt idx="1">
                  <c:v>1k routes</c:v>
                </c:pt>
                <c:pt idx="2">
                  <c:v>100k routes</c:v>
                </c:pt>
                <c:pt idx="3">
                  <c:v>500k routes</c:v>
                </c:pt>
                <c:pt idx="4">
                  <c:v>1M routes</c:v>
                </c:pt>
                <c:pt idx="5">
                  <c:v>2M routes</c:v>
                </c:pt>
              </c:strCache>
            </c:strRef>
          </c:cat>
          <c:val>
            <c:numRef>
              <c:f>'working tests'!$F$25:$K$25</c:f>
              <c:numCache>
                <c:formatCode>0.0</c:formatCode>
                <c:ptCount val="6"/>
                <c:pt idx="0">
                  <c:v>480</c:v>
                </c:pt>
                <c:pt idx="1">
                  <c:v>480</c:v>
                </c:pt>
                <c:pt idx="2">
                  <c:v>480</c:v>
                </c:pt>
                <c:pt idx="3">
                  <c:v>480</c:v>
                </c:pt>
                <c:pt idx="4">
                  <c:v>480</c:v>
                </c:pt>
                <c:pt idx="5">
                  <c:v>480</c:v>
                </c:pt>
              </c:numCache>
            </c:numRef>
          </c:val>
        </c:ser>
        <c:dLbls>
          <c:showLegendKey val="0"/>
          <c:showVal val="0"/>
          <c:showCatName val="0"/>
          <c:showSerName val="0"/>
          <c:showPercent val="0"/>
          <c:showBubbleSize val="0"/>
        </c:dLbls>
        <c:gapWidth val="150"/>
        <c:shape val="box"/>
        <c:axId val="245787704"/>
        <c:axId val="245787312"/>
        <c:axId val="337255248"/>
      </c:bar3DChart>
      <c:catAx>
        <c:axId val="245787704"/>
        <c:scaling>
          <c:orientation val="minMax"/>
        </c:scaling>
        <c:delete val="0"/>
        <c:axPos val="b"/>
        <c:numFmt formatCode="General" sourceLinked="0"/>
        <c:majorTickMark val="out"/>
        <c:minorTickMark val="none"/>
        <c:tickLblPos val="nextTo"/>
        <c:txPr>
          <a:bodyPr/>
          <a:lstStyle/>
          <a:p>
            <a:pPr>
              <a:defRPr>
                <a:solidFill>
                  <a:schemeClr val="tx1"/>
                </a:solidFill>
              </a:defRPr>
            </a:pPr>
            <a:endParaRPr lang="zh-CN"/>
          </a:p>
        </c:txPr>
        <c:crossAx val="245787312"/>
        <c:crosses val="autoZero"/>
        <c:auto val="1"/>
        <c:lblAlgn val="ctr"/>
        <c:lblOffset val="100"/>
        <c:noMultiLvlLbl val="0"/>
      </c:catAx>
      <c:valAx>
        <c:axId val="245787312"/>
        <c:scaling>
          <c:orientation val="minMax"/>
        </c:scaling>
        <c:delete val="0"/>
        <c:axPos val="l"/>
        <c:majorGridlines/>
        <c:numFmt formatCode="0.0" sourceLinked="1"/>
        <c:majorTickMark val="out"/>
        <c:minorTickMark val="none"/>
        <c:tickLblPos val="nextTo"/>
        <c:txPr>
          <a:bodyPr/>
          <a:lstStyle/>
          <a:p>
            <a:pPr>
              <a:defRPr>
                <a:solidFill>
                  <a:schemeClr val="tx1"/>
                </a:solidFill>
              </a:defRPr>
            </a:pPr>
            <a:endParaRPr lang="zh-CN"/>
          </a:p>
        </c:txPr>
        <c:crossAx val="245787704"/>
        <c:crosses val="autoZero"/>
        <c:crossBetween val="between"/>
      </c:valAx>
      <c:serAx>
        <c:axId val="337255248"/>
        <c:scaling>
          <c:orientation val="minMax"/>
        </c:scaling>
        <c:delete val="0"/>
        <c:axPos val="b"/>
        <c:majorTickMark val="out"/>
        <c:minorTickMark val="none"/>
        <c:tickLblPos val="nextTo"/>
        <c:txPr>
          <a:bodyPr/>
          <a:lstStyle/>
          <a:p>
            <a:pPr>
              <a:defRPr>
                <a:solidFill>
                  <a:schemeClr val="tx1"/>
                </a:solidFill>
              </a:defRPr>
            </a:pPr>
            <a:endParaRPr lang="zh-CN"/>
          </a:p>
        </c:txPr>
        <c:crossAx val="245787312"/>
        <c:crosses val="autoZero"/>
      </c:serAx>
      <c:spPr>
        <a:noFill/>
      </c:spPr>
    </c:plotArea>
    <c:plotVisOnly val="1"/>
    <c:dispBlanksAs val="gap"/>
    <c:showDLblsOverMax val="0"/>
  </c:chart>
  <c:spPr>
    <a:no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view3D>
      <c:rotX val="15"/>
      <c:rotY val="20"/>
      <c:rAngAx val="0"/>
    </c:view3D>
    <c:floor>
      <c:thickness val="0"/>
    </c:floor>
    <c:sideWall>
      <c:thickness val="0"/>
    </c:sideWall>
    <c:backWall>
      <c:thickness val="0"/>
    </c:backWall>
    <c:plotArea>
      <c:layout>
        <c:manualLayout>
          <c:layoutTarget val="inner"/>
          <c:xMode val="edge"/>
          <c:yMode val="edge"/>
          <c:x val="0.10338832645919301"/>
          <c:y val="6.3575899843505507E-2"/>
          <c:w val="0.79919760029996201"/>
          <c:h val="0.776229390780378"/>
        </c:manualLayout>
      </c:layout>
      <c:bar3DChart>
        <c:barDir val="col"/>
        <c:grouping val="standard"/>
        <c:varyColors val="0"/>
        <c:ser>
          <c:idx val="0"/>
          <c:order val="0"/>
          <c:tx>
            <c:strRef>
              <c:f>'working tests'!$E$23</c:f>
              <c:strCache>
                <c:ptCount val="1"/>
                <c:pt idx="0">
                  <c:v>64B</c:v>
                </c:pt>
              </c:strCache>
            </c:strRef>
          </c:tx>
          <c:spPr>
            <a:solidFill>
              <a:srgbClr val="F88D37"/>
            </a:solidFill>
          </c:spPr>
          <c:invertIfNegative val="0"/>
          <c:cat>
            <c:strRef>
              <c:f>'working tests'!$F$22:$K$22</c:f>
              <c:strCache>
                <c:ptCount val="6"/>
                <c:pt idx="0">
                  <c:v>12 routes </c:v>
                </c:pt>
                <c:pt idx="1">
                  <c:v>1k routes</c:v>
                </c:pt>
                <c:pt idx="2">
                  <c:v>100k routes</c:v>
                </c:pt>
                <c:pt idx="3">
                  <c:v>500k routes</c:v>
                </c:pt>
                <c:pt idx="4">
                  <c:v>1M routes</c:v>
                </c:pt>
                <c:pt idx="5">
                  <c:v>2M routes</c:v>
                </c:pt>
              </c:strCache>
            </c:strRef>
          </c:cat>
          <c:val>
            <c:numRef>
              <c:f>'working tests'!$O$23:$T$23</c:f>
              <c:numCache>
                <c:formatCode>0.0</c:formatCode>
                <c:ptCount val="6"/>
                <c:pt idx="0">
                  <c:v>210</c:v>
                </c:pt>
                <c:pt idx="1">
                  <c:v>210</c:v>
                </c:pt>
                <c:pt idx="2">
                  <c:v>210</c:v>
                </c:pt>
                <c:pt idx="3">
                  <c:v>210</c:v>
                </c:pt>
                <c:pt idx="4">
                  <c:v>210</c:v>
                </c:pt>
                <c:pt idx="5">
                  <c:v>210</c:v>
                </c:pt>
              </c:numCache>
            </c:numRef>
          </c:val>
        </c:ser>
        <c:ser>
          <c:idx val="1"/>
          <c:order val="1"/>
          <c:tx>
            <c:strRef>
              <c:f>'working tests'!$E$24</c:f>
              <c:strCache>
                <c:ptCount val="1"/>
                <c:pt idx="0">
                  <c:v>IMIX</c:v>
                </c:pt>
              </c:strCache>
            </c:strRef>
          </c:tx>
          <c:spPr>
            <a:solidFill>
              <a:srgbClr val="C3DB64"/>
            </a:solidFill>
          </c:spPr>
          <c:invertIfNegative val="0"/>
          <c:cat>
            <c:strRef>
              <c:f>'working tests'!$F$22:$K$22</c:f>
              <c:strCache>
                <c:ptCount val="6"/>
                <c:pt idx="0">
                  <c:v>12 routes </c:v>
                </c:pt>
                <c:pt idx="1">
                  <c:v>1k routes</c:v>
                </c:pt>
                <c:pt idx="2">
                  <c:v>100k routes</c:v>
                </c:pt>
                <c:pt idx="3">
                  <c:v>500k routes</c:v>
                </c:pt>
                <c:pt idx="4">
                  <c:v>1M routes</c:v>
                </c:pt>
                <c:pt idx="5">
                  <c:v>2M routes</c:v>
                </c:pt>
              </c:strCache>
            </c:strRef>
          </c:cat>
          <c:val>
            <c:numRef>
              <c:f>'working tests'!$O$24:$T$24</c:f>
              <c:numCache>
                <c:formatCode>0.0</c:formatCode>
                <c:ptCount val="6"/>
                <c:pt idx="0">
                  <c:v>160</c:v>
                </c:pt>
                <c:pt idx="1">
                  <c:v>160</c:v>
                </c:pt>
                <c:pt idx="2">
                  <c:v>160</c:v>
                </c:pt>
                <c:pt idx="3">
                  <c:v>160</c:v>
                </c:pt>
                <c:pt idx="4">
                  <c:v>160</c:v>
                </c:pt>
                <c:pt idx="5">
                  <c:v>160</c:v>
                </c:pt>
              </c:numCache>
            </c:numRef>
          </c:val>
        </c:ser>
        <c:ser>
          <c:idx val="2"/>
          <c:order val="2"/>
          <c:tx>
            <c:strRef>
              <c:f>'working tests'!$E$25</c:f>
              <c:strCache>
                <c:ptCount val="1"/>
                <c:pt idx="0">
                  <c:v>1518B</c:v>
                </c:pt>
              </c:strCache>
            </c:strRef>
          </c:tx>
          <c:spPr>
            <a:solidFill>
              <a:srgbClr val="43D2D2"/>
            </a:solidFill>
          </c:spPr>
          <c:invertIfNegative val="0"/>
          <c:cat>
            <c:strRef>
              <c:f>'working tests'!$F$22:$K$22</c:f>
              <c:strCache>
                <c:ptCount val="6"/>
                <c:pt idx="0">
                  <c:v>12 routes </c:v>
                </c:pt>
                <c:pt idx="1">
                  <c:v>1k routes</c:v>
                </c:pt>
                <c:pt idx="2">
                  <c:v>100k routes</c:v>
                </c:pt>
                <c:pt idx="3">
                  <c:v>500k routes</c:v>
                </c:pt>
                <c:pt idx="4">
                  <c:v>1M routes</c:v>
                </c:pt>
                <c:pt idx="5">
                  <c:v>2M routes</c:v>
                </c:pt>
              </c:strCache>
            </c:strRef>
          </c:cat>
          <c:val>
            <c:numRef>
              <c:f>'working tests'!$O$25:$T$25</c:f>
              <c:numCache>
                <c:formatCode>0.0</c:formatCode>
                <c:ptCount val="6"/>
                <c:pt idx="0">
                  <c:v>39</c:v>
                </c:pt>
                <c:pt idx="1">
                  <c:v>39</c:v>
                </c:pt>
                <c:pt idx="2">
                  <c:v>39</c:v>
                </c:pt>
                <c:pt idx="3">
                  <c:v>39</c:v>
                </c:pt>
                <c:pt idx="4">
                  <c:v>39</c:v>
                </c:pt>
                <c:pt idx="5">
                  <c:v>39</c:v>
                </c:pt>
              </c:numCache>
            </c:numRef>
          </c:val>
        </c:ser>
        <c:dLbls>
          <c:showLegendKey val="0"/>
          <c:showVal val="0"/>
          <c:showCatName val="0"/>
          <c:showSerName val="0"/>
          <c:showPercent val="0"/>
          <c:showBubbleSize val="0"/>
        </c:dLbls>
        <c:gapWidth val="150"/>
        <c:shape val="box"/>
        <c:axId val="245788488"/>
        <c:axId val="245789272"/>
        <c:axId val="337253552"/>
      </c:bar3DChart>
      <c:catAx>
        <c:axId val="245788488"/>
        <c:scaling>
          <c:orientation val="minMax"/>
        </c:scaling>
        <c:delete val="0"/>
        <c:axPos val="b"/>
        <c:numFmt formatCode="General" sourceLinked="0"/>
        <c:majorTickMark val="out"/>
        <c:minorTickMark val="none"/>
        <c:tickLblPos val="nextTo"/>
        <c:txPr>
          <a:bodyPr/>
          <a:lstStyle/>
          <a:p>
            <a:pPr>
              <a:defRPr>
                <a:solidFill>
                  <a:schemeClr val="tx1"/>
                </a:solidFill>
              </a:defRPr>
            </a:pPr>
            <a:endParaRPr lang="zh-CN"/>
          </a:p>
        </c:txPr>
        <c:crossAx val="245789272"/>
        <c:crosses val="autoZero"/>
        <c:auto val="1"/>
        <c:lblAlgn val="ctr"/>
        <c:lblOffset val="100"/>
        <c:noMultiLvlLbl val="0"/>
      </c:catAx>
      <c:valAx>
        <c:axId val="245789272"/>
        <c:scaling>
          <c:orientation val="minMax"/>
        </c:scaling>
        <c:delete val="0"/>
        <c:axPos val="l"/>
        <c:majorGridlines/>
        <c:numFmt formatCode="0.0" sourceLinked="1"/>
        <c:majorTickMark val="out"/>
        <c:minorTickMark val="none"/>
        <c:tickLblPos val="nextTo"/>
        <c:txPr>
          <a:bodyPr/>
          <a:lstStyle/>
          <a:p>
            <a:pPr>
              <a:defRPr>
                <a:solidFill>
                  <a:schemeClr val="tx1"/>
                </a:solidFill>
              </a:defRPr>
            </a:pPr>
            <a:endParaRPr lang="zh-CN"/>
          </a:p>
        </c:txPr>
        <c:crossAx val="245788488"/>
        <c:crosses val="autoZero"/>
        <c:crossBetween val="between"/>
      </c:valAx>
      <c:serAx>
        <c:axId val="337253552"/>
        <c:scaling>
          <c:orientation val="minMax"/>
        </c:scaling>
        <c:delete val="0"/>
        <c:axPos val="b"/>
        <c:majorTickMark val="out"/>
        <c:minorTickMark val="none"/>
        <c:tickLblPos val="nextTo"/>
        <c:txPr>
          <a:bodyPr/>
          <a:lstStyle/>
          <a:p>
            <a:pPr>
              <a:defRPr>
                <a:solidFill>
                  <a:schemeClr val="tx1"/>
                </a:solidFill>
              </a:defRPr>
            </a:pPr>
            <a:endParaRPr lang="zh-CN"/>
          </a:p>
        </c:txPr>
        <c:crossAx val="245789272"/>
        <c:crosses val="autoZero"/>
      </c:ser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'MWC original targets'!$E$45</c:f>
              <c:strCache>
                <c:ptCount val="1"/>
                <c:pt idx="0">
                  <c:v>64B</c:v>
                </c:pt>
              </c:strCache>
            </c:strRef>
          </c:tx>
          <c:spPr>
            <a:solidFill>
              <a:srgbClr val="F88237"/>
            </a:solidFill>
          </c:spPr>
          <c:invertIfNegative val="0"/>
          <c:cat>
            <c:strRef>
              <c:f>'MWC original targets'!$F$44:$K$44</c:f>
              <c:strCache>
                <c:ptCount val="6"/>
                <c:pt idx="0">
                  <c:v>1k routes</c:v>
                </c:pt>
                <c:pt idx="1">
                  <c:v>500k routes</c:v>
                </c:pt>
                <c:pt idx="2">
                  <c:v>1M routes</c:v>
                </c:pt>
                <c:pt idx="3">
                  <c:v>2M routes</c:v>
                </c:pt>
                <c:pt idx="4">
                  <c:v>4M routes</c:v>
                </c:pt>
                <c:pt idx="5">
                  <c:v>8M routes</c:v>
                </c:pt>
              </c:strCache>
            </c:strRef>
          </c:cat>
          <c:val>
            <c:numRef>
              <c:f>'MWC original targets'!$F$45:$K$45</c:f>
              <c:numCache>
                <c:formatCode>0</c:formatCode>
                <c:ptCount val="6"/>
                <c:pt idx="0">
                  <c:v>199.58</c:v>
                </c:pt>
                <c:pt idx="1">
                  <c:v>199.58</c:v>
                </c:pt>
                <c:pt idx="2">
                  <c:v>199.58</c:v>
                </c:pt>
                <c:pt idx="3">
                  <c:v>199.58</c:v>
                </c:pt>
                <c:pt idx="4">
                  <c:v>199.58</c:v>
                </c:pt>
                <c:pt idx="5">
                  <c:v>199.58</c:v>
                </c:pt>
              </c:numCache>
            </c:numRef>
          </c:val>
        </c:ser>
        <c:ser>
          <c:idx val="1"/>
          <c:order val="1"/>
          <c:tx>
            <c:strRef>
              <c:f>'MWC original targets'!$E$46</c:f>
              <c:strCache>
                <c:ptCount val="1"/>
                <c:pt idx="0">
                  <c:v>IMIX</c:v>
                </c:pt>
              </c:strCache>
            </c:strRef>
          </c:tx>
          <c:spPr>
            <a:solidFill>
              <a:srgbClr val="C6E873"/>
            </a:solidFill>
          </c:spPr>
          <c:invertIfNegative val="0"/>
          <c:cat>
            <c:strRef>
              <c:f>'MWC original targets'!$F$44:$K$44</c:f>
              <c:strCache>
                <c:ptCount val="6"/>
                <c:pt idx="0">
                  <c:v>1k routes</c:v>
                </c:pt>
                <c:pt idx="1">
                  <c:v>500k routes</c:v>
                </c:pt>
                <c:pt idx="2">
                  <c:v>1M routes</c:v>
                </c:pt>
                <c:pt idx="3">
                  <c:v>2M routes</c:v>
                </c:pt>
                <c:pt idx="4">
                  <c:v>4M routes</c:v>
                </c:pt>
                <c:pt idx="5">
                  <c:v>8M routes</c:v>
                </c:pt>
              </c:strCache>
            </c:strRef>
          </c:cat>
          <c:val>
            <c:numRef>
              <c:f>'MWC original targets'!$F$46:$K$46</c:f>
              <c:numCache>
                <c:formatCode>0</c:formatCode>
                <c:ptCount val="6"/>
                <c:pt idx="0">
                  <c:v>342</c:v>
                </c:pt>
                <c:pt idx="1">
                  <c:v>342</c:v>
                </c:pt>
                <c:pt idx="2">
                  <c:v>342</c:v>
                </c:pt>
                <c:pt idx="3">
                  <c:v>342</c:v>
                </c:pt>
                <c:pt idx="4">
                  <c:v>342</c:v>
                </c:pt>
                <c:pt idx="5">
                  <c:v>342</c:v>
                </c:pt>
              </c:numCache>
            </c:numRef>
          </c:val>
        </c:ser>
        <c:ser>
          <c:idx val="2"/>
          <c:order val="2"/>
          <c:tx>
            <c:strRef>
              <c:f>'MWC original targets'!$E$47</c:f>
              <c:strCache>
                <c:ptCount val="1"/>
                <c:pt idx="0">
                  <c:v>1518B</c:v>
                </c:pt>
              </c:strCache>
            </c:strRef>
          </c:tx>
          <c:spPr>
            <a:solidFill>
              <a:srgbClr val="26BBD5"/>
            </a:solidFill>
          </c:spPr>
          <c:invertIfNegative val="0"/>
          <c:cat>
            <c:strRef>
              <c:f>'MWC original targets'!$F$44:$K$44</c:f>
              <c:strCache>
                <c:ptCount val="6"/>
                <c:pt idx="0">
                  <c:v>1k routes</c:v>
                </c:pt>
                <c:pt idx="1">
                  <c:v>500k routes</c:v>
                </c:pt>
                <c:pt idx="2">
                  <c:v>1M routes</c:v>
                </c:pt>
                <c:pt idx="3">
                  <c:v>2M routes</c:v>
                </c:pt>
                <c:pt idx="4">
                  <c:v>4M routes</c:v>
                </c:pt>
                <c:pt idx="5">
                  <c:v>8M routes</c:v>
                </c:pt>
              </c:strCache>
            </c:strRef>
          </c:cat>
          <c:val>
            <c:numRef>
              <c:f>'MWC original targets'!$F$47:$K$47</c:f>
              <c:numCache>
                <c:formatCode>0</c:formatCode>
                <c:ptCount val="6"/>
                <c:pt idx="0">
                  <c:v>462</c:v>
                </c:pt>
                <c:pt idx="1">
                  <c:v>462</c:v>
                </c:pt>
                <c:pt idx="2">
                  <c:v>462</c:v>
                </c:pt>
                <c:pt idx="3">
                  <c:v>462</c:v>
                </c:pt>
                <c:pt idx="4">
                  <c:v>462</c:v>
                </c:pt>
                <c:pt idx="5">
                  <c:v>462</c:v>
                </c:pt>
              </c:numCache>
            </c:numRef>
          </c:val>
        </c:ser>
        <c:dLbls>
          <c:showLegendKey val="0"/>
          <c:showVal val="0"/>
          <c:showCatName val="0"/>
          <c:showSerName val="0"/>
          <c:showPercent val="0"/>
          <c:showBubbleSize val="0"/>
        </c:dLbls>
        <c:gapWidth val="150"/>
        <c:shape val="box"/>
        <c:axId val="337331408"/>
        <c:axId val="337330232"/>
        <c:axId val="337500304"/>
      </c:bar3DChart>
      <c:catAx>
        <c:axId val="337331408"/>
        <c:scaling>
          <c:orientation val="minMax"/>
        </c:scaling>
        <c:delete val="0"/>
        <c:axPos val="b"/>
        <c:numFmt formatCode="General" sourceLinked="0"/>
        <c:majorTickMark val="out"/>
        <c:minorTickMark val="none"/>
        <c:tickLblPos val="nextTo"/>
        <c:txPr>
          <a:bodyPr/>
          <a:lstStyle/>
          <a:p>
            <a:pPr>
              <a:defRPr>
                <a:solidFill>
                  <a:schemeClr val="tx1"/>
                </a:solidFill>
              </a:defRPr>
            </a:pPr>
            <a:endParaRPr lang="zh-CN"/>
          </a:p>
        </c:txPr>
        <c:crossAx val="337330232"/>
        <c:crosses val="autoZero"/>
        <c:auto val="1"/>
        <c:lblAlgn val="ctr"/>
        <c:lblOffset val="100"/>
        <c:noMultiLvlLbl val="0"/>
      </c:catAx>
      <c:valAx>
        <c:axId val="337330232"/>
        <c:scaling>
          <c:orientation val="minMax"/>
        </c:scaling>
        <c:delete val="0"/>
        <c:axPos val="l"/>
        <c:majorGridlines/>
        <c:numFmt formatCode="0" sourceLinked="1"/>
        <c:majorTickMark val="out"/>
        <c:minorTickMark val="none"/>
        <c:tickLblPos val="nextTo"/>
        <c:txPr>
          <a:bodyPr/>
          <a:lstStyle/>
          <a:p>
            <a:pPr>
              <a:defRPr>
                <a:solidFill>
                  <a:schemeClr val="tx1"/>
                </a:solidFill>
              </a:defRPr>
            </a:pPr>
            <a:endParaRPr lang="zh-CN"/>
          </a:p>
        </c:txPr>
        <c:crossAx val="337331408"/>
        <c:crosses val="autoZero"/>
        <c:crossBetween val="between"/>
      </c:valAx>
      <c:serAx>
        <c:axId val="337500304"/>
        <c:scaling>
          <c:orientation val="minMax"/>
        </c:scaling>
        <c:delete val="0"/>
        <c:axPos val="b"/>
        <c:majorTickMark val="out"/>
        <c:minorTickMark val="none"/>
        <c:tickLblPos val="nextTo"/>
        <c:txPr>
          <a:bodyPr/>
          <a:lstStyle/>
          <a:p>
            <a:pPr>
              <a:defRPr>
                <a:solidFill>
                  <a:schemeClr val="tx1"/>
                </a:solidFill>
              </a:defRPr>
            </a:pPr>
            <a:endParaRPr lang="zh-CN"/>
          </a:p>
        </c:txPr>
        <c:crossAx val="337330232"/>
        <c:crosses val="autoZero"/>
      </c:ser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'MWC original targets'!$N$45</c:f>
              <c:strCache>
                <c:ptCount val="1"/>
                <c:pt idx="0">
                  <c:v>64B</c:v>
                </c:pt>
              </c:strCache>
            </c:strRef>
          </c:tx>
          <c:spPr>
            <a:solidFill>
              <a:srgbClr val="F88D37"/>
            </a:solidFill>
          </c:spPr>
          <c:invertIfNegative val="0"/>
          <c:cat>
            <c:strRef>
              <c:f>'MWC original targets'!$O$44:$T$44</c:f>
              <c:strCache>
                <c:ptCount val="6"/>
                <c:pt idx="0">
                  <c:v>1k routes</c:v>
                </c:pt>
                <c:pt idx="1">
                  <c:v>500k routes</c:v>
                </c:pt>
                <c:pt idx="2">
                  <c:v>1M routes</c:v>
                </c:pt>
                <c:pt idx="3">
                  <c:v>2M routes</c:v>
                </c:pt>
                <c:pt idx="4">
                  <c:v>4M routes</c:v>
                </c:pt>
                <c:pt idx="5">
                  <c:v>8M routes</c:v>
                </c:pt>
              </c:strCache>
            </c:strRef>
          </c:cat>
          <c:val>
            <c:numRef>
              <c:f>'MWC original targets'!$O$45:$T$45</c:f>
              <c:numCache>
                <c:formatCode>0</c:formatCode>
                <c:ptCount val="6"/>
                <c:pt idx="0">
                  <c:v>297</c:v>
                </c:pt>
                <c:pt idx="1">
                  <c:v>297</c:v>
                </c:pt>
                <c:pt idx="2">
                  <c:v>297</c:v>
                </c:pt>
                <c:pt idx="3">
                  <c:v>297</c:v>
                </c:pt>
                <c:pt idx="4">
                  <c:v>297</c:v>
                </c:pt>
                <c:pt idx="5">
                  <c:v>297</c:v>
                </c:pt>
              </c:numCache>
            </c:numRef>
          </c:val>
        </c:ser>
        <c:ser>
          <c:idx val="1"/>
          <c:order val="1"/>
          <c:tx>
            <c:strRef>
              <c:f>'MWC original targets'!$N$46</c:f>
              <c:strCache>
                <c:ptCount val="1"/>
                <c:pt idx="0">
                  <c:v>IMIX</c:v>
                </c:pt>
              </c:strCache>
            </c:strRef>
          </c:tx>
          <c:spPr>
            <a:solidFill>
              <a:srgbClr val="C6E873"/>
            </a:solidFill>
          </c:spPr>
          <c:invertIfNegative val="0"/>
          <c:cat>
            <c:strRef>
              <c:f>'MWC original targets'!$O$44:$T$44</c:f>
              <c:strCache>
                <c:ptCount val="6"/>
                <c:pt idx="0">
                  <c:v>1k routes</c:v>
                </c:pt>
                <c:pt idx="1">
                  <c:v>500k routes</c:v>
                </c:pt>
                <c:pt idx="2">
                  <c:v>1M routes</c:v>
                </c:pt>
                <c:pt idx="3">
                  <c:v>2M routes</c:v>
                </c:pt>
                <c:pt idx="4">
                  <c:v>4M routes</c:v>
                </c:pt>
                <c:pt idx="5">
                  <c:v>8M routes</c:v>
                </c:pt>
              </c:strCache>
            </c:strRef>
          </c:cat>
          <c:val>
            <c:numRef>
              <c:f>'MWC original targets'!$O$46:$T$46</c:f>
              <c:numCache>
                <c:formatCode>0</c:formatCode>
                <c:ptCount val="6"/>
                <c:pt idx="0">
                  <c:v>160</c:v>
                </c:pt>
                <c:pt idx="1">
                  <c:v>160</c:v>
                </c:pt>
                <c:pt idx="2">
                  <c:v>160</c:v>
                </c:pt>
                <c:pt idx="3">
                  <c:v>160</c:v>
                </c:pt>
                <c:pt idx="4">
                  <c:v>160</c:v>
                </c:pt>
                <c:pt idx="5">
                  <c:v>160</c:v>
                </c:pt>
              </c:numCache>
            </c:numRef>
          </c:val>
        </c:ser>
        <c:ser>
          <c:idx val="2"/>
          <c:order val="2"/>
          <c:tx>
            <c:strRef>
              <c:f>'MWC original targets'!$N$47</c:f>
              <c:strCache>
                <c:ptCount val="1"/>
                <c:pt idx="0">
                  <c:v>1518B</c:v>
                </c:pt>
              </c:strCache>
            </c:strRef>
          </c:tx>
          <c:spPr>
            <a:solidFill>
              <a:srgbClr val="26BBD5"/>
            </a:solidFill>
          </c:spPr>
          <c:invertIfNegative val="0"/>
          <c:cat>
            <c:strRef>
              <c:f>'MWC original targets'!$O$44:$T$44</c:f>
              <c:strCache>
                <c:ptCount val="6"/>
                <c:pt idx="0">
                  <c:v>1k routes</c:v>
                </c:pt>
                <c:pt idx="1">
                  <c:v>500k routes</c:v>
                </c:pt>
                <c:pt idx="2">
                  <c:v>1M routes</c:v>
                </c:pt>
                <c:pt idx="3">
                  <c:v>2M routes</c:v>
                </c:pt>
                <c:pt idx="4">
                  <c:v>4M routes</c:v>
                </c:pt>
                <c:pt idx="5">
                  <c:v>8M routes</c:v>
                </c:pt>
              </c:strCache>
            </c:strRef>
          </c:cat>
          <c:val>
            <c:numRef>
              <c:f>'MWC original targets'!$O$47:$T$47</c:f>
              <c:numCache>
                <c:formatCode>0</c:formatCode>
                <c:ptCount val="6"/>
                <c:pt idx="0">
                  <c:v>39</c:v>
                </c:pt>
                <c:pt idx="1">
                  <c:v>39</c:v>
                </c:pt>
                <c:pt idx="2">
                  <c:v>39</c:v>
                </c:pt>
                <c:pt idx="3">
                  <c:v>39</c:v>
                </c:pt>
                <c:pt idx="4">
                  <c:v>39</c:v>
                </c:pt>
                <c:pt idx="5">
                  <c:v>39</c:v>
                </c:pt>
              </c:numCache>
            </c:numRef>
          </c:val>
        </c:ser>
        <c:dLbls>
          <c:showLegendKey val="0"/>
          <c:showVal val="0"/>
          <c:showCatName val="0"/>
          <c:showSerName val="0"/>
          <c:showPercent val="0"/>
          <c:showBubbleSize val="0"/>
        </c:dLbls>
        <c:gapWidth val="150"/>
        <c:shape val="box"/>
        <c:axId val="337333760"/>
        <c:axId val="337330624"/>
        <c:axId val="337497760"/>
      </c:bar3DChart>
      <c:catAx>
        <c:axId val="337333760"/>
        <c:scaling>
          <c:orientation val="minMax"/>
        </c:scaling>
        <c:delete val="0"/>
        <c:axPos val="b"/>
        <c:numFmt formatCode="General" sourceLinked="0"/>
        <c:majorTickMark val="out"/>
        <c:minorTickMark val="none"/>
        <c:tickLblPos val="nextTo"/>
        <c:txPr>
          <a:bodyPr/>
          <a:lstStyle/>
          <a:p>
            <a:pPr>
              <a:defRPr>
                <a:solidFill>
                  <a:schemeClr val="tx1"/>
                </a:solidFill>
              </a:defRPr>
            </a:pPr>
            <a:endParaRPr lang="zh-CN"/>
          </a:p>
        </c:txPr>
        <c:crossAx val="337330624"/>
        <c:crosses val="autoZero"/>
        <c:auto val="1"/>
        <c:lblAlgn val="ctr"/>
        <c:lblOffset val="100"/>
        <c:noMultiLvlLbl val="0"/>
      </c:catAx>
      <c:valAx>
        <c:axId val="337330624"/>
        <c:scaling>
          <c:orientation val="minMax"/>
        </c:scaling>
        <c:delete val="0"/>
        <c:axPos val="l"/>
        <c:majorGridlines/>
        <c:numFmt formatCode="0" sourceLinked="1"/>
        <c:majorTickMark val="out"/>
        <c:minorTickMark val="none"/>
        <c:tickLblPos val="nextTo"/>
        <c:txPr>
          <a:bodyPr/>
          <a:lstStyle/>
          <a:p>
            <a:pPr>
              <a:defRPr>
                <a:solidFill>
                  <a:schemeClr val="tx1"/>
                </a:solidFill>
              </a:defRPr>
            </a:pPr>
            <a:endParaRPr lang="zh-CN"/>
          </a:p>
        </c:txPr>
        <c:crossAx val="337333760"/>
        <c:crosses val="autoZero"/>
        <c:crossBetween val="between"/>
      </c:valAx>
      <c:serAx>
        <c:axId val="337497760"/>
        <c:scaling>
          <c:orientation val="minMax"/>
        </c:scaling>
        <c:delete val="0"/>
        <c:axPos val="b"/>
        <c:majorTickMark val="out"/>
        <c:minorTickMark val="none"/>
        <c:tickLblPos val="nextTo"/>
        <c:txPr>
          <a:bodyPr/>
          <a:lstStyle/>
          <a:p>
            <a:pPr>
              <a:defRPr>
                <a:solidFill>
                  <a:schemeClr val="tx1"/>
                </a:solidFill>
              </a:defRPr>
            </a:pPr>
            <a:endParaRPr lang="zh-CN"/>
          </a:p>
        </c:txPr>
        <c:crossAx val="337330624"/>
        <c:crosses val="autoZero"/>
      </c:ser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188CF-AB2B-41E6-8328-658638817993}" type="doc">
      <dgm:prSet loTypeId="urn:microsoft.com/office/officeart/2005/8/layout/venn2" loCatId="relationship" qsTypeId="urn:microsoft.com/office/officeart/2005/8/quickstyle/simple1" qsCatId="simple" csTypeId="urn:microsoft.com/office/officeart/2005/8/colors/colorful5" csCatId="colorful" phldr="1"/>
      <dgm:spPr/>
      <dgm:t>
        <a:bodyPr/>
        <a:lstStyle/>
        <a:p>
          <a:endParaRPr lang="en-US"/>
        </a:p>
      </dgm:t>
    </dgm:pt>
    <dgm:pt modelId="{E16394C7-3953-4DD6-8460-D2D3FA3D003E}">
      <dgm:prSet phldrT="[Text]"/>
      <dgm:spPr/>
      <dgm:t>
        <a:bodyPr/>
        <a:lstStyle/>
        <a:p>
          <a:r>
            <a:rPr lang="en-GB" dirty="0" smtClean="0"/>
            <a:t>VNET</a:t>
          </a:r>
          <a:endParaRPr lang="en-US" dirty="0"/>
        </a:p>
      </dgm:t>
    </dgm:pt>
    <dgm:pt modelId="{EF8C6C2F-5504-4702-85F4-D4144521A08C}" type="parTrans" cxnId="{A3EDD155-F22D-415F-ABDA-0ED510F49741}">
      <dgm:prSet/>
      <dgm:spPr/>
      <dgm:t>
        <a:bodyPr/>
        <a:lstStyle/>
        <a:p>
          <a:endParaRPr lang="en-US"/>
        </a:p>
      </dgm:t>
    </dgm:pt>
    <dgm:pt modelId="{0D461389-C2D8-4B3E-A69B-46671CD1D434}" type="sibTrans" cxnId="{A3EDD155-F22D-415F-ABDA-0ED510F49741}">
      <dgm:prSet/>
      <dgm:spPr/>
      <dgm:t>
        <a:bodyPr/>
        <a:lstStyle/>
        <a:p>
          <a:endParaRPr lang="en-US"/>
        </a:p>
      </dgm:t>
    </dgm:pt>
    <dgm:pt modelId="{31C20852-D990-4C93-8701-904C99858DA5}">
      <dgm:prSet phldrT="[Text]"/>
      <dgm:spPr/>
      <dgm:t>
        <a:bodyPr/>
        <a:lstStyle/>
        <a:p>
          <a:r>
            <a:rPr lang="en-GB" dirty="0" smtClean="0"/>
            <a:t>VPP Infra</a:t>
          </a:r>
          <a:endParaRPr lang="en-US" dirty="0"/>
        </a:p>
      </dgm:t>
    </dgm:pt>
    <dgm:pt modelId="{E60BA7D8-B5A1-4BA5-90B8-426FF3717FE2}" type="sibTrans" cxnId="{39843720-493A-4BDA-AB22-BE6E104BEFC2}">
      <dgm:prSet/>
      <dgm:spPr/>
      <dgm:t>
        <a:bodyPr/>
        <a:lstStyle/>
        <a:p>
          <a:endParaRPr lang="en-US"/>
        </a:p>
      </dgm:t>
    </dgm:pt>
    <dgm:pt modelId="{4BB70D7F-64F8-4CD6-AB74-B15D90625293}" type="parTrans" cxnId="{39843720-493A-4BDA-AB22-BE6E104BEFC2}">
      <dgm:prSet/>
      <dgm:spPr/>
      <dgm:t>
        <a:bodyPr/>
        <a:lstStyle/>
        <a:p>
          <a:endParaRPr lang="en-US"/>
        </a:p>
      </dgm:t>
    </dgm:pt>
    <dgm:pt modelId="{FC15B483-BE4B-436F-98AA-447D5E8C4C64}">
      <dgm:prSet phldrT="[Text]"/>
      <dgm:spPr/>
      <dgm:t>
        <a:bodyPr/>
        <a:lstStyle/>
        <a:p>
          <a:r>
            <a:rPr lang="en-GB" dirty="0" smtClean="0"/>
            <a:t>VLIB</a:t>
          </a:r>
          <a:endParaRPr lang="en-US" dirty="0"/>
        </a:p>
      </dgm:t>
    </dgm:pt>
    <dgm:pt modelId="{738F86E4-77D2-46AF-A411-8DBFA8FB1ADD}" type="sibTrans" cxnId="{74EE1B61-B591-4B64-8345-8F57E542188A}">
      <dgm:prSet/>
      <dgm:spPr/>
      <dgm:t>
        <a:bodyPr/>
        <a:lstStyle/>
        <a:p>
          <a:endParaRPr lang="en-US"/>
        </a:p>
      </dgm:t>
    </dgm:pt>
    <dgm:pt modelId="{AA18E1C9-C0B7-4F69-BF65-A0D3C5F8E874}" type="parTrans" cxnId="{74EE1B61-B591-4B64-8345-8F57E542188A}">
      <dgm:prSet/>
      <dgm:spPr/>
      <dgm:t>
        <a:bodyPr/>
        <a:lstStyle/>
        <a:p>
          <a:endParaRPr lang="en-US"/>
        </a:p>
      </dgm:t>
    </dgm:pt>
    <dgm:pt modelId="{B4D9128D-7E40-494F-A3CB-23B454B3F60C}">
      <dgm:prSet phldrT="[Text]"/>
      <dgm:spPr/>
      <dgm:t>
        <a:bodyPr/>
        <a:lstStyle/>
        <a:p>
          <a:r>
            <a:rPr lang="en-GB" dirty="0" smtClean="0"/>
            <a:t>Plugins</a:t>
          </a:r>
          <a:endParaRPr lang="en-US" dirty="0"/>
        </a:p>
      </dgm:t>
    </dgm:pt>
    <dgm:pt modelId="{DD4A65ED-DD37-4AB4-9007-39E8D755231D}" type="parTrans" cxnId="{C6F7208D-45C7-4DA8-B266-FD6AFDBDAC7E}">
      <dgm:prSet/>
      <dgm:spPr/>
      <dgm:t>
        <a:bodyPr/>
        <a:lstStyle/>
        <a:p>
          <a:endParaRPr lang="en-US"/>
        </a:p>
      </dgm:t>
    </dgm:pt>
    <dgm:pt modelId="{06C55A6E-6BDA-425E-8206-C6AF7E8D7282}" type="sibTrans" cxnId="{C6F7208D-45C7-4DA8-B266-FD6AFDBDAC7E}">
      <dgm:prSet/>
      <dgm:spPr/>
      <dgm:t>
        <a:bodyPr/>
        <a:lstStyle/>
        <a:p>
          <a:endParaRPr lang="en-US"/>
        </a:p>
      </dgm:t>
    </dgm:pt>
    <dgm:pt modelId="{D64AB063-0BD3-49B0-9D06-489347A55D4D}" type="pres">
      <dgm:prSet presAssocID="{AF7188CF-AB2B-41E6-8328-658638817993}" presName="Name0" presStyleCnt="0">
        <dgm:presLayoutVars>
          <dgm:chMax val="7"/>
          <dgm:resizeHandles val="exact"/>
        </dgm:presLayoutVars>
      </dgm:prSet>
      <dgm:spPr/>
      <dgm:t>
        <a:bodyPr/>
        <a:lstStyle/>
        <a:p>
          <a:endParaRPr lang="en-US"/>
        </a:p>
      </dgm:t>
    </dgm:pt>
    <dgm:pt modelId="{CBE4B4F1-352A-4EAD-8958-7E0C06DF27C3}" type="pres">
      <dgm:prSet presAssocID="{AF7188CF-AB2B-41E6-8328-658638817993}" presName="comp1" presStyleCnt="0"/>
      <dgm:spPr/>
    </dgm:pt>
    <dgm:pt modelId="{A6E321E4-8E28-4FFD-90B0-E7F3072D09AA}" type="pres">
      <dgm:prSet presAssocID="{AF7188CF-AB2B-41E6-8328-658638817993}" presName="circle1" presStyleLbl="node1" presStyleIdx="0" presStyleCnt="4"/>
      <dgm:spPr/>
      <dgm:t>
        <a:bodyPr/>
        <a:lstStyle/>
        <a:p>
          <a:endParaRPr lang="en-US"/>
        </a:p>
      </dgm:t>
    </dgm:pt>
    <dgm:pt modelId="{E12AC4CA-198C-4D11-8AF4-C852294B0795}" type="pres">
      <dgm:prSet presAssocID="{AF7188CF-AB2B-41E6-8328-658638817993}" presName="c1text" presStyleLbl="node1" presStyleIdx="0" presStyleCnt="4">
        <dgm:presLayoutVars>
          <dgm:bulletEnabled val="1"/>
        </dgm:presLayoutVars>
      </dgm:prSet>
      <dgm:spPr/>
      <dgm:t>
        <a:bodyPr/>
        <a:lstStyle/>
        <a:p>
          <a:endParaRPr lang="en-US"/>
        </a:p>
      </dgm:t>
    </dgm:pt>
    <dgm:pt modelId="{544DC003-0198-4D40-AC79-31FEBE643EAB}" type="pres">
      <dgm:prSet presAssocID="{AF7188CF-AB2B-41E6-8328-658638817993}" presName="comp2" presStyleCnt="0"/>
      <dgm:spPr/>
    </dgm:pt>
    <dgm:pt modelId="{D93E6EA0-9A83-4466-9F5E-FEFCCBDEE91B}" type="pres">
      <dgm:prSet presAssocID="{AF7188CF-AB2B-41E6-8328-658638817993}" presName="circle2" presStyleLbl="node1" presStyleIdx="1" presStyleCnt="4"/>
      <dgm:spPr/>
      <dgm:t>
        <a:bodyPr/>
        <a:lstStyle/>
        <a:p>
          <a:endParaRPr lang="en-US"/>
        </a:p>
      </dgm:t>
    </dgm:pt>
    <dgm:pt modelId="{0864787F-7963-4BB2-A0AA-7D2079CADEA2}" type="pres">
      <dgm:prSet presAssocID="{AF7188CF-AB2B-41E6-8328-658638817993}" presName="c2text" presStyleLbl="node1" presStyleIdx="1" presStyleCnt="4">
        <dgm:presLayoutVars>
          <dgm:bulletEnabled val="1"/>
        </dgm:presLayoutVars>
      </dgm:prSet>
      <dgm:spPr/>
      <dgm:t>
        <a:bodyPr/>
        <a:lstStyle/>
        <a:p>
          <a:endParaRPr lang="en-US"/>
        </a:p>
      </dgm:t>
    </dgm:pt>
    <dgm:pt modelId="{5820E059-E2EE-4343-8BD1-7EAA597207DC}" type="pres">
      <dgm:prSet presAssocID="{AF7188CF-AB2B-41E6-8328-658638817993}" presName="comp3" presStyleCnt="0"/>
      <dgm:spPr/>
    </dgm:pt>
    <dgm:pt modelId="{2D4DC5BF-86EC-40CF-8C00-B514030A65D8}" type="pres">
      <dgm:prSet presAssocID="{AF7188CF-AB2B-41E6-8328-658638817993}" presName="circle3" presStyleLbl="node1" presStyleIdx="2" presStyleCnt="4"/>
      <dgm:spPr/>
      <dgm:t>
        <a:bodyPr/>
        <a:lstStyle/>
        <a:p>
          <a:endParaRPr lang="en-US"/>
        </a:p>
      </dgm:t>
    </dgm:pt>
    <dgm:pt modelId="{019DD2A8-BFFF-4EEA-A835-46DB705F2BBD}" type="pres">
      <dgm:prSet presAssocID="{AF7188CF-AB2B-41E6-8328-658638817993}" presName="c3text" presStyleLbl="node1" presStyleIdx="2" presStyleCnt="4">
        <dgm:presLayoutVars>
          <dgm:bulletEnabled val="1"/>
        </dgm:presLayoutVars>
      </dgm:prSet>
      <dgm:spPr/>
      <dgm:t>
        <a:bodyPr/>
        <a:lstStyle/>
        <a:p>
          <a:endParaRPr lang="en-US"/>
        </a:p>
      </dgm:t>
    </dgm:pt>
    <dgm:pt modelId="{A76A4F9D-E3F7-4614-AF6C-E95FFFF0D21C}" type="pres">
      <dgm:prSet presAssocID="{AF7188CF-AB2B-41E6-8328-658638817993}" presName="comp4" presStyleCnt="0"/>
      <dgm:spPr/>
    </dgm:pt>
    <dgm:pt modelId="{EB4313BC-87F0-4CDC-9743-FE4A5C0EFA34}" type="pres">
      <dgm:prSet presAssocID="{AF7188CF-AB2B-41E6-8328-658638817993}" presName="circle4" presStyleLbl="node1" presStyleIdx="3" presStyleCnt="4"/>
      <dgm:spPr/>
      <dgm:t>
        <a:bodyPr/>
        <a:lstStyle/>
        <a:p>
          <a:endParaRPr lang="en-US"/>
        </a:p>
      </dgm:t>
    </dgm:pt>
    <dgm:pt modelId="{8D3719E8-5611-4A39-8A4D-54274788F9B6}" type="pres">
      <dgm:prSet presAssocID="{AF7188CF-AB2B-41E6-8328-658638817993}" presName="c4text" presStyleLbl="node1" presStyleIdx="3" presStyleCnt="4">
        <dgm:presLayoutVars>
          <dgm:bulletEnabled val="1"/>
        </dgm:presLayoutVars>
      </dgm:prSet>
      <dgm:spPr/>
      <dgm:t>
        <a:bodyPr/>
        <a:lstStyle/>
        <a:p>
          <a:endParaRPr lang="en-US"/>
        </a:p>
      </dgm:t>
    </dgm:pt>
  </dgm:ptLst>
  <dgm:cxnLst>
    <dgm:cxn modelId="{B47504CF-BFAA-46C9-A7E5-694D502B80B4}" type="presOf" srcId="{B4D9128D-7E40-494F-A3CB-23B454B3F60C}" destId="{E12AC4CA-198C-4D11-8AF4-C852294B0795}" srcOrd="1" destOrd="0" presId="urn:microsoft.com/office/officeart/2005/8/layout/venn2"/>
    <dgm:cxn modelId="{92A71273-2F37-41E7-A24B-EB4B421A2E81}" type="presOf" srcId="{E16394C7-3953-4DD6-8460-D2D3FA3D003E}" destId="{D93E6EA0-9A83-4466-9F5E-FEFCCBDEE91B}" srcOrd="0" destOrd="0" presId="urn:microsoft.com/office/officeart/2005/8/layout/venn2"/>
    <dgm:cxn modelId="{787D99B4-AC81-4278-A61B-72E9D3F03011}" type="presOf" srcId="{B4D9128D-7E40-494F-A3CB-23B454B3F60C}" destId="{A6E321E4-8E28-4FFD-90B0-E7F3072D09AA}" srcOrd="0" destOrd="0" presId="urn:microsoft.com/office/officeart/2005/8/layout/venn2"/>
    <dgm:cxn modelId="{BFF01CD8-036D-4AF7-B56E-BD1AF16C5616}" type="presOf" srcId="{31C20852-D990-4C93-8701-904C99858DA5}" destId="{EB4313BC-87F0-4CDC-9743-FE4A5C0EFA34}" srcOrd="0" destOrd="0" presId="urn:microsoft.com/office/officeart/2005/8/layout/venn2"/>
    <dgm:cxn modelId="{74EE1B61-B591-4B64-8345-8F57E542188A}" srcId="{AF7188CF-AB2B-41E6-8328-658638817993}" destId="{FC15B483-BE4B-436F-98AA-447D5E8C4C64}" srcOrd="2" destOrd="0" parTransId="{AA18E1C9-C0B7-4F69-BF65-A0D3C5F8E874}" sibTransId="{738F86E4-77D2-46AF-A411-8DBFA8FB1ADD}"/>
    <dgm:cxn modelId="{F7F9DD47-381A-4FEA-B8F3-B72A79A6A372}" type="presOf" srcId="{FC15B483-BE4B-436F-98AA-447D5E8C4C64}" destId="{2D4DC5BF-86EC-40CF-8C00-B514030A65D8}" srcOrd="0" destOrd="0" presId="urn:microsoft.com/office/officeart/2005/8/layout/venn2"/>
    <dgm:cxn modelId="{05773454-5A1B-4163-87F2-1FCF5E64BAF7}" type="presOf" srcId="{E16394C7-3953-4DD6-8460-D2D3FA3D003E}" destId="{0864787F-7963-4BB2-A0AA-7D2079CADEA2}" srcOrd="1" destOrd="0" presId="urn:microsoft.com/office/officeart/2005/8/layout/venn2"/>
    <dgm:cxn modelId="{0B42D94D-56F4-4002-BECD-B924ED7BF589}" type="presOf" srcId="{FC15B483-BE4B-436F-98AA-447D5E8C4C64}" destId="{019DD2A8-BFFF-4EEA-A835-46DB705F2BBD}" srcOrd="1" destOrd="0" presId="urn:microsoft.com/office/officeart/2005/8/layout/venn2"/>
    <dgm:cxn modelId="{F0DB6522-B7C0-44E8-B54F-A98A0D94193A}" type="presOf" srcId="{31C20852-D990-4C93-8701-904C99858DA5}" destId="{8D3719E8-5611-4A39-8A4D-54274788F9B6}" srcOrd="1" destOrd="0" presId="urn:microsoft.com/office/officeart/2005/8/layout/venn2"/>
    <dgm:cxn modelId="{39843720-493A-4BDA-AB22-BE6E104BEFC2}" srcId="{AF7188CF-AB2B-41E6-8328-658638817993}" destId="{31C20852-D990-4C93-8701-904C99858DA5}" srcOrd="3" destOrd="0" parTransId="{4BB70D7F-64F8-4CD6-AB74-B15D90625293}" sibTransId="{E60BA7D8-B5A1-4BA5-90B8-426FF3717FE2}"/>
    <dgm:cxn modelId="{C6F7208D-45C7-4DA8-B266-FD6AFDBDAC7E}" srcId="{AF7188CF-AB2B-41E6-8328-658638817993}" destId="{B4D9128D-7E40-494F-A3CB-23B454B3F60C}" srcOrd="0" destOrd="0" parTransId="{DD4A65ED-DD37-4AB4-9007-39E8D755231D}" sibTransId="{06C55A6E-6BDA-425E-8206-C6AF7E8D7282}"/>
    <dgm:cxn modelId="{FA1F4E60-0909-422A-AC09-4519F0FA0868}" type="presOf" srcId="{AF7188CF-AB2B-41E6-8328-658638817993}" destId="{D64AB063-0BD3-49B0-9D06-489347A55D4D}" srcOrd="0" destOrd="0" presId="urn:microsoft.com/office/officeart/2005/8/layout/venn2"/>
    <dgm:cxn modelId="{A3EDD155-F22D-415F-ABDA-0ED510F49741}" srcId="{AF7188CF-AB2B-41E6-8328-658638817993}" destId="{E16394C7-3953-4DD6-8460-D2D3FA3D003E}" srcOrd="1" destOrd="0" parTransId="{EF8C6C2F-5504-4702-85F4-D4144521A08C}" sibTransId="{0D461389-C2D8-4B3E-A69B-46671CD1D434}"/>
    <dgm:cxn modelId="{B9694098-773B-406F-AAB6-DD50E3B4593C}" type="presParOf" srcId="{D64AB063-0BD3-49B0-9D06-489347A55D4D}" destId="{CBE4B4F1-352A-4EAD-8958-7E0C06DF27C3}" srcOrd="0" destOrd="0" presId="urn:microsoft.com/office/officeart/2005/8/layout/venn2"/>
    <dgm:cxn modelId="{4BF1249D-0061-487C-9484-567FC2A314CC}" type="presParOf" srcId="{CBE4B4F1-352A-4EAD-8958-7E0C06DF27C3}" destId="{A6E321E4-8E28-4FFD-90B0-E7F3072D09AA}" srcOrd="0" destOrd="0" presId="urn:microsoft.com/office/officeart/2005/8/layout/venn2"/>
    <dgm:cxn modelId="{2CD19A4B-0F43-44A8-9B8A-9E29E35E5B66}" type="presParOf" srcId="{CBE4B4F1-352A-4EAD-8958-7E0C06DF27C3}" destId="{E12AC4CA-198C-4D11-8AF4-C852294B0795}" srcOrd="1" destOrd="0" presId="urn:microsoft.com/office/officeart/2005/8/layout/venn2"/>
    <dgm:cxn modelId="{18321EA6-D9FE-4DC0-8C80-F26EC15A5A92}" type="presParOf" srcId="{D64AB063-0BD3-49B0-9D06-489347A55D4D}" destId="{544DC003-0198-4D40-AC79-31FEBE643EAB}" srcOrd="1" destOrd="0" presId="urn:microsoft.com/office/officeart/2005/8/layout/venn2"/>
    <dgm:cxn modelId="{0025E25B-4479-4A55-9189-F91629622FA5}" type="presParOf" srcId="{544DC003-0198-4D40-AC79-31FEBE643EAB}" destId="{D93E6EA0-9A83-4466-9F5E-FEFCCBDEE91B}" srcOrd="0" destOrd="0" presId="urn:microsoft.com/office/officeart/2005/8/layout/venn2"/>
    <dgm:cxn modelId="{4FE553D1-99A6-428D-8B60-6361DE434BF9}" type="presParOf" srcId="{544DC003-0198-4D40-AC79-31FEBE643EAB}" destId="{0864787F-7963-4BB2-A0AA-7D2079CADEA2}" srcOrd="1" destOrd="0" presId="urn:microsoft.com/office/officeart/2005/8/layout/venn2"/>
    <dgm:cxn modelId="{3E4D1C41-DB5D-4417-BC1F-41E21FDAD6A4}" type="presParOf" srcId="{D64AB063-0BD3-49B0-9D06-489347A55D4D}" destId="{5820E059-E2EE-4343-8BD1-7EAA597207DC}" srcOrd="2" destOrd="0" presId="urn:microsoft.com/office/officeart/2005/8/layout/venn2"/>
    <dgm:cxn modelId="{E9FB6A4A-48C3-43CC-9A9D-334F3E55BDD4}" type="presParOf" srcId="{5820E059-E2EE-4343-8BD1-7EAA597207DC}" destId="{2D4DC5BF-86EC-40CF-8C00-B514030A65D8}" srcOrd="0" destOrd="0" presId="urn:microsoft.com/office/officeart/2005/8/layout/venn2"/>
    <dgm:cxn modelId="{FD12FEA7-8B90-40A3-B257-C0B997D740A8}" type="presParOf" srcId="{5820E059-E2EE-4343-8BD1-7EAA597207DC}" destId="{019DD2A8-BFFF-4EEA-A835-46DB705F2BBD}" srcOrd="1" destOrd="0" presId="urn:microsoft.com/office/officeart/2005/8/layout/venn2"/>
    <dgm:cxn modelId="{BC0826D6-5349-4E9F-B087-63DA1339281F}" type="presParOf" srcId="{D64AB063-0BD3-49B0-9D06-489347A55D4D}" destId="{A76A4F9D-E3F7-4614-AF6C-E95FFFF0D21C}" srcOrd="3" destOrd="0" presId="urn:microsoft.com/office/officeart/2005/8/layout/venn2"/>
    <dgm:cxn modelId="{0340AD57-33C5-46E9-BC02-B8B2AEC357BA}" type="presParOf" srcId="{A76A4F9D-E3F7-4614-AF6C-E95FFFF0D21C}" destId="{EB4313BC-87F0-4CDC-9743-FE4A5C0EFA34}" srcOrd="0" destOrd="0" presId="urn:microsoft.com/office/officeart/2005/8/layout/venn2"/>
    <dgm:cxn modelId="{33AE246B-F607-417A-955A-E5A9FDC9FCB2}" type="presParOf" srcId="{A76A4F9D-E3F7-4614-AF6C-E95FFFF0D21C}" destId="{8D3719E8-5611-4A39-8A4D-54274788F9B6}"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849B8-6DF9-4E27-89FA-45C51A64F2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4FDF19-5744-420F-B00A-006A39008B5D}">
      <dgm:prSet phldrT="[Text]"/>
      <dgm:spPr/>
      <dgm:t>
        <a:bodyPr/>
        <a:lstStyle/>
        <a:p>
          <a:r>
            <a:rPr lang="en-GB" dirty="0" smtClean="0"/>
            <a:t>Devices</a:t>
          </a:r>
        </a:p>
      </dgm:t>
    </dgm:pt>
    <dgm:pt modelId="{B8956E04-A11B-4D67-8AA0-277881FF6893}" type="parTrans" cxnId="{19AD325E-7D60-4744-B147-7DF23BAFDD50}">
      <dgm:prSet/>
      <dgm:spPr/>
      <dgm:t>
        <a:bodyPr/>
        <a:lstStyle/>
        <a:p>
          <a:endParaRPr lang="en-US"/>
        </a:p>
      </dgm:t>
    </dgm:pt>
    <dgm:pt modelId="{D02FDFCD-594A-4A0E-A666-D875874F85DC}" type="sibTrans" cxnId="{19AD325E-7D60-4744-B147-7DF23BAFDD50}">
      <dgm:prSet/>
      <dgm:spPr/>
      <dgm:t>
        <a:bodyPr/>
        <a:lstStyle/>
        <a:p>
          <a:endParaRPr lang="en-US"/>
        </a:p>
      </dgm:t>
    </dgm:pt>
    <dgm:pt modelId="{B6CAA5B5-A147-43A8-81FC-28FC9A1DCCD1}">
      <dgm:prSet phldrT="[Text]"/>
      <dgm:spPr/>
      <dgm:t>
        <a:bodyPr/>
        <a:lstStyle/>
        <a:p>
          <a:r>
            <a:rPr lang="en-US" b="0" dirty="0" smtClean="0">
              <a:solidFill>
                <a:schemeClr val="tx1"/>
              </a:solidFill>
            </a:rPr>
            <a:t>AF_PACKET</a:t>
          </a:r>
          <a:endParaRPr lang="en-US" b="0" dirty="0"/>
        </a:p>
      </dgm:t>
    </dgm:pt>
    <dgm:pt modelId="{A08CF6F4-EA4C-4CA1-98FE-D6DE063A70B5}" type="parTrans" cxnId="{DDDD5F2B-944A-43BB-83F6-6808FFB1197B}">
      <dgm:prSet/>
      <dgm:spPr/>
      <dgm:t>
        <a:bodyPr/>
        <a:lstStyle/>
        <a:p>
          <a:endParaRPr lang="en-US"/>
        </a:p>
      </dgm:t>
    </dgm:pt>
    <dgm:pt modelId="{8C2DC35B-6F09-4289-AD4F-C8EBA826C74E}" type="sibTrans" cxnId="{DDDD5F2B-944A-43BB-83F6-6808FFB1197B}">
      <dgm:prSet/>
      <dgm:spPr/>
      <dgm:t>
        <a:bodyPr/>
        <a:lstStyle/>
        <a:p>
          <a:endParaRPr lang="en-US"/>
        </a:p>
      </dgm:t>
    </dgm:pt>
    <dgm:pt modelId="{A1BDB7FA-1405-45AE-BFB6-814964444CCA}">
      <dgm:prSet phldrT="[Text]"/>
      <dgm:spPr/>
      <dgm:t>
        <a:bodyPr/>
        <a:lstStyle/>
        <a:p>
          <a:r>
            <a:rPr lang="en-GB" dirty="0" smtClean="0"/>
            <a:t>Layer 2</a:t>
          </a:r>
        </a:p>
      </dgm:t>
    </dgm:pt>
    <dgm:pt modelId="{0347947E-CDAF-439F-A20D-6280CEB86B80}" type="parTrans" cxnId="{E4C18395-D7C4-4E90-BF4C-63EF124470E7}">
      <dgm:prSet/>
      <dgm:spPr/>
      <dgm:t>
        <a:bodyPr/>
        <a:lstStyle/>
        <a:p>
          <a:endParaRPr lang="en-US"/>
        </a:p>
      </dgm:t>
    </dgm:pt>
    <dgm:pt modelId="{1D764D8E-649B-48A6-8D9B-BBB382100513}" type="sibTrans" cxnId="{E4C18395-D7C4-4E90-BF4C-63EF124470E7}">
      <dgm:prSet/>
      <dgm:spPr/>
      <dgm:t>
        <a:bodyPr/>
        <a:lstStyle/>
        <a:p>
          <a:endParaRPr lang="en-US"/>
        </a:p>
      </dgm:t>
    </dgm:pt>
    <dgm:pt modelId="{317F58EF-931C-44DE-A10D-B0FC4FE2988E}">
      <dgm:prSet/>
      <dgm:spPr/>
      <dgm:t>
        <a:bodyPr/>
        <a:lstStyle/>
        <a:p>
          <a:r>
            <a:rPr lang="en-US" b="0" dirty="0" smtClean="0">
              <a:solidFill>
                <a:schemeClr val="tx1"/>
              </a:solidFill>
            </a:rPr>
            <a:t>DPDK v16.11, HQOS, </a:t>
          </a:r>
          <a:r>
            <a:rPr lang="en-US" b="0" dirty="0" err="1" smtClean="0">
              <a:solidFill>
                <a:srgbClr val="3C3C3C"/>
              </a:solidFill>
            </a:rPr>
            <a:t>CryptoDev</a:t>
          </a:r>
          <a:endParaRPr lang="en-US" b="0" dirty="0" smtClean="0">
            <a:solidFill>
              <a:schemeClr val="tx1"/>
            </a:solidFill>
          </a:endParaRPr>
        </a:p>
      </dgm:t>
    </dgm:pt>
    <dgm:pt modelId="{A69593F0-79A0-4738-87DE-6A593D02A2A6}" type="parTrans" cxnId="{76D9050D-ADF0-4E2E-BC54-F65E55017D84}">
      <dgm:prSet/>
      <dgm:spPr/>
      <dgm:t>
        <a:bodyPr/>
        <a:lstStyle/>
        <a:p>
          <a:endParaRPr lang="en-US"/>
        </a:p>
      </dgm:t>
    </dgm:pt>
    <dgm:pt modelId="{92C4BC6F-B1FA-49BD-BDED-6DE1C5D7A703}" type="sibTrans" cxnId="{76D9050D-ADF0-4E2E-BC54-F65E55017D84}">
      <dgm:prSet/>
      <dgm:spPr/>
      <dgm:t>
        <a:bodyPr/>
        <a:lstStyle/>
        <a:p>
          <a:endParaRPr lang="en-US"/>
        </a:p>
      </dgm:t>
    </dgm:pt>
    <dgm:pt modelId="{BF9C27A9-67D1-410D-B300-147D24212823}">
      <dgm:prSet/>
      <dgm:spPr/>
      <dgm:t>
        <a:bodyPr/>
        <a:lstStyle/>
        <a:p>
          <a:r>
            <a:rPr lang="en-US" b="0" dirty="0" smtClean="0">
              <a:solidFill>
                <a:schemeClr val="tx1"/>
              </a:solidFill>
            </a:rPr>
            <a:t>NETMAP</a:t>
          </a:r>
        </a:p>
      </dgm:t>
    </dgm:pt>
    <dgm:pt modelId="{8A63A4A9-6C90-485D-8D7B-5578D597F4FE}" type="parTrans" cxnId="{0C55BAB7-83EA-47AF-9F88-0499A9EF8899}">
      <dgm:prSet/>
      <dgm:spPr/>
      <dgm:t>
        <a:bodyPr/>
        <a:lstStyle/>
        <a:p>
          <a:endParaRPr lang="en-US"/>
        </a:p>
      </dgm:t>
    </dgm:pt>
    <dgm:pt modelId="{E99A8A37-E80B-4DAF-BBF0-E4855FB75E5A}" type="sibTrans" cxnId="{0C55BAB7-83EA-47AF-9F88-0499A9EF8899}">
      <dgm:prSet/>
      <dgm:spPr/>
      <dgm:t>
        <a:bodyPr/>
        <a:lstStyle/>
        <a:p>
          <a:endParaRPr lang="en-US"/>
        </a:p>
      </dgm:t>
    </dgm:pt>
    <dgm:pt modelId="{57F3CBFA-BCEA-48FD-93EC-172CC27A0C3D}">
      <dgm:prSet/>
      <dgm:spPr/>
      <dgm:t>
        <a:bodyPr/>
        <a:lstStyle/>
        <a:p>
          <a:r>
            <a:rPr lang="en-US" b="0" dirty="0" smtClean="0">
              <a:solidFill>
                <a:schemeClr val="tx1"/>
              </a:solidFill>
            </a:rPr>
            <a:t>SSVM</a:t>
          </a:r>
          <a:endParaRPr lang="en-US" b="0" dirty="0"/>
        </a:p>
      </dgm:t>
    </dgm:pt>
    <dgm:pt modelId="{429C7FC3-A605-427D-8DC0-8DD2DDA929D1}" type="parTrans" cxnId="{C9C1C193-CA18-4730-8FFA-0218F4A06002}">
      <dgm:prSet/>
      <dgm:spPr/>
      <dgm:t>
        <a:bodyPr/>
        <a:lstStyle/>
        <a:p>
          <a:endParaRPr lang="en-US"/>
        </a:p>
      </dgm:t>
    </dgm:pt>
    <dgm:pt modelId="{66EA447D-EFE8-41BC-BEA6-ADA58A295FC8}" type="sibTrans" cxnId="{C9C1C193-CA18-4730-8FFA-0218F4A06002}">
      <dgm:prSet/>
      <dgm:spPr/>
      <dgm:t>
        <a:bodyPr/>
        <a:lstStyle/>
        <a:p>
          <a:endParaRPr lang="en-US"/>
        </a:p>
      </dgm:t>
    </dgm:pt>
    <dgm:pt modelId="{9ADC40A2-A3B6-43C5-BC0C-FC611C504FC5}">
      <dgm:prSet/>
      <dgm:spPr/>
      <dgm:t>
        <a:bodyPr/>
        <a:lstStyle/>
        <a:p>
          <a:r>
            <a:rPr lang="en-US" b="0" dirty="0" err="1" smtClean="0">
              <a:solidFill>
                <a:schemeClr val="tx1"/>
              </a:solidFill>
            </a:rPr>
            <a:t>vhost</a:t>
          </a:r>
          <a:r>
            <a:rPr lang="en-US" b="0" dirty="0" smtClean="0">
              <a:solidFill>
                <a:schemeClr val="tx1"/>
              </a:solidFill>
            </a:rPr>
            <a:t>-user</a:t>
          </a:r>
          <a:endParaRPr lang="en-US" b="0" dirty="0"/>
        </a:p>
      </dgm:t>
    </dgm:pt>
    <dgm:pt modelId="{56EBD4C1-BD5E-4F90-8315-599A890161BF}" type="parTrans" cxnId="{D7A1997F-A884-4926-B9C6-B42D1265F07E}">
      <dgm:prSet/>
      <dgm:spPr/>
      <dgm:t>
        <a:bodyPr/>
        <a:lstStyle/>
        <a:p>
          <a:endParaRPr lang="en-US"/>
        </a:p>
      </dgm:t>
    </dgm:pt>
    <dgm:pt modelId="{62746A8B-860C-42ED-8C86-C9ED149CE7E8}" type="sibTrans" cxnId="{D7A1997F-A884-4926-B9C6-B42D1265F07E}">
      <dgm:prSet/>
      <dgm:spPr/>
      <dgm:t>
        <a:bodyPr/>
        <a:lstStyle/>
        <a:p>
          <a:endParaRPr lang="en-US"/>
        </a:p>
      </dgm:t>
    </dgm:pt>
    <dgm:pt modelId="{773818E1-A6C1-4C67-83DD-22F5155D6B8B}">
      <dgm:prSet phldrT="[Text]"/>
      <dgm:spPr/>
      <dgm:t>
        <a:bodyPr/>
        <a:lstStyle/>
        <a:p>
          <a:r>
            <a:rPr lang="en-US" b="0" dirty="0" smtClean="0">
              <a:solidFill>
                <a:schemeClr val="tx1"/>
              </a:solidFill>
            </a:rPr>
            <a:t>Ethernet, </a:t>
          </a:r>
          <a:r>
            <a:rPr lang="en-US" b="0" dirty="0" smtClean="0"/>
            <a:t> </a:t>
          </a:r>
          <a:r>
            <a:rPr lang="en-US" b="0" dirty="0" smtClean="0">
              <a:solidFill>
                <a:schemeClr val="tx1"/>
              </a:solidFill>
            </a:rPr>
            <a:t>MPLS over Ethernet</a:t>
          </a:r>
          <a:endParaRPr lang="en-GB" b="0" dirty="0" smtClean="0"/>
        </a:p>
      </dgm:t>
    </dgm:pt>
    <dgm:pt modelId="{51918BB8-6C93-4C82-A993-D6741539FDFA}" type="parTrans" cxnId="{6AAEB641-7ABE-412F-83D3-C7D83BF93FBA}">
      <dgm:prSet/>
      <dgm:spPr/>
      <dgm:t>
        <a:bodyPr/>
        <a:lstStyle/>
        <a:p>
          <a:endParaRPr lang="en-US"/>
        </a:p>
      </dgm:t>
    </dgm:pt>
    <dgm:pt modelId="{AD63D598-565C-479D-9E8A-20A33F1F9CC6}" type="sibTrans" cxnId="{6AAEB641-7ABE-412F-83D3-C7D83BF93FBA}">
      <dgm:prSet/>
      <dgm:spPr/>
      <dgm:t>
        <a:bodyPr/>
        <a:lstStyle/>
        <a:p>
          <a:endParaRPr lang="en-US"/>
        </a:p>
      </dgm:t>
    </dgm:pt>
    <dgm:pt modelId="{01FCAB24-5E97-4309-B4DF-DD8613B5219E}">
      <dgm:prSet/>
      <dgm:spPr/>
      <dgm:t>
        <a:bodyPr/>
        <a:lstStyle/>
        <a:p>
          <a:r>
            <a:rPr lang="en-US" b="0" dirty="0" smtClean="0">
              <a:solidFill>
                <a:schemeClr val="tx1"/>
              </a:solidFill>
            </a:rPr>
            <a:t>HDLC, LLC</a:t>
          </a:r>
          <a:r>
            <a:rPr lang="en-US" b="0" dirty="0" smtClean="0"/>
            <a:t>, </a:t>
          </a:r>
          <a:r>
            <a:rPr lang="en-US" b="0" dirty="0" smtClean="0">
              <a:solidFill>
                <a:schemeClr val="tx1"/>
              </a:solidFill>
            </a:rPr>
            <a:t>SNAP</a:t>
          </a:r>
          <a:r>
            <a:rPr lang="en-US" b="0" dirty="0" smtClean="0"/>
            <a:t>, </a:t>
          </a:r>
          <a:r>
            <a:rPr lang="en-US" b="0" dirty="0" smtClean="0">
              <a:solidFill>
                <a:schemeClr val="tx1"/>
              </a:solidFill>
            </a:rPr>
            <a:t>PPP</a:t>
          </a:r>
          <a:r>
            <a:rPr lang="en-US" b="0" dirty="0" smtClean="0"/>
            <a:t>, </a:t>
          </a:r>
          <a:r>
            <a:rPr lang="en-US" b="0" dirty="0" smtClean="0">
              <a:solidFill>
                <a:schemeClr val="tx1"/>
              </a:solidFill>
            </a:rPr>
            <a:t>SRP, LLDP</a:t>
          </a:r>
        </a:p>
      </dgm:t>
    </dgm:pt>
    <dgm:pt modelId="{12F95F2A-C24D-4ECD-A9F4-F2B67BB13850}" type="parTrans" cxnId="{75ECC220-0381-4071-A06D-0BE024010FC5}">
      <dgm:prSet/>
      <dgm:spPr/>
      <dgm:t>
        <a:bodyPr/>
        <a:lstStyle/>
        <a:p>
          <a:endParaRPr lang="en-US"/>
        </a:p>
      </dgm:t>
    </dgm:pt>
    <dgm:pt modelId="{CD139EBB-0EDF-4B0F-AE6D-B6B9E3BF1379}" type="sibTrans" cxnId="{75ECC220-0381-4071-A06D-0BE024010FC5}">
      <dgm:prSet/>
      <dgm:spPr/>
      <dgm:t>
        <a:bodyPr/>
        <a:lstStyle/>
        <a:p>
          <a:endParaRPr lang="en-US"/>
        </a:p>
      </dgm:t>
    </dgm:pt>
    <dgm:pt modelId="{BF3F3F6D-9EC7-463E-BA0F-60451F4EF215}">
      <dgm:prSet/>
      <dgm:spPr/>
      <dgm:t>
        <a:bodyPr/>
        <a:lstStyle/>
        <a:p>
          <a:r>
            <a:rPr lang="en-US" b="0" dirty="0" smtClean="0"/>
            <a:t>VLAN, Q-in-Q</a:t>
          </a:r>
          <a:endParaRPr lang="en-US" b="0" dirty="0" smtClean="0">
            <a:solidFill>
              <a:schemeClr val="tx1"/>
            </a:solidFill>
          </a:endParaRPr>
        </a:p>
      </dgm:t>
    </dgm:pt>
    <dgm:pt modelId="{94CC0D2E-595B-4501-B81E-F47CCD098F42}" type="parTrans" cxnId="{64353356-E756-409E-A4A8-C9A2B39D2A63}">
      <dgm:prSet/>
      <dgm:spPr/>
      <dgm:t>
        <a:bodyPr/>
        <a:lstStyle/>
        <a:p>
          <a:endParaRPr lang="en-US"/>
        </a:p>
      </dgm:t>
    </dgm:pt>
    <dgm:pt modelId="{3DC258C8-FD7C-403B-B533-7FF4577B6D01}" type="sibTrans" cxnId="{64353356-E756-409E-A4A8-C9A2B39D2A63}">
      <dgm:prSet/>
      <dgm:spPr/>
      <dgm:t>
        <a:bodyPr/>
        <a:lstStyle/>
        <a:p>
          <a:endParaRPr lang="en-US"/>
        </a:p>
      </dgm:t>
    </dgm:pt>
    <dgm:pt modelId="{1403E5D9-EE61-4F34-A368-120B0B7FF896}">
      <dgm:prSet/>
      <dgm:spPr/>
      <dgm:t>
        <a:bodyPr/>
        <a:lstStyle/>
        <a:p>
          <a:r>
            <a:rPr lang="en-US" b="0" dirty="0" smtClean="0">
              <a:solidFill>
                <a:schemeClr val="tx1"/>
              </a:solidFill>
              <a:ea typeface="Calibri" charset="0"/>
              <a:cs typeface="Calibri" charset="0"/>
            </a:rPr>
            <a:t>MAC Learning</a:t>
          </a:r>
        </a:p>
      </dgm:t>
    </dgm:pt>
    <dgm:pt modelId="{8B427C01-8436-4241-B693-071A82969452}" type="parTrans" cxnId="{FD04C2DD-A89A-46A8-83E2-CE2367D15A6B}">
      <dgm:prSet/>
      <dgm:spPr/>
      <dgm:t>
        <a:bodyPr/>
        <a:lstStyle/>
        <a:p>
          <a:endParaRPr lang="en-US"/>
        </a:p>
      </dgm:t>
    </dgm:pt>
    <dgm:pt modelId="{F1E17800-E558-487A-B5D6-0DDBFED11DC7}" type="sibTrans" cxnId="{FD04C2DD-A89A-46A8-83E2-CE2367D15A6B}">
      <dgm:prSet/>
      <dgm:spPr/>
      <dgm:t>
        <a:bodyPr/>
        <a:lstStyle/>
        <a:p>
          <a:endParaRPr lang="en-US"/>
        </a:p>
      </dgm:t>
    </dgm:pt>
    <dgm:pt modelId="{F39E2C23-D394-4460-B76D-BBC9A0072792}">
      <dgm:prSet/>
      <dgm:spPr/>
      <dgm:t>
        <a:bodyPr/>
        <a:lstStyle/>
        <a:p>
          <a:r>
            <a:rPr lang="en-US" b="0" dirty="0" smtClean="0">
              <a:solidFill>
                <a:schemeClr val="tx1"/>
              </a:solidFill>
              <a:ea typeface="Calibri" charset="0"/>
              <a:cs typeface="Calibri" charset="0"/>
            </a:rPr>
            <a:t>Split-horizon group support/EFP Filtering</a:t>
          </a:r>
        </a:p>
      </dgm:t>
    </dgm:pt>
    <dgm:pt modelId="{7F643329-2A52-4D8E-BCC8-DCE331D3A82B}" type="parTrans" cxnId="{343288D4-CE48-48CA-9B3A-2B81A0A6C4B1}">
      <dgm:prSet/>
      <dgm:spPr/>
      <dgm:t>
        <a:bodyPr/>
        <a:lstStyle/>
        <a:p>
          <a:endParaRPr lang="en-US"/>
        </a:p>
      </dgm:t>
    </dgm:pt>
    <dgm:pt modelId="{97DCDD91-31E6-4F2B-A434-5940DBA740C0}" type="sibTrans" cxnId="{343288D4-CE48-48CA-9B3A-2B81A0A6C4B1}">
      <dgm:prSet/>
      <dgm:spPr/>
      <dgm:t>
        <a:bodyPr/>
        <a:lstStyle/>
        <a:p>
          <a:endParaRPr lang="en-US"/>
        </a:p>
      </dgm:t>
    </dgm:pt>
    <dgm:pt modelId="{492967B3-A0E2-4FDA-8227-EB4F57580D5F}">
      <dgm:prSet/>
      <dgm:spPr/>
      <dgm:t>
        <a:bodyPr/>
        <a:lstStyle/>
        <a:p>
          <a:r>
            <a:rPr lang="en-US" b="0" dirty="0" smtClean="0">
              <a:ea typeface="Calibri" charset="0"/>
              <a:cs typeface="Calibri" charset="0"/>
            </a:rPr>
            <a:t>VTR – push/pop/Translate (1:1,1:2, 2:1,2:2)</a:t>
          </a:r>
          <a:endParaRPr lang="en-US" b="0" dirty="0">
            <a:ea typeface="Calibri" charset="0"/>
            <a:cs typeface="Calibri" charset="0"/>
          </a:endParaRPr>
        </a:p>
      </dgm:t>
    </dgm:pt>
    <dgm:pt modelId="{DCDE4E72-98C6-472B-8BCB-73EAA27AEF78}" type="parTrans" cxnId="{2B8ACD46-D61C-4696-A9E7-0587898C3C60}">
      <dgm:prSet/>
      <dgm:spPr/>
      <dgm:t>
        <a:bodyPr/>
        <a:lstStyle/>
        <a:p>
          <a:endParaRPr lang="en-US"/>
        </a:p>
      </dgm:t>
    </dgm:pt>
    <dgm:pt modelId="{2A8677E2-89CE-4994-8913-8EBF3290465A}" type="sibTrans" cxnId="{2B8ACD46-D61C-4696-A9E7-0587898C3C60}">
      <dgm:prSet/>
      <dgm:spPr/>
      <dgm:t>
        <a:bodyPr/>
        <a:lstStyle/>
        <a:p>
          <a:endParaRPr lang="en-US"/>
        </a:p>
      </dgm:t>
    </dgm:pt>
    <dgm:pt modelId="{9E32FB0A-9DC0-474F-AAF8-0FB3CE3AD674}">
      <dgm:prSet/>
      <dgm:spPr/>
      <dgm:t>
        <a:bodyPr/>
        <a:lstStyle/>
        <a:p>
          <a:r>
            <a:rPr lang="en-US" b="0" dirty="0" smtClean="0">
              <a:solidFill>
                <a:srgbClr val="3C3C3C"/>
              </a:solidFill>
              <a:ea typeface="Calibri" charset="0"/>
              <a:cs typeface="Calibri" charset="0"/>
            </a:rPr>
            <a:t>ARP : Proxy, termination</a:t>
          </a:r>
          <a:endParaRPr lang="en-US" b="0" dirty="0">
            <a:ea typeface="Calibri" charset="0"/>
            <a:cs typeface="Calibri" charset="0"/>
          </a:endParaRPr>
        </a:p>
      </dgm:t>
    </dgm:pt>
    <dgm:pt modelId="{021A4AB2-C6F5-438E-98B3-F7BCE829F1E8}" type="parTrans" cxnId="{12C3F15E-E134-46BD-80F7-FC0A2B86DB37}">
      <dgm:prSet/>
      <dgm:spPr/>
      <dgm:t>
        <a:bodyPr/>
        <a:lstStyle/>
        <a:p>
          <a:endParaRPr lang="en-US"/>
        </a:p>
      </dgm:t>
    </dgm:pt>
    <dgm:pt modelId="{281FF641-0054-4D3A-A898-47C735BD2BAE}" type="sibTrans" cxnId="{12C3F15E-E134-46BD-80F7-FC0A2B86DB37}">
      <dgm:prSet/>
      <dgm:spPr/>
      <dgm:t>
        <a:bodyPr/>
        <a:lstStyle/>
        <a:p>
          <a:endParaRPr lang="en-US"/>
        </a:p>
      </dgm:t>
    </dgm:pt>
    <dgm:pt modelId="{738E13DA-C250-4A38-BEA0-B0AD5036F4A5}">
      <dgm:prSet/>
      <dgm:spPr/>
      <dgm:t>
        <a:bodyPr/>
        <a:lstStyle/>
        <a:p>
          <a:r>
            <a:rPr lang="en-US" b="0" dirty="0" smtClean="0">
              <a:solidFill>
                <a:srgbClr val="3C3C3C"/>
              </a:solidFill>
              <a:ea typeface="Calibri" charset="0"/>
              <a:cs typeface="Calibri" charset="0"/>
            </a:rPr>
            <a:t>IRB: BVI Support with Router/MAC assignment</a:t>
          </a:r>
        </a:p>
      </dgm:t>
    </dgm:pt>
    <dgm:pt modelId="{16F94740-80DD-4FB9-916C-2C97F6884E02}" type="parTrans" cxnId="{2E3227DB-24D3-4FC9-B1B4-AB30AE3B56CE}">
      <dgm:prSet/>
      <dgm:spPr/>
      <dgm:t>
        <a:bodyPr/>
        <a:lstStyle/>
        <a:p>
          <a:endParaRPr lang="en-US"/>
        </a:p>
      </dgm:t>
    </dgm:pt>
    <dgm:pt modelId="{4AF165BD-C7FA-43D9-9E64-0378B59FF51A}" type="sibTrans" cxnId="{2E3227DB-24D3-4FC9-B1B4-AB30AE3B56CE}">
      <dgm:prSet/>
      <dgm:spPr/>
      <dgm:t>
        <a:bodyPr/>
        <a:lstStyle/>
        <a:p>
          <a:endParaRPr lang="en-US"/>
        </a:p>
      </dgm:t>
    </dgm:pt>
    <dgm:pt modelId="{EA78C529-4A72-4130-8A1D-E51FA46F556D}">
      <dgm:prSet/>
      <dgm:spPr/>
      <dgm:t>
        <a:bodyPr/>
        <a:lstStyle/>
        <a:p>
          <a:r>
            <a:rPr lang="en-US" b="0" dirty="0" smtClean="0">
              <a:solidFill>
                <a:srgbClr val="3C3C3C"/>
              </a:solidFill>
              <a:ea typeface="Calibri" charset="0"/>
              <a:cs typeface="Calibri" charset="0"/>
            </a:rPr>
            <a:t>Flooding</a:t>
          </a:r>
        </a:p>
      </dgm:t>
    </dgm:pt>
    <dgm:pt modelId="{6FBD30A8-8ABE-4808-8B2F-2BC2615329BF}" type="parTrans" cxnId="{66657854-5276-4932-BEC0-651AB64984C1}">
      <dgm:prSet/>
      <dgm:spPr/>
      <dgm:t>
        <a:bodyPr/>
        <a:lstStyle/>
        <a:p>
          <a:endParaRPr lang="en-US"/>
        </a:p>
      </dgm:t>
    </dgm:pt>
    <dgm:pt modelId="{1E3A8A5A-3295-495A-BEDD-8340EB9F0D02}" type="sibTrans" cxnId="{66657854-5276-4932-BEC0-651AB64984C1}">
      <dgm:prSet/>
      <dgm:spPr/>
      <dgm:t>
        <a:bodyPr/>
        <a:lstStyle/>
        <a:p>
          <a:endParaRPr lang="en-US"/>
        </a:p>
      </dgm:t>
    </dgm:pt>
    <dgm:pt modelId="{ED3F7A51-1D14-4A28-9658-59083D18FE66}">
      <dgm:prSet/>
      <dgm:spPr/>
      <dgm:t>
        <a:bodyPr/>
        <a:lstStyle/>
        <a:p>
          <a:r>
            <a:rPr lang="en-US" b="0" dirty="0" smtClean="0">
              <a:solidFill>
                <a:srgbClr val="3C3C3C"/>
              </a:solidFill>
              <a:ea typeface="Calibri" charset="0"/>
              <a:cs typeface="Calibri" charset="0"/>
            </a:rPr>
            <a:t>Input ACLs</a:t>
          </a:r>
        </a:p>
      </dgm:t>
    </dgm:pt>
    <dgm:pt modelId="{A2D88483-E410-42DD-B3EE-6F61381FCF86}" type="parTrans" cxnId="{4110710E-1432-450C-92FB-BF95D4D69EB2}">
      <dgm:prSet/>
      <dgm:spPr/>
      <dgm:t>
        <a:bodyPr/>
        <a:lstStyle/>
        <a:p>
          <a:endParaRPr lang="en-US"/>
        </a:p>
      </dgm:t>
    </dgm:pt>
    <dgm:pt modelId="{8531E908-E87B-4207-9AE2-C5ED68ECAF99}" type="sibTrans" cxnId="{4110710E-1432-450C-92FB-BF95D4D69EB2}">
      <dgm:prSet/>
      <dgm:spPr/>
      <dgm:t>
        <a:bodyPr/>
        <a:lstStyle/>
        <a:p>
          <a:endParaRPr lang="en-US"/>
        </a:p>
      </dgm:t>
    </dgm:pt>
    <dgm:pt modelId="{C694C103-31D9-4FB9-9477-F30A5E58016B}">
      <dgm:prSet/>
      <dgm:spPr/>
      <dgm:t>
        <a:bodyPr/>
        <a:lstStyle/>
        <a:p>
          <a:r>
            <a:rPr lang="en-US" b="0" dirty="0" smtClean="0">
              <a:solidFill>
                <a:srgbClr val="3C3C3C"/>
              </a:solidFill>
              <a:ea typeface="Calibri" charset="0"/>
              <a:cs typeface="Calibri" charset="0"/>
            </a:rPr>
            <a:t>Interface cross-connect</a:t>
          </a:r>
        </a:p>
      </dgm:t>
    </dgm:pt>
    <dgm:pt modelId="{AB96A2EE-EE55-4C54-AE5F-034ED1061356}" type="parTrans" cxnId="{115C92C0-9907-4109-8459-F8DCBE3419FA}">
      <dgm:prSet/>
      <dgm:spPr/>
      <dgm:t>
        <a:bodyPr/>
        <a:lstStyle/>
        <a:p>
          <a:endParaRPr lang="en-US"/>
        </a:p>
      </dgm:t>
    </dgm:pt>
    <dgm:pt modelId="{81B13D98-CF82-4266-8A75-EBCEA859A3C0}" type="sibTrans" cxnId="{115C92C0-9907-4109-8459-F8DCBE3419FA}">
      <dgm:prSet/>
      <dgm:spPr/>
      <dgm:t>
        <a:bodyPr/>
        <a:lstStyle/>
        <a:p>
          <a:endParaRPr lang="en-US"/>
        </a:p>
      </dgm:t>
    </dgm:pt>
    <dgm:pt modelId="{D296BEAD-3DAA-4577-BEC7-F8B8E2237F22}">
      <dgm:prSet/>
      <dgm:spPr/>
      <dgm:t>
        <a:bodyPr/>
        <a:lstStyle/>
        <a:p>
          <a:r>
            <a:rPr lang="en-US" b="0" dirty="0" smtClean="0">
              <a:solidFill>
                <a:schemeClr val="tx1"/>
              </a:solidFill>
              <a:ea typeface="Calibri" charset="0"/>
              <a:cs typeface="Calibri" charset="0"/>
            </a:rPr>
            <a:t>Bridging</a:t>
          </a:r>
        </a:p>
      </dgm:t>
    </dgm:pt>
    <dgm:pt modelId="{05597AB8-429B-4DFF-93FF-B0BD7F06314B}" type="sibTrans" cxnId="{8B65C5DA-E7F6-4159-80D6-D73EF51F2A1B}">
      <dgm:prSet/>
      <dgm:spPr/>
      <dgm:t>
        <a:bodyPr/>
        <a:lstStyle/>
        <a:p>
          <a:endParaRPr lang="en-US"/>
        </a:p>
      </dgm:t>
    </dgm:pt>
    <dgm:pt modelId="{1B02E05D-104D-4339-AA69-9F40565F6197}" type="parTrans" cxnId="{8B65C5DA-E7F6-4159-80D6-D73EF51F2A1B}">
      <dgm:prSet/>
      <dgm:spPr/>
      <dgm:t>
        <a:bodyPr/>
        <a:lstStyle/>
        <a:p>
          <a:endParaRPr lang="en-US"/>
        </a:p>
      </dgm:t>
    </dgm:pt>
    <dgm:pt modelId="{D194D244-5880-46A8-9FB1-7E53828E0F6F}" type="pres">
      <dgm:prSet presAssocID="{DF7849B8-6DF9-4E27-89FA-45C51A64F23A}" presName="linear" presStyleCnt="0">
        <dgm:presLayoutVars>
          <dgm:dir/>
          <dgm:animLvl val="lvl"/>
          <dgm:resizeHandles val="exact"/>
        </dgm:presLayoutVars>
      </dgm:prSet>
      <dgm:spPr/>
      <dgm:t>
        <a:bodyPr/>
        <a:lstStyle/>
        <a:p>
          <a:endParaRPr lang="en-US"/>
        </a:p>
      </dgm:t>
    </dgm:pt>
    <dgm:pt modelId="{7E6658BE-80A9-4BAF-9C30-2F630F881373}" type="pres">
      <dgm:prSet presAssocID="{AB4FDF19-5744-420F-B00A-006A39008B5D}" presName="parentLin" presStyleCnt="0"/>
      <dgm:spPr/>
    </dgm:pt>
    <dgm:pt modelId="{0442D890-8C9A-40F2-A71A-4247245E2428}" type="pres">
      <dgm:prSet presAssocID="{AB4FDF19-5744-420F-B00A-006A39008B5D}" presName="parentLeftMargin" presStyleLbl="node1" presStyleIdx="0" presStyleCnt="2"/>
      <dgm:spPr/>
      <dgm:t>
        <a:bodyPr/>
        <a:lstStyle/>
        <a:p>
          <a:endParaRPr lang="en-US"/>
        </a:p>
      </dgm:t>
    </dgm:pt>
    <dgm:pt modelId="{344CDA4D-AD22-4623-856E-1BBA910484EF}" type="pres">
      <dgm:prSet presAssocID="{AB4FDF19-5744-420F-B00A-006A39008B5D}" presName="parentText" presStyleLbl="node1" presStyleIdx="0" presStyleCnt="2">
        <dgm:presLayoutVars>
          <dgm:chMax val="0"/>
          <dgm:bulletEnabled val="1"/>
        </dgm:presLayoutVars>
      </dgm:prSet>
      <dgm:spPr/>
      <dgm:t>
        <a:bodyPr/>
        <a:lstStyle/>
        <a:p>
          <a:endParaRPr lang="en-US"/>
        </a:p>
      </dgm:t>
    </dgm:pt>
    <dgm:pt modelId="{E71BF49F-AB4A-49A7-9059-6D01C713B418}" type="pres">
      <dgm:prSet presAssocID="{AB4FDF19-5744-420F-B00A-006A39008B5D}" presName="negativeSpace" presStyleCnt="0"/>
      <dgm:spPr/>
    </dgm:pt>
    <dgm:pt modelId="{2C3E2FCA-E46E-4BE5-8EA4-A5E6725F08BC}" type="pres">
      <dgm:prSet presAssocID="{AB4FDF19-5744-420F-B00A-006A39008B5D}" presName="childText" presStyleLbl="conFgAcc1" presStyleIdx="0" presStyleCnt="2">
        <dgm:presLayoutVars>
          <dgm:bulletEnabled val="1"/>
        </dgm:presLayoutVars>
      </dgm:prSet>
      <dgm:spPr/>
      <dgm:t>
        <a:bodyPr/>
        <a:lstStyle/>
        <a:p>
          <a:endParaRPr lang="en-US"/>
        </a:p>
      </dgm:t>
    </dgm:pt>
    <dgm:pt modelId="{B6E2AEBF-29F4-4F8A-B9A5-84EA1ABD941F}" type="pres">
      <dgm:prSet presAssocID="{D02FDFCD-594A-4A0E-A666-D875874F85DC}" presName="spaceBetweenRectangles" presStyleCnt="0"/>
      <dgm:spPr/>
    </dgm:pt>
    <dgm:pt modelId="{64F0E5C7-6849-457F-8CFD-32C2A7A7FD60}" type="pres">
      <dgm:prSet presAssocID="{A1BDB7FA-1405-45AE-BFB6-814964444CCA}" presName="parentLin" presStyleCnt="0"/>
      <dgm:spPr/>
    </dgm:pt>
    <dgm:pt modelId="{797253D2-7BB0-40BD-9C50-7F8D53A19836}" type="pres">
      <dgm:prSet presAssocID="{A1BDB7FA-1405-45AE-BFB6-814964444CCA}" presName="parentLeftMargin" presStyleLbl="node1" presStyleIdx="0" presStyleCnt="2"/>
      <dgm:spPr/>
      <dgm:t>
        <a:bodyPr/>
        <a:lstStyle/>
        <a:p>
          <a:endParaRPr lang="en-US"/>
        </a:p>
      </dgm:t>
    </dgm:pt>
    <dgm:pt modelId="{B787E8A2-126C-4E1F-9899-BCE8A39E851F}" type="pres">
      <dgm:prSet presAssocID="{A1BDB7FA-1405-45AE-BFB6-814964444CCA}" presName="parentText" presStyleLbl="node1" presStyleIdx="1" presStyleCnt="2">
        <dgm:presLayoutVars>
          <dgm:chMax val="0"/>
          <dgm:bulletEnabled val="1"/>
        </dgm:presLayoutVars>
      </dgm:prSet>
      <dgm:spPr/>
      <dgm:t>
        <a:bodyPr/>
        <a:lstStyle/>
        <a:p>
          <a:endParaRPr lang="en-US"/>
        </a:p>
      </dgm:t>
    </dgm:pt>
    <dgm:pt modelId="{FBAC97C2-E3F1-43AF-B1A8-EFE1DF7D22C5}" type="pres">
      <dgm:prSet presAssocID="{A1BDB7FA-1405-45AE-BFB6-814964444CCA}" presName="negativeSpace" presStyleCnt="0"/>
      <dgm:spPr/>
    </dgm:pt>
    <dgm:pt modelId="{C6DC1C59-954D-4CA3-BF86-88D57F06D924}" type="pres">
      <dgm:prSet presAssocID="{A1BDB7FA-1405-45AE-BFB6-814964444CCA}" presName="childText" presStyleLbl="conFgAcc1" presStyleIdx="1" presStyleCnt="2">
        <dgm:presLayoutVars>
          <dgm:bulletEnabled val="1"/>
        </dgm:presLayoutVars>
      </dgm:prSet>
      <dgm:spPr/>
      <dgm:t>
        <a:bodyPr/>
        <a:lstStyle/>
        <a:p>
          <a:endParaRPr lang="en-US"/>
        </a:p>
      </dgm:t>
    </dgm:pt>
  </dgm:ptLst>
  <dgm:cxnLst>
    <dgm:cxn modelId="{C8BC6026-2282-4823-8B9A-565B1F08E9B2}" type="presOf" srcId="{492967B3-A0E2-4FDA-8227-EB4F57580D5F}" destId="{C6DC1C59-954D-4CA3-BF86-88D57F06D924}" srcOrd="0" destOrd="6" presId="urn:microsoft.com/office/officeart/2005/8/layout/list1"/>
    <dgm:cxn modelId="{DDDD5F2B-944A-43BB-83F6-6808FFB1197B}" srcId="{AB4FDF19-5744-420F-B00A-006A39008B5D}" destId="{B6CAA5B5-A147-43A8-81FC-28FC9A1DCCD1}" srcOrd="0" destOrd="0" parTransId="{A08CF6F4-EA4C-4CA1-98FE-D6DE063A70B5}" sibTransId="{8C2DC35B-6F09-4289-AD4F-C8EBA826C74E}"/>
    <dgm:cxn modelId="{64353356-E756-409E-A4A8-C9A2B39D2A63}" srcId="{A1BDB7FA-1405-45AE-BFB6-814964444CCA}" destId="{BF3F3F6D-9EC7-463E-BA0F-60451F4EF215}" srcOrd="2" destOrd="0" parTransId="{94CC0D2E-595B-4501-B81E-F47CCD098F42}" sibTransId="{3DC258C8-FD7C-403B-B533-7FF4577B6D01}"/>
    <dgm:cxn modelId="{8BC525C7-138D-42B4-AF91-FC24881522CF}" type="presOf" srcId="{A1BDB7FA-1405-45AE-BFB6-814964444CCA}" destId="{797253D2-7BB0-40BD-9C50-7F8D53A19836}" srcOrd="0" destOrd="0" presId="urn:microsoft.com/office/officeart/2005/8/layout/list1"/>
    <dgm:cxn modelId="{6AAEB641-7ABE-412F-83D3-C7D83BF93FBA}" srcId="{A1BDB7FA-1405-45AE-BFB6-814964444CCA}" destId="{773818E1-A6C1-4C67-83DD-22F5155D6B8B}" srcOrd="0" destOrd="0" parTransId="{51918BB8-6C93-4C82-A993-D6741539FDFA}" sibTransId="{AD63D598-565C-479D-9E8A-20A33F1F9CC6}"/>
    <dgm:cxn modelId="{2B8ACD46-D61C-4696-A9E7-0587898C3C60}" srcId="{D296BEAD-3DAA-4577-BEC7-F8B8E2237F22}" destId="{492967B3-A0E2-4FDA-8227-EB4F57580D5F}" srcOrd="1" destOrd="0" parTransId="{DCDE4E72-98C6-472B-8BCB-73EAA27AEF78}" sibTransId="{2A8677E2-89CE-4994-8913-8EBF3290465A}"/>
    <dgm:cxn modelId="{18BAA45E-334C-46BE-B775-159381CFFD54}" type="presOf" srcId="{AB4FDF19-5744-420F-B00A-006A39008B5D}" destId="{0442D890-8C9A-40F2-A71A-4247245E2428}" srcOrd="0" destOrd="0" presId="urn:microsoft.com/office/officeart/2005/8/layout/list1"/>
    <dgm:cxn modelId="{0FF95ACB-2543-483F-8CFF-BFC8FB10C5EB}" type="presOf" srcId="{9E32FB0A-9DC0-474F-AAF8-0FB3CE3AD674}" destId="{C6DC1C59-954D-4CA3-BF86-88D57F06D924}" srcOrd="0" destOrd="7" presId="urn:microsoft.com/office/officeart/2005/8/layout/list1"/>
    <dgm:cxn modelId="{2063B249-77A4-47AC-8A88-F27AE37E5229}" type="presOf" srcId="{57F3CBFA-BCEA-48FD-93EC-172CC27A0C3D}" destId="{2C3E2FCA-E46E-4BE5-8EA4-A5E6725F08BC}" srcOrd="0" destOrd="3" presId="urn:microsoft.com/office/officeart/2005/8/layout/list1"/>
    <dgm:cxn modelId="{8B65C5DA-E7F6-4159-80D6-D73EF51F2A1B}" srcId="{A1BDB7FA-1405-45AE-BFB6-814964444CCA}" destId="{D296BEAD-3DAA-4577-BEC7-F8B8E2237F22}" srcOrd="4" destOrd="0" parTransId="{1B02E05D-104D-4339-AA69-9F40565F6197}" sibTransId="{05597AB8-429B-4DFF-93FF-B0BD7F06314B}"/>
    <dgm:cxn modelId="{12C3F15E-E134-46BD-80F7-FC0A2B86DB37}" srcId="{A1BDB7FA-1405-45AE-BFB6-814964444CCA}" destId="{9E32FB0A-9DC0-474F-AAF8-0FB3CE3AD674}" srcOrd="5" destOrd="0" parTransId="{021A4AB2-C6F5-438E-98B3-F7BCE829F1E8}" sibTransId="{281FF641-0054-4D3A-A898-47C735BD2BAE}"/>
    <dgm:cxn modelId="{C9C1C193-CA18-4730-8FFA-0218F4A06002}" srcId="{AB4FDF19-5744-420F-B00A-006A39008B5D}" destId="{57F3CBFA-BCEA-48FD-93EC-172CC27A0C3D}" srcOrd="3" destOrd="0" parTransId="{429C7FC3-A605-427D-8DC0-8DD2DDA929D1}" sibTransId="{66EA447D-EFE8-41BC-BEA6-ADA58A295FC8}"/>
    <dgm:cxn modelId="{19AD325E-7D60-4744-B147-7DF23BAFDD50}" srcId="{DF7849B8-6DF9-4E27-89FA-45C51A64F23A}" destId="{AB4FDF19-5744-420F-B00A-006A39008B5D}" srcOrd="0" destOrd="0" parTransId="{B8956E04-A11B-4D67-8AA0-277881FF6893}" sibTransId="{D02FDFCD-594A-4A0E-A666-D875874F85DC}"/>
    <dgm:cxn modelId="{A0E19EAD-5753-45EF-A719-1D3C4C31E71D}" type="presOf" srcId="{BF9C27A9-67D1-410D-B300-147D24212823}" destId="{2C3E2FCA-E46E-4BE5-8EA4-A5E6725F08BC}" srcOrd="0" destOrd="2" presId="urn:microsoft.com/office/officeart/2005/8/layout/list1"/>
    <dgm:cxn modelId="{0800338A-20F9-4B85-867D-4D80153F0815}" type="presOf" srcId="{DF7849B8-6DF9-4E27-89FA-45C51A64F23A}" destId="{D194D244-5880-46A8-9FB1-7E53828E0F6F}" srcOrd="0" destOrd="0" presId="urn:microsoft.com/office/officeart/2005/8/layout/list1"/>
    <dgm:cxn modelId="{2E3227DB-24D3-4FC9-B1B4-AB30AE3B56CE}" srcId="{A1BDB7FA-1405-45AE-BFB6-814964444CCA}" destId="{738E13DA-C250-4A38-BEA0-B0AD5036F4A5}" srcOrd="6" destOrd="0" parTransId="{16F94740-80DD-4FB9-916C-2C97F6884E02}" sibTransId="{4AF165BD-C7FA-43D9-9E64-0378B59FF51A}"/>
    <dgm:cxn modelId="{4110710E-1432-450C-92FB-BF95D4D69EB2}" srcId="{A1BDB7FA-1405-45AE-BFB6-814964444CCA}" destId="{ED3F7A51-1D14-4A28-9658-59083D18FE66}" srcOrd="8" destOrd="0" parTransId="{A2D88483-E410-42DD-B3EE-6F61381FCF86}" sibTransId="{8531E908-E87B-4207-9AE2-C5ED68ECAF99}"/>
    <dgm:cxn modelId="{10E53FFA-CB37-443F-998C-226DA474C62C}" type="presOf" srcId="{C694C103-31D9-4FB9-9477-F30A5E58016B}" destId="{C6DC1C59-954D-4CA3-BF86-88D57F06D924}" srcOrd="0" destOrd="11" presId="urn:microsoft.com/office/officeart/2005/8/layout/list1"/>
    <dgm:cxn modelId="{FD04C2DD-A89A-46A8-83E2-CE2367D15A6B}" srcId="{A1BDB7FA-1405-45AE-BFB6-814964444CCA}" destId="{1403E5D9-EE61-4F34-A368-120B0B7FF896}" srcOrd="3" destOrd="0" parTransId="{8B427C01-8436-4241-B693-071A82969452}" sibTransId="{F1E17800-E558-487A-B5D6-0DDBFED11DC7}"/>
    <dgm:cxn modelId="{66657854-5276-4932-BEC0-651AB64984C1}" srcId="{A1BDB7FA-1405-45AE-BFB6-814964444CCA}" destId="{EA78C529-4A72-4130-8A1D-E51FA46F556D}" srcOrd="7" destOrd="0" parTransId="{6FBD30A8-8ABE-4808-8B2F-2BC2615329BF}" sibTransId="{1E3A8A5A-3295-495A-BEDD-8340EB9F0D02}"/>
    <dgm:cxn modelId="{C31FE0E4-110A-4C5A-97FE-94E2851D2686}" type="presOf" srcId="{BF3F3F6D-9EC7-463E-BA0F-60451F4EF215}" destId="{C6DC1C59-954D-4CA3-BF86-88D57F06D924}" srcOrd="0" destOrd="2" presId="urn:microsoft.com/office/officeart/2005/8/layout/list1"/>
    <dgm:cxn modelId="{2C7F9F3E-C0FB-49BC-B1C4-027812EFCC56}" type="presOf" srcId="{A1BDB7FA-1405-45AE-BFB6-814964444CCA}" destId="{B787E8A2-126C-4E1F-9899-BCE8A39E851F}" srcOrd="1" destOrd="0" presId="urn:microsoft.com/office/officeart/2005/8/layout/list1"/>
    <dgm:cxn modelId="{75ECC220-0381-4071-A06D-0BE024010FC5}" srcId="{A1BDB7FA-1405-45AE-BFB6-814964444CCA}" destId="{01FCAB24-5E97-4309-B4DF-DD8613B5219E}" srcOrd="1" destOrd="0" parTransId="{12F95F2A-C24D-4ECD-A9F4-F2B67BB13850}" sibTransId="{CD139EBB-0EDF-4B0F-AE6D-B6B9E3BF1379}"/>
    <dgm:cxn modelId="{1552150D-47C0-4CEC-AE0F-CEC9C4FF495E}" type="presOf" srcId="{317F58EF-931C-44DE-A10D-B0FC4FE2988E}" destId="{2C3E2FCA-E46E-4BE5-8EA4-A5E6725F08BC}" srcOrd="0" destOrd="1" presId="urn:microsoft.com/office/officeart/2005/8/layout/list1"/>
    <dgm:cxn modelId="{DA845FA8-8BC6-4E0F-B0DE-2FBBC873BAA9}" type="presOf" srcId="{AB4FDF19-5744-420F-B00A-006A39008B5D}" destId="{344CDA4D-AD22-4623-856E-1BBA910484EF}" srcOrd="1" destOrd="0" presId="urn:microsoft.com/office/officeart/2005/8/layout/list1"/>
    <dgm:cxn modelId="{8AB27ED5-FC77-4632-968E-5880F12A74D6}" type="presOf" srcId="{B6CAA5B5-A147-43A8-81FC-28FC9A1DCCD1}" destId="{2C3E2FCA-E46E-4BE5-8EA4-A5E6725F08BC}" srcOrd="0" destOrd="0" presId="urn:microsoft.com/office/officeart/2005/8/layout/list1"/>
    <dgm:cxn modelId="{7D8CE277-51CF-46A3-8B31-C17753687D24}" type="presOf" srcId="{EA78C529-4A72-4130-8A1D-E51FA46F556D}" destId="{C6DC1C59-954D-4CA3-BF86-88D57F06D924}" srcOrd="0" destOrd="9" presId="urn:microsoft.com/office/officeart/2005/8/layout/list1"/>
    <dgm:cxn modelId="{B2B23B88-66FB-4FDA-975B-DF2C7FE1BAED}" type="presOf" srcId="{738E13DA-C250-4A38-BEA0-B0AD5036F4A5}" destId="{C6DC1C59-954D-4CA3-BF86-88D57F06D924}" srcOrd="0" destOrd="8" presId="urn:microsoft.com/office/officeart/2005/8/layout/list1"/>
    <dgm:cxn modelId="{77EC449D-ABB7-4E32-9494-913C5ECC3765}" type="presOf" srcId="{9ADC40A2-A3B6-43C5-BC0C-FC611C504FC5}" destId="{2C3E2FCA-E46E-4BE5-8EA4-A5E6725F08BC}" srcOrd="0" destOrd="4" presId="urn:microsoft.com/office/officeart/2005/8/layout/list1"/>
    <dgm:cxn modelId="{0C55BAB7-83EA-47AF-9F88-0499A9EF8899}" srcId="{AB4FDF19-5744-420F-B00A-006A39008B5D}" destId="{BF9C27A9-67D1-410D-B300-147D24212823}" srcOrd="2" destOrd="0" parTransId="{8A63A4A9-6C90-485D-8D7B-5578D597F4FE}" sibTransId="{E99A8A37-E80B-4DAF-BBF0-E4855FB75E5A}"/>
    <dgm:cxn modelId="{81517898-BFDB-4259-86C2-767E27FCCE2B}" type="presOf" srcId="{F39E2C23-D394-4460-B76D-BBC9A0072792}" destId="{C6DC1C59-954D-4CA3-BF86-88D57F06D924}" srcOrd="0" destOrd="5" presId="urn:microsoft.com/office/officeart/2005/8/layout/list1"/>
    <dgm:cxn modelId="{ECBEBF56-31CD-4FD5-AD71-1D39D2E9B359}" type="presOf" srcId="{ED3F7A51-1D14-4A28-9658-59083D18FE66}" destId="{C6DC1C59-954D-4CA3-BF86-88D57F06D924}" srcOrd="0" destOrd="10" presId="urn:microsoft.com/office/officeart/2005/8/layout/list1"/>
    <dgm:cxn modelId="{A2F480B5-8697-474C-A6DB-EC8F53ACD953}" type="presOf" srcId="{1403E5D9-EE61-4F34-A368-120B0B7FF896}" destId="{C6DC1C59-954D-4CA3-BF86-88D57F06D924}" srcOrd="0" destOrd="3" presId="urn:microsoft.com/office/officeart/2005/8/layout/list1"/>
    <dgm:cxn modelId="{76D9050D-ADF0-4E2E-BC54-F65E55017D84}" srcId="{AB4FDF19-5744-420F-B00A-006A39008B5D}" destId="{317F58EF-931C-44DE-A10D-B0FC4FE2988E}" srcOrd="1" destOrd="0" parTransId="{A69593F0-79A0-4738-87DE-6A593D02A2A6}" sibTransId="{92C4BC6F-B1FA-49BD-BDED-6DE1C5D7A703}"/>
    <dgm:cxn modelId="{7E08BEAE-40AD-4A4E-85EE-2FE34C660A5F}" type="presOf" srcId="{D296BEAD-3DAA-4577-BEC7-F8B8E2237F22}" destId="{C6DC1C59-954D-4CA3-BF86-88D57F06D924}" srcOrd="0" destOrd="4" presId="urn:microsoft.com/office/officeart/2005/8/layout/list1"/>
    <dgm:cxn modelId="{E4C18395-D7C4-4E90-BF4C-63EF124470E7}" srcId="{DF7849B8-6DF9-4E27-89FA-45C51A64F23A}" destId="{A1BDB7FA-1405-45AE-BFB6-814964444CCA}" srcOrd="1" destOrd="0" parTransId="{0347947E-CDAF-439F-A20D-6280CEB86B80}" sibTransId="{1D764D8E-649B-48A6-8D9B-BBB382100513}"/>
    <dgm:cxn modelId="{FA39A208-ED33-478C-A2E9-FB882A88ABA1}" type="presOf" srcId="{773818E1-A6C1-4C67-83DD-22F5155D6B8B}" destId="{C6DC1C59-954D-4CA3-BF86-88D57F06D924}" srcOrd="0" destOrd="0" presId="urn:microsoft.com/office/officeart/2005/8/layout/list1"/>
    <dgm:cxn modelId="{D7A1997F-A884-4926-B9C6-B42D1265F07E}" srcId="{AB4FDF19-5744-420F-B00A-006A39008B5D}" destId="{9ADC40A2-A3B6-43C5-BC0C-FC611C504FC5}" srcOrd="4" destOrd="0" parTransId="{56EBD4C1-BD5E-4F90-8315-599A890161BF}" sibTransId="{62746A8B-860C-42ED-8C86-C9ED149CE7E8}"/>
    <dgm:cxn modelId="{115C92C0-9907-4109-8459-F8DCBE3419FA}" srcId="{A1BDB7FA-1405-45AE-BFB6-814964444CCA}" destId="{C694C103-31D9-4FB9-9477-F30A5E58016B}" srcOrd="9" destOrd="0" parTransId="{AB96A2EE-EE55-4C54-AE5F-034ED1061356}" sibTransId="{81B13D98-CF82-4266-8A75-EBCEA859A3C0}"/>
    <dgm:cxn modelId="{039AED1E-5EE1-431C-9F6E-CC33436145A0}" type="presOf" srcId="{01FCAB24-5E97-4309-B4DF-DD8613B5219E}" destId="{C6DC1C59-954D-4CA3-BF86-88D57F06D924}" srcOrd="0" destOrd="1" presId="urn:microsoft.com/office/officeart/2005/8/layout/list1"/>
    <dgm:cxn modelId="{343288D4-CE48-48CA-9B3A-2B81A0A6C4B1}" srcId="{D296BEAD-3DAA-4577-BEC7-F8B8E2237F22}" destId="{F39E2C23-D394-4460-B76D-BBC9A0072792}" srcOrd="0" destOrd="0" parTransId="{7F643329-2A52-4D8E-BCC8-DCE331D3A82B}" sibTransId="{97DCDD91-31E6-4F2B-A434-5940DBA740C0}"/>
    <dgm:cxn modelId="{AB1D3A60-AA11-4620-8A7E-680C05C9AA5B}" type="presParOf" srcId="{D194D244-5880-46A8-9FB1-7E53828E0F6F}" destId="{7E6658BE-80A9-4BAF-9C30-2F630F881373}" srcOrd="0" destOrd="0" presId="urn:microsoft.com/office/officeart/2005/8/layout/list1"/>
    <dgm:cxn modelId="{7279A624-B82C-4364-9DE5-0557DB0EB1DB}" type="presParOf" srcId="{7E6658BE-80A9-4BAF-9C30-2F630F881373}" destId="{0442D890-8C9A-40F2-A71A-4247245E2428}" srcOrd="0" destOrd="0" presId="urn:microsoft.com/office/officeart/2005/8/layout/list1"/>
    <dgm:cxn modelId="{F29F440C-37A6-468D-B918-58ED832DBE8D}" type="presParOf" srcId="{7E6658BE-80A9-4BAF-9C30-2F630F881373}" destId="{344CDA4D-AD22-4623-856E-1BBA910484EF}" srcOrd="1" destOrd="0" presId="urn:microsoft.com/office/officeart/2005/8/layout/list1"/>
    <dgm:cxn modelId="{348721A5-FA06-4E0D-976B-8BA87D2C8A36}" type="presParOf" srcId="{D194D244-5880-46A8-9FB1-7E53828E0F6F}" destId="{E71BF49F-AB4A-49A7-9059-6D01C713B418}" srcOrd="1" destOrd="0" presId="urn:microsoft.com/office/officeart/2005/8/layout/list1"/>
    <dgm:cxn modelId="{41642019-3147-4A5D-9794-9E5E78224963}" type="presParOf" srcId="{D194D244-5880-46A8-9FB1-7E53828E0F6F}" destId="{2C3E2FCA-E46E-4BE5-8EA4-A5E6725F08BC}" srcOrd="2" destOrd="0" presId="urn:microsoft.com/office/officeart/2005/8/layout/list1"/>
    <dgm:cxn modelId="{A508EEC7-E18F-44A7-AE9C-01177430C3F5}" type="presParOf" srcId="{D194D244-5880-46A8-9FB1-7E53828E0F6F}" destId="{B6E2AEBF-29F4-4F8A-B9A5-84EA1ABD941F}" srcOrd="3" destOrd="0" presId="urn:microsoft.com/office/officeart/2005/8/layout/list1"/>
    <dgm:cxn modelId="{04DED134-0556-4597-A029-574D41E6E3B4}" type="presParOf" srcId="{D194D244-5880-46A8-9FB1-7E53828E0F6F}" destId="{64F0E5C7-6849-457F-8CFD-32C2A7A7FD60}" srcOrd="4" destOrd="0" presId="urn:microsoft.com/office/officeart/2005/8/layout/list1"/>
    <dgm:cxn modelId="{E095BC67-8EA3-4213-A15D-E1D0DA03C6CA}" type="presParOf" srcId="{64F0E5C7-6849-457F-8CFD-32C2A7A7FD60}" destId="{797253D2-7BB0-40BD-9C50-7F8D53A19836}" srcOrd="0" destOrd="0" presId="urn:microsoft.com/office/officeart/2005/8/layout/list1"/>
    <dgm:cxn modelId="{38DF9AEC-7A29-489B-A34A-CA4C321CB15A}" type="presParOf" srcId="{64F0E5C7-6849-457F-8CFD-32C2A7A7FD60}" destId="{B787E8A2-126C-4E1F-9899-BCE8A39E851F}" srcOrd="1" destOrd="0" presId="urn:microsoft.com/office/officeart/2005/8/layout/list1"/>
    <dgm:cxn modelId="{4F3C6A91-9C9D-47F7-9EC5-3F0ACB5906A0}" type="presParOf" srcId="{D194D244-5880-46A8-9FB1-7E53828E0F6F}" destId="{FBAC97C2-E3F1-43AF-B1A8-EFE1DF7D22C5}" srcOrd="5" destOrd="0" presId="urn:microsoft.com/office/officeart/2005/8/layout/list1"/>
    <dgm:cxn modelId="{33F289F3-8B14-459B-BCEA-F457537B89AF}" type="presParOf" srcId="{D194D244-5880-46A8-9FB1-7E53828E0F6F}" destId="{C6DC1C59-954D-4CA3-BF86-88D57F06D92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7849B8-6DF9-4E27-89FA-45C51A64F2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4FDF19-5744-420F-B00A-006A39008B5D}">
      <dgm:prSet phldrT="[Text]"/>
      <dgm:spPr/>
      <dgm:t>
        <a:bodyPr/>
        <a:lstStyle/>
        <a:p>
          <a:r>
            <a:rPr lang="en-GB" dirty="0" smtClean="0"/>
            <a:t>Layer 3</a:t>
          </a:r>
        </a:p>
      </dgm:t>
    </dgm:pt>
    <dgm:pt modelId="{B8956E04-A11B-4D67-8AA0-277881FF6893}" type="parTrans" cxnId="{19AD325E-7D60-4744-B147-7DF23BAFDD50}">
      <dgm:prSet/>
      <dgm:spPr/>
      <dgm:t>
        <a:bodyPr/>
        <a:lstStyle/>
        <a:p>
          <a:endParaRPr lang="en-US"/>
        </a:p>
      </dgm:t>
    </dgm:pt>
    <dgm:pt modelId="{D02FDFCD-594A-4A0E-A666-D875874F85DC}" type="sibTrans" cxnId="{19AD325E-7D60-4744-B147-7DF23BAFDD50}">
      <dgm:prSet/>
      <dgm:spPr/>
      <dgm:t>
        <a:bodyPr/>
        <a:lstStyle/>
        <a:p>
          <a:endParaRPr lang="en-US"/>
        </a:p>
      </dgm:t>
    </dgm:pt>
    <dgm:pt modelId="{1979D807-A943-4AAC-8819-EADF0D4C946A}">
      <dgm:prSet/>
      <dgm:spPr/>
      <dgm:t>
        <a:bodyPr/>
        <a:lstStyle/>
        <a:p>
          <a:r>
            <a:rPr lang="en-US" b="0" dirty="0" smtClean="0">
              <a:solidFill>
                <a:srgbClr val="2B2929"/>
              </a:solidFill>
              <a:ea typeface="Calibri" charset="0"/>
              <a:cs typeface="Calibri" charset="0"/>
            </a:rPr>
            <a:t>Source RPF</a:t>
          </a:r>
          <a:endParaRPr lang="en-US" b="0" dirty="0" smtClean="0"/>
        </a:p>
      </dgm:t>
    </dgm:pt>
    <dgm:pt modelId="{09BC0BAD-4A8A-414F-B3F7-3183827DE50C}" type="parTrans" cxnId="{63471231-BC5C-4997-A7A1-6FE0506AF801}">
      <dgm:prSet/>
      <dgm:spPr/>
      <dgm:t>
        <a:bodyPr/>
        <a:lstStyle/>
        <a:p>
          <a:endParaRPr lang="en-US"/>
        </a:p>
      </dgm:t>
    </dgm:pt>
    <dgm:pt modelId="{DB5B3721-8659-4DC9-878D-807CAC3FB8A0}" type="sibTrans" cxnId="{63471231-BC5C-4997-A7A1-6FE0506AF801}">
      <dgm:prSet/>
      <dgm:spPr/>
      <dgm:t>
        <a:bodyPr/>
        <a:lstStyle/>
        <a:p>
          <a:endParaRPr lang="en-US"/>
        </a:p>
      </dgm:t>
    </dgm:pt>
    <dgm:pt modelId="{60B813DF-9FF6-4E47-B48D-70D98ED2D851}">
      <dgm:prSet/>
      <dgm:spPr/>
      <dgm:t>
        <a:bodyPr/>
        <a:lstStyle/>
        <a:p>
          <a:r>
            <a:rPr lang="en-US" b="0" dirty="0" smtClean="0">
              <a:solidFill>
                <a:srgbClr val="2B2929"/>
              </a:solidFill>
              <a:ea typeface="Calibri" charset="0"/>
              <a:cs typeface="Calibri" charset="0"/>
            </a:rPr>
            <a:t>Thousands of VRFs</a:t>
          </a:r>
        </a:p>
      </dgm:t>
    </dgm:pt>
    <dgm:pt modelId="{F80983C0-A220-49F6-94FC-E1934D91CE06}" type="parTrans" cxnId="{03A830E1-C3B2-4FCD-9CDC-7E0D07D383A0}">
      <dgm:prSet/>
      <dgm:spPr/>
      <dgm:t>
        <a:bodyPr/>
        <a:lstStyle/>
        <a:p>
          <a:endParaRPr lang="en-US"/>
        </a:p>
      </dgm:t>
    </dgm:pt>
    <dgm:pt modelId="{6795550C-91B6-4EA6-B3DD-D7B31D47C7A3}" type="sibTrans" cxnId="{03A830E1-C3B2-4FCD-9CDC-7E0D07D383A0}">
      <dgm:prSet/>
      <dgm:spPr/>
      <dgm:t>
        <a:bodyPr/>
        <a:lstStyle/>
        <a:p>
          <a:endParaRPr lang="en-US"/>
        </a:p>
      </dgm:t>
    </dgm:pt>
    <dgm:pt modelId="{934024EB-9BF1-4874-8412-062D604D3727}">
      <dgm:prSet/>
      <dgm:spPr/>
      <dgm:t>
        <a:bodyPr/>
        <a:lstStyle/>
        <a:p>
          <a:r>
            <a:rPr lang="en-US" b="0" dirty="0" smtClean="0">
              <a:solidFill>
                <a:srgbClr val="2B2929"/>
              </a:solidFill>
              <a:ea typeface="Calibri" charset="0"/>
              <a:cs typeface="Calibri" charset="0"/>
            </a:rPr>
            <a:t>Controlled cross-VRF lookups</a:t>
          </a:r>
        </a:p>
      </dgm:t>
    </dgm:pt>
    <dgm:pt modelId="{C93BB8BB-29C4-47E0-88AF-0670CC708068}" type="parTrans" cxnId="{46FDBBD3-BCFE-4B1B-9CA9-7D98468BFCE4}">
      <dgm:prSet/>
      <dgm:spPr/>
      <dgm:t>
        <a:bodyPr/>
        <a:lstStyle/>
        <a:p>
          <a:endParaRPr lang="en-US"/>
        </a:p>
      </dgm:t>
    </dgm:pt>
    <dgm:pt modelId="{23E0914C-6AB6-40D9-BBDD-C006C3176C94}" type="sibTrans" cxnId="{46FDBBD3-BCFE-4B1B-9CA9-7D98468BFCE4}">
      <dgm:prSet/>
      <dgm:spPr/>
      <dgm:t>
        <a:bodyPr/>
        <a:lstStyle/>
        <a:p>
          <a:endParaRPr lang="en-US"/>
        </a:p>
      </dgm:t>
    </dgm:pt>
    <dgm:pt modelId="{D8181F60-666A-46AA-9F90-5E6B5B3D39CA}">
      <dgm:prSet/>
      <dgm:spPr/>
      <dgm:t>
        <a:bodyPr/>
        <a:lstStyle/>
        <a:p>
          <a:r>
            <a:rPr lang="en-US" b="0" dirty="0" smtClean="0">
              <a:solidFill>
                <a:srgbClr val="2B2929"/>
              </a:solidFill>
              <a:ea typeface="Calibri" charset="0"/>
              <a:cs typeface="Calibri" charset="0"/>
            </a:rPr>
            <a:t>Multipath – ECMP and Unequal Cost</a:t>
          </a:r>
        </a:p>
      </dgm:t>
    </dgm:pt>
    <dgm:pt modelId="{2DA70BB3-7544-4EAE-9198-C016558A7526}" type="parTrans" cxnId="{8C6983AB-FEF6-4014-B50C-266DBC9BD84E}">
      <dgm:prSet/>
      <dgm:spPr/>
      <dgm:t>
        <a:bodyPr/>
        <a:lstStyle/>
        <a:p>
          <a:endParaRPr lang="en-US"/>
        </a:p>
      </dgm:t>
    </dgm:pt>
    <dgm:pt modelId="{C9D27E09-37AD-40DB-B902-6F5D31ADA1BB}" type="sibTrans" cxnId="{8C6983AB-FEF6-4014-B50C-266DBC9BD84E}">
      <dgm:prSet/>
      <dgm:spPr/>
      <dgm:t>
        <a:bodyPr/>
        <a:lstStyle/>
        <a:p>
          <a:endParaRPr lang="en-US"/>
        </a:p>
      </dgm:t>
    </dgm:pt>
    <dgm:pt modelId="{2EA0283C-6920-4109-9CD4-EFF17D5C2C46}">
      <dgm:prSet/>
      <dgm:spPr/>
      <dgm:t>
        <a:bodyPr/>
        <a:lstStyle/>
        <a:p>
          <a:r>
            <a:rPr lang="en-US" b="0" dirty="0" err="1" smtClean="0">
              <a:solidFill>
                <a:srgbClr val="2B2929"/>
              </a:solidFill>
              <a:ea typeface="Calibri" charset="0"/>
              <a:cs typeface="Calibri" charset="0"/>
            </a:rPr>
            <a:t>IPSec</a:t>
          </a:r>
          <a:endParaRPr lang="en-US" b="0" dirty="0">
            <a:solidFill>
              <a:srgbClr val="3C3C3C"/>
            </a:solidFill>
          </a:endParaRPr>
        </a:p>
      </dgm:t>
    </dgm:pt>
    <dgm:pt modelId="{74CF5105-521D-43ED-B334-026E6CAADC76}" type="parTrans" cxnId="{BBE4927B-0A63-4FBD-92C0-9D6212382A3A}">
      <dgm:prSet/>
      <dgm:spPr/>
      <dgm:t>
        <a:bodyPr/>
        <a:lstStyle/>
        <a:p>
          <a:endParaRPr lang="en-US"/>
        </a:p>
      </dgm:t>
    </dgm:pt>
    <dgm:pt modelId="{F086E523-5692-4C7D-966C-08DFCD24C4C9}" type="sibTrans" cxnId="{BBE4927B-0A63-4FBD-92C0-9D6212382A3A}">
      <dgm:prSet/>
      <dgm:spPr/>
      <dgm:t>
        <a:bodyPr/>
        <a:lstStyle/>
        <a:p>
          <a:endParaRPr lang="en-US"/>
        </a:p>
      </dgm:t>
    </dgm:pt>
    <dgm:pt modelId="{9960E594-08F1-40FF-8275-93FEE6E3B94E}">
      <dgm:prSet/>
      <dgm:spPr/>
      <dgm:t>
        <a:bodyPr/>
        <a:lstStyle/>
        <a:p>
          <a:r>
            <a:rPr lang="en-US" b="0" dirty="0" smtClean="0">
              <a:solidFill>
                <a:srgbClr val="2B2929"/>
              </a:solidFill>
              <a:ea typeface="Calibri" charset="0"/>
              <a:cs typeface="Calibri" charset="0"/>
            </a:rPr>
            <a:t>IPv6</a:t>
          </a:r>
        </a:p>
      </dgm:t>
    </dgm:pt>
    <dgm:pt modelId="{224CB86C-74A5-4DE7-92ED-8C6C5A807D21}" type="parTrans" cxnId="{03011520-7F95-48EB-B3EE-D2BFEF582E25}">
      <dgm:prSet/>
      <dgm:spPr/>
      <dgm:t>
        <a:bodyPr/>
        <a:lstStyle/>
        <a:p>
          <a:endParaRPr lang="en-US"/>
        </a:p>
      </dgm:t>
    </dgm:pt>
    <dgm:pt modelId="{76169B8E-60B3-42FB-9C22-6C65EF2ED3D0}" type="sibTrans" cxnId="{03011520-7F95-48EB-B3EE-D2BFEF582E25}">
      <dgm:prSet/>
      <dgm:spPr/>
      <dgm:t>
        <a:bodyPr/>
        <a:lstStyle/>
        <a:p>
          <a:endParaRPr lang="en-US"/>
        </a:p>
      </dgm:t>
    </dgm:pt>
    <dgm:pt modelId="{83690764-15E4-4E5F-B814-7CA590DB1A0C}">
      <dgm:prSet/>
      <dgm:spPr/>
      <dgm:t>
        <a:bodyPr/>
        <a:lstStyle/>
        <a:p>
          <a:r>
            <a:rPr lang="en-US" b="0" dirty="0" smtClean="0">
              <a:solidFill>
                <a:srgbClr val="3C3C3C"/>
              </a:solidFill>
            </a:rPr>
            <a:t>FIB 2.0</a:t>
          </a:r>
          <a:endParaRPr lang="en-US" b="0" dirty="0">
            <a:solidFill>
              <a:srgbClr val="3C3C3C"/>
            </a:solidFill>
          </a:endParaRPr>
        </a:p>
      </dgm:t>
    </dgm:pt>
    <dgm:pt modelId="{23B4E22F-7DCD-43C5-84DC-8C33749BC124}" type="parTrans" cxnId="{933848D0-6F2C-4EB9-B8CD-2A1F3EDB151A}">
      <dgm:prSet/>
      <dgm:spPr/>
      <dgm:t>
        <a:bodyPr/>
        <a:lstStyle/>
        <a:p>
          <a:endParaRPr lang="en-US"/>
        </a:p>
      </dgm:t>
    </dgm:pt>
    <dgm:pt modelId="{BF6D4DB6-D10D-4F0C-A758-0FCA4257C355}" type="sibTrans" cxnId="{933848D0-6F2C-4EB9-B8CD-2A1F3EDB151A}">
      <dgm:prSet/>
      <dgm:spPr/>
      <dgm:t>
        <a:bodyPr/>
        <a:lstStyle/>
        <a:p>
          <a:endParaRPr lang="en-US"/>
        </a:p>
      </dgm:t>
    </dgm:pt>
    <dgm:pt modelId="{8730CE64-5D5C-4F86-BC44-45D235C6CCD5}">
      <dgm:prSet/>
      <dgm:spPr/>
      <dgm:t>
        <a:bodyPr/>
        <a:lstStyle/>
        <a:p>
          <a:r>
            <a:rPr lang="en-US" b="0" dirty="0" smtClean="0">
              <a:solidFill>
                <a:srgbClr val="3C3C3C"/>
              </a:solidFill>
            </a:rPr>
            <a:t>Recursive FIB lookup, failure detection</a:t>
          </a:r>
          <a:endParaRPr lang="en-US" b="0" dirty="0">
            <a:solidFill>
              <a:srgbClr val="3C3C3C"/>
            </a:solidFill>
          </a:endParaRPr>
        </a:p>
      </dgm:t>
    </dgm:pt>
    <dgm:pt modelId="{000883FE-7620-4D9B-B071-19CDCA5551B9}" type="parTrans" cxnId="{7C5AEA75-F1F6-4030-8D95-230C3CDF633B}">
      <dgm:prSet/>
      <dgm:spPr/>
      <dgm:t>
        <a:bodyPr/>
        <a:lstStyle/>
        <a:p>
          <a:endParaRPr lang="en-US"/>
        </a:p>
      </dgm:t>
    </dgm:pt>
    <dgm:pt modelId="{C6719E1C-D2A5-435D-85F9-63EF57F8046C}" type="sibTrans" cxnId="{7C5AEA75-F1F6-4030-8D95-230C3CDF633B}">
      <dgm:prSet/>
      <dgm:spPr/>
      <dgm:t>
        <a:bodyPr/>
        <a:lstStyle/>
        <a:p>
          <a:endParaRPr lang="en-US"/>
        </a:p>
      </dgm:t>
    </dgm:pt>
    <dgm:pt modelId="{0AD255FC-CAC1-463E-8084-D4898D720A5E}">
      <dgm:prSet/>
      <dgm:spPr/>
      <dgm:t>
        <a:bodyPr/>
        <a:lstStyle/>
        <a:p>
          <a:r>
            <a:rPr lang="en-US" b="0" dirty="0" smtClean="0">
              <a:solidFill>
                <a:srgbClr val="3C3C3C"/>
              </a:solidFill>
            </a:rPr>
            <a:t>IP MPLS FIB</a:t>
          </a:r>
          <a:endParaRPr lang="en-US" b="0" dirty="0">
            <a:solidFill>
              <a:srgbClr val="3C3C3C"/>
            </a:solidFill>
          </a:endParaRPr>
        </a:p>
      </dgm:t>
    </dgm:pt>
    <dgm:pt modelId="{0E07F43B-BA78-43A8-ABC2-24AFE144DBEF}" type="parTrans" cxnId="{D1CD41EA-A22E-4BF3-B022-975484131498}">
      <dgm:prSet/>
      <dgm:spPr/>
      <dgm:t>
        <a:bodyPr/>
        <a:lstStyle/>
        <a:p>
          <a:endParaRPr lang="en-US"/>
        </a:p>
      </dgm:t>
    </dgm:pt>
    <dgm:pt modelId="{A0843086-D74C-4711-87F9-55AEFAC1C5CC}" type="sibTrans" cxnId="{D1CD41EA-A22E-4BF3-B022-975484131498}">
      <dgm:prSet/>
      <dgm:spPr/>
      <dgm:t>
        <a:bodyPr/>
        <a:lstStyle/>
        <a:p>
          <a:endParaRPr lang="en-US"/>
        </a:p>
      </dgm:t>
    </dgm:pt>
    <dgm:pt modelId="{28EC2B35-64AE-4120-AE9A-3477389169CC}">
      <dgm:prSet/>
      <dgm:spPr/>
      <dgm:t>
        <a:bodyPr/>
        <a:lstStyle/>
        <a:p>
          <a:r>
            <a:rPr lang="en-US" b="0" dirty="0" smtClean="0">
              <a:solidFill>
                <a:srgbClr val="3C3C3C"/>
              </a:solidFill>
            </a:rPr>
            <a:t>Shared FIB adjacencies</a:t>
          </a:r>
          <a:endParaRPr lang="en-US" b="0" dirty="0">
            <a:solidFill>
              <a:srgbClr val="3C3C3C"/>
            </a:solidFill>
          </a:endParaRPr>
        </a:p>
      </dgm:t>
    </dgm:pt>
    <dgm:pt modelId="{D6F4008B-FED1-4481-A9D9-9FDAAB6449A2}" type="parTrans" cxnId="{35565859-224E-4CB0-A3F6-1FC6755826FC}">
      <dgm:prSet/>
      <dgm:spPr/>
      <dgm:t>
        <a:bodyPr/>
        <a:lstStyle/>
        <a:p>
          <a:endParaRPr lang="en-US"/>
        </a:p>
      </dgm:t>
    </dgm:pt>
    <dgm:pt modelId="{6C54BC4C-14C3-4BB8-97A2-B7A96FEF570F}" type="sibTrans" cxnId="{35565859-224E-4CB0-A3F6-1FC6755826FC}">
      <dgm:prSet/>
      <dgm:spPr/>
      <dgm:t>
        <a:bodyPr/>
        <a:lstStyle/>
        <a:p>
          <a:endParaRPr lang="en-US"/>
        </a:p>
      </dgm:t>
    </dgm:pt>
    <dgm:pt modelId="{852AF4AE-FF35-4E16-BE01-A3494B29DFF5}">
      <dgm:prSet/>
      <dgm:spPr/>
      <dgm:t>
        <a:bodyPr/>
        <a:lstStyle/>
        <a:p>
          <a:r>
            <a:rPr lang="en-US" b="0" dirty="0" smtClean="0">
              <a:solidFill>
                <a:srgbClr val="2B2929"/>
              </a:solidFill>
              <a:ea typeface="Calibri" charset="0"/>
              <a:cs typeface="Calibri" charset="0"/>
            </a:rPr>
            <a:t>Neighbor discovery</a:t>
          </a:r>
        </a:p>
      </dgm:t>
    </dgm:pt>
    <dgm:pt modelId="{56A1BB73-0696-4F40-9F16-6F810608AF1A}" type="parTrans" cxnId="{216CA25D-048B-4053-8032-953062868A87}">
      <dgm:prSet/>
      <dgm:spPr/>
      <dgm:t>
        <a:bodyPr/>
        <a:lstStyle/>
        <a:p>
          <a:endParaRPr lang="en-US"/>
        </a:p>
      </dgm:t>
    </dgm:pt>
    <dgm:pt modelId="{300EB353-4FAA-4FA6-AD3C-197D4AA167D4}" type="sibTrans" cxnId="{216CA25D-048B-4053-8032-953062868A87}">
      <dgm:prSet/>
      <dgm:spPr/>
      <dgm:t>
        <a:bodyPr/>
        <a:lstStyle/>
        <a:p>
          <a:endParaRPr lang="en-US"/>
        </a:p>
      </dgm:t>
    </dgm:pt>
    <dgm:pt modelId="{6B926FCD-498C-4BC6-A01C-0BA38F07095C}">
      <dgm:prSet/>
      <dgm:spPr/>
      <dgm:t>
        <a:bodyPr/>
        <a:lstStyle/>
        <a:p>
          <a:r>
            <a:rPr lang="en-US" b="0" dirty="0" smtClean="0">
              <a:solidFill>
                <a:srgbClr val="2B2929"/>
              </a:solidFill>
              <a:ea typeface="Calibri" charset="0"/>
              <a:cs typeface="Calibri" charset="0"/>
            </a:rPr>
            <a:t>Router Advertisement</a:t>
          </a:r>
        </a:p>
      </dgm:t>
    </dgm:pt>
    <dgm:pt modelId="{F37BFC98-21DF-40E1-A0CE-A612D83E6B58}" type="parTrans" cxnId="{0BC14E72-6AE5-4E30-BA59-6C690EDF66BA}">
      <dgm:prSet/>
      <dgm:spPr/>
      <dgm:t>
        <a:bodyPr/>
        <a:lstStyle/>
        <a:p>
          <a:endParaRPr lang="en-US"/>
        </a:p>
      </dgm:t>
    </dgm:pt>
    <dgm:pt modelId="{7F57F932-5D33-4E37-A6BC-A7167933CE4B}" type="sibTrans" cxnId="{0BC14E72-6AE5-4E30-BA59-6C690EDF66BA}">
      <dgm:prSet/>
      <dgm:spPr/>
      <dgm:t>
        <a:bodyPr/>
        <a:lstStyle/>
        <a:p>
          <a:endParaRPr lang="en-US"/>
        </a:p>
      </dgm:t>
    </dgm:pt>
    <dgm:pt modelId="{1F25306B-5D7E-4662-9EB5-0851CC8B4517}">
      <dgm:prSet/>
      <dgm:spPr/>
      <dgm:t>
        <a:bodyPr/>
        <a:lstStyle/>
        <a:p>
          <a:r>
            <a:rPr lang="en-GB" b="0" dirty="0" smtClean="0">
              <a:solidFill>
                <a:schemeClr val="bg1"/>
              </a:solidFill>
            </a:rPr>
            <a:t>Layer 4</a:t>
          </a:r>
          <a:endParaRPr lang="en-US" b="0" dirty="0">
            <a:solidFill>
              <a:schemeClr val="bg1"/>
            </a:solidFill>
          </a:endParaRPr>
        </a:p>
      </dgm:t>
    </dgm:pt>
    <dgm:pt modelId="{2C9D2E7F-4EB1-45B6-BDBB-08007327ABC2}" type="parTrans" cxnId="{467BA37B-62F6-4557-BE61-06BF15266A32}">
      <dgm:prSet/>
      <dgm:spPr/>
      <dgm:t>
        <a:bodyPr/>
        <a:lstStyle/>
        <a:p>
          <a:endParaRPr lang="en-US"/>
        </a:p>
      </dgm:t>
    </dgm:pt>
    <dgm:pt modelId="{03527A50-6222-4778-B8DF-D29F87F8103F}" type="sibTrans" cxnId="{467BA37B-62F6-4557-BE61-06BF15266A32}">
      <dgm:prSet/>
      <dgm:spPr/>
      <dgm:t>
        <a:bodyPr/>
        <a:lstStyle/>
        <a:p>
          <a:endParaRPr lang="en-US"/>
        </a:p>
      </dgm:t>
    </dgm:pt>
    <dgm:pt modelId="{62706893-5A28-425E-96A3-FB5B1E82657F}">
      <dgm:prSet/>
      <dgm:spPr/>
      <dgm:t>
        <a:bodyPr/>
        <a:lstStyle/>
        <a:p>
          <a:r>
            <a:rPr lang="en-GB" b="0" dirty="0" smtClean="0">
              <a:solidFill>
                <a:srgbClr val="3C3C3C"/>
              </a:solidFill>
            </a:rPr>
            <a:t>UDP</a:t>
          </a:r>
          <a:endParaRPr lang="en-US" b="0" dirty="0">
            <a:solidFill>
              <a:srgbClr val="3C3C3C"/>
            </a:solidFill>
          </a:endParaRPr>
        </a:p>
      </dgm:t>
    </dgm:pt>
    <dgm:pt modelId="{88A04A60-6DE0-4585-BEE3-3974EA0F9555}" type="parTrans" cxnId="{EBC5DE4A-A74E-48A8-A458-4C14C033AE2E}">
      <dgm:prSet/>
      <dgm:spPr/>
      <dgm:t>
        <a:bodyPr/>
        <a:lstStyle/>
        <a:p>
          <a:endParaRPr lang="en-US"/>
        </a:p>
      </dgm:t>
    </dgm:pt>
    <dgm:pt modelId="{22A8A993-B227-4D64-B589-BF2A71CA462E}" type="sibTrans" cxnId="{EBC5DE4A-A74E-48A8-A458-4C14C033AE2E}">
      <dgm:prSet/>
      <dgm:spPr/>
      <dgm:t>
        <a:bodyPr/>
        <a:lstStyle/>
        <a:p>
          <a:endParaRPr lang="en-US"/>
        </a:p>
      </dgm:t>
    </dgm:pt>
    <dgm:pt modelId="{D7E41C88-3265-444B-8F61-0A5C9BF2B5F6}">
      <dgm:prSet/>
      <dgm:spPr/>
      <dgm:t>
        <a:bodyPr/>
        <a:lstStyle/>
        <a:p>
          <a:r>
            <a:rPr lang="en-GB" b="0" dirty="0" smtClean="0">
              <a:solidFill>
                <a:srgbClr val="3C3C3C"/>
              </a:solidFill>
            </a:rPr>
            <a:t>TCP</a:t>
          </a:r>
          <a:endParaRPr lang="en-US" b="0" dirty="0">
            <a:solidFill>
              <a:srgbClr val="3C3C3C"/>
            </a:solidFill>
          </a:endParaRPr>
        </a:p>
      </dgm:t>
    </dgm:pt>
    <dgm:pt modelId="{F7008556-1EB6-4D47-8242-5D792A1891C6}" type="parTrans" cxnId="{A19AD7B9-32E3-40C2-88D6-106CA0CC23B9}">
      <dgm:prSet/>
      <dgm:spPr/>
      <dgm:t>
        <a:bodyPr/>
        <a:lstStyle/>
        <a:p>
          <a:endParaRPr lang="en-US"/>
        </a:p>
      </dgm:t>
    </dgm:pt>
    <dgm:pt modelId="{E2636D98-55D7-415D-8BE2-DDC4A3ACCCC5}" type="sibTrans" cxnId="{A19AD7B9-32E3-40C2-88D6-106CA0CC23B9}">
      <dgm:prSet/>
      <dgm:spPr/>
      <dgm:t>
        <a:bodyPr/>
        <a:lstStyle/>
        <a:p>
          <a:endParaRPr lang="en-US"/>
        </a:p>
      </dgm:t>
    </dgm:pt>
    <dgm:pt modelId="{F97DCB5E-83D6-40E6-98FE-48440A5EFC20}">
      <dgm:prSet/>
      <dgm:spPr/>
      <dgm:t>
        <a:bodyPr/>
        <a:lstStyle/>
        <a:p>
          <a:r>
            <a:rPr lang="en-GB" b="0" dirty="0" smtClean="0">
              <a:solidFill>
                <a:srgbClr val="3C3C3C"/>
              </a:solidFill>
            </a:rPr>
            <a:t>Sockets: FIFO, Socket </a:t>
          </a:r>
          <a:r>
            <a:rPr lang="en-GB" b="0" dirty="0" err="1" smtClean="0">
              <a:solidFill>
                <a:srgbClr val="3C3C3C"/>
              </a:solidFill>
            </a:rPr>
            <a:t>PreLoad</a:t>
          </a:r>
          <a:endParaRPr lang="en-US" b="0" dirty="0">
            <a:solidFill>
              <a:srgbClr val="3C3C3C"/>
            </a:solidFill>
          </a:endParaRPr>
        </a:p>
      </dgm:t>
    </dgm:pt>
    <dgm:pt modelId="{EB783367-AA38-4533-8476-4D05F7010CB8}" type="parTrans" cxnId="{5EA240D9-7A7B-4360-893F-BA1CD489DE3E}">
      <dgm:prSet/>
      <dgm:spPr/>
      <dgm:t>
        <a:bodyPr/>
        <a:lstStyle/>
        <a:p>
          <a:endParaRPr lang="en-US"/>
        </a:p>
      </dgm:t>
    </dgm:pt>
    <dgm:pt modelId="{F34CDCD3-B5C7-4F02-9959-B6B24B530E6D}" type="sibTrans" cxnId="{5EA240D9-7A7B-4360-893F-BA1CD489DE3E}">
      <dgm:prSet/>
      <dgm:spPr/>
      <dgm:t>
        <a:bodyPr/>
        <a:lstStyle/>
        <a:p>
          <a:endParaRPr lang="en-US"/>
        </a:p>
      </dgm:t>
    </dgm:pt>
    <dgm:pt modelId="{BB529902-0000-4066-AC69-94BD5A5D32C4}">
      <dgm:prSet/>
      <dgm:spPr/>
      <dgm:t>
        <a:bodyPr/>
        <a:lstStyle/>
        <a:p>
          <a:r>
            <a:rPr lang="en-US" b="0" dirty="0" smtClean="0">
              <a:solidFill>
                <a:srgbClr val="2B2929"/>
              </a:solidFill>
              <a:ea typeface="Calibri" charset="0"/>
              <a:cs typeface="Calibri" charset="0"/>
            </a:rPr>
            <a:t>Multimillion scalable FIBs</a:t>
          </a:r>
          <a:endParaRPr lang="en-US" b="0" dirty="0">
            <a:solidFill>
              <a:srgbClr val="3C3C3C"/>
            </a:solidFill>
          </a:endParaRPr>
        </a:p>
      </dgm:t>
    </dgm:pt>
    <dgm:pt modelId="{935A6BD9-E524-4423-AAD7-811D748DC133}" type="parTrans" cxnId="{40DDA452-9427-45E4-9069-733850B1AF71}">
      <dgm:prSet/>
      <dgm:spPr/>
      <dgm:t>
        <a:bodyPr/>
        <a:lstStyle/>
        <a:p>
          <a:endParaRPr lang="en-US"/>
        </a:p>
      </dgm:t>
    </dgm:pt>
    <dgm:pt modelId="{C6BB5C52-4AEA-4C72-880F-BE85FD00D4A9}" type="sibTrans" cxnId="{40DDA452-9427-45E4-9069-733850B1AF71}">
      <dgm:prSet/>
      <dgm:spPr/>
      <dgm:t>
        <a:bodyPr/>
        <a:lstStyle/>
        <a:p>
          <a:endParaRPr lang="en-US"/>
        </a:p>
      </dgm:t>
    </dgm:pt>
    <dgm:pt modelId="{4F848929-F9E6-403A-B042-7ACCCB6299A9}">
      <dgm:prSet/>
      <dgm:spPr/>
      <dgm:t>
        <a:bodyPr/>
        <a:lstStyle/>
        <a:p>
          <a:r>
            <a:rPr lang="en-GB" b="0" dirty="0" smtClean="0">
              <a:solidFill>
                <a:schemeClr val="bg1"/>
              </a:solidFill>
            </a:rPr>
            <a:t>Overlays</a:t>
          </a:r>
          <a:endParaRPr lang="en-US" b="0" dirty="0">
            <a:solidFill>
              <a:schemeClr val="bg1"/>
            </a:solidFill>
          </a:endParaRPr>
        </a:p>
      </dgm:t>
    </dgm:pt>
    <dgm:pt modelId="{2B86398B-24DC-4587-8EE6-5DC8F23B2446}" type="parTrans" cxnId="{51824D6D-38EB-4FC9-ABF6-70D41B18F6E3}">
      <dgm:prSet/>
      <dgm:spPr/>
      <dgm:t>
        <a:bodyPr/>
        <a:lstStyle/>
        <a:p>
          <a:endParaRPr lang="en-US"/>
        </a:p>
      </dgm:t>
    </dgm:pt>
    <dgm:pt modelId="{7411A794-DFF4-4CC4-9EDE-ADD969D08071}" type="sibTrans" cxnId="{51824D6D-38EB-4FC9-ABF6-70D41B18F6E3}">
      <dgm:prSet/>
      <dgm:spPr/>
      <dgm:t>
        <a:bodyPr/>
        <a:lstStyle/>
        <a:p>
          <a:endParaRPr lang="en-US"/>
        </a:p>
      </dgm:t>
    </dgm:pt>
    <dgm:pt modelId="{325A51ED-736B-4EB3-81D9-6F8D826B5275}">
      <dgm:prSet/>
      <dgm:spPr/>
      <dgm:t>
        <a:bodyPr/>
        <a:lstStyle/>
        <a:p>
          <a:r>
            <a:rPr lang="en-US" b="0" dirty="0" smtClean="0">
              <a:solidFill>
                <a:srgbClr val="3C3C3C"/>
              </a:solidFill>
              <a:ea typeface="Calibri" charset="0"/>
              <a:cs typeface="Calibri" charset="0"/>
            </a:rPr>
            <a:t>GRE</a:t>
          </a:r>
          <a:endParaRPr lang="en-US" b="0" dirty="0">
            <a:solidFill>
              <a:srgbClr val="3C3C3C"/>
            </a:solidFill>
          </a:endParaRPr>
        </a:p>
      </dgm:t>
    </dgm:pt>
    <dgm:pt modelId="{14AE1414-F87F-4D68-BA19-EEFAEA46B38A}" type="parTrans" cxnId="{553A1548-B72F-4F79-AF29-E8AA7C200F32}">
      <dgm:prSet/>
      <dgm:spPr/>
      <dgm:t>
        <a:bodyPr/>
        <a:lstStyle/>
        <a:p>
          <a:endParaRPr lang="en-US"/>
        </a:p>
      </dgm:t>
    </dgm:pt>
    <dgm:pt modelId="{8AAEE629-2490-43EE-AE67-0915A917FA0D}" type="sibTrans" cxnId="{553A1548-B72F-4F79-AF29-E8AA7C200F32}">
      <dgm:prSet/>
      <dgm:spPr/>
      <dgm:t>
        <a:bodyPr/>
        <a:lstStyle/>
        <a:p>
          <a:endParaRPr lang="en-US"/>
        </a:p>
      </dgm:t>
    </dgm:pt>
    <dgm:pt modelId="{5F812716-49B7-4E23-B420-5A929C215557}">
      <dgm:prSet/>
      <dgm:spPr/>
      <dgm:t>
        <a:bodyPr/>
        <a:lstStyle/>
        <a:p>
          <a:r>
            <a:rPr lang="en-US" b="0" dirty="0" smtClean="0">
              <a:solidFill>
                <a:srgbClr val="3C3C3C"/>
              </a:solidFill>
              <a:ea typeface="Calibri" charset="0"/>
              <a:cs typeface="Calibri" charset="0"/>
            </a:rPr>
            <a:t>MPLS-GRE</a:t>
          </a:r>
        </a:p>
      </dgm:t>
    </dgm:pt>
    <dgm:pt modelId="{390C6688-26F9-4B0B-8FB5-CD56924DD2AA}" type="parTrans" cxnId="{E9C2F183-42E3-46DD-ADFE-1BC3A50CABF0}">
      <dgm:prSet/>
      <dgm:spPr/>
      <dgm:t>
        <a:bodyPr/>
        <a:lstStyle/>
        <a:p>
          <a:endParaRPr lang="en-US"/>
        </a:p>
      </dgm:t>
    </dgm:pt>
    <dgm:pt modelId="{F4B6984B-EC03-42A8-8D87-09126C7AC150}" type="sibTrans" cxnId="{E9C2F183-42E3-46DD-ADFE-1BC3A50CABF0}">
      <dgm:prSet/>
      <dgm:spPr/>
      <dgm:t>
        <a:bodyPr/>
        <a:lstStyle/>
        <a:p>
          <a:endParaRPr lang="en-US"/>
        </a:p>
      </dgm:t>
    </dgm:pt>
    <dgm:pt modelId="{25F5100E-16A7-4579-9133-D63FFE909EDB}">
      <dgm:prSet/>
      <dgm:spPr/>
      <dgm:t>
        <a:bodyPr/>
        <a:lstStyle/>
        <a:p>
          <a:r>
            <a:rPr lang="en-US" b="0" dirty="0" smtClean="0">
              <a:solidFill>
                <a:srgbClr val="3C3C3C"/>
              </a:solidFill>
              <a:ea typeface="Calibri" charset="0"/>
              <a:cs typeface="Calibri" charset="0"/>
            </a:rPr>
            <a:t>NSH-GRE </a:t>
          </a:r>
        </a:p>
      </dgm:t>
    </dgm:pt>
    <dgm:pt modelId="{13B995D1-42C6-43C2-B230-BA2138BDE4B2}" type="parTrans" cxnId="{BE28787F-123E-4B4A-9D60-44152C06311E}">
      <dgm:prSet/>
      <dgm:spPr/>
      <dgm:t>
        <a:bodyPr/>
        <a:lstStyle/>
        <a:p>
          <a:endParaRPr lang="en-US"/>
        </a:p>
      </dgm:t>
    </dgm:pt>
    <dgm:pt modelId="{ADBBEB26-6A70-49FB-81E4-6462C3802CF0}" type="sibTrans" cxnId="{BE28787F-123E-4B4A-9D60-44152C06311E}">
      <dgm:prSet/>
      <dgm:spPr/>
      <dgm:t>
        <a:bodyPr/>
        <a:lstStyle/>
        <a:p>
          <a:endParaRPr lang="en-US"/>
        </a:p>
      </dgm:t>
    </dgm:pt>
    <dgm:pt modelId="{1BDEF8B9-6448-4098-849B-D69743B0C782}">
      <dgm:prSet/>
      <dgm:spPr/>
      <dgm:t>
        <a:bodyPr/>
        <a:lstStyle/>
        <a:p>
          <a:r>
            <a:rPr lang="en-US" b="0" smtClean="0">
              <a:solidFill>
                <a:srgbClr val="3C3C3C"/>
              </a:solidFill>
              <a:ea typeface="Calibri" charset="0"/>
              <a:cs typeface="Calibri" charset="0"/>
            </a:rPr>
            <a:t>VXLAN</a:t>
          </a:r>
          <a:endParaRPr lang="en-US" b="0" dirty="0" smtClean="0">
            <a:solidFill>
              <a:srgbClr val="3C3C3C"/>
            </a:solidFill>
            <a:ea typeface="Calibri" charset="0"/>
            <a:cs typeface="Calibri" charset="0"/>
          </a:endParaRPr>
        </a:p>
      </dgm:t>
    </dgm:pt>
    <dgm:pt modelId="{D18407FE-5934-43C0-9180-6878508D0A72}" type="parTrans" cxnId="{3E11B05B-0442-4D84-B7F6-4895A0E0D7FA}">
      <dgm:prSet/>
      <dgm:spPr/>
      <dgm:t>
        <a:bodyPr/>
        <a:lstStyle/>
        <a:p>
          <a:endParaRPr lang="en-US"/>
        </a:p>
      </dgm:t>
    </dgm:pt>
    <dgm:pt modelId="{0C347324-9DBC-415A-B03C-812D4B95DDA4}" type="sibTrans" cxnId="{3E11B05B-0442-4D84-B7F6-4895A0E0D7FA}">
      <dgm:prSet/>
      <dgm:spPr/>
      <dgm:t>
        <a:bodyPr/>
        <a:lstStyle/>
        <a:p>
          <a:endParaRPr lang="en-US"/>
        </a:p>
      </dgm:t>
    </dgm:pt>
    <dgm:pt modelId="{AD9040F9-B1AA-455E-8196-ED9C7800F5FF}">
      <dgm:prSet/>
      <dgm:spPr/>
      <dgm:t>
        <a:bodyPr/>
        <a:lstStyle/>
        <a:p>
          <a:r>
            <a:rPr lang="en-US" b="0" dirty="0" smtClean="0">
              <a:solidFill>
                <a:srgbClr val="3C3C3C"/>
              </a:solidFill>
              <a:ea typeface="Calibri" charset="0"/>
              <a:cs typeface="Calibri" charset="0"/>
            </a:rPr>
            <a:t>VXLAN-GPE</a:t>
          </a:r>
        </a:p>
      </dgm:t>
    </dgm:pt>
    <dgm:pt modelId="{D688E106-7943-4896-96ED-523B8EA25E8B}" type="parTrans" cxnId="{406F7941-56C9-4560-880D-CF85E50C937E}">
      <dgm:prSet/>
      <dgm:spPr/>
      <dgm:t>
        <a:bodyPr/>
        <a:lstStyle/>
        <a:p>
          <a:endParaRPr lang="en-US"/>
        </a:p>
      </dgm:t>
    </dgm:pt>
    <dgm:pt modelId="{20E9B5A1-7BEC-45F0-B67E-24DDD59555F4}" type="sibTrans" cxnId="{406F7941-56C9-4560-880D-CF85E50C937E}">
      <dgm:prSet/>
      <dgm:spPr/>
      <dgm:t>
        <a:bodyPr/>
        <a:lstStyle/>
        <a:p>
          <a:endParaRPr lang="en-US"/>
        </a:p>
      </dgm:t>
    </dgm:pt>
    <dgm:pt modelId="{7AE7492F-08D2-46C6-97A7-418C115C5A06}">
      <dgm:prSet/>
      <dgm:spPr/>
      <dgm:t>
        <a:bodyPr/>
        <a:lstStyle/>
        <a:p>
          <a:r>
            <a:rPr lang="en-US" b="0" dirty="0" smtClean="0">
              <a:solidFill>
                <a:srgbClr val="2B2929"/>
              </a:solidFill>
              <a:ea typeface="Calibri" charset="0"/>
              <a:cs typeface="Calibri" charset="0"/>
            </a:rPr>
            <a:t>L2TPv3</a:t>
          </a:r>
        </a:p>
      </dgm:t>
    </dgm:pt>
    <dgm:pt modelId="{1C49557B-D6DC-4BFD-B748-21A61E75BF2C}" type="parTrans" cxnId="{7B2135E0-9BEB-40C0-8B2B-1A4C36FD241A}">
      <dgm:prSet/>
      <dgm:spPr/>
      <dgm:t>
        <a:bodyPr/>
        <a:lstStyle/>
        <a:p>
          <a:endParaRPr lang="en-US"/>
        </a:p>
      </dgm:t>
    </dgm:pt>
    <dgm:pt modelId="{7694258E-7BA2-4D88-8D46-ED53640BA8A0}" type="sibTrans" cxnId="{7B2135E0-9BEB-40C0-8B2B-1A4C36FD241A}">
      <dgm:prSet/>
      <dgm:spPr/>
      <dgm:t>
        <a:bodyPr/>
        <a:lstStyle/>
        <a:p>
          <a:endParaRPr lang="en-US"/>
        </a:p>
      </dgm:t>
    </dgm:pt>
    <dgm:pt modelId="{EDAC08D0-3D4B-454D-ABFC-F3ED712564A3}">
      <dgm:prSet/>
      <dgm:spPr/>
      <dgm:t>
        <a:bodyPr/>
        <a:lstStyle/>
        <a:p>
          <a:r>
            <a:rPr lang="en-US" b="0" dirty="0" smtClean="0">
              <a:solidFill>
                <a:srgbClr val="3C3C3C"/>
              </a:solidFill>
              <a:ea typeface="ＭＳ Ｐゴシック" charset="0"/>
              <a:cs typeface="ＭＳ Ｐゴシック" charset="0"/>
            </a:rPr>
            <a:t>Segment Routing</a:t>
          </a:r>
          <a:endParaRPr lang="en-US" b="0" dirty="0" smtClean="0">
            <a:solidFill>
              <a:srgbClr val="2B2929"/>
            </a:solidFill>
            <a:ea typeface="Calibri" charset="0"/>
            <a:cs typeface="Calibri" charset="0"/>
          </a:endParaRPr>
        </a:p>
      </dgm:t>
    </dgm:pt>
    <dgm:pt modelId="{D3084DD8-B05F-409F-832E-3950452617B3}" type="parTrans" cxnId="{A0053361-4DAA-4A0A-A4D8-DB268616F891}">
      <dgm:prSet/>
      <dgm:spPr/>
      <dgm:t>
        <a:bodyPr/>
        <a:lstStyle/>
        <a:p>
          <a:endParaRPr lang="en-US"/>
        </a:p>
      </dgm:t>
    </dgm:pt>
    <dgm:pt modelId="{814310F5-A242-4FA3-8581-EE26BA41772B}" type="sibTrans" cxnId="{A0053361-4DAA-4A0A-A4D8-DB268616F891}">
      <dgm:prSet/>
      <dgm:spPr/>
      <dgm:t>
        <a:bodyPr/>
        <a:lstStyle/>
        <a:p>
          <a:endParaRPr lang="en-US"/>
        </a:p>
      </dgm:t>
    </dgm:pt>
    <dgm:pt modelId="{D194D244-5880-46A8-9FB1-7E53828E0F6F}" type="pres">
      <dgm:prSet presAssocID="{DF7849B8-6DF9-4E27-89FA-45C51A64F23A}" presName="linear" presStyleCnt="0">
        <dgm:presLayoutVars>
          <dgm:dir/>
          <dgm:animLvl val="lvl"/>
          <dgm:resizeHandles val="exact"/>
        </dgm:presLayoutVars>
      </dgm:prSet>
      <dgm:spPr/>
      <dgm:t>
        <a:bodyPr/>
        <a:lstStyle/>
        <a:p>
          <a:endParaRPr lang="en-US"/>
        </a:p>
      </dgm:t>
    </dgm:pt>
    <dgm:pt modelId="{7E6658BE-80A9-4BAF-9C30-2F630F881373}" type="pres">
      <dgm:prSet presAssocID="{AB4FDF19-5744-420F-B00A-006A39008B5D}" presName="parentLin" presStyleCnt="0"/>
      <dgm:spPr/>
    </dgm:pt>
    <dgm:pt modelId="{0442D890-8C9A-40F2-A71A-4247245E2428}" type="pres">
      <dgm:prSet presAssocID="{AB4FDF19-5744-420F-B00A-006A39008B5D}" presName="parentLeftMargin" presStyleLbl="node1" presStyleIdx="0" presStyleCnt="3"/>
      <dgm:spPr/>
      <dgm:t>
        <a:bodyPr/>
        <a:lstStyle/>
        <a:p>
          <a:endParaRPr lang="en-US"/>
        </a:p>
      </dgm:t>
    </dgm:pt>
    <dgm:pt modelId="{344CDA4D-AD22-4623-856E-1BBA910484EF}" type="pres">
      <dgm:prSet presAssocID="{AB4FDF19-5744-420F-B00A-006A39008B5D}" presName="parentText" presStyleLbl="node1" presStyleIdx="0" presStyleCnt="3">
        <dgm:presLayoutVars>
          <dgm:chMax val="0"/>
          <dgm:bulletEnabled val="1"/>
        </dgm:presLayoutVars>
      </dgm:prSet>
      <dgm:spPr/>
      <dgm:t>
        <a:bodyPr/>
        <a:lstStyle/>
        <a:p>
          <a:endParaRPr lang="en-US"/>
        </a:p>
      </dgm:t>
    </dgm:pt>
    <dgm:pt modelId="{E71BF49F-AB4A-49A7-9059-6D01C713B418}" type="pres">
      <dgm:prSet presAssocID="{AB4FDF19-5744-420F-B00A-006A39008B5D}" presName="negativeSpace" presStyleCnt="0"/>
      <dgm:spPr/>
    </dgm:pt>
    <dgm:pt modelId="{2C3E2FCA-E46E-4BE5-8EA4-A5E6725F08BC}" type="pres">
      <dgm:prSet presAssocID="{AB4FDF19-5744-420F-B00A-006A39008B5D}" presName="childText" presStyleLbl="conFgAcc1" presStyleIdx="0" presStyleCnt="3" custLinFactNeighborX="232">
        <dgm:presLayoutVars>
          <dgm:bulletEnabled val="1"/>
        </dgm:presLayoutVars>
      </dgm:prSet>
      <dgm:spPr/>
      <dgm:t>
        <a:bodyPr/>
        <a:lstStyle/>
        <a:p>
          <a:endParaRPr lang="en-US"/>
        </a:p>
      </dgm:t>
    </dgm:pt>
    <dgm:pt modelId="{B6E2AEBF-29F4-4F8A-B9A5-84EA1ABD941F}" type="pres">
      <dgm:prSet presAssocID="{D02FDFCD-594A-4A0E-A666-D875874F85DC}" presName="spaceBetweenRectangles" presStyleCnt="0"/>
      <dgm:spPr/>
    </dgm:pt>
    <dgm:pt modelId="{49218264-CA40-4412-ADF0-587166DE5BAD}" type="pres">
      <dgm:prSet presAssocID="{1F25306B-5D7E-4662-9EB5-0851CC8B4517}" presName="parentLin" presStyleCnt="0"/>
      <dgm:spPr/>
    </dgm:pt>
    <dgm:pt modelId="{88AB64B9-3724-46AB-87EB-C5177FAB5DC1}" type="pres">
      <dgm:prSet presAssocID="{1F25306B-5D7E-4662-9EB5-0851CC8B4517}" presName="parentLeftMargin" presStyleLbl="node1" presStyleIdx="0" presStyleCnt="3"/>
      <dgm:spPr/>
      <dgm:t>
        <a:bodyPr/>
        <a:lstStyle/>
        <a:p>
          <a:endParaRPr lang="en-US"/>
        </a:p>
      </dgm:t>
    </dgm:pt>
    <dgm:pt modelId="{F10825CA-DDB3-42F3-BD5D-31A5CFF77F12}" type="pres">
      <dgm:prSet presAssocID="{1F25306B-5D7E-4662-9EB5-0851CC8B4517}" presName="parentText" presStyleLbl="node1" presStyleIdx="1" presStyleCnt="3">
        <dgm:presLayoutVars>
          <dgm:chMax val="0"/>
          <dgm:bulletEnabled val="1"/>
        </dgm:presLayoutVars>
      </dgm:prSet>
      <dgm:spPr/>
      <dgm:t>
        <a:bodyPr/>
        <a:lstStyle/>
        <a:p>
          <a:endParaRPr lang="en-US"/>
        </a:p>
      </dgm:t>
    </dgm:pt>
    <dgm:pt modelId="{8208722B-94D7-4C3E-A77A-09D6555448A1}" type="pres">
      <dgm:prSet presAssocID="{1F25306B-5D7E-4662-9EB5-0851CC8B4517}" presName="negativeSpace" presStyleCnt="0"/>
      <dgm:spPr/>
    </dgm:pt>
    <dgm:pt modelId="{34A9DD7B-7F86-4469-955B-B898B8AC5665}" type="pres">
      <dgm:prSet presAssocID="{1F25306B-5D7E-4662-9EB5-0851CC8B4517}" presName="childText" presStyleLbl="conFgAcc1" presStyleIdx="1" presStyleCnt="3">
        <dgm:presLayoutVars>
          <dgm:bulletEnabled val="1"/>
        </dgm:presLayoutVars>
      </dgm:prSet>
      <dgm:spPr/>
      <dgm:t>
        <a:bodyPr/>
        <a:lstStyle/>
        <a:p>
          <a:endParaRPr lang="en-US"/>
        </a:p>
      </dgm:t>
    </dgm:pt>
    <dgm:pt modelId="{CD46E64A-71AC-4485-ADA4-FA8A53C65369}" type="pres">
      <dgm:prSet presAssocID="{03527A50-6222-4778-B8DF-D29F87F8103F}" presName="spaceBetweenRectangles" presStyleCnt="0"/>
      <dgm:spPr/>
    </dgm:pt>
    <dgm:pt modelId="{96B716FD-AD46-42FC-A381-55C21C83BD15}" type="pres">
      <dgm:prSet presAssocID="{4F848929-F9E6-403A-B042-7ACCCB6299A9}" presName="parentLin" presStyleCnt="0"/>
      <dgm:spPr/>
    </dgm:pt>
    <dgm:pt modelId="{BFBECF7D-5C26-4A16-A9C3-5BCBD1A35F03}" type="pres">
      <dgm:prSet presAssocID="{4F848929-F9E6-403A-B042-7ACCCB6299A9}" presName="parentLeftMargin" presStyleLbl="node1" presStyleIdx="1" presStyleCnt="3"/>
      <dgm:spPr/>
      <dgm:t>
        <a:bodyPr/>
        <a:lstStyle/>
        <a:p>
          <a:endParaRPr lang="en-US"/>
        </a:p>
      </dgm:t>
    </dgm:pt>
    <dgm:pt modelId="{DBEF49C2-7003-4FEE-AAD6-757FF1B2E178}" type="pres">
      <dgm:prSet presAssocID="{4F848929-F9E6-403A-B042-7ACCCB6299A9}" presName="parentText" presStyleLbl="node1" presStyleIdx="2" presStyleCnt="3">
        <dgm:presLayoutVars>
          <dgm:chMax val="0"/>
          <dgm:bulletEnabled val="1"/>
        </dgm:presLayoutVars>
      </dgm:prSet>
      <dgm:spPr/>
      <dgm:t>
        <a:bodyPr/>
        <a:lstStyle/>
        <a:p>
          <a:endParaRPr lang="en-US"/>
        </a:p>
      </dgm:t>
    </dgm:pt>
    <dgm:pt modelId="{7C1670EA-BA1E-4A95-88C0-B598867402CB}" type="pres">
      <dgm:prSet presAssocID="{4F848929-F9E6-403A-B042-7ACCCB6299A9}" presName="negativeSpace" presStyleCnt="0"/>
      <dgm:spPr/>
    </dgm:pt>
    <dgm:pt modelId="{B40008B0-5E5F-4A16-BB3E-4A3523F84858}" type="pres">
      <dgm:prSet presAssocID="{4F848929-F9E6-403A-B042-7ACCCB6299A9}" presName="childText" presStyleLbl="conFgAcc1" presStyleIdx="2" presStyleCnt="3">
        <dgm:presLayoutVars>
          <dgm:bulletEnabled val="1"/>
        </dgm:presLayoutVars>
      </dgm:prSet>
      <dgm:spPr/>
      <dgm:t>
        <a:bodyPr/>
        <a:lstStyle/>
        <a:p>
          <a:endParaRPr lang="en-US"/>
        </a:p>
      </dgm:t>
    </dgm:pt>
  </dgm:ptLst>
  <dgm:cxnLst>
    <dgm:cxn modelId="{0BC14E72-6AE5-4E30-BA59-6C690EDF66BA}" srcId="{9960E594-08F1-40FF-8275-93FEE6E3B94E}" destId="{6B926FCD-498C-4BC6-A01C-0BA38F07095C}" srcOrd="1" destOrd="0" parTransId="{F37BFC98-21DF-40E1-A0CE-A612D83E6B58}" sibTransId="{7F57F932-5D33-4E37-A6BC-A7167933CE4B}"/>
    <dgm:cxn modelId="{553A1548-B72F-4F79-AF29-E8AA7C200F32}" srcId="{4F848929-F9E6-403A-B042-7ACCCB6299A9}" destId="{325A51ED-736B-4EB3-81D9-6F8D826B5275}" srcOrd="0" destOrd="0" parTransId="{14AE1414-F87F-4D68-BA19-EEFAEA46B38A}" sibTransId="{8AAEE629-2490-43EE-AE67-0915A917FA0D}"/>
    <dgm:cxn modelId="{B8F13B77-3A83-415F-97F4-D8EDD3B3E4CC}" type="presOf" srcId="{0AD255FC-CAC1-463E-8084-D4898D720A5E}" destId="{2C3E2FCA-E46E-4BE5-8EA4-A5E6725F08BC}" srcOrd="0" destOrd="12" presId="urn:microsoft.com/office/officeart/2005/8/layout/list1"/>
    <dgm:cxn modelId="{7230DCA1-12C1-4837-BC52-32BCA9E4C813}" type="presOf" srcId="{AD9040F9-B1AA-455E-8196-ED9C7800F5FF}" destId="{B40008B0-5E5F-4A16-BB3E-4A3523F84858}" srcOrd="0" destOrd="4" presId="urn:microsoft.com/office/officeart/2005/8/layout/list1"/>
    <dgm:cxn modelId="{49E1F82A-C4E9-4C02-B293-59DBBC352E8E}" type="presOf" srcId="{83690764-15E4-4E5F-B814-7CA590DB1A0C}" destId="{2C3E2FCA-E46E-4BE5-8EA4-A5E6725F08BC}" srcOrd="0" destOrd="9" presId="urn:microsoft.com/office/officeart/2005/8/layout/list1"/>
    <dgm:cxn modelId="{46FDBBD3-BCFE-4B1B-9CA9-7D98468BFCE4}" srcId="{60B813DF-9FF6-4E47-B48D-70D98ED2D851}" destId="{934024EB-9BF1-4874-8412-062D604D3727}" srcOrd="0" destOrd="0" parTransId="{C93BB8BB-29C4-47E0-88AF-0670CC708068}" sibTransId="{23E0914C-6AB6-40D9-BBDD-C006C3176C94}"/>
    <dgm:cxn modelId="{100075AD-8590-4F8A-84E0-09D0FAAD152F}" type="presOf" srcId="{62706893-5A28-425E-96A3-FB5B1E82657F}" destId="{34A9DD7B-7F86-4469-955B-B898B8AC5665}" srcOrd="0" destOrd="0" presId="urn:microsoft.com/office/officeart/2005/8/layout/list1"/>
    <dgm:cxn modelId="{A0053361-4DAA-4A0A-A4D8-DB268616F891}" srcId="{9960E594-08F1-40FF-8275-93FEE6E3B94E}" destId="{EDAC08D0-3D4B-454D-ABFC-F3ED712564A3}" srcOrd="2" destOrd="0" parTransId="{D3084DD8-B05F-409F-832E-3950452617B3}" sibTransId="{814310F5-A242-4FA3-8581-EE26BA41772B}"/>
    <dgm:cxn modelId="{BBE4927B-0A63-4FBD-92C0-9D6212382A3A}" srcId="{AB4FDF19-5744-420F-B00A-006A39008B5D}" destId="{2EA0283C-6920-4109-9CD4-EFF17D5C2C46}" srcOrd="3" destOrd="0" parTransId="{74CF5105-521D-43ED-B334-026E6CAADC76}" sibTransId="{F086E523-5692-4C7D-966C-08DFCD24C4C9}"/>
    <dgm:cxn modelId="{45F264CF-E05F-4764-882B-C6322AD9913D}" type="presOf" srcId="{7AE7492F-08D2-46C6-97A7-418C115C5A06}" destId="{B40008B0-5E5F-4A16-BB3E-4A3523F84858}" srcOrd="0" destOrd="5" presId="urn:microsoft.com/office/officeart/2005/8/layout/list1"/>
    <dgm:cxn modelId="{A19AD7B9-32E3-40C2-88D6-106CA0CC23B9}" srcId="{1F25306B-5D7E-4662-9EB5-0851CC8B4517}" destId="{D7E41C88-3265-444B-8F61-0A5C9BF2B5F6}" srcOrd="1" destOrd="0" parTransId="{F7008556-1EB6-4D47-8242-5D792A1891C6}" sibTransId="{E2636D98-55D7-415D-8BE2-DDC4A3ACCCC5}"/>
    <dgm:cxn modelId="{A45AAFF9-0511-45D0-9842-368BDA1DB110}" type="presOf" srcId="{5F812716-49B7-4E23-B420-5A929C215557}" destId="{B40008B0-5E5F-4A16-BB3E-4A3523F84858}" srcOrd="0" destOrd="1" presId="urn:microsoft.com/office/officeart/2005/8/layout/list1"/>
    <dgm:cxn modelId="{EBC5DE4A-A74E-48A8-A458-4C14C033AE2E}" srcId="{1F25306B-5D7E-4662-9EB5-0851CC8B4517}" destId="{62706893-5A28-425E-96A3-FB5B1E82657F}" srcOrd="0" destOrd="0" parTransId="{88A04A60-6DE0-4585-BEE3-3974EA0F9555}" sibTransId="{22A8A993-B227-4D64-B589-BF2A71CA462E}"/>
    <dgm:cxn modelId="{59119347-E803-4AA5-B670-115BC8917AFB}" type="presOf" srcId="{4F848929-F9E6-403A-B042-7ACCCB6299A9}" destId="{BFBECF7D-5C26-4A16-A9C3-5BCBD1A35F03}" srcOrd="0" destOrd="0" presId="urn:microsoft.com/office/officeart/2005/8/layout/list1"/>
    <dgm:cxn modelId="{53D35946-6AD5-44D2-B0F2-0387C9FD900D}" type="presOf" srcId="{D8181F60-666A-46AA-9F90-5E6B5B3D39CA}" destId="{2C3E2FCA-E46E-4BE5-8EA4-A5E6725F08BC}" srcOrd="0" destOrd="3" presId="urn:microsoft.com/office/officeart/2005/8/layout/list1"/>
    <dgm:cxn modelId="{03011520-7F95-48EB-B3EE-D2BFEF582E25}" srcId="{AB4FDF19-5744-420F-B00A-006A39008B5D}" destId="{9960E594-08F1-40FF-8275-93FEE6E3B94E}" srcOrd="4" destOrd="0" parTransId="{224CB86C-74A5-4DE7-92ED-8C6C5A807D21}" sibTransId="{76169B8E-60B3-42FB-9C22-6C65EF2ED3D0}"/>
    <dgm:cxn modelId="{D1CD41EA-A22E-4BF3-B022-975484131498}" srcId="{83690764-15E4-4E5F-B814-7CA590DB1A0C}" destId="{0AD255FC-CAC1-463E-8084-D4898D720A5E}" srcOrd="2" destOrd="0" parTransId="{0E07F43B-BA78-43A8-ABC2-24AFE144DBEF}" sibTransId="{A0843086-D74C-4711-87F9-55AEFAC1C5CC}"/>
    <dgm:cxn modelId="{3A4AD848-5F44-49A7-86B4-969BB0315F4A}" type="presOf" srcId="{1F25306B-5D7E-4662-9EB5-0851CC8B4517}" destId="{F10825CA-DDB3-42F3-BD5D-31A5CFF77F12}" srcOrd="1" destOrd="0" presId="urn:microsoft.com/office/officeart/2005/8/layout/list1"/>
    <dgm:cxn modelId="{5A4A661D-4BA8-4AAE-8A7F-C56C1D7F17B6}" type="presOf" srcId="{EDAC08D0-3D4B-454D-ABFC-F3ED712564A3}" destId="{2C3E2FCA-E46E-4BE5-8EA4-A5E6725F08BC}" srcOrd="0" destOrd="8" presId="urn:microsoft.com/office/officeart/2005/8/layout/list1"/>
    <dgm:cxn modelId="{97E8A473-92BF-4642-AF9A-894DB2350C31}" type="presOf" srcId="{25F5100E-16A7-4579-9133-D63FFE909EDB}" destId="{B40008B0-5E5F-4A16-BB3E-4A3523F84858}" srcOrd="0" destOrd="2" presId="urn:microsoft.com/office/officeart/2005/8/layout/list1"/>
    <dgm:cxn modelId="{816A5604-E475-4612-8A0A-9C266888E8C0}" type="presOf" srcId="{1979D807-A943-4AAC-8819-EADF0D4C946A}" destId="{2C3E2FCA-E46E-4BE5-8EA4-A5E6725F08BC}" srcOrd="0" destOrd="0" presId="urn:microsoft.com/office/officeart/2005/8/layout/list1"/>
    <dgm:cxn modelId="{406F7941-56C9-4560-880D-CF85E50C937E}" srcId="{4F848929-F9E6-403A-B042-7ACCCB6299A9}" destId="{AD9040F9-B1AA-455E-8196-ED9C7800F5FF}" srcOrd="2" destOrd="0" parTransId="{D688E106-7943-4896-96ED-523B8EA25E8B}" sibTransId="{20E9B5A1-7BEC-45F0-B67E-24DDD59555F4}"/>
    <dgm:cxn modelId="{D31F8452-D9B7-4733-A277-251B79CA6521}" type="presOf" srcId="{D7E41C88-3265-444B-8F61-0A5C9BF2B5F6}" destId="{34A9DD7B-7F86-4469-955B-B898B8AC5665}" srcOrd="0" destOrd="1" presId="urn:microsoft.com/office/officeart/2005/8/layout/list1"/>
    <dgm:cxn modelId="{69BBD626-CC17-442D-A16C-EEC00E59ED8A}" type="presOf" srcId="{F97DCB5E-83D6-40E6-98FE-48440A5EFC20}" destId="{34A9DD7B-7F86-4469-955B-B898B8AC5665}" srcOrd="0" destOrd="2" presId="urn:microsoft.com/office/officeart/2005/8/layout/list1"/>
    <dgm:cxn modelId="{B95F3315-EFC8-477D-B6A2-3B68C9072F71}" type="presOf" srcId="{8730CE64-5D5C-4F86-BC44-45D235C6CCD5}" destId="{2C3E2FCA-E46E-4BE5-8EA4-A5E6725F08BC}" srcOrd="0" destOrd="11" presId="urn:microsoft.com/office/officeart/2005/8/layout/list1"/>
    <dgm:cxn modelId="{232A77D0-725C-4FF1-9E9E-C1606BD81BC3}" type="presOf" srcId="{AB4FDF19-5744-420F-B00A-006A39008B5D}" destId="{344CDA4D-AD22-4623-856E-1BBA910484EF}" srcOrd="1" destOrd="0" presId="urn:microsoft.com/office/officeart/2005/8/layout/list1"/>
    <dgm:cxn modelId="{06253C32-E5ED-40AC-B9D8-F1CA30A68518}" type="presOf" srcId="{6B926FCD-498C-4BC6-A01C-0BA38F07095C}" destId="{2C3E2FCA-E46E-4BE5-8EA4-A5E6725F08BC}" srcOrd="0" destOrd="7" presId="urn:microsoft.com/office/officeart/2005/8/layout/list1"/>
    <dgm:cxn modelId="{DB4765F5-E1AE-404D-AE0D-2CBDC0F557B6}" type="presOf" srcId="{BB529902-0000-4066-AC69-94BD5A5D32C4}" destId="{2C3E2FCA-E46E-4BE5-8EA4-A5E6725F08BC}" srcOrd="0" destOrd="10" presId="urn:microsoft.com/office/officeart/2005/8/layout/list1"/>
    <dgm:cxn modelId="{216CA25D-048B-4053-8032-953062868A87}" srcId="{9960E594-08F1-40FF-8275-93FEE6E3B94E}" destId="{852AF4AE-FF35-4E16-BE01-A3494B29DFF5}" srcOrd="0" destOrd="0" parTransId="{56A1BB73-0696-4F40-9F16-6F810608AF1A}" sibTransId="{300EB353-4FAA-4FA6-AD3C-197D4AA167D4}"/>
    <dgm:cxn modelId="{7B2135E0-9BEB-40C0-8B2B-1A4C36FD241A}" srcId="{4F848929-F9E6-403A-B042-7ACCCB6299A9}" destId="{7AE7492F-08D2-46C6-97A7-418C115C5A06}" srcOrd="3" destOrd="0" parTransId="{1C49557B-D6DC-4BFD-B748-21A61E75BF2C}" sibTransId="{7694258E-7BA2-4D88-8D46-ED53640BA8A0}"/>
    <dgm:cxn modelId="{5EA240D9-7A7B-4360-893F-BA1CD489DE3E}" srcId="{1F25306B-5D7E-4662-9EB5-0851CC8B4517}" destId="{F97DCB5E-83D6-40E6-98FE-48440A5EFC20}" srcOrd="2" destOrd="0" parTransId="{EB783367-AA38-4533-8476-4D05F7010CB8}" sibTransId="{F34CDCD3-B5C7-4F02-9959-B6B24B530E6D}"/>
    <dgm:cxn modelId="{5BC7604D-3872-46D9-9DB8-B97BD43E4E3B}" type="presOf" srcId="{852AF4AE-FF35-4E16-BE01-A3494B29DFF5}" destId="{2C3E2FCA-E46E-4BE5-8EA4-A5E6725F08BC}" srcOrd="0" destOrd="6" presId="urn:microsoft.com/office/officeart/2005/8/layout/list1"/>
    <dgm:cxn modelId="{CDA10936-B5C1-4CD9-BA80-868EAA010C43}" type="presOf" srcId="{934024EB-9BF1-4874-8412-062D604D3727}" destId="{2C3E2FCA-E46E-4BE5-8EA4-A5E6725F08BC}" srcOrd="0" destOrd="2" presId="urn:microsoft.com/office/officeart/2005/8/layout/list1"/>
    <dgm:cxn modelId="{497281A6-8104-4E93-8E12-E1911B69B992}" type="presOf" srcId="{DF7849B8-6DF9-4E27-89FA-45C51A64F23A}" destId="{D194D244-5880-46A8-9FB1-7E53828E0F6F}" srcOrd="0" destOrd="0" presId="urn:microsoft.com/office/officeart/2005/8/layout/list1"/>
    <dgm:cxn modelId="{8C6983AB-FEF6-4014-B50C-266DBC9BD84E}" srcId="{AB4FDF19-5744-420F-B00A-006A39008B5D}" destId="{D8181F60-666A-46AA-9F90-5E6B5B3D39CA}" srcOrd="2" destOrd="0" parTransId="{2DA70BB3-7544-4EAE-9198-C016558A7526}" sibTransId="{C9D27E09-37AD-40DB-B902-6F5D31ADA1BB}"/>
    <dgm:cxn modelId="{68A70981-B21A-486A-BD40-A9F5C0249C5E}" type="presOf" srcId="{AB4FDF19-5744-420F-B00A-006A39008B5D}" destId="{0442D890-8C9A-40F2-A71A-4247245E2428}" srcOrd="0" destOrd="0" presId="urn:microsoft.com/office/officeart/2005/8/layout/list1"/>
    <dgm:cxn modelId="{80341890-3538-4C82-A14A-8489AF1CB693}" type="presOf" srcId="{4F848929-F9E6-403A-B042-7ACCCB6299A9}" destId="{DBEF49C2-7003-4FEE-AAD6-757FF1B2E178}" srcOrd="1" destOrd="0" presId="urn:microsoft.com/office/officeart/2005/8/layout/list1"/>
    <dgm:cxn modelId="{7C5AEA75-F1F6-4030-8D95-230C3CDF633B}" srcId="{83690764-15E4-4E5F-B814-7CA590DB1A0C}" destId="{8730CE64-5D5C-4F86-BC44-45D235C6CCD5}" srcOrd="1" destOrd="0" parTransId="{000883FE-7620-4D9B-B071-19CDCA5551B9}" sibTransId="{C6719E1C-D2A5-435D-85F9-63EF57F8046C}"/>
    <dgm:cxn modelId="{3E11B05B-0442-4D84-B7F6-4895A0E0D7FA}" srcId="{4F848929-F9E6-403A-B042-7ACCCB6299A9}" destId="{1BDEF8B9-6448-4098-849B-D69743B0C782}" srcOrd="1" destOrd="0" parTransId="{D18407FE-5934-43C0-9180-6878508D0A72}" sibTransId="{0C347324-9DBC-415A-B03C-812D4B95DDA4}"/>
    <dgm:cxn modelId="{467BA37B-62F6-4557-BE61-06BF15266A32}" srcId="{DF7849B8-6DF9-4E27-89FA-45C51A64F23A}" destId="{1F25306B-5D7E-4662-9EB5-0851CC8B4517}" srcOrd="1" destOrd="0" parTransId="{2C9D2E7F-4EB1-45B6-BDBB-08007327ABC2}" sibTransId="{03527A50-6222-4778-B8DF-D29F87F8103F}"/>
    <dgm:cxn modelId="{51824D6D-38EB-4FC9-ABF6-70D41B18F6E3}" srcId="{DF7849B8-6DF9-4E27-89FA-45C51A64F23A}" destId="{4F848929-F9E6-403A-B042-7ACCCB6299A9}" srcOrd="2" destOrd="0" parTransId="{2B86398B-24DC-4587-8EE6-5DC8F23B2446}" sibTransId="{7411A794-DFF4-4CC4-9EDE-ADD969D08071}"/>
    <dgm:cxn modelId="{63471231-BC5C-4997-A7A1-6FE0506AF801}" srcId="{AB4FDF19-5744-420F-B00A-006A39008B5D}" destId="{1979D807-A943-4AAC-8819-EADF0D4C946A}" srcOrd="0" destOrd="0" parTransId="{09BC0BAD-4A8A-414F-B3F7-3183827DE50C}" sibTransId="{DB5B3721-8659-4DC9-878D-807CAC3FB8A0}"/>
    <dgm:cxn modelId="{02C10EB1-9226-4422-BF22-8EAABEE85E77}" type="presOf" srcId="{325A51ED-736B-4EB3-81D9-6F8D826B5275}" destId="{B40008B0-5E5F-4A16-BB3E-4A3523F84858}" srcOrd="0" destOrd="0" presId="urn:microsoft.com/office/officeart/2005/8/layout/list1"/>
    <dgm:cxn modelId="{FD53081C-23BF-4966-9C6A-2446BE1A971F}" type="presOf" srcId="{1BDEF8B9-6448-4098-849B-D69743B0C782}" destId="{B40008B0-5E5F-4A16-BB3E-4A3523F84858}" srcOrd="0" destOrd="3" presId="urn:microsoft.com/office/officeart/2005/8/layout/list1"/>
    <dgm:cxn modelId="{70A3F665-20B5-446F-9501-43D33BC4FB80}" type="presOf" srcId="{2EA0283C-6920-4109-9CD4-EFF17D5C2C46}" destId="{2C3E2FCA-E46E-4BE5-8EA4-A5E6725F08BC}" srcOrd="0" destOrd="4" presId="urn:microsoft.com/office/officeart/2005/8/layout/list1"/>
    <dgm:cxn modelId="{03A830E1-C3B2-4FCD-9CDC-7E0D07D383A0}" srcId="{AB4FDF19-5744-420F-B00A-006A39008B5D}" destId="{60B813DF-9FF6-4E47-B48D-70D98ED2D851}" srcOrd="1" destOrd="0" parTransId="{F80983C0-A220-49F6-94FC-E1934D91CE06}" sibTransId="{6795550C-91B6-4EA6-B3DD-D7B31D47C7A3}"/>
    <dgm:cxn modelId="{381F6B52-07E7-4FAA-8D0D-6C8BC4B15C23}" type="presOf" srcId="{1F25306B-5D7E-4662-9EB5-0851CC8B4517}" destId="{88AB64B9-3724-46AB-87EB-C5177FAB5DC1}" srcOrd="0" destOrd="0" presId="urn:microsoft.com/office/officeart/2005/8/layout/list1"/>
    <dgm:cxn modelId="{BE28787F-123E-4B4A-9D60-44152C06311E}" srcId="{325A51ED-736B-4EB3-81D9-6F8D826B5275}" destId="{25F5100E-16A7-4579-9133-D63FFE909EDB}" srcOrd="1" destOrd="0" parTransId="{13B995D1-42C6-43C2-B230-BA2138BDE4B2}" sibTransId="{ADBBEB26-6A70-49FB-81E4-6462C3802CF0}"/>
    <dgm:cxn modelId="{19AD325E-7D60-4744-B147-7DF23BAFDD50}" srcId="{DF7849B8-6DF9-4E27-89FA-45C51A64F23A}" destId="{AB4FDF19-5744-420F-B00A-006A39008B5D}" srcOrd="0" destOrd="0" parTransId="{B8956E04-A11B-4D67-8AA0-277881FF6893}" sibTransId="{D02FDFCD-594A-4A0E-A666-D875874F85DC}"/>
    <dgm:cxn modelId="{40DDA452-9427-45E4-9069-733850B1AF71}" srcId="{83690764-15E4-4E5F-B814-7CA590DB1A0C}" destId="{BB529902-0000-4066-AC69-94BD5A5D32C4}" srcOrd="0" destOrd="0" parTransId="{935A6BD9-E524-4423-AAD7-811D748DC133}" sibTransId="{C6BB5C52-4AEA-4C72-880F-BE85FD00D4A9}"/>
    <dgm:cxn modelId="{B9B33CF1-9E49-4BF3-B274-22FE492A15B1}" type="presOf" srcId="{9960E594-08F1-40FF-8275-93FEE6E3B94E}" destId="{2C3E2FCA-E46E-4BE5-8EA4-A5E6725F08BC}" srcOrd="0" destOrd="5" presId="urn:microsoft.com/office/officeart/2005/8/layout/list1"/>
    <dgm:cxn modelId="{933848D0-6F2C-4EB9-B8CD-2A1F3EDB151A}" srcId="{AB4FDF19-5744-420F-B00A-006A39008B5D}" destId="{83690764-15E4-4E5F-B814-7CA590DB1A0C}" srcOrd="5" destOrd="0" parTransId="{23B4E22F-7DCD-43C5-84DC-8C33749BC124}" sibTransId="{BF6D4DB6-D10D-4F0C-A758-0FCA4257C355}"/>
    <dgm:cxn modelId="{E9C2F183-42E3-46DD-ADFE-1BC3A50CABF0}" srcId="{325A51ED-736B-4EB3-81D9-6F8D826B5275}" destId="{5F812716-49B7-4E23-B420-5A929C215557}" srcOrd="0" destOrd="0" parTransId="{390C6688-26F9-4B0B-8FB5-CD56924DD2AA}" sibTransId="{F4B6984B-EC03-42A8-8D87-09126C7AC150}"/>
    <dgm:cxn modelId="{0E6DBC2E-60D7-4A4E-89F9-49DCCBB2F369}" type="presOf" srcId="{28EC2B35-64AE-4120-AE9A-3477389169CC}" destId="{2C3E2FCA-E46E-4BE5-8EA4-A5E6725F08BC}" srcOrd="0" destOrd="13" presId="urn:microsoft.com/office/officeart/2005/8/layout/list1"/>
    <dgm:cxn modelId="{35565859-224E-4CB0-A3F6-1FC6755826FC}" srcId="{83690764-15E4-4E5F-B814-7CA590DB1A0C}" destId="{28EC2B35-64AE-4120-AE9A-3477389169CC}" srcOrd="3" destOrd="0" parTransId="{D6F4008B-FED1-4481-A9D9-9FDAAB6449A2}" sibTransId="{6C54BC4C-14C3-4BB8-97A2-B7A96FEF570F}"/>
    <dgm:cxn modelId="{C6D1BC15-704C-4EAC-8EB4-095E64B4EC28}" type="presOf" srcId="{60B813DF-9FF6-4E47-B48D-70D98ED2D851}" destId="{2C3E2FCA-E46E-4BE5-8EA4-A5E6725F08BC}" srcOrd="0" destOrd="1" presId="urn:microsoft.com/office/officeart/2005/8/layout/list1"/>
    <dgm:cxn modelId="{3EEDA42A-0665-41A5-BAD5-46342AEC185B}" type="presParOf" srcId="{D194D244-5880-46A8-9FB1-7E53828E0F6F}" destId="{7E6658BE-80A9-4BAF-9C30-2F630F881373}" srcOrd="0" destOrd="0" presId="urn:microsoft.com/office/officeart/2005/8/layout/list1"/>
    <dgm:cxn modelId="{CC4ABB70-6389-4A12-860B-D7E325CC0E91}" type="presParOf" srcId="{7E6658BE-80A9-4BAF-9C30-2F630F881373}" destId="{0442D890-8C9A-40F2-A71A-4247245E2428}" srcOrd="0" destOrd="0" presId="urn:microsoft.com/office/officeart/2005/8/layout/list1"/>
    <dgm:cxn modelId="{F0E7FC5B-9DBC-4490-AE40-404F7E5D8597}" type="presParOf" srcId="{7E6658BE-80A9-4BAF-9C30-2F630F881373}" destId="{344CDA4D-AD22-4623-856E-1BBA910484EF}" srcOrd="1" destOrd="0" presId="urn:microsoft.com/office/officeart/2005/8/layout/list1"/>
    <dgm:cxn modelId="{0900D98B-326E-4FD2-A363-849852F6B232}" type="presParOf" srcId="{D194D244-5880-46A8-9FB1-7E53828E0F6F}" destId="{E71BF49F-AB4A-49A7-9059-6D01C713B418}" srcOrd="1" destOrd="0" presId="urn:microsoft.com/office/officeart/2005/8/layout/list1"/>
    <dgm:cxn modelId="{2A98D4AF-8429-4AD9-AA33-CBF6E3BDD399}" type="presParOf" srcId="{D194D244-5880-46A8-9FB1-7E53828E0F6F}" destId="{2C3E2FCA-E46E-4BE5-8EA4-A5E6725F08BC}" srcOrd="2" destOrd="0" presId="urn:microsoft.com/office/officeart/2005/8/layout/list1"/>
    <dgm:cxn modelId="{0EBD74CB-C0BD-486F-B853-3D8197F50E18}" type="presParOf" srcId="{D194D244-5880-46A8-9FB1-7E53828E0F6F}" destId="{B6E2AEBF-29F4-4F8A-B9A5-84EA1ABD941F}" srcOrd="3" destOrd="0" presId="urn:microsoft.com/office/officeart/2005/8/layout/list1"/>
    <dgm:cxn modelId="{540FC5FC-6CE0-4CB9-A99B-E3DDB53E672E}" type="presParOf" srcId="{D194D244-5880-46A8-9FB1-7E53828E0F6F}" destId="{49218264-CA40-4412-ADF0-587166DE5BAD}" srcOrd="4" destOrd="0" presId="urn:microsoft.com/office/officeart/2005/8/layout/list1"/>
    <dgm:cxn modelId="{5A82377D-DAEB-41D6-8E28-C98E41029671}" type="presParOf" srcId="{49218264-CA40-4412-ADF0-587166DE5BAD}" destId="{88AB64B9-3724-46AB-87EB-C5177FAB5DC1}" srcOrd="0" destOrd="0" presId="urn:microsoft.com/office/officeart/2005/8/layout/list1"/>
    <dgm:cxn modelId="{8736AF8B-B879-4C21-A926-A904DFDBD93B}" type="presParOf" srcId="{49218264-CA40-4412-ADF0-587166DE5BAD}" destId="{F10825CA-DDB3-42F3-BD5D-31A5CFF77F12}" srcOrd="1" destOrd="0" presId="urn:microsoft.com/office/officeart/2005/8/layout/list1"/>
    <dgm:cxn modelId="{24B2821B-702D-414F-B7E9-CD82C1D5E195}" type="presParOf" srcId="{D194D244-5880-46A8-9FB1-7E53828E0F6F}" destId="{8208722B-94D7-4C3E-A77A-09D6555448A1}" srcOrd="5" destOrd="0" presId="urn:microsoft.com/office/officeart/2005/8/layout/list1"/>
    <dgm:cxn modelId="{EA0AB735-6379-4FBE-AA3B-DE29E056AFC6}" type="presParOf" srcId="{D194D244-5880-46A8-9FB1-7E53828E0F6F}" destId="{34A9DD7B-7F86-4469-955B-B898B8AC5665}" srcOrd="6" destOrd="0" presId="urn:microsoft.com/office/officeart/2005/8/layout/list1"/>
    <dgm:cxn modelId="{BACBA519-BB3B-4EE1-8B78-DC45B3A90936}" type="presParOf" srcId="{D194D244-5880-46A8-9FB1-7E53828E0F6F}" destId="{CD46E64A-71AC-4485-ADA4-FA8A53C65369}" srcOrd="7" destOrd="0" presId="urn:microsoft.com/office/officeart/2005/8/layout/list1"/>
    <dgm:cxn modelId="{BC6BE445-5C90-49DA-B9D5-461E2B8E5FBC}" type="presParOf" srcId="{D194D244-5880-46A8-9FB1-7E53828E0F6F}" destId="{96B716FD-AD46-42FC-A381-55C21C83BD15}" srcOrd="8" destOrd="0" presId="urn:microsoft.com/office/officeart/2005/8/layout/list1"/>
    <dgm:cxn modelId="{A8EC9194-8A64-4AA5-A5DC-C65D7DD4C488}" type="presParOf" srcId="{96B716FD-AD46-42FC-A381-55C21C83BD15}" destId="{BFBECF7D-5C26-4A16-A9C3-5BCBD1A35F03}" srcOrd="0" destOrd="0" presId="urn:microsoft.com/office/officeart/2005/8/layout/list1"/>
    <dgm:cxn modelId="{5BC00D5D-DFDF-44B1-91D9-1DEC02C4EC04}" type="presParOf" srcId="{96B716FD-AD46-42FC-A381-55C21C83BD15}" destId="{DBEF49C2-7003-4FEE-AAD6-757FF1B2E178}" srcOrd="1" destOrd="0" presId="urn:microsoft.com/office/officeart/2005/8/layout/list1"/>
    <dgm:cxn modelId="{BCDE2801-3EC7-4BB2-81C4-25683D57BC0F}" type="presParOf" srcId="{D194D244-5880-46A8-9FB1-7E53828E0F6F}" destId="{7C1670EA-BA1E-4A95-88C0-B598867402CB}" srcOrd="9" destOrd="0" presId="urn:microsoft.com/office/officeart/2005/8/layout/list1"/>
    <dgm:cxn modelId="{D8F7AA79-6A22-448D-8D6D-67E374B5A2E9}" type="presParOf" srcId="{D194D244-5880-46A8-9FB1-7E53828E0F6F}" destId="{B40008B0-5E5F-4A16-BB3E-4A3523F84858}"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7849B8-6DF9-4E27-89FA-45C51A64F23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B4FDF19-5744-420F-B00A-006A39008B5D}">
      <dgm:prSet phldrT="[Text]"/>
      <dgm:spPr/>
      <dgm:t>
        <a:bodyPr/>
        <a:lstStyle/>
        <a:p>
          <a:r>
            <a:rPr lang="en-GB" dirty="0" smtClean="0"/>
            <a:t>Traffic Management</a:t>
          </a:r>
        </a:p>
      </dgm:t>
    </dgm:pt>
    <dgm:pt modelId="{B8956E04-A11B-4D67-8AA0-277881FF6893}" type="parTrans" cxnId="{19AD325E-7D60-4744-B147-7DF23BAFDD50}">
      <dgm:prSet/>
      <dgm:spPr/>
      <dgm:t>
        <a:bodyPr/>
        <a:lstStyle/>
        <a:p>
          <a:endParaRPr lang="en-US"/>
        </a:p>
      </dgm:t>
    </dgm:pt>
    <dgm:pt modelId="{D02FDFCD-594A-4A0E-A666-D875874F85DC}" type="sibTrans" cxnId="{19AD325E-7D60-4744-B147-7DF23BAFDD50}">
      <dgm:prSet/>
      <dgm:spPr/>
      <dgm:t>
        <a:bodyPr/>
        <a:lstStyle/>
        <a:p>
          <a:endParaRPr lang="en-US"/>
        </a:p>
      </dgm:t>
    </dgm:pt>
    <dgm:pt modelId="{B5793DD4-3AA8-4C8D-9532-C4686FA35426}">
      <dgm:prSet phldrT="[Text]"/>
      <dgm:spPr/>
      <dgm:t>
        <a:bodyPr/>
        <a:lstStyle/>
        <a:p>
          <a:r>
            <a:rPr lang="en-US" b="0" dirty="0" smtClean="0">
              <a:solidFill>
                <a:srgbClr val="2B2929"/>
              </a:solidFill>
              <a:ea typeface="Calibri" charset="0"/>
              <a:cs typeface="Calibri" charset="0"/>
            </a:rPr>
            <a:t>Mandatory Input Checks:</a:t>
          </a:r>
          <a:endParaRPr lang="en-GB" b="0" dirty="0" smtClean="0"/>
        </a:p>
      </dgm:t>
    </dgm:pt>
    <dgm:pt modelId="{8A005A2C-0498-4120-8C1B-570A63E2D0DB}" type="parTrans" cxnId="{CDFA071B-822D-448B-B064-436F6072C586}">
      <dgm:prSet/>
      <dgm:spPr/>
      <dgm:t>
        <a:bodyPr/>
        <a:lstStyle/>
        <a:p>
          <a:endParaRPr lang="en-US"/>
        </a:p>
      </dgm:t>
    </dgm:pt>
    <dgm:pt modelId="{DB1E7B55-AC74-48D3-A5BC-158F2EFF0557}" type="sibTrans" cxnId="{CDFA071B-822D-448B-B064-436F6072C586}">
      <dgm:prSet/>
      <dgm:spPr/>
      <dgm:t>
        <a:bodyPr/>
        <a:lstStyle/>
        <a:p>
          <a:endParaRPr lang="en-US"/>
        </a:p>
      </dgm:t>
    </dgm:pt>
    <dgm:pt modelId="{2CED9D74-87B8-4F11-80BD-74B1BD024ACE}">
      <dgm:prSet/>
      <dgm:spPr/>
      <dgm:t>
        <a:bodyPr/>
        <a:lstStyle/>
        <a:p>
          <a:r>
            <a:rPr lang="en-US" b="0" dirty="0" smtClean="0">
              <a:solidFill>
                <a:srgbClr val="2B2929"/>
              </a:solidFill>
              <a:ea typeface="Calibri" charset="0"/>
              <a:cs typeface="Calibri" charset="0"/>
            </a:rPr>
            <a:t>TTL expiration, Header checksum, L2 length &lt; IP length, ARP resolution/snooping, </a:t>
          </a:r>
          <a:r>
            <a:rPr lang="en-US" b="0" dirty="0" smtClean="0">
              <a:solidFill>
                <a:srgbClr val="3C3C3C"/>
              </a:solidFill>
            </a:rPr>
            <a:t>per interface whitelists</a:t>
          </a:r>
          <a:endParaRPr lang="en-US" b="0" dirty="0" smtClean="0">
            <a:solidFill>
              <a:srgbClr val="2B2929"/>
            </a:solidFill>
            <a:ea typeface="Calibri" charset="0"/>
            <a:cs typeface="Calibri" charset="0"/>
          </a:endParaRPr>
        </a:p>
      </dgm:t>
    </dgm:pt>
    <dgm:pt modelId="{BC4630E6-4FD4-441E-B90C-1C75FFA7AA49}" type="parTrans" cxnId="{6358F60F-9317-48BD-B5CA-1FF396D92D39}">
      <dgm:prSet/>
      <dgm:spPr/>
      <dgm:t>
        <a:bodyPr/>
        <a:lstStyle/>
        <a:p>
          <a:endParaRPr lang="en-US"/>
        </a:p>
      </dgm:t>
    </dgm:pt>
    <dgm:pt modelId="{817EBCA6-38F9-44D2-AA27-D6B081FEE4BA}" type="sibTrans" cxnId="{6358F60F-9317-48BD-B5CA-1FF396D92D39}">
      <dgm:prSet/>
      <dgm:spPr/>
      <dgm:t>
        <a:bodyPr/>
        <a:lstStyle/>
        <a:p>
          <a:endParaRPr lang="en-US"/>
        </a:p>
      </dgm:t>
    </dgm:pt>
    <dgm:pt modelId="{E809CB8C-F28A-4941-95B9-C661557D38E6}">
      <dgm:prSet/>
      <dgm:spPr/>
      <dgm:t>
        <a:bodyPr/>
        <a:lstStyle/>
        <a:p>
          <a:r>
            <a:rPr lang="en-US" b="0" dirty="0" smtClean="0">
              <a:solidFill>
                <a:srgbClr val="2B2929"/>
              </a:solidFill>
              <a:ea typeface="Calibri" charset="0"/>
              <a:cs typeface="Calibri" charset="0"/>
            </a:rPr>
            <a:t>Multiple million Classifiers, arbitrary N-tuple</a:t>
          </a:r>
          <a:endParaRPr lang="en-US" b="0" dirty="0">
            <a:solidFill>
              <a:srgbClr val="2B2929"/>
            </a:solidFill>
            <a:ea typeface="Calibri" charset="0"/>
            <a:cs typeface="Calibri" charset="0"/>
          </a:endParaRPr>
        </a:p>
      </dgm:t>
    </dgm:pt>
    <dgm:pt modelId="{0F12A119-418A-45BC-A265-CF2798CCA5F0}" type="parTrans" cxnId="{59F7A612-2F81-4A92-A6E7-3B45C235BF87}">
      <dgm:prSet/>
      <dgm:spPr/>
      <dgm:t>
        <a:bodyPr/>
        <a:lstStyle/>
        <a:p>
          <a:endParaRPr lang="en-US"/>
        </a:p>
      </dgm:t>
    </dgm:pt>
    <dgm:pt modelId="{690DE39F-508F-4169-BF5B-85076CFE6DF9}" type="sibTrans" cxnId="{59F7A612-2F81-4A92-A6E7-3B45C235BF87}">
      <dgm:prSet/>
      <dgm:spPr/>
      <dgm:t>
        <a:bodyPr/>
        <a:lstStyle/>
        <a:p>
          <a:endParaRPr lang="en-US"/>
        </a:p>
      </dgm:t>
    </dgm:pt>
    <dgm:pt modelId="{BC37CF01-12D8-4ED6-9E45-C16DB9141983}">
      <dgm:prSet/>
      <dgm:spPr/>
      <dgm:t>
        <a:bodyPr/>
        <a:lstStyle/>
        <a:p>
          <a:r>
            <a:rPr lang="en-US" b="0" smtClean="0">
              <a:solidFill>
                <a:srgbClr val="3C3C3C"/>
              </a:solidFill>
            </a:rPr>
            <a:t>Lawful Intercept</a:t>
          </a:r>
          <a:endParaRPr lang="en-US" b="0" dirty="0">
            <a:solidFill>
              <a:srgbClr val="2B2929"/>
            </a:solidFill>
            <a:ea typeface="Calibri" charset="0"/>
            <a:cs typeface="Calibri" charset="0"/>
          </a:endParaRPr>
        </a:p>
      </dgm:t>
    </dgm:pt>
    <dgm:pt modelId="{0803739A-425B-4D20-83E8-B6DF232623C0}" type="parTrans" cxnId="{2E88B902-0F2C-4307-A1B8-965243310397}">
      <dgm:prSet/>
      <dgm:spPr/>
      <dgm:t>
        <a:bodyPr/>
        <a:lstStyle/>
        <a:p>
          <a:endParaRPr lang="en-US"/>
        </a:p>
      </dgm:t>
    </dgm:pt>
    <dgm:pt modelId="{B027F136-9216-4E09-8933-F50DA3FC2FEB}" type="sibTrans" cxnId="{2E88B902-0F2C-4307-A1B8-965243310397}">
      <dgm:prSet/>
      <dgm:spPr/>
      <dgm:t>
        <a:bodyPr/>
        <a:lstStyle/>
        <a:p>
          <a:endParaRPr lang="en-US"/>
        </a:p>
      </dgm:t>
    </dgm:pt>
    <dgm:pt modelId="{B11C054A-965A-4626-8191-BD01BF2E28BF}">
      <dgm:prSet/>
      <dgm:spPr/>
      <dgm:t>
        <a:bodyPr/>
        <a:lstStyle/>
        <a:p>
          <a:r>
            <a:rPr lang="en-US" b="0" dirty="0" smtClean="0">
              <a:solidFill>
                <a:srgbClr val="3C3C3C"/>
              </a:solidFill>
            </a:rPr>
            <a:t>Policer</a:t>
          </a:r>
        </a:p>
      </dgm:t>
    </dgm:pt>
    <dgm:pt modelId="{566715A6-6BAD-4A24-AE37-F8B7EFBBE035}" type="parTrans" cxnId="{965F2599-CCDB-4042-B400-AFA211C4231D}">
      <dgm:prSet/>
      <dgm:spPr/>
      <dgm:t>
        <a:bodyPr/>
        <a:lstStyle/>
        <a:p>
          <a:endParaRPr lang="en-US"/>
        </a:p>
      </dgm:t>
    </dgm:pt>
    <dgm:pt modelId="{CFA7AE5B-BF35-47F5-A33D-9002B5316769}" type="sibTrans" cxnId="{965F2599-CCDB-4042-B400-AFA211C4231D}">
      <dgm:prSet/>
      <dgm:spPr/>
      <dgm:t>
        <a:bodyPr/>
        <a:lstStyle/>
        <a:p>
          <a:endParaRPr lang="en-US"/>
        </a:p>
      </dgm:t>
    </dgm:pt>
    <dgm:pt modelId="{316F16A4-9835-4A9F-8BD0-B2F6ECE8C50B}">
      <dgm:prSet/>
      <dgm:spPr/>
      <dgm:t>
        <a:bodyPr/>
        <a:lstStyle/>
        <a:p>
          <a:r>
            <a:rPr lang="en-US" b="0" smtClean="0">
              <a:solidFill>
                <a:srgbClr val="3C3C3C"/>
              </a:solidFill>
            </a:rPr>
            <a:t>GBP/Security Groups classifier support</a:t>
          </a:r>
          <a:endParaRPr lang="en-US" b="0" dirty="0" smtClean="0">
            <a:solidFill>
              <a:srgbClr val="3C3C3C"/>
            </a:solidFill>
          </a:endParaRPr>
        </a:p>
      </dgm:t>
    </dgm:pt>
    <dgm:pt modelId="{D695CC0F-937C-4A9C-B98B-D2596F437A0D}" type="parTrans" cxnId="{0B78E9C0-2230-4813-A56E-B2BA2BC3A072}">
      <dgm:prSet/>
      <dgm:spPr/>
      <dgm:t>
        <a:bodyPr/>
        <a:lstStyle/>
        <a:p>
          <a:endParaRPr lang="en-US"/>
        </a:p>
      </dgm:t>
    </dgm:pt>
    <dgm:pt modelId="{5C7D2866-1D60-4E8A-B008-D13500E8751E}" type="sibTrans" cxnId="{0B78E9C0-2230-4813-A56E-B2BA2BC3A072}">
      <dgm:prSet/>
      <dgm:spPr/>
      <dgm:t>
        <a:bodyPr/>
        <a:lstStyle/>
        <a:p>
          <a:endParaRPr lang="en-US"/>
        </a:p>
      </dgm:t>
    </dgm:pt>
    <dgm:pt modelId="{DDF70FF1-0BCD-4125-81D6-5BA9FA4744C0}">
      <dgm:prSet/>
      <dgm:spPr/>
      <dgm:t>
        <a:bodyPr/>
        <a:lstStyle/>
        <a:p>
          <a:r>
            <a:rPr lang="en-US" b="0" dirty="0" smtClean="0">
              <a:solidFill>
                <a:srgbClr val="3C3C3C"/>
              </a:solidFill>
            </a:rPr>
            <a:t>Connection tracking</a:t>
          </a:r>
          <a:endParaRPr lang="en-US" b="0" dirty="0">
            <a:solidFill>
              <a:srgbClr val="3C3C3C"/>
            </a:solidFill>
          </a:endParaRPr>
        </a:p>
      </dgm:t>
    </dgm:pt>
    <dgm:pt modelId="{FF0F55AC-1A73-406E-A16F-F0133FDD359E}" type="parTrans" cxnId="{252D6BCB-011E-4D26-A665-A8EE38472102}">
      <dgm:prSet/>
      <dgm:spPr/>
      <dgm:t>
        <a:bodyPr/>
        <a:lstStyle/>
        <a:p>
          <a:endParaRPr lang="en-US"/>
        </a:p>
      </dgm:t>
    </dgm:pt>
    <dgm:pt modelId="{FDEEDA78-A894-4A4F-811D-290F335F2C40}" type="sibTrans" cxnId="{252D6BCB-011E-4D26-A665-A8EE38472102}">
      <dgm:prSet/>
      <dgm:spPr/>
      <dgm:t>
        <a:bodyPr/>
        <a:lstStyle/>
        <a:p>
          <a:endParaRPr lang="en-US"/>
        </a:p>
      </dgm:t>
    </dgm:pt>
    <dgm:pt modelId="{7EE4040C-5EC7-4932-A5CE-994A7E7789A0}">
      <dgm:prSet/>
      <dgm:spPr/>
      <dgm:t>
        <a:bodyPr/>
        <a:lstStyle/>
        <a:p>
          <a:r>
            <a:rPr lang="en-US" b="0" dirty="0" smtClean="0">
              <a:solidFill>
                <a:srgbClr val="3C3C3C"/>
              </a:solidFill>
              <a:ea typeface="ＭＳ Ｐゴシック" charset="0"/>
              <a:cs typeface="ＭＳ Ｐゴシック" charset="0"/>
            </a:rPr>
            <a:t>LISP</a:t>
          </a:r>
          <a:endParaRPr lang="en-US" b="0" dirty="0">
            <a:solidFill>
              <a:srgbClr val="3C3C3C"/>
            </a:solidFill>
          </a:endParaRPr>
        </a:p>
      </dgm:t>
    </dgm:pt>
    <dgm:pt modelId="{33EB60CB-3DB2-43E4-B368-8B0F34968F0F}" type="parTrans" cxnId="{64F98F37-065F-4E4C-AFE3-DFFEE7B0161D}">
      <dgm:prSet/>
      <dgm:spPr/>
      <dgm:t>
        <a:bodyPr/>
        <a:lstStyle/>
        <a:p>
          <a:endParaRPr lang="en-US"/>
        </a:p>
      </dgm:t>
    </dgm:pt>
    <dgm:pt modelId="{A040F0BD-7AA1-42CC-AD3A-C0DBC285E71D}" type="sibTrans" cxnId="{64F98F37-065F-4E4C-AFE3-DFFEE7B0161D}">
      <dgm:prSet/>
      <dgm:spPr/>
      <dgm:t>
        <a:bodyPr/>
        <a:lstStyle/>
        <a:p>
          <a:endParaRPr lang="en-US"/>
        </a:p>
      </dgm:t>
    </dgm:pt>
    <dgm:pt modelId="{FE05A8E4-3C02-42E7-B374-442C6B725375}">
      <dgm:prSet/>
      <dgm:spPr/>
      <dgm:t>
        <a:bodyPr/>
        <a:lstStyle/>
        <a:p>
          <a:r>
            <a:rPr lang="en-US" b="0" dirty="0" smtClean="0">
              <a:solidFill>
                <a:srgbClr val="3C3C3C"/>
              </a:solidFill>
              <a:ea typeface="ＭＳ Ｐゴシック" charset="0"/>
              <a:cs typeface="ＭＳ Ｐゴシック" charset="0"/>
            </a:rPr>
            <a:t>NSH</a:t>
          </a:r>
        </a:p>
      </dgm:t>
    </dgm:pt>
    <dgm:pt modelId="{E0C92640-234E-4D6C-B3F6-ADE425C3DE62}" type="parTrans" cxnId="{74A9CE0F-9090-4F39-9905-1AE99B168E53}">
      <dgm:prSet/>
      <dgm:spPr/>
      <dgm:t>
        <a:bodyPr/>
        <a:lstStyle/>
        <a:p>
          <a:endParaRPr lang="en-US"/>
        </a:p>
      </dgm:t>
    </dgm:pt>
    <dgm:pt modelId="{59CA018B-E5C3-4EE8-9F62-A6CD3F3BFFE7}" type="sibTrans" cxnId="{74A9CE0F-9090-4F39-9905-1AE99B168E53}">
      <dgm:prSet/>
      <dgm:spPr/>
      <dgm:t>
        <a:bodyPr/>
        <a:lstStyle/>
        <a:p>
          <a:endParaRPr lang="en-US"/>
        </a:p>
      </dgm:t>
    </dgm:pt>
    <dgm:pt modelId="{4362010A-8156-4D11-BEDC-C2EF4ECA2415}">
      <dgm:prSet/>
      <dgm:spPr/>
      <dgm:t>
        <a:bodyPr/>
        <a:lstStyle/>
        <a:p>
          <a:r>
            <a:rPr lang="en-US" b="0" dirty="0" err="1" smtClean="0">
              <a:solidFill>
                <a:srgbClr val="3C3C3C"/>
              </a:solidFill>
              <a:ea typeface="ＭＳ Ｐゴシック" charset="0"/>
              <a:cs typeface="ＭＳ Ｐゴシック" charset="0"/>
            </a:rPr>
            <a:t>iOAM</a:t>
          </a:r>
          <a:endParaRPr lang="en-US" b="0" dirty="0" smtClean="0">
            <a:solidFill>
              <a:srgbClr val="3C3C3C"/>
            </a:solidFill>
            <a:ea typeface="ＭＳ Ｐゴシック" charset="0"/>
            <a:cs typeface="ＭＳ Ｐゴシック" charset="0"/>
          </a:endParaRPr>
        </a:p>
      </dgm:t>
    </dgm:pt>
    <dgm:pt modelId="{6581FEDC-CF2B-4729-9B9B-0B86F27AD2DC}" type="parTrans" cxnId="{BA6AE4BC-367D-4AD7-985C-A4D74B642410}">
      <dgm:prSet/>
      <dgm:spPr/>
      <dgm:t>
        <a:bodyPr/>
        <a:lstStyle/>
        <a:p>
          <a:endParaRPr lang="en-US"/>
        </a:p>
      </dgm:t>
    </dgm:pt>
    <dgm:pt modelId="{3DB367B6-E500-4A46-BFDD-EFEC26A8EE86}" type="sibTrans" cxnId="{BA6AE4BC-367D-4AD7-985C-A4D74B642410}">
      <dgm:prSet/>
      <dgm:spPr/>
      <dgm:t>
        <a:bodyPr/>
        <a:lstStyle/>
        <a:p>
          <a:endParaRPr lang="en-US"/>
        </a:p>
      </dgm:t>
    </dgm:pt>
    <dgm:pt modelId="{E0D7F61F-37A5-4E0D-BB28-A26C9D47B2DF}">
      <dgm:prSet/>
      <dgm:spPr/>
      <dgm:t>
        <a:bodyPr/>
        <a:lstStyle/>
        <a:p>
          <a:r>
            <a:rPr lang="en-US" b="0" dirty="0" smtClean="0">
              <a:solidFill>
                <a:srgbClr val="3C3C3C"/>
              </a:solidFill>
              <a:ea typeface="ＭＳ Ｐゴシック" charset="0"/>
              <a:cs typeface="ＭＳ Ｐゴシック" charset="0"/>
            </a:rPr>
            <a:t>DHCP</a:t>
          </a:r>
        </a:p>
      </dgm:t>
    </dgm:pt>
    <dgm:pt modelId="{381C4E57-9A03-428B-9C31-CED3E1DED2FF}" type="parTrans" cxnId="{9E883FFF-C4F3-4167-A8FF-634C6B1CDD79}">
      <dgm:prSet/>
      <dgm:spPr/>
      <dgm:t>
        <a:bodyPr/>
        <a:lstStyle/>
        <a:p>
          <a:endParaRPr lang="en-US"/>
        </a:p>
      </dgm:t>
    </dgm:pt>
    <dgm:pt modelId="{609816CC-F6D8-4F77-A142-DE6787647E70}" type="sibTrans" cxnId="{9E883FFF-C4F3-4167-A8FF-634C6B1CDD79}">
      <dgm:prSet/>
      <dgm:spPr/>
      <dgm:t>
        <a:bodyPr/>
        <a:lstStyle/>
        <a:p>
          <a:endParaRPr lang="en-US"/>
        </a:p>
      </dgm:t>
    </dgm:pt>
    <dgm:pt modelId="{79464D1E-D6C4-4DAF-BC6A-63F6E7023B8F}">
      <dgm:prSet/>
      <dgm:spPr/>
      <dgm:t>
        <a:bodyPr/>
        <a:lstStyle/>
        <a:p>
          <a:r>
            <a:rPr lang="en-GB" b="0" dirty="0" smtClean="0">
              <a:solidFill>
                <a:schemeClr val="bg1"/>
              </a:solidFill>
            </a:rPr>
            <a:t>	Control Plane</a:t>
          </a:r>
          <a:endParaRPr lang="en-US" b="0" dirty="0">
            <a:solidFill>
              <a:schemeClr val="bg1"/>
            </a:solidFill>
          </a:endParaRPr>
        </a:p>
      </dgm:t>
    </dgm:pt>
    <dgm:pt modelId="{0F1F2896-9351-40EE-9E1F-4CDD03694B44}" type="parTrans" cxnId="{F4EBE181-3271-4F18-856C-0ECB2DADCDEC}">
      <dgm:prSet/>
      <dgm:spPr/>
      <dgm:t>
        <a:bodyPr/>
        <a:lstStyle/>
        <a:p>
          <a:endParaRPr lang="en-US"/>
        </a:p>
      </dgm:t>
    </dgm:pt>
    <dgm:pt modelId="{C90CC80D-8D06-4284-8DAC-916FF6613E11}" type="sibTrans" cxnId="{F4EBE181-3271-4F18-856C-0ECB2DADCDEC}">
      <dgm:prSet/>
      <dgm:spPr/>
      <dgm:t>
        <a:bodyPr/>
        <a:lstStyle/>
        <a:p>
          <a:endParaRPr lang="en-US"/>
        </a:p>
      </dgm:t>
    </dgm:pt>
    <dgm:pt modelId="{BFACEB9B-B49A-404F-8B1C-BF78E78D2F7B}">
      <dgm:prSet/>
      <dgm:spPr/>
      <dgm:t>
        <a:bodyPr/>
        <a:lstStyle/>
        <a:p>
          <a:r>
            <a:rPr lang="en-US" b="0" dirty="0" smtClean="0">
              <a:solidFill>
                <a:srgbClr val="3C3C3C"/>
              </a:solidFill>
              <a:ea typeface="ＭＳ Ｐゴシック" charset="0"/>
              <a:cs typeface="ＭＳ Ｐゴシック" charset="0"/>
            </a:rPr>
            <a:t>MAP/LW46</a:t>
          </a:r>
          <a:endParaRPr lang="en-US" b="0" dirty="0">
            <a:solidFill>
              <a:srgbClr val="3C3C3C"/>
            </a:solidFill>
          </a:endParaRPr>
        </a:p>
      </dgm:t>
    </dgm:pt>
    <dgm:pt modelId="{EF355590-C397-436B-BFB0-78A81C28CBCF}" type="parTrans" cxnId="{70F7837D-4EF1-4DCD-88E8-4C3C0C1B6D52}">
      <dgm:prSet/>
      <dgm:spPr/>
      <dgm:t>
        <a:bodyPr/>
        <a:lstStyle/>
        <a:p>
          <a:endParaRPr lang="en-US"/>
        </a:p>
      </dgm:t>
    </dgm:pt>
    <dgm:pt modelId="{7D5CF280-51C8-4DC3-B437-C657A1186E7D}" type="sibTrans" cxnId="{70F7837D-4EF1-4DCD-88E8-4C3C0C1B6D52}">
      <dgm:prSet/>
      <dgm:spPr/>
      <dgm:t>
        <a:bodyPr/>
        <a:lstStyle/>
        <a:p>
          <a:endParaRPr lang="en-US"/>
        </a:p>
      </dgm:t>
    </dgm:pt>
    <dgm:pt modelId="{7C0B78CA-34AB-4ACC-B576-955223F0F18A}">
      <dgm:prSet/>
      <dgm:spPr/>
      <dgm:t>
        <a:bodyPr/>
        <a:lstStyle/>
        <a:p>
          <a:r>
            <a:rPr lang="en-US" b="0" smtClean="0">
              <a:solidFill>
                <a:srgbClr val="3C3C3C"/>
              </a:solidFill>
            </a:rPr>
            <a:t>SNAT</a:t>
          </a:r>
          <a:endParaRPr lang="en-US" b="0" dirty="0">
            <a:solidFill>
              <a:srgbClr val="3C3C3C"/>
            </a:solidFill>
          </a:endParaRPr>
        </a:p>
      </dgm:t>
    </dgm:pt>
    <dgm:pt modelId="{CEBFE893-E953-439D-B942-E554AFD63A32}" type="parTrans" cxnId="{8F7B5222-4E5C-49D6-BD9D-BDBACECC0205}">
      <dgm:prSet/>
      <dgm:spPr/>
      <dgm:t>
        <a:bodyPr/>
        <a:lstStyle/>
        <a:p>
          <a:endParaRPr lang="en-US"/>
        </a:p>
      </dgm:t>
    </dgm:pt>
    <dgm:pt modelId="{530A0B24-52D5-47DA-9EF6-6E2BA85BCF63}" type="sibTrans" cxnId="{8F7B5222-4E5C-49D6-BD9D-BDBACECC0205}">
      <dgm:prSet/>
      <dgm:spPr/>
      <dgm:t>
        <a:bodyPr/>
        <a:lstStyle/>
        <a:p>
          <a:endParaRPr lang="en-US"/>
        </a:p>
      </dgm:t>
    </dgm:pt>
    <dgm:pt modelId="{F746E8F5-9BB0-436F-ABF3-709A97616E10}">
      <dgm:prSet/>
      <dgm:spPr/>
      <dgm:t>
        <a:bodyPr/>
        <a:lstStyle/>
        <a:p>
          <a:r>
            <a:rPr lang="en-US" b="0" dirty="0" err="1" smtClean="0">
              <a:solidFill>
                <a:srgbClr val="3C3C3C"/>
              </a:solidFill>
            </a:rPr>
            <a:t>MagLev</a:t>
          </a:r>
          <a:r>
            <a:rPr lang="en-US" b="0" dirty="0" smtClean="0">
              <a:solidFill>
                <a:srgbClr val="3C3C3C"/>
              </a:solidFill>
            </a:rPr>
            <a:t>-like Load Balancer</a:t>
          </a:r>
        </a:p>
      </dgm:t>
    </dgm:pt>
    <dgm:pt modelId="{9E5DFDFA-4BC2-4E47-98A8-0D61ED83A0BD}" type="parTrans" cxnId="{D29081B1-3687-4DFA-BEC7-1248A9F3B30A}">
      <dgm:prSet/>
      <dgm:spPr/>
      <dgm:t>
        <a:bodyPr/>
        <a:lstStyle/>
        <a:p>
          <a:endParaRPr lang="en-US"/>
        </a:p>
      </dgm:t>
    </dgm:pt>
    <dgm:pt modelId="{0A136B0D-E82C-4983-BF91-5DACF31F23C7}" type="sibTrans" cxnId="{D29081B1-3687-4DFA-BEC7-1248A9F3B30A}">
      <dgm:prSet/>
      <dgm:spPr/>
      <dgm:t>
        <a:bodyPr/>
        <a:lstStyle/>
        <a:p>
          <a:endParaRPr lang="en-US"/>
        </a:p>
      </dgm:t>
    </dgm:pt>
    <dgm:pt modelId="{9745B3B9-53E0-48CA-9017-2327773F8728}">
      <dgm:prSet/>
      <dgm:spPr/>
      <dgm:t>
        <a:bodyPr/>
        <a:lstStyle/>
        <a:p>
          <a:r>
            <a:rPr lang="en-US" b="0" dirty="0" smtClean="0">
              <a:solidFill>
                <a:srgbClr val="3C3C3C"/>
              </a:solidFill>
            </a:rPr>
            <a:t>Identifier Locator Addressing (ILA)</a:t>
          </a:r>
        </a:p>
      </dgm:t>
    </dgm:pt>
    <dgm:pt modelId="{029B1577-2EBD-4E58-92CD-17EC19CCFF8D}" type="parTrans" cxnId="{4D889CF3-40DA-4D37-BB09-3BE5DB394C2C}">
      <dgm:prSet/>
      <dgm:spPr/>
      <dgm:t>
        <a:bodyPr/>
        <a:lstStyle/>
        <a:p>
          <a:endParaRPr lang="en-US"/>
        </a:p>
      </dgm:t>
    </dgm:pt>
    <dgm:pt modelId="{A1499EB8-9952-4B8A-ADF3-5FC2C9B67BC1}" type="sibTrans" cxnId="{4D889CF3-40DA-4D37-BB09-3BE5DB394C2C}">
      <dgm:prSet/>
      <dgm:spPr/>
      <dgm:t>
        <a:bodyPr/>
        <a:lstStyle/>
        <a:p>
          <a:endParaRPr lang="en-US"/>
        </a:p>
      </dgm:t>
    </dgm:pt>
    <dgm:pt modelId="{C205A271-79FC-4E14-ADF8-9D8FAC28FA15}">
      <dgm:prSet/>
      <dgm:spPr/>
      <dgm:t>
        <a:bodyPr/>
        <a:lstStyle/>
        <a:p>
          <a:r>
            <a:rPr lang="en-US" b="0" dirty="0" smtClean="0">
              <a:solidFill>
                <a:srgbClr val="3C3C3C"/>
              </a:solidFill>
            </a:rPr>
            <a:t>High performance port range ingress filtering</a:t>
          </a:r>
        </a:p>
      </dgm:t>
    </dgm:pt>
    <dgm:pt modelId="{A65CA96F-8FEF-4BEC-B469-C2F5DA3BC671}" type="parTrans" cxnId="{F45DBB56-0096-429D-B3A6-EEB16D3FAC41}">
      <dgm:prSet/>
      <dgm:spPr/>
      <dgm:t>
        <a:bodyPr/>
        <a:lstStyle/>
        <a:p>
          <a:endParaRPr lang="en-US"/>
        </a:p>
      </dgm:t>
    </dgm:pt>
    <dgm:pt modelId="{08C56A08-55F8-4C60-927E-7F3542F019B4}" type="sibTrans" cxnId="{F45DBB56-0096-429D-B3A6-EEB16D3FAC41}">
      <dgm:prSet/>
      <dgm:spPr/>
      <dgm:t>
        <a:bodyPr/>
        <a:lstStyle/>
        <a:p>
          <a:endParaRPr lang="en-US"/>
        </a:p>
      </dgm:t>
    </dgm:pt>
    <dgm:pt modelId="{4C5D7199-218F-40F6-9813-9FED377BBF5F}">
      <dgm:prSet/>
      <dgm:spPr/>
      <dgm:t>
        <a:bodyPr/>
        <a:lstStyle/>
        <a:p>
          <a:r>
            <a:rPr lang="en-GB" b="0" dirty="0" smtClean="0">
              <a:solidFill>
                <a:srgbClr val="3C3C3C"/>
              </a:solidFill>
              <a:ea typeface="ＭＳ Ｐゴシック" charset="0"/>
              <a:cs typeface="ＭＳ Ｐゴシック" charset="0"/>
            </a:rPr>
            <a:t>IKEv2</a:t>
          </a:r>
          <a:endParaRPr lang="en-US" b="0" dirty="0" smtClean="0">
            <a:solidFill>
              <a:srgbClr val="3C3C3C"/>
            </a:solidFill>
            <a:ea typeface="ＭＳ Ｐゴシック" charset="0"/>
            <a:cs typeface="ＭＳ Ｐゴシック" charset="0"/>
          </a:endParaRPr>
        </a:p>
      </dgm:t>
    </dgm:pt>
    <dgm:pt modelId="{42CB6B29-42EA-4BD4-ABA1-0EFF50EE548D}" type="parTrans" cxnId="{8EA8D4B6-DF63-44AA-B7CC-6219484FAF4F}">
      <dgm:prSet/>
      <dgm:spPr/>
      <dgm:t>
        <a:bodyPr/>
        <a:lstStyle/>
        <a:p>
          <a:endParaRPr lang="en-US"/>
        </a:p>
      </dgm:t>
    </dgm:pt>
    <dgm:pt modelId="{BE2C10EB-126F-4808-B4E6-E78D9F9195BA}" type="sibTrans" cxnId="{8EA8D4B6-DF63-44AA-B7CC-6219484FAF4F}">
      <dgm:prSet/>
      <dgm:spPr/>
      <dgm:t>
        <a:bodyPr/>
        <a:lstStyle/>
        <a:p>
          <a:endParaRPr lang="en-US"/>
        </a:p>
      </dgm:t>
    </dgm:pt>
    <dgm:pt modelId="{D194D244-5880-46A8-9FB1-7E53828E0F6F}" type="pres">
      <dgm:prSet presAssocID="{DF7849B8-6DF9-4E27-89FA-45C51A64F23A}" presName="linear" presStyleCnt="0">
        <dgm:presLayoutVars>
          <dgm:dir/>
          <dgm:animLvl val="lvl"/>
          <dgm:resizeHandles val="exact"/>
        </dgm:presLayoutVars>
      </dgm:prSet>
      <dgm:spPr/>
      <dgm:t>
        <a:bodyPr/>
        <a:lstStyle/>
        <a:p>
          <a:endParaRPr lang="en-US"/>
        </a:p>
      </dgm:t>
    </dgm:pt>
    <dgm:pt modelId="{7E6658BE-80A9-4BAF-9C30-2F630F881373}" type="pres">
      <dgm:prSet presAssocID="{AB4FDF19-5744-420F-B00A-006A39008B5D}" presName="parentLin" presStyleCnt="0"/>
      <dgm:spPr/>
    </dgm:pt>
    <dgm:pt modelId="{0442D890-8C9A-40F2-A71A-4247245E2428}" type="pres">
      <dgm:prSet presAssocID="{AB4FDF19-5744-420F-B00A-006A39008B5D}" presName="parentLeftMargin" presStyleLbl="node1" presStyleIdx="0" presStyleCnt="2"/>
      <dgm:spPr/>
      <dgm:t>
        <a:bodyPr/>
        <a:lstStyle/>
        <a:p>
          <a:endParaRPr lang="en-US"/>
        </a:p>
      </dgm:t>
    </dgm:pt>
    <dgm:pt modelId="{344CDA4D-AD22-4623-856E-1BBA910484EF}" type="pres">
      <dgm:prSet presAssocID="{AB4FDF19-5744-420F-B00A-006A39008B5D}" presName="parentText" presStyleLbl="node1" presStyleIdx="0" presStyleCnt="2">
        <dgm:presLayoutVars>
          <dgm:chMax val="0"/>
          <dgm:bulletEnabled val="1"/>
        </dgm:presLayoutVars>
      </dgm:prSet>
      <dgm:spPr/>
      <dgm:t>
        <a:bodyPr/>
        <a:lstStyle/>
        <a:p>
          <a:endParaRPr lang="en-US"/>
        </a:p>
      </dgm:t>
    </dgm:pt>
    <dgm:pt modelId="{E71BF49F-AB4A-49A7-9059-6D01C713B418}" type="pres">
      <dgm:prSet presAssocID="{AB4FDF19-5744-420F-B00A-006A39008B5D}" presName="negativeSpace" presStyleCnt="0"/>
      <dgm:spPr/>
    </dgm:pt>
    <dgm:pt modelId="{2C3E2FCA-E46E-4BE5-8EA4-A5E6725F08BC}" type="pres">
      <dgm:prSet presAssocID="{AB4FDF19-5744-420F-B00A-006A39008B5D}" presName="childText" presStyleLbl="conFgAcc1" presStyleIdx="0" presStyleCnt="2" custLinFactNeighborY="38313">
        <dgm:presLayoutVars>
          <dgm:bulletEnabled val="1"/>
        </dgm:presLayoutVars>
      </dgm:prSet>
      <dgm:spPr/>
      <dgm:t>
        <a:bodyPr/>
        <a:lstStyle/>
        <a:p>
          <a:endParaRPr lang="en-US"/>
        </a:p>
      </dgm:t>
    </dgm:pt>
    <dgm:pt modelId="{B6E2AEBF-29F4-4F8A-B9A5-84EA1ABD941F}" type="pres">
      <dgm:prSet presAssocID="{D02FDFCD-594A-4A0E-A666-D875874F85DC}" presName="spaceBetweenRectangles" presStyleCnt="0"/>
      <dgm:spPr/>
    </dgm:pt>
    <dgm:pt modelId="{83239F19-94D1-4E0F-A042-8C5056404374}" type="pres">
      <dgm:prSet presAssocID="{79464D1E-D6C4-4DAF-BC6A-63F6E7023B8F}" presName="parentLin" presStyleCnt="0"/>
      <dgm:spPr/>
    </dgm:pt>
    <dgm:pt modelId="{A6F509AD-054A-4974-A4AF-0B9481584717}" type="pres">
      <dgm:prSet presAssocID="{79464D1E-D6C4-4DAF-BC6A-63F6E7023B8F}" presName="parentLeftMargin" presStyleLbl="node1" presStyleIdx="0" presStyleCnt="2"/>
      <dgm:spPr/>
      <dgm:t>
        <a:bodyPr/>
        <a:lstStyle/>
        <a:p>
          <a:endParaRPr lang="en-US"/>
        </a:p>
      </dgm:t>
    </dgm:pt>
    <dgm:pt modelId="{603A051B-135E-4E0E-8062-52AE1BE7EA95}" type="pres">
      <dgm:prSet presAssocID="{79464D1E-D6C4-4DAF-BC6A-63F6E7023B8F}" presName="parentText" presStyleLbl="node1" presStyleIdx="1" presStyleCnt="2">
        <dgm:presLayoutVars>
          <dgm:chMax val="0"/>
          <dgm:bulletEnabled val="1"/>
        </dgm:presLayoutVars>
      </dgm:prSet>
      <dgm:spPr/>
      <dgm:t>
        <a:bodyPr/>
        <a:lstStyle/>
        <a:p>
          <a:endParaRPr lang="en-US"/>
        </a:p>
      </dgm:t>
    </dgm:pt>
    <dgm:pt modelId="{5247BF53-72CB-4BA1-84AA-4B7DD95CD737}" type="pres">
      <dgm:prSet presAssocID="{79464D1E-D6C4-4DAF-BC6A-63F6E7023B8F}" presName="negativeSpace" presStyleCnt="0"/>
      <dgm:spPr/>
    </dgm:pt>
    <dgm:pt modelId="{1156CEFA-A9D9-4F16-AD40-FF7270AA1216}" type="pres">
      <dgm:prSet presAssocID="{79464D1E-D6C4-4DAF-BC6A-63F6E7023B8F}" presName="childText" presStyleLbl="conFgAcc1" presStyleIdx="1" presStyleCnt="2">
        <dgm:presLayoutVars>
          <dgm:bulletEnabled val="1"/>
        </dgm:presLayoutVars>
      </dgm:prSet>
      <dgm:spPr/>
      <dgm:t>
        <a:bodyPr/>
        <a:lstStyle/>
        <a:p>
          <a:endParaRPr lang="en-US"/>
        </a:p>
      </dgm:t>
    </dgm:pt>
  </dgm:ptLst>
  <dgm:cxnLst>
    <dgm:cxn modelId="{70F7837D-4EF1-4DCD-88E8-4C3C0C1B6D52}" srcId="{AB4FDF19-5744-420F-B00A-006A39008B5D}" destId="{BFACEB9B-B49A-404F-8B1C-BF78E78D2F7B}" srcOrd="6" destOrd="0" parTransId="{EF355590-C397-436B-BFB0-78A81C28CBCF}" sibTransId="{7D5CF280-51C8-4DC3-B437-C657A1186E7D}"/>
    <dgm:cxn modelId="{AE24D3B8-16FE-4486-90D8-C2B6632D513D}" type="presOf" srcId="{79464D1E-D6C4-4DAF-BC6A-63F6E7023B8F}" destId="{A6F509AD-054A-4974-A4AF-0B9481584717}" srcOrd="0" destOrd="0" presId="urn:microsoft.com/office/officeart/2005/8/layout/list1"/>
    <dgm:cxn modelId="{8EA8D4B6-DF63-44AA-B7CC-6219484FAF4F}" srcId="{79464D1E-D6C4-4DAF-BC6A-63F6E7023B8F}" destId="{4C5D7199-218F-40F6-9813-9FED377BBF5F}" srcOrd="4" destOrd="0" parTransId="{42CB6B29-42EA-4BD4-ABA1-0EFF50EE548D}" sibTransId="{BE2C10EB-126F-4808-B4E6-E78D9F9195BA}"/>
    <dgm:cxn modelId="{10CE7ED6-F1B9-48CF-BB9B-15468C3B219E}" type="presOf" srcId="{F746E8F5-9BB0-436F-ABF3-709A97616E10}" destId="{2C3E2FCA-E46E-4BE5-8EA4-A5E6725F08BC}" srcOrd="0" destOrd="9" presId="urn:microsoft.com/office/officeart/2005/8/layout/list1"/>
    <dgm:cxn modelId="{965F2599-CCDB-4042-B400-AFA211C4231D}" srcId="{AB4FDF19-5744-420F-B00A-006A39008B5D}" destId="{B11C054A-965A-4626-8191-BD01BF2E28BF}" srcOrd="3" destOrd="0" parTransId="{566715A6-6BAD-4A24-AE37-F8B7EFBBE035}" sibTransId="{CFA7AE5B-BF35-47F5-A33D-9002B5316769}"/>
    <dgm:cxn modelId="{BA6AE4BC-367D-4AD7-985C-A4D74B642410}" srcId="{79464D1E-D6C4-4DAF-BC6A-63F6E7023B8F}" destId="{4362010A-8156-4D11-BEDC-C2EF4ECA2415}" srcOrd="2" destOrd="0" parTransId="{6581FEDC-CF2B-4729-9B9B-0B86F27AD2DC}" sibTransId="{3DB367B6-E500-4A46-BFDD-EFEC26A8EE86}"/>
    <dgm:cxn modelId="{8F7B5222-4E5C-49D6-BD9D-BDBACECC0205}" srcId="{AB4FDF19-5744-420F-B00A-006A39008B5D}" destId="{7C0B78CA-34AB-4ACC-B576-955223F0F18A}" srcOrd="7" destOrd="0" parTransId="{CEBFE893-E953-439D-B942-E554AFD63A32}" sibTransId="{530A0B24-52D5-47DA-9EF6-6E2BA85BCF63}"/>
    <dgm:cxn modelId="{685D3FDE-D6F6-4E33-8F0F-FE1002841F74}" type="presOf" srcId="{B11C054A-965A-4626-8191-BD01BF2E28BF}" destId="{2C3E2FCA-E46E-4BE5-8EA4-A5E6725F08BC}" srcOrd="0" destOrd="4" presId="urn:microsoft.com/office/officeart/2005/8/layout/list1"/>
    <dgm:cxn modelId="{2EC07AB8-1473-4CCD-8FEA-B1A80F80A0B6}" type="presOf" srcId="{B5793DD4-3AA8-4C8D-9532-C4686FA35426}" destId="{2C3E2FCA-E46E-4BE5-8EA4-A5E6725F08BC}" srcOrd="0" destOrd="0" presId="urn:microsoft.com/office/officeart/2005/8/layout/list1"/>
    <dgm:cxn modelId="{F415CC1D-D84E-47C8-8D8B-0A1C3838609C}" type="presOf" srcId="{BFACEB9B-B49A-404F-8B1C-BF78E78D2F7B}" destId="{2C3E2FCA-E46E-4BE5-8EA4-A5E6725F08BC}" srcOrd="0" destOrd="7" presId="urn:microsoft.com/office/officeart/2005/8/layout/list1"/>
    <dgm:cxn modelId="{0594F5F7-FFFE-43D0-B7D2-C6D7B8C70077}" type="presOf" srcId="{316F16A4-9835-4A9F-8BD0-B2F6ECE8C50B}" destId="{2C3E2FCA-E46E-4BE5-8EA4-A5E6725F08BC}" srcOrd="0" destOrd="5" presId="urn:microsoft.com/office/officeart/2005/8/layout/list1"/>
    <dgm:cxn modelId="{D29081B1-3687-4DFA-BEC7-1248A9F3B30A}" srcId="{AB4FDF19-5744-420F-B00A-006A39008B5D}" destId="{F746E8F5-9BB0-436F-ABF3-709A97616E10}" srcOrd="8" destOrd="0" parTransId="{9E5DFDFA-4BC2-4E47-98A8-0D61ED83A0BD}" sibTransId="{0A136B0D-E82C-4983-BF91-5DACF31F23C7}"/>
    <dgm:cxn modelId="{6DC794E1-B349-4B81-B5F1-E69F4F933900}" type="presOf" srcId="{AB4FDF19-5744-420F-B00A-006A39008B5D}" destId="{0442D890-8C9A-40F2-A71A-4247245E2428}" srcOrd="0" destOrd="0" presId="urn:microsoft.com/office/officeart/2005/8/layout/list1"/>
    <dgm:cxn modelId="{ADA99C18-3B34-46D9-9AB1-9BC4AC57579D}" type="presOf" srcId="{7C0B78CA-34AB-4ACC-B576-955223F0F18A}" destId="{2C3E2FCA-E46E-4BE5-8EA4-A5E6725F08BC}" srcOrd="0" destOrd="8" presId="urn:microsoft.com/office/officeart/2005/8/layout/list1"/>
    <dgm:cxn modelId="{80301D99-FB26-4315-8AE3-1CBE3C950673}" type="presOf" srcId="{9745B3B9-53E0-48CA-9017-2327773F8728}" destId="{2C3E2FCA-E46E-4BE5-8EA4-A5E6725F08BC}" srcOrd="0" destOrd="10" presId="urn:microsoft.com/office/officeart/2005/8/layout/list1"/>
    <dgm:cxn modelId="{F67F49C6-E0EF-48E5-A13A-B2AF1D4E6CB8}" type="presOf" srcId="{FE05A8E4-3C02-42E7-B374-442C6B725375}" destId="{1156CEFA-A9D9-4F16-AD40-FF7270AA1216}" srcOrd="0" destOrd="1" presId="urn:microsoft.com/office/officeart/2005/8/layout/list1"/>
    <dgm:cxn modelId="{F4EBE181-3271-4F18-856C-0ECB2DADCDEC}" srcId="{DF7849B8-6DF9-4E27-89FA-45C51A64F23A}" destId="{79464D1E-D6C4-4DAF-BC6A-63F6E7023B8F}" srcOrd="1" destOrd="0" parTransId="{0F1F2896-9351-40EE-9E1F-4CDD03694B44}" sibTransId="{C90CC80D-8D06-4284-8DAC-916FF6613E11}"/>
    <dgm:cxn modelId="{25B8B608-8E37-43B8-9E37-42A6EB798549}" type="presOf" srcId="{2CED9D74-87B8-4F11-80BD-74B1BD024ACE}" destId="{2C3E2FCA-E46E-4BE5-8EA4-A5E6725F08BC}" srcOrd="0" destOrd="1" presId="urn:microsoft.com/office/officeart/2005/8/layout/list1"/>
    <dgm:cxn modelId="{19AD325E-7D60-4744-B147-7DF23BAFDD50}" srcId="{DF7849B8-6DF9-4E27-89FA-45C51A64F23A}" destId="{AB4FDF19-5744-420F-B00A-006A39008B5D}" srcOrd="0" destOrd="0" parTransId="{B8956E04-A11B-4D67-8AA0-277881FF6893}" sibTransId="{D02FDFCD-594A-4A0E-A666-D875874F85DC}"/>
    <dgm:cxn modelId="{4B13DAE7-2A03-4703-8160-D60B6AAFE8CD}" type="presOf" srcId="{79464D1E-D6C4-4DAF-BC6A-63F6E7023B8F}" destId="{603A051B-135E-4E0E-8062-52AE1BE7EA95}" srcOrd="1" destOrd="0" presId="urn:microsoft.com/office/officeart/2005/8/layout/list1"/>
    <dgm:cxn modelId="{4E75906A-3676-476E-BEB9-8DCD30144816}" type="presOf" srcId="{4362010A-8156-4D11-BEDC-C2EF4ECA2415}" destId="{1156CEFA-A9D9-4F16-AD40-FF7270AA1216}" srcOrd="0" destOrd="2" presId="urn:microsoft.com/office/officeart/2005/8/layout/list1"/>
    <dgm:cxn modelId="{2E88B902-0F2C-4307-A1B8-965243310397}" srcId="{AB4FDF19-5744-420F-B00A-006A39008B5D}" destId="{BC37CF01-12D8-4ED6-9E45-C16DB9141983}" srcOrd="2" destOrd="0" parTransId="{0803739A-425B-4D20-83E8-B6DF232623C0}" sibTransId="{B027F136-9216-4E09-8933-F50DA3FC2FEB}"/>
    <dgm:cxn modelId="{6152A3D3-9BBC-44B3-8180-ED2620B7B8CE}" type="presOf" srcId="{C205A271-79FC-4E14-ADF8-9D8FAC28FA15}" destId="{2C3E2FCA-E46E-4BE5-8EA4-A5E6725F08BC}" srcOrd="0" destOrd="11" presId="urn:microsoft.com/office/officeart/2005/8/layout/list1"/>
    <dgm:cxn modelId="{46218A5D-4CAB-4AEB-A613-042635F04F6B}" type="presOf" srcId="{DF7849B8-6DF9-4E27-89FA-45C51A64F23A}" destId="{D194D244-5880-46A8-9FB1-7E53828E0F6F}" srcOrd="0" destOrd="0" presId="urn:microsoft.com/office/officeart/2005/8/layout/list1"/>
    <dgm:cxn modelId="{4D889CF3-40DA-4D37-BB09-3BE5DB394C2C}" srcId="{AB4FDF19-5744-420F-B00A-006A39008B5D}" destId="{9745B3B9-53E0-48CA-9017-2327773F8728}" srcOrd="9" destOrd="0" parTransId="{029B1577-2EBD-4E58-92CD-17EC19CCFF8D}" sibTransId="{A1499EB8-9952-4B8A-ADF3-5FC2C9B67BC1}"/>
    <dgm:cxn modelId="{9E883FFF-C4F3-4167-A8FF-634C6B1CDD79}" srcId="{79464D1E-D6C4-4DAF-BC6A-63F6E7023B8F}" destId="{E0D7F61F-37A5-4E0D-BB28-A26C9D47B2DF}" srcOrd="3" destOrd="0" parTransId="{381C4E57-9A03-428B-9C31-CED3E1DED2FF}" sibTransId="{609816CC-F6D8-4F77-A142-DE6787647E70}"/>
    <dgm:cxn modelId="{64F98F37-065F-4E4C-AFE3-DFFEE7B0161D}" srcId="{79464D1E-D6C4-4DAF-BC6A-63F6E7023B8F}" destId="{7EE4040C-5EC7-4932-A5CE-994A7E7789A0}" srcOrd="0" destOrd="0" parTransId="{33EB60CB-3DB2-43E4-B368-8B0F34968F0F}" sibTransId="{A040F0BD-7AA1-42CC-AD3A-C0DBC285E71D}"/>
    <dgm:cxn modelId="{D4C3B3C7-BC42-445D-B977-E0AE1848A058}" type="presOf" srcId="{AB4FDF19-5744-420F-B00A-006A39008B5D}" destId="{344CDA4D-AD22-4623-856E-1BBA910484EF}" srcOrd="1" destOrd="0" presId="urn:microsoft.com/office/officeart/2005/8/layout/list1"/>
    <dgm:cxn modelId="{CDFA071B-822D-448B-B064-436F6072C586}" srcId="{AB4FDF19-5744-420F-B00A-006A39008B5D}" destId="{B5793DD4-3AA8-4C8D-9532-C4686FA35426}" srcOrd="0" destOrd="0" parTransId="{8A005A2C-0498-4120-8C1B-570A63E2D0DB}" sibTransId="{DB1E7B55-AC74-48D3-A5BC-158F2EFF0557}"/>
    <dgm:cxn modelId="{F45DBB56-0096-429D-B3A6-EEB16D3FAC41}" srcId="{AB4FDF19-5744-420F-B00A-006A39008B5D}" destId="{C205A271-79FC-4E14-ADF8-9D8FAC28FA15}" srcOrd="10" destOrd="0" parTransId="{A65CA96F-8FEF-4BEC-B469-C2F5DA3BC671}" sibTransId="{08C56A08-55F8-4C60-927E-7F3542F019B4}"/>
    <dgm:cxn modelId="{54FD258F-EB7B-4D1C-8EB5-AE6AFA635C67}" type="presOf" srcId="{DDF70FF1-0BCD-4125-81D6-5BA9FA4744C0}" destId="{2C3E2FCA-E46E-4BE5-8EA4-A5E6725F08BC}" srcOrd="0" destOrd="6" presId="urn:microsoft.com/office/officeart/2005/8/layout/list1"/>
    <dgm:cxn modelId="{252D6BCB-011E-4D26-A665-A8EE38472102}" srcId="{AB4FDF19-5744-420F-B00A-006A39008B5D}" destId="{DDF70FF1-0BCD-4125-81D6-5BA9FA4744C0}" srcOrd="5" destOrd="0" parTransId="{FF0F55AC-1A73-406E-A16F-F0133FDD359E}" sibTransId="{FDEEDA78-A894-4A4F-811D-290F335F2C40}"/>
    <dgm:cxn modelId="{6358F60F-9317-48BD-B5CA-1FF396D92D39}" srcId="{B5793DD4-3AA8-4C8D-9532-C4686FA35426}" destId="{2CED9D74-87B8-4F11-80BD-74B1BD024ACE}" srcOrd="0" destOrd="0" parTransId="{BC4630E6-4FD4-441E-B90C-1C75FFA7AA49}" sibTransId="{817EBCA6-38F9-44D2-AA27-D6B081FEE4BA}"/>
    <dgm:cxn modelId="{138AB4AF-DFE0-4529-A3E3-3BEE55714903}" type="presOf" srcId="{7EE4040C-5EC7-4932-A5CE-994A7E7789A0}" destId="{1156CEFA-A9D9-4F16-AD40-FF7270AA1216}" srcOrd="0" destOrd="0" presId="urn:microsoft.com/office/officeart/2005/8/layout/list1"/>
    <dgm:cxn modelId="{8E167505-5C15-47F4-839F-3EF1F5684CC4}" type="presOf" srcId="{BC37CF01-12D8-4ED6-9E45-C16DB9141983}" destId="{2C3E2FCA-E46E-4BE5-8EA4-A5E6725F08BC}" srcOrd="0" destOrd="3" presId="urn:microsoft.com/office/officeart/2005/8/layout/list1"/>
    <dgm:cxn modelId="{0B78E9C0-2230-4813-A56E-B2BA2BC3A072}" srcId="{AB4FDF19-5744-420F-B00A-006A39008B5D}" destId="{316F16A4-9835-4A9F-8BD0-B2F6ECE8C50B}" srcOrd="4" destOrd="0" parTransId="{D695CC0F-937C-4A9C-B98B-D2596F437A0D}" sibTransId="{5C7D2866-1D60-4E8A-B008-D13500E8751E}"/>
    <dgm:cxn modelId="{74A9CE0F-9090-4F39-9905-1AE99B168E53}" srcId="{79464D1E-D6C4-4DAF-BC6A-63F6E7023B8F}" destId="{FE05A8E4-3C02-42E7-B374-442C6B725375}" srcOrd="1" destOrd="0" parTransId="{E0C92640-234E-4D6C-B3F6-ADE425C3DE62}" sibTransId="{59CA018B-E5C3-4EE8-9F62-A6CD3F3BFFE7}"/>
    <dgm:cxn modelId="{3804638F-9C7C-4F15-A17A-78BD29A48FF1}" type="presOf" srcId="{4C5D7199-218F-40F6-9813-9FED377BBF5F}" destId="{1156CEFA-A9D9-4F16-AD40-FF7270AA1216}" srcOrd="0" destOrd="4" presId="urn:microsoft.com/office/officeart/2005/8/layout/list1"/>
    <dgm:cxn modelId="{653773AD-750D-43D8-ADB8-A9DC79244C50}" type="presOf" srcId="{E809CB8C-F28A-4941-95B9-C661557D38E6}" destId="{2C3E2FCA-E46E-4BE5-8EA4-A5E6725F08BC}" srcOrd="0" destOrd="2" presId="urn:microsoft.com/office/officeart/2005/8/layout/list1"/>
    <dgm:cxn modelId="{59F7A612-2F81-4A92-A6E7-3B45C235BF87}" srcId="{AB4FDF19-5744-420F-B00A-006A39008B5D}" destId="{E809CB8C-F28A-4941-95B9-C661557D38E6}" srcOrd="1" destOrd="0" parTransId="{0F12A119-418A-45BC-A265-CF2798CCA5F0}" sibTransId="{690DE39F-508F-4169-BF5B-85076CFE6DF9}"/>
    <dgm:cxn modelId="{EF971384-C865-482C-987B-BC0CCD598FF2}" type="presOf" srcId="{E0D7F61F-37A5-4E0D-BB28-A26C9D47B2DF}" destId="{1156CEFA-A9D9-4F16-AD40-FF7270AA1216}" srcOrd="0" destOrd="3" presId="urn:microsoft.com/office/officeart/2005/8/layout/list1"/>
    <dgm:cxn modelId="{3C722036-DEC3-4287-AC70-472D36E6B5CA}" type="presParOf" srcId="{D194D244-5880-46A8-9FB1-7E53828E0F6F}" destId="{7E6658BE-80A9-4BAF-9C30-2F630F881373}" srcOrd="0" destOrd="0" presId="urn:microsoft.com/office/officeart/2005/8/layout/list1"/>
    <dgm:cxn modelId="{B27F2DBF-3A67-44B1-93E0-17F99707445E}" type="presParOf" srcId="{7E6658BE-80A9-4BAF-9C30-2F630F881373}" destId="{0442D890-8C9A-40F2-A71A-4247245E2428}" srcOrd="0" destOrd="0" presId="urn:microsoft.com/office/officeart/2005/8/layout/list1"/>
    <dgm:cxn modelId="{20929154-2013-48C5-8C27-0961287E08E7}" type="presParOf" srcId="{7E6658BE-80A9-4BAF-9C30-2F630F881373}" destId="{344CDA4D-AD22-4623-856E-1BBA910484EF}" srcOrd="1" destOrd="0" presId="urn:microsoft.com/office/officeart/2005/8/layout/list1"/>
    <dgm:cxn modelId="{C6D5E1CB-3E7A-4F52-8F9A-D4E92E2F80E3}" type="presParOf" srcId="{D194D244-5880-46A8-9FB1-7E53828E0F6F}" destId="{E71BF49F-AB4A-49A7-9059-6D01C713B418}" srcOrd="1" destOrd="0" presId="urn:microsoft.com/office/officeart/2005/8/layout/list1"/>
    <dgm:cxn modelId="{C4C822A5-2BF7-41E1-BAE2-CEB10972F8EC}" type="presParOf" srcId="{D194D244-5880-46A8-9FB1-7E53828E0F6F}" destId="{2C3E2FCA-E46E-4BE5-8EA4-A5E6725F08BC}" srcOrd="2" destOrd="0" presId="urn:microsoft.com/office/officeart/2005/8/layout/list1"/>
    <dgm:cxn modelId="{CD6C165E-F261-416A-93FA-216BB3968D49}" type="presParOf" srcId="{D194D244-5880-46A8-9FB1-7E53828E0F6F}" destId="{B6E2AEBF-29F4-4F8A-B9A5-84EA1ABD941F}" srcOrd="3" destOrd="0" presId="urn:microsoft.com/office/officeart/2005/8/layout/list1"/>
    <dgm:cxn modelId="{923797EE-DAED-4E83-91DD-2E6064DA3DB4}" type="presParOf" srcId="{D194D244-5880-46A8-9FB1-7E53828E0F6F}" destId="{83239F19-94D1-4E0F-A042-8C5056404374}" srcOrd="4" destOrd="0" presId="urn:microsoft.com/office/officeart/2005/8/layout/list1"/>
    <dgm:cxn modelId="{6F1926BE-F77C-46EB-BB1C-A4F2F5C0F901}" type="presParOf" srcId="{83239F19-94D1-4E0F-A042-8C5056404374}" destId="{A6F509AD-054A-4974-A4AF-0B9481584717}" srcOrd="0" destOrd="0" presId="urn:microsoft.com/office/officeart/2005/8/layout/list1"/>
    <dgm:cxn modelId="{85BFD127-D487-4F4F-820D-CFDF718E836C}" type="presParOf" srcId="{83239F19-94D1-4E0F-A042-8C5056404374}" destId="{603A051B-135E-4E0E-8062-52AE1BE7EA95}" srcOrd="1" destOrd="0" presId="urn:microsoft.com/office/officeart/2005/8/layout/list1"/>
    <dgm:cxn modelId="{A52BF478-66B3-4869-8CC1-24BF207BD8C1}" type="presParOf" srcId="{D194D244-5880-46A8-9FB1-7E53828E0F6F}" destId="{5247BF53-72CB-4BA1-84AA-4B7DD95CD737}" srcOrd="5" destOrd="0" presId="urn:microsoft.com/office/officeart/2005/8/layout/list1"/>
    <dgm:cxn modelId="{6D388524-848E-40CC-8D18-143A6065798A}" type="presParOf" srcId="{D194D244-5880-46A8-9FB1-7E53828E0F6F}" destId="{1156CEFA-A9D9-4F16-AD40-FF7270AA1216}" srcOrd="6"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321E4-8E28-4FFD-90B0-E7F3072D09AA}">
      <dsp:nvSpPr>
        <dsp:cNvPr id="0" name=""/>
        <dsp:cNvSpPr/>
      </dsp:nvSpPr>
      <dsp:spPr>
        <a:xfrm>
          <a:off x="81340" y="0"/>
          <a:ext cx="3093829" cy="309382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GB" sz="1400" kern="1200" dirty="0" smtClean="0"/>
            <a:t>Plugins</a:t>
          </a:r>
          <a:endParaRPr lang="en-US" sz="1400" kern="1200" dirty="0"/>
        </a:p>
      </dsp:txBody>
      <dsp:txXfrm>
        <a:off x="1195737" y="154691"/>
        <a:ext cx="865034" cy="464074"/>
      </dsp:txXfrm>
    </dsp:sp>
    <dsp:sp modelId="{D93E6EA0-9A83-4466-9F5E-FEFCCBDEE91B}">
      <dsp:nvSpPr>
        <dsp:cNvPr id="0" name=""/>
        <dsp:cNvSpPr/>
      </dsp:nvSpPr>
      <dsp:spPr>
        <a:xfrm>
          <a:off x="390723" y="618765"/>
          <a:ext cx="2475063" cy="2475063"/>
        </a:xfrm>
        <a:prstGeom prst="ellipse">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GB" sz="1400" kern="1200" dirty="0" smtClean="0"/>
            <a:t>VNET</a:t>
          </a:r>
          <a:endParaRPr lang="en-US" sz="1400" kern="1200" dirty="0"/>
        </a:p>
      </dsp:txBody>
      <dsp:txXfrm>
        <a:off x="1195737" y="767269"/>
        <a:ext cx="865034" cy="445511"/>
      </dsp:txXfrm>
    </dsp:sp>
    <dsp:sp modelId="{2D4DC5BF-86EC-40CF-8C00-B514030A65D8}">
      <dsp:nvSpPr>
        <dsp:cNvPr id="0" name=""/>
        <dsp:cNvSpPr/>
      </dsp:nvSpPr>
      <dsp:spPr>
        <a:xfrm>
          <a:off x="700106" y="1237531"/>
          <a:ext cx="1856297" cy="1856297"/>
        </a:xfrm>
        <a:prstGeom prst="ellipse">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GB" sz="1400" kern="1200" dirty="0" smtClean="0"/>
            <a:t>VLIB</a:t>
          </a:r>
          <a:endParaRPr lang="en-US" sz="1400" kern="1200" dirty="0"/>
        </a:p>
      </dsp:txBody>
      <dsp:txXfrm>
        <a:off x="1195737" y="1376753"/>
        <a:ext cx="865034" cy="417666"/>
      </dsp:txXfrm>
    </dsp:sp>
    <dsp:sp modelId="{EB4313BC-87F0-4CDC-9743-FE4A5C0EFA34}">
      <dsp:nvSpPr>
        <dsp:cNvPr id="0" name=""/>
        <dsp:cNvSpPr/>
      </dsp:nvSpPr>
      <dsp:spPr>
        <a:xfrm>
          <a:off x="1009489" y="1856297"/>
          <a:ext cx="1237531" cy="1237531"/>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GB" sz="1400" kern="1200" dirty="0" smtClean="0"/>
            <a:t>VPP Infra</a:t>
          </a:r>
          <a:endParaRPr lang="en-US" sz="1400" kern="1200" dirty="0"/>
        </a:p>
      </dsp:txBody>
      <dsp:txXfrm>
        <a:off x="1190721" y="2165680"/>
        <a:ext cx="875066" cy="618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E2FCA-E46E-4BE5-8EA4-A5E6725F08BC}">
      <dsp:nvSpPr>
        <dsp:cNvPr id="0" name=""/>
        <dsp:cNvSpPr/>
      </dsp:nvSpPr>
      <dsp:spPr>
        <a:xfrm>
          <a:off x="0" y="503883"/>
          <a:ext cx="3868271"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21" tIns="270764" rIns="300221"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dirty="0" smtClean="0">
              <a:solidFill>
                <a:schemeClr val="tx1"/>
              </a:solidFill>
            </a:rPr>
            <a:t>AF_PACKET</a:t>
          </a:r>
          <a:endParaRPr lang="en-US" sz="1300" b="0" kern="1200" dirty="0"/>
        </a:p>
        <a:p>
          <a:pPr marL="114300" lvl="1" indent="-114300" algn="l" defTabSz="577850">
            <a:lnSpc>
              <a:spcPct val="90000"/>
            </a:lnSpc>
            <a:spcBef>
              <a:spcPct val="0"/>
            </a:spcBef>
            <a:spcAft>
              <a:spcPct val="15000"/>
            </a:spcAft>
            <a:buChar char="••"/>
          </a:pPr>
          <a:r>
            <a:rPr lang="en-US" sz="1300" b="0" kern="1200" dirty="0" smtClean="0">
              <a:solidFill>
                <a:schemeClr val="tx1"/>
              </a:solidFill>
            </a:rPr>
            <a:t>DPDK v16.11, HQOS, </a:t>
          </a:r>
          <a:r>
            <a:rPr lang="en-US" sz="1300" b="0" kern="1200" dirty="0" err="1" smtClean="0">
              <a:solidFill>
                <a:srgbClr val="3C3C3C"/>
              </a:solidFill>
            </a:rPr>
            <a:t>CryptoDev</a:t>
          </a:r>
          <a:endParaRPr lang="en-US" sz="1300" b="0" kern="1200" dirty="0" smtClean="0">
            <a:solidFill>
              <a:schemeClr val="tx1"/>
            </a:solidFill>
          </a:endParaRPr>
        </a:p>
        <a:p>
          <a:pPr marL="114300" lvl="1" indent="-114300" algn="l" defTabSz="577850">
            <a:lnSpc>
              <a:spcPct val="90000"/>
            </a:lnSpc>
            <a:spcBef>
              <a:spcPct val="0"/>
            </a:spcBef>
            <a:spcAft>
              <a:spcPct val="15000"/>
            </a:spcAft>
            <a:buChar char="••"/>
          </a:pPr>
          <a:r>
            <a:rPr lang="en-US" sz="1300" b="0" kern="1200" dirty="0" smtClean="0">
              <a:solidFill>
                <a:schemeClr val="tx1"/>
              </a:solidFill>
            </a:rPr>
            <a:t>NETMAP</a:t>
          </a:r>
        </a:p>
        <a:p>
          <a:pPr marL="114300" lvl="1" indent="-114300" algn="l" defTabSz="577850">
            <a:lnSpc>
              <a:spcPct val="90000"/>
            </a:lnSpc>
            <a:spcBef>
              <a:spcPct val="0"/>
            </a:spcBef>
            <a:spcAft>
              <a:spcPct val="15000"/>
            </a:spcAft>
            <a:buChar char="••"/>
          </a:pPr>
          <a:r>
            <a:rPr lang="en-US" sz="1300" b="0" kern="1200" dirty="0" smtClean="0">
              <a:solidFill>
                <a:schemeClr val="tx1"/>
              </a:solidFill>
            </a:rPr>
            <a:t>SSVM</a:t>
          </a:r>
          <a:endParaRPr lang="en-US" sz="1300" b="0" kern="1200" dirty="0"/>
        </a:p>
        <a:p>
          <a:pPr marL="114300" lvl="1" indent="-114300" algn="l" defTabSz="577850">
            <a:lnSpc>
              <a:spcPct val="90000"/>
            </a:lnSpc>
            <a:spcBef>
              <a:spcPct val="0"/>
            </a:spcBef>
            <a:spcAft>
              <a:spcPct val="15000"/>
            </a:spcAft>
            <a:buChar char="••"/>
          </a:pPr>
          <a:r>
            <a:rPr lang="en-US" sz="1300" b="0" kern="1200" dirty="0" err="1" smtClean="0">
              <a:solidFill>
                <a:schemeClr val="tx1"/>
              </a:solidFill>
            </a:rPr>
            <a:t>vhost</a:t>
          </a:r>
          <a:r>
            <a:rPr lang="en-US" sz="1300" b="0" kern="1200" dirty="0" smtClean="0">
              <a:solidFill>
                <a:schemeClr val="tx1"/>
              </a:solidFill>
            </a:rPr>
            <a:t>-user</a:t>
          </a:r>
          <a:endParaRPr lang="en-US" sz="1300" b="0" kern="1200" dirty="0"/>
        </a:p>
      </dsp:txBody>
      <dsp:txXfrm>
        <a:off x="0" y="503883"/>
        <a:ext cx="3868271" cy="1392300"/>
      </dsp:txXfrm>
    </dsp:sp>
    <dsp:sp modelId="{344CDA4D-AD22-4623-856E-1BBA910484EF}">
      <dsp:nvSpPr>
        <dsp:cNvPr id="0" name=""/>
        <dsp:cNvSpPr/>
      </dsp:nvSpPr>
      <dsp:spPr>
        <a:xfrm>
          <a:off x="193413" y="312003"/>
          <a:ext cx="270778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48" tIns="0" rIns="102348" bIns="0" numCol="1" spcCol="1270" anchor="ctr" anchorCtr="0">
          <a:noAutofit/>
        </a:bodyPr>
        <a:lstStyle/>
        <a:p>
          <a:pPr lvl="0" algn="l" defTabSz="577850">
            <a:lnSpc>
              <a:spcPct val="90000"/>
            </a:lnSpc>
            <a:spcBef>
              <a:spcPct val="0"/>
            </a:spcBef>
            <a:spcAft>
              <a:spcPct val="35000"/>
            </a:spcAft>
          </a:pPr>
          <a:r>
            <a:rPr lang="en-GB" sz="1300" kern="1200" dirty="0" smtClean="0"/>
            <a:t>Devices</a:t>
          </a:r>
        </a:p>
      </dsp:txBody>
      <dsp:txXfrm>
        <a:off x="212147" y="330737"/>
        <a:ext cx="2670321" cy="346292"/>
      </dsp:txXfrm>
    </dsp:sp>
    <dsp:sp modelId="{C6DC1C59-954D-4CA3-BF86-88D57F06D924}">
      <dsp:nvSpPr>
        <dsp:cNvPr id="0" name=""/>
        <dsp:cNvSpPr/>
      </dsp:nvSpPr>
      <dsp:spPr>
        <a:xfrm>
          <a:off x="0" y="2158263"/>
          <a:ext cx="3868271" cy="294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21" tIns="270764" rIns="300221"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dirty="0" smtClean="0">
              <a:solidFill>
                <a:schemeClr val="tx1"/>
              </a:solidFill>
            </a:rPr>
            <a:t>Ethernet, </a:t>
          </a:r>
          <a:r>
            <a:rPr lang="en-US" sz="1300" b="0" kern="1200" dirty="0" smtClean="0"/>
            <a:t> </a:t>
          </a:r>
          <a:r>
            <a:rPr lang="en-US" sz="1300" b="0" kern="1200" dirty="0" smtClean="0">
              <a:solidFill>
                <a:schemeClr val="tx1"/>
              </a:solidFill>
            </a:rPr>
            <a:t>MPLS over Ethernet</a:t>
          </a:r>
          <a:endParaRPr lang="en-GB" sz="1300" b="0" kern="1200" dirty="0" smtClean="0"/>
        </a:p>
        <a:p>
          <a:pPr marL="114300" lvl="1" indent="-114300" algn="l" defTabSz="577850">
            <a:lnSpc>
              <a:spcPct val="90000"/>
            </a:lnSpc>
            <a:spcBef>
              <a:spcPct val="0"/>
            </a:spcBef>
            <a:spcAft>
              <a:spcPct val="15000"/>
            </a:spcAft>
            <a:buChar char="••"/>
          </a:pPr>
          <a:r>
            <a:rPr lang="en-US" sz="1300" b="0" kern="1200" dirty="0" smtClean="0">
              <a:solidFill>
                <a:schemeClr val="tx1"/>
              </a:solidFill>
            </a:rPr>
            <a:t>HDLC, LLC</a:t>
          </a:r>
          <a:r>
            <a:rPr lang="en-US" sz="1300" b="0" kern="1200" dirty="0" smtClean="0"/>
            <a:t>, </a:t>
          </a:r>
          <a:r>
            <a:rPr lang="en-US" sz="1300" b="0" kern="1200" dirty="0" smtClean="0">
              <a:solidFill>
                <a:schemeClr val="tx1"/>
              </a:solidFill>
            </a:rPr>
            <a:t>SNAP</a:t>
          </a:r>
          <a:r>
            <a:rPr lang="en-US" sz="1300" b="0" kern="1200" dirty="0" smtClean="0"/>
            <a:t>, </a:t>
          </a:r>
          <a:r>
            <a:rPr lang="en-US" sz="1300" b="0" kern="1200" dirty="0" smtClean="0">
              <a:solidFill>
                <a:schemeClr val="tx1"/>
              </a:solidFill>
            </a:rPr>
            <a:t>PPP</a:t>
          </a:r>
          <a:r>
            <a:rPr lang="en-US" sz="1300" b="0" kern="1200" dirty="0" smtClean="0"/>
            <a:t>, </a:t>
          </a:r>
          <a:r>
            <a:rPr lang="en-US" sz="1300" b="0" kern="1200" dirty="0" smtClean="0">
              <a:solidFill>
                <a:schemeClr val="tx1"/>
              </a:solidFill>
            </a:rPr>
            <a:t>SRP, LLDP</a:t>
          </a:r>
        </a:p>
        <a:p>
          <a:pPr marL="114300" lvl="1" indent="-114300" algn="l" defTabSz="577850">
            <a:lnSpc>
              <a:spcPct val="90000"/>
            </a:lnSpc>
            <a:spcBef>
              <a:spcPct val="0"/>
            </a:spcBef>
            <a:spcAft>
              <a:spcPct val="15000"/>
            </a:spcAft>
            <a:buChar char="••"/>
          </a:pPr>
          <a:r>
            <a:rPr lang="en-US" sz="1300" b="0" kern="1200" dirty="0" smtClean="0"/>
            <a:t>VLAN, Q-in-Q</a:t>
          </a:r>
          <a:endParaRPr lang="en-US" sz="1300" b="0" kern="1200" dirty="0" smtClean="0">
            <a:solidFill>
              <a:schemeClr val="tx1"/>
            </a:solidFill>
          </a:endParaRPr>
        </a:p>
        <a:p>
          <a:pPr marL="114300" lvl="1" indent="-114300" algn="l" defTabSz="577850">
            <a:lnSpc>
              <a:spcPct val="90000"/>
            </a:lnSpc>
            <a:spcBef>
              <a:spcPct val="0"/>
            </a:spcBef>
            <a:spcAft>
              <a:spcPct val="15000"/>
            </a:spcAft>
            <a:buChar char="••"/>
          </a:pPr>
          <a:r>
            <a:rPr lang="en-US" sz="1300" b="0" kern="1200" dirty="0" smtClean="0">
              <a:solidFill>
                <a:schemeClr val="tx1"/>
              </a:solidFill>
              <a:ea typeface="Calibri" charset="0"/>
              <a:cs typeface="Calibri" charset="0"/>
            </a:rPr>
            <a:t>MAC Learning</a:t>
          </a:r>
        </a:p>
        <a:p>
          <a:pPr marL="114300" lvl="1" indent="-114300" algn="l" defTabSz="577850">
            <a:lnSpc>
              <a:spcPct val="90000"/>
            </a:lnSpc>
            <a:spcBef>
              <a:spcPct val="0"/>
            </a:spcBef>
            <a:spcAft>
              <a:spcPct val="15000"/>
            </a:spcAft>
            <a:buChar char="••"/>
          </a:pPr>
          <a:r>
            <a:rPr lang="en-US" sz="1300" b="0" kern="1200" dirty="0" smtClean="0">
              <a:solidFill>
                <a:schemeClr val="tx1"/>
              </a:solidFill>
              <a:ea typeface="Calibri" charset="0"/>
              <a:cs typeface="Calibri" charset="0"/>
            </a:rPr>
            <a:t>Bridging</a:t>
          </a:r>
        </a:p>
        <a:p>
          <a:pPr marL="228600" lvl="2" indent="-114300" algn="l" defTabSz="577850">
            <a:lnSpc>
              <a:spcPct val="90000"/>
            </a:lnSpc>
            <a:spcBef>
              <a:spcPct val="0"/>
            </a:spcBef>
            <a:spcAft>
              <a:spcPct val="15000"/>
            </a:spcAft>
            <a:buChar char="••"/>
          </a:pPr>
          <a:r>
            <a:rPr lang="en-US" sz="1300" b="0" kern="1200" dirty="0" smtClean="0">
              <a:solidFill>
                <a:schemeClr val="tx1"/>
              </a:solidFill>
              <a:ea typeface="Calibri" charset="0"/>
              <a:cs typeface="Calibri" charset="0"/>
            </a:rPr>
            <a:t>Split-horizon group support/EFP Filtering</a:t>
          </a:r>
        </a:p>
        <a:p>
          <a:pPr marL="228600" lvl="2" indent="-114300" algn="l" defTabSz="577850">
            <a:lnSpc>
              <a:spcPct val="90000"/>
            </a:lnSpc>
            <a:spcBef>
              <a:spcPct val="0"/>
            </a:spcBef>
            <a:spcAft>
              <a:spcPct val="15000"/>
            </a:spcAft>
            <a:buChar char="••"/>
          </a:pPr>
          <a:r>
            <a:rPr lang="en-US" sz="1300" b="0" kern="1200" dirty="0" smtClean="0">
              <a:ea typeface="Calibri" charset="0"/>
              <a:cs typeface="Calibri" charset="0"/>
            </a:rPr>
            <a:t>VTR – push/pop/Translate (1:1,1:2, 2:1,2:2)</a:t>
          </a:r>
          <a:endParaRPr lang="en-US" sz="1300" b="0" kern="1200" dirty="0">
            <a:ea typeface="Calibri" charset="0"/>
            <a:cs typeface="Calibri" charset="0"/>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Calibri" charset="0"/>
              <a:cs typeface="Calibri" charset="0"/>
            </a:rPr>
            <a:t>ARP : Proxy, termination</a:t>
          </a:r>
          <a:endParaRPr lang="en-US" sz="1300" b="0" kern="1200" dirty="0">
            <a:ea typeface="Calibri" charset="0"/>
            <a:cs typeface="Calibri" charset="0"/>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Calibri" charset="0"/>
              <a:cs typeface="Calibri" charset="0"/>
            </a:rPr>
            <a:t>IRB: BVI Support with Router/MAC assignment</a:t>
          </a: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Calibri" charset="0"/>
              <a:cs typeface="Calibri" charset="0"/>
            </a:rPr>
            <a:t>Flooding</a:t>
          </a: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Calibri" charset="0"/>
              <a:cs typeface="Calibri" charset="0"/>
            </a:rPr>
            <a:t>Input ACLs</a:t>
          </a: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Calibri" charset="0"/>
              <a:cs typeface="Calibri" charset="0"/>
            </a:rPr>
            <a:t>Interface cross-connect</a:t>
          </a:r>
        </a:p>
      </dsp:txBody>
      <dsp:txXfrm>
        <a:off x="0" y="2158263"/>
        <a:ext cx="3868271" cy="2948400"/>
      </dsp:txXfrm>
    </dsp:sp>
    <dsp:sp modelId="{B787E8A2-126C-4E1F-9899-BCE8A39E851F}">
      <dsp:nvSpPr>
        <dsp:cNvPr id="0" name=""/>
        <dsp:cNvSpPr/>
      </dsp:nvSpPr>
      <dsp:spPr>
        <a:xfrm>
          <a:off x="193413" y="1966383"/>
          <a:ext cx="270778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48" tIns="0" rIns="102348" bIns="0" numCol="1" spcCol="1270" anchor="ctr" anchorCtr="0">
          <a:noAutofit/>
        </a:bodyPr>
        <a:lstStyle/>
        <a:p>
          <a:pPr lvl="0" algn="l" defTabSz="577850">
            <a:lnSpc>
              <a:spcPct val="90000"/>
            </a:lnSpc>
            <a:spcBef>
              <a:spcPct val="0"/>
            </a:spcBef>
            <a:spcAft>
              <a:spcPct val="35000"/>
            </a:spcAft>
          </a:pPr>
          <a:r>
            <a:rPr lang="en-GB" sz="1300" kern="1200" dirty="0" smtClean="0"/>
            <a:t>Layer 2</a:t>
          </a:r>
        </a:p>
      </dsp:txBody>
      <dsp:txXfrm>
        <a:off x="212147" y="1985117"/>
        <a:ext cx="2670321"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E2FCA-E46E-4BE5-8EA4-A5E6725F08BC}">
      <dsp:nvSpPr>
        <dsp:cNvPr id="0" name=""/>
        <dsp:cNvSpPr/>
      </dsp:nvSpPr>
      <dsp:spPr>
        <a:xfrm>
          <a:off x="0" y="224511"/>
          <a:ext cx="3639671" cy="2841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2479" tIns="229108" rIns="282479"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Source RPF</a:t>
          </a:r>
          <a:endParaRPr lang="en-US" sz="1100" b="0" kern="1200" dirty="0" smtClean="0"/>
        </a:p>
        <a:p>
          <a:pPr marL="57150" lvl="1"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Thousands of VRFs</a:t>
          </a:r>
        </a:p>
        <a:p>
          <a:pPr marL="114300" lvl="2"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Controlled cross-VRF lookups</a:t>
          </a:r>
        </a:p>
        <a:p>
          <a:pPr marL="57150" lvl="1"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Multipath – ECMP and Unequal Cost</a:t>
          </a:r>
        </a:p>
        <a:p>
          <a:pPr marL="57150" lvl="1" indent="-57150" algn="l" defTabSz="488950">
            <a:lnSpc>
              <a:spcPct val="90000"/>
            </a:lnSpc>
            <a:spcBef>
              <a:spcPct val="0"/>
            </a:spcBef>
            <a:spcAft>
              <a:spcPct val="15000"/>
            </a:spcAft>
            <a:buChar char="••"/>
          </a:pPr>
          <a:r>
            <a:rPr lang="en-US" sz="1100" b="0" kern="1200" dirty="0" err="1" smtClean="0">
              <a:solidFill>
                <a:srgbClr val="2B2929"/>
              </a:solidFill>
              <a:ea typeface="Calibri" charset="0"/>
              <a:cs typeface="Calibri" charset="0"/>
            </a:rPr>
            <a:t>IPSec</a:t>
          </a:r>
          <a:endParaRPr lang="en-US" sz="1100" b="0" kern="1200" dirty="0">
            <a:solidFill>
              <a:srgbClr val="3C3C3C"/>
            </a:solidFill>
          </a:endParaRPr>
        </a:p>
        <a:p>
          <a:pPr marL="57150" lvl="1"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IPv6</a:t>
          </a:r>
        </a:p>
        <a:p>
          <a:pPr marL="114300" lvl="2"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Neighbor discovery</a:t>
          </a:r>
        </a:p>
        <a:p>
          <a:pPr marL="114300" lvl="2"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Router Advertisement</a:t>
          </a:r>
        </a:p>
        <a:p>
          <a:pPr marL="114300" lvl="2" indent="-57150" algn="l" defTabSz="488950">
            <a:lnSpc>
              <a:spcPct val="90000"/>
            </a:lnSpc>
            <a:spcBef>
              <a:spcPct val="0"/>
            </a:spcBef>
            <a:spcAft>
              <a:spcPct val="15000"/>
            </a:spcAft>
            <a:buChar char="••"/>
          </a:pPr>
          <a:r>
            <a:rPr lang="en-US" sz="1100" b="0" kern="1200" dirty="0" smtClean="0">
              <a:solidFill>
                <a:srgbClr val="3C3C3C"/>
              </a:solidFill>
              <a:ea typeface="ＭＳ Ｐゴシック" charset="0"/>
              <a:cs typeface="ＭＳ Ｐゴシック" charset="0"/>
            </a:rPr>
            <a:t>Segment Routing</a:t>
          </a:r>
          <a:endParaRPr lang="en-US" sz="1100" b="0" kern="1200" dirty="0" smtClean="0">
            <a:solidFill>
              <a:srgbClr val="2B2929"/>
            </a:solidFill>
            <a:ea typeface="Calibri" charset="0"/>
            <a:cs typeface="Calibri" charset="0"/>
          </a:endParaRPr>
        </a:p>
        <a:p>
          <a:pPr marL="57150" lvl="1" indent="-57150" algn="l" defTabSz="488950">
            <a:lnSpc>
              <a:spcPct val="90000"/>
            </a:lnSpc>
            <a:spcBef>
              <a:spcPct val="0"/>
            </a:spcBef>
            <a:spcAft>
              <a:spcPct val="15000"/>
            </a:spcAft>
            <a:buChar char="••"/>
          </a:pPr>
          <a:r>
            <a:rPr lang="en-US" sz="1100" b="0" kern="1200" dirty="0" smtClean="0">
              <a:solidFill>
                <a:srgbClr val="3C3C3C"/>
              </a:solidFill>
            </a:rPr>
            <a:t>FIB 2.0</a:t>
          </a:r>
          <a:endParaRPr lang="en-US" sz="1100" b="0" kern="1200" dirty="0">
            <a:solidFill>
              <a:srgbClr val="3C3C3C"/>
            </a:solidFill>
          </a:endParaRPr>
        </a:p>
        <a:p>
          <a:pPr marL="114300" lvl="2"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Multimillion scalable FIBs</a:t>
          </a:r>
          <a:endParaRPr lang="en-US" sz="1100" b="0" kern="1200" dirty="0">
            <a:solidFill>
              <a:srgbClr val="3C3C3C"/>
            </a:solidFill>
          </a:endParaRPr>
        </a:p>
        <a:p>
          <a:pPr marL="114300" lvl="2" indent="-57150" algn="l" defTabSz="488950">
            <a:lnSpc>
              <a:spcPct val="90000"/>
            </a:lnSpc>
            <a:spcBef>
              <a:spcPct val="0"/>
            </a:spcBef>
            <a:spcAft>
              <a:spcPct val="15000"/>
            </a:spcAft>
            <a:buChar char="••"/>
          </a:pPr>
          <a:r>
            <a:rPr lang="en-US" sz="1100" b="0" kern="1200" dirty="0" smtClean="0">
              <a:solidFill>
                <a:srgbClr val="3C3C3C"/>
              </a:solidFill>
            </a:rPr>
            <a:t>Recursive FIB lookup, failure detection</a:t>
          </a:r>
          <a:endParaRPr lang="en-US" sz="1100" b="0" kern="1200" dirty="0">
            <a:solidFill>
              <a:srgbClr val="3C3C3C"/>
            </a:solidFill>
          </a:endParaRPr>
        </a:p>
        <a:p>
          <a:pPr marL="114300" lvl="2" indent="-57150" algn="l" defTabSz="488950">
            <a:lnSpc>
              <a:spcPct val="90000"/>
            </a:lnSpc>
            <a:spcBef>
              <a:spcPct val="0"/>
            </a:spcBef>
            <a:spcAft>
              <a:spcPct val="15000"/>
            </a:spcAft>
            <a:buChar char="••"/>
          </a:pPr>
          <a:r>
            <a:rPr lang="en-US" sz="1100" b="0" kern="1200" dirty="0" smtClean="0">
              <a:solidFill>
                <a:srgbClr val="3C3C3C"/>
              </a:solidFill>
            </a:rPr>
            <a:t>IP MPLS FIB</a:t>
          </a:r>
          <a:endParaRPr lang="en-US" sz="1100" b="0" kern="1200" dirty="0">
            <a:solidFill>
              <a:srgbClr val="3C3C3C"/>
            </a:solidFill>
          </a:endParaRPr>
        </a:p>
        <a:p>
          <a:pPr marL="114300" lvl="2" indent="-57150" algn="l" defTabSz="488950">
            <a:lnSpc>
              <a:spcPct val="90000"/>
            </a:lnSpc>
            <a:spcBef>
              <a:spcPct val="0"/>
            </a:spcBef>
            <a:spcAft>
              <a:spcPct val="15000"/>
            </a:spcAft>
            <a:buChar char="••"/>
          </a:pPr>
          <a:r>
            <a:rPr lang="en-US" sz="1100" b="0" kern="1200" dirty="0" smtClean="0">
              <a:solidFill>
                <a:srgbClr val="3C3C3C"/>
              </a:solidFill>
            </a:rPr>
            <a:t>Shared FIB adjacencies</a:t>
          </a:r>
          <a:endParaRPr lang="en-US" sz="1100" b="0" kern="1200" dirty="0">
            <a:solidFill>
              <a:srgbClr val="3C3C3C"/>
            </a:solidFill>
          </a:endParaRPr>
        </a:p>
      </dsp:txBody>
      <dsp:txXfrm>
        <a:off x="0" y="224511"/>
        <a:ext cx="3639671" cy="2841300"/>
      </dsp:txXfrm>
    </dsp:sp>
    <dsp:sp modelId="{344CDA4D-AD22-4623-856E-1BBA910484EF}">
      <dsp:nvSpPr>
        <dsp:cNvPr id="0" name=""/>
        <dsp:cNvSpPr/>
      </dsp:nvSpPr>
      <dsp:spPr>
        <a:xfrm>
          <a:off x="181983" y="62151"/>
          <a:ext cx="254776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300" tIns="0" rIns="96300" bIns="0" numCol="1" spcCol="1270" anchor="ctr" anchorCtr="0">
          <a:noAutofit/>
        </a:bodyPr>
        <a:lstStyle/>
        <a:p>
          <a:pPr lvl="0" algn="l" defTabSz="488950">
            <a:lnSpc>
              <a:spcPct val="90000"/>
            </a:lnSpc>
            <a:spcBef>
              <a:spcPct val="0"/>
            </a:spcBef>
            <a:spcAft>
              <a:spcPct val="35000"/>
            </a:spcAft>
          </a:pPr>
          <a:r>
            <a:rPr lang="en-GB" sz="1100" kern="1200" dirty="0" smtClean="0"/>
            <a:t>Layer 3</a:t>
          </a:r>
        </a:p>
      </dsp:txBody>
      <dsp:txXfrm>
        <a:off x="197835" y="78003"/>
        <a:ext cx="2516065" cy="293016"/>
      </dsp:txXfrm>
    </dsp:sp>
    <dsp:sp modelId="{34A9DD7B-7F86-4469-955B-B898B8AC5665}">
      <dsp:nvSpPr>
        <dsp:cNvPr id="0" name=""/>
        <dsp:cNvSpPr/>
      </dsp:nvSpPr>
      <dsp:spPr>
        <a:xfrm>
          <a:off x="0" y="3287572"/>
          <a:ext cx="3639671"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2479" tIns="229108" rIns="282479" bIns="78232" numCol="1" spcCol="1270" anchor="t" anchorCtr="0">
          <a:noAutofit/>
        </a:bodyPr>
        <a:lstStyle/>
        <a:p>
          <a:pPr marL="57150" lvl="1" indent="-57150" algn="l" defTabSz="488950">
            <a:lnSpc>
              <a:spcPct val="90000"/>
            </a:lnSpc>
            <a:spcBef>
              <a:spcPct val="0"/>
            </a:spcBef>
            <a:spcAft>
              <a:spcPct val="15000"/>
            </a:spcAft>
            <a:buChar char="••"/>
          </a:pPr>
          <a:r>
            <a:rPr lang="en-GB" sz="1100" b="0" kern="1200" dirty="0" smtClean="0">
              <a:solidFill>
                <a:srgbClr val="3C3C3C"/>
              </a:solidFill>
            </a:rPr>
            <a:t>UDP</a:t>
          </a:r>
          <a:endParaRPr lang="en-US" sz="1100" b="0" kern="1200" dirty="0">
            <a:solidFill>
              <a:srgbClr val="3C3C3C"/>
            </a:solidFill>
          </a:endParaRPr>
        </a:p>
        <a:p>
          <a:pPr marL="57150" lvl="1" indent="-57150" algn="l" defTabSz="488950">
            <a:lnSpc>
              <a:spcPct val="90000"/>
            </a:lnSpc>
            <a:spcBef>
              <a:spcPct val="0"/>
            </a:spcBef>
            <a:spcAft>
              <a:spcPct val="15000"/>
            </a:spcAft>
            <a:buChar char="••"/>
          </a:pPr>
          <a:r>
            <a:rPr lang="en-GB" sz="1100" b="0" kern="1200" dirty="0" smtClean="0">
              <a:solidFill>
                <a:srgbClr val="3C3C3C"/>
              </a:solidFill>
            </a:rPr>
            <a:t>TCP</a:t>
          </a:r>
          <a:endParaRPr lang="en-US" sz="1100" b="0" kern="1200" dirty="0">
            <a:solidFill>
              <a:srgbClr val="3C3C3C"/>
            </a:solidFill>
          </a:endParaRPr>
        </a:p>
        <a:p>
          <a:pPr marL="57150" lvl="1" indent="-57150" algn="l" defTabSz="488950">
            <a:lnSpc>
              <a:spcPct val="90000"/>
            </a:lnSpc>
            <a:spcBef>
              <a:spcPct val="0"/>
            </a:spcBef>
            <a:spcAft>
              <a:spcPct val="15000"/>
            </a:spcAft>
            <a:buChar char="••"/>
          </a:pPr>
          <a:r>
            <a:rPr lang="en-GB" sz="1100" b="0" kern="1200" dirty="0" smtClean="0">
              <a:solidFill>
                <a:srgbClr val="3C3C3C"/>
              </a:solidFill>
            </a:rPr>
            <a:t>Sockets: FIFO, Socket </a:t>
          </a:r>
          <a:r>
            <a:rPr lang="en-GB" sz="1100" b="0" kern="1200" dirty="0" err="1" smtClean="0">
              <a:solidFill>
                <a:srgbClr val="3C3C3C"/>
              </a:solidFill>
            </a:rPr>
            <a:t>PreLoad</a:t>
          </a:r>
          <a:endParaRPr lang="en-US" sz="1100" b="0" kern="1200" dirty="0">
            <a:solidFill>
              <a:srgbClr val="3C3C3C"/>
            </a:solidFill>
          </a:endParaRPr>
        </a:p>
      </dsp:txBody>
      <dsp:txXfrm>
        <a:off x="0" y="3287572"/>
        <a:ext cx="3639671" cy="831600"/>
      </dsp:txXfrm>
    </dsp:sp>
    <dsp:sp modelId="{F10825CA-DDB3-42F3-BD5D-31A5CFF77F12}">
      <dsp:nvSpPr>
        <dsp:cNvPr id="0" name=""/>
        <dsp:cNvSpPr/>
      </dsp:nvSpPr>
      <dsp:spPr>
        <a:xfrm>
          <a:off x="181983" y="3125212"/>
          <a:ext cx="254776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300" tIns="0" rIns="96300" bIns="0" numCol="1" spcCol="1270" anchor="ctr" anchorCtr="0">
          <a:noAutofit/>
        </a:bodyPr>
        <a:lstStyle/>
        <a:p>
          <a:pPr lvl="0" algn="l" defTabSz="488950">
            <a:lnSpc>
              <a:spcPct val="90000"/>
            </a:lnSpc>
            <a:spcBef>
              <a:spcPct val="0"/>
            </a:spcBef>
            <a:spcAft>
              <a:spcPct val="35000"/>
            </a:spcAft>
          </a:pPr>
          <a:r>
            <a:rPr lang="en-GB" sz="1100" b="0" kern="1200" dirty="0" smtClean="0">
              <a:solidFill>
                <a:schemeClr val="bg1"/>
              </a:solidFill>
            </a:rPr>
            <a:t>Layer 4</a:t>
          </a:r>
          <a:endParaRPr lang="en-US" sz="1100" b="0" kern="1200" dirty="0">
            <a:solidFill>
              <a:schemeClr val="bg1"/>
            </a:solidFill>
          </a:endParaRPr>
        </a:p>
      </dsp:txBody>
      <dsp:txXfrm>
        <a:off x="197835" y="3141064"/>
        <a:ext cx="2516065" cy="293016"/>
      </dsp:txXfrm>
    </dsp:sp>
    <dsp:sp modelId="{B40008B0-5E5F-4A16-BB3E-4A3523F84858}">
      <dsp:nvSpPr>
        <dsp:cNvPr id="0" name=""/>
        <dsp:cNvSpPr/>
      </dsp:nvSpPr>
      <dsp:spPr>
        <a:xfrm>
          <a:off x="0" y="4340932"/>
          <a:ext cx="3639671" cy="138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2479" tIns="229108" rIns="282479"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smtClean="0">
              <a:solidFill>
                <a:srgbClr val="3C3C3C"/>
              </a:solidFill>
              <a:ea typeface="Calibri" charset="0"/>
              <a:cs typeface="Calibri" charset="0"/>
            </a:rPr>
            <a:t>GRE</a:t>
          </a:r>
          <a:endParaRPr lang="en-US" sz="1100" b="0" kern="1200" dirty="0">
            <a:solidFill>
              <a:srgbClr val="3C3C3C"/>
            </a:solidFill>
          </a:endParaRPr>
        </a:p>
        <a:p>
          <a:pPr marL="114300" lvl="2" indent="-57150" algn="l" defTabSz="488950">
            <a:lnSpc>
              <a:spcPct val="90000"/>
            </a:lnSpc>
            <a:spcBef>
              <a:spcPct val="0"/>
            </a:spcBef>
            <a:spcAft>
              <a:spcPct val="15000"/>
            </a:spcAft>
            <a:buChar char="••"/>
          </a:pPr>
          <a:r>
            <a:rPr lang="en-US" sz="1100" b="0" kern="1200" dirty="0" smtClean="0">
              <a:solidFill>
                <a:srgbClr val="3C3C3C"/>
              </a:solidFill>
              <a:ea typeface="Calibri" charset="0"/>
              <a:cs typeface="Calibri" charset="0"/>
            </a:rPr>
            <a:t>MPLS-GRE</a:t>
          </a:r>
        </a:p>
        <a:p>
          <a:pPr marL="114300" lvl="2" indent="-57150" algn="l" defTabSz="488950">
            <a:lnSpc>
              <a:spcPct val="90000"/>
            </a:lnSpc>
            <a:spcBef>
              <a:spcPct val="0"/>
            </a:spcBef>
            <a:spcAft>
              <a:spcPct val="15000"/>
            </a:spcAft>
            <a:buChar char="••"/>
          </a:pPr>
          <a:r>
            <a:rPr lang="en-US" sz="1100" b="0" kern="1200" dirty="0" smtClean="0">
              <a:solidFill>
                <a:srgbClr val="3C3C3C"/>
              </a:solidFill>
              <a:ea typeface="Calibri" charset="0"/>
              <a:cs typeface="Calibri" charset="0"/>
            </a:rPr>
            <a:t>NSH-GRE </a:t>
          </a:r>
        </a:p>
        <a:p>
          <a:pPr marL="57150" lvl="1" indent="-57150" algn="l" defTabSz="488950">
            <a:lnSpc>
              <a:spcPct val="90000"/>
            </a:lnSpc>
            <a:spcBef>
              <a:spcPct val="0"/>
            </a:spcBef>
            <a:spcAft>
              <a:spcPct val="15000"/>
            </a:spcAft>
            <a:buChar char="••"/>
          </a:pPr>
          <a:r>
            <a:rPr lang="en-US" sz="1100" b="0" kern="1200" smtClean="0">
              <a:solidFill>
                <a:srgbClr val="3C3C3C"/>
              </a:solidFill>
              <a:ea typeface="Calibri" charset="0"/>
              <a:cs typeface="Calibri" charset="0"/>
            </a:rPr>
            <a:t>VXLAN</a:t>
          </a:r>
          <a:endParaRPr lang="en-US" sz="1100" b="0" kern="1200" dirty="0" smtClean="0">
            <a:solidFill>
              <a:srgbClr val="3C3C3C"/>
            </a:solidFill>
            <a:ea typeface="Calibri" charset="0"/>
            <a:cs typeface="Calibri" charset="0"/>
          </a:endParaRPr>
        </a:p>
        <a:p>
          <a:pPr marL="57150" lvl="1" indent="-57150" algn="l" defTabSz="488950">
            <a:lnSpc>
              <a:spcPct val="90000"/>
            </a:lnSpc>
            <a:spcBef>
              <a:spcPct val="0"/>
            </a:spcBef>
            <a:spcAft>
              <a:spcPct val="15000"/>
            </a:spcAft>
            <a:buChar char="••"/>
          </a:pPr>
          <a:r>
            <a:rPr lang="en-US" sz="1100" b="0" kern="1200" dirty="0" smtClean="0">
              <a:solidFill>
                <a:srgbClr val="3C3C3C"/>
              </a:solidFill>
              <a:ea typeface="Calibri" charset="0"/>
              <a:cs typeface="Calibri" charset="0"/>
            </a:rPr>
            <a:t>VXLAN-GPE</a:t>
          </a:r>
        </a:p>
        <a:p>
          <a:pPr marL="57150" lvl="1" indent="-57150" algn="l" defTabSz="488950">
            <a:lnSpc>
              <a:spcPct val="90000"/>
            </a:lnSpc>
            <a:spcBef>
              <a:spcPct val="0"/>
            </a:spcBef>
            <a:spcAft>
              <a:spcPct val="15000"/>
            </a:spcAft>
            <a:buChar char="••"/>
          </a:pPr>
          <a:r>
            <a:rPr lang="en-US" sz="1100" b="0" kern="1200" dirty="0" smtClean="0">
              <a:solidFill>
                <a:srgbClr val="2B2929"/>
              </a:solidFill>
              <a:ea typeface="Calibri" charset="0"/>
              <a:cs typeface="Calibri" charset="0"/>
            </a:rPr>
            <a:t>L2TPv3</a:t>
          </a:r>
        </a:p>
      </dsp:txBody>
      <dsp:txXfrm>
        <a:off x="0" y="4340932"/>
        <a:ext cx="3639671" cy="1386000"/>
      </dsp:txXfrm>
    </dsp:sp>
    <dsp:sp modelId="{DBEF49C2-7003-4FEE-AAD6-757FF1B2E178}">
      <dsp:nvSpPr>
        <dsp:cNvPr id="0" name=""/>
        <dsp:cNvSpPr/>
      </dsp:nvSpPr>
      <dsp:spPr>
        <a:xfrm>
          <a:off x="181983" y="4178572"/>
          <a:ext cx="2547769"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300" tIns="0" rIns="96300" bIns="0" numCol="1" spcCol="1270" anchor="ctr" anchorCtr="0">
          <a:noAutofit/>
        </a:bodyPr>
        <a:lstStyle/>
        <a:p>
          <a:pPr lvl="0" algn="l" defTabSz="488950">
            <a:lnSpc>
              <a:spcPct val="90000"/>
            </a:lnSpc>
            <a:spcBef>
              <a:spcPct val="0"/>
            </a:spcBef>
            <a:spcAft>
              <a:spcPct val="35000"/>
            </a:spcAft>
          </a:pPr>
          <a:r>
            <a:rPr lang="en-GB" sz="1100" b="0" kern="1200" dirty="0" smtClean="0">
              <a:solidFill>
                <a:schemeClr val="bg1"/>
              </a:solidFill>
            </a:rPr>
            <a:t>Overlays</a:t>
          </a:r>
          <a:endParaRPr lang="en-US" sz="1100" b="0" kern="1200" dirty="0">
            <a:solidFill>
              <a:schemeClr val="bg1"/>
            </a:solidFill>
          </a:endParaRPr>
        </a:p>
      </dsp:txBody>
      <dsp:txXfrm>
        <a:off x="197835" y="4194424"/>
        <a:ext cx="2516065"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E2FCA-E46E-4BE5-8EA4-A5E6725F08BC}">
      <dsp:nvSpPr>
        <dsp:cNvPr id="0" name=""/>
        <dsp:cNvSpPr/>
      </dsp:nvSpPr>
      <dsp:spPr>
        <a:xfrm>
          <a:off x="0" y="418581"/>
          <a:ext cx="3868271" cy="3276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21" tIns="270764" rIns="300221"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dirty="0" smtClean="0">
              <a:solidFill>
                <a:srgbClr val="2B2929"/>
              </a:solidFill>
              <a:ea typeface="Calibri" charset="0"/>
              <a:cs typeface="Calibri" charset="0"/>
            </a:rPr>
            <a:t>Mandatory Input Checks:</a:t>
          </a:r>
          <a:endParaRPr lang="en-GB" sz="1300" b="0" kern="1200" dirty="0" smtClean="0"/>
        </a:p>
        <a:p>
          <a:pPr marL="228600" lvl="2" indent="-114300" algn="l" defTabSz="577850">
            <a:lnSpc>
              <a:spcPct val="90000"/>
            </a:lnSpc>
            <a:spcBef>
              <a:spcPct val="0"/>
            </a:spcBef>
            <a:spcAft>
              <a:spcPct val="15000"/>
            </a:spcAft>
            <a:buChar char="••"/>
          </a:pPr>
          <a:r>
            <a:rPr lang="en-US" sz="1300" b="0" kern="1200" dirty="0" smtClean="0">
              <a:solidFill>
                <a:srgbClr val="2B2929"/>
              </a:solidFill>
              <a:ea typeface="Calibri" charset="0"/>
              <a:cs typeface="Calibri" charset="0"/>
            </a:rPr>
            <a:t>TTL expiration, Header checksum, L2 length &lt; IP length, ARP resolution/snooping, </a:t>
          </a:r>
          <a:r>
            <a:rPr lang="en-US" sz="1300" b="0" kern="1200" dirty="0" smtClean="0">
              <a:solidFill>
                <a:srgbClr val="3C3C3C"/>
              </a:solidFill>
            </a:rPr>
            <a:t>per interface whitelists</a:t>
          </a:r>
          <a:endParaRPr lang="en-US" sz="1300" b="0" kern="1200" dirty="0" smtClean="0">
            <a:solidFill>
              <a:srgbClr val="2B2929"/>
            </a:solidFill>
            <a:ea typeface="Calibri" charset="0"/>
            <a:cs typeface="Calibri" charset="0"/>
          </a:endParaRPr>
        </a:p>
        <a:p>
          <a:pPr marL="114300" lvl="1" indent="-114300" algn="l" defTabSz="577850">
            <a:lnSpc>
              <a:spcPct val="90000"/>
            </a:lnSpc>
            <a:spcBef>
              <a:spcPct val="0"/>
            </a:spcBef>
            <a:spcAft>
              <a:spcPct val="15000"/>
            </a:spcAft>
            <a:buChar char="••"/>
          </a:pPr>
          <a:r>
            <a:rPr lang="en-US" sz="1300" b="0" kern="1200" dirty="0" smtClean="0">
              <a:solidFill>
                <a:srgbClr val="2B2929"/>
              </a:solidFill>
              <a:ea typeface="Calibri" charset="0"/>
              <a:cs typeface="Calibri" charset="0"/>
            </a:rPr>
            <a:t>Multiple million Classifiers, arbitrary N-tuple</a:t>
          </a:r>
          <a:endParaRPr lang="en-US" sz="1300" b="0" kern="1200" dirty="0">
            <a:solidFill>
              <a:srgbClr val="2B2929"/>
            </a:solidFill>
            <a:ea typeface="Calibri" charset="0"/>
            <a:cs typeface="Calibri" charset="0"/>
          </a:endParaRPr>
        </a:p>
        <a:p>
          <a:pPr marL="114300" lvl="1" indent="-114300" algn="l" defTabSz="577850">
            <a:lnSpc>
              <a:spcPct val="90000"/>
            </a:lnSpc>
            <a:spcBef>
              <a:spcPct val="0"/>
            </a:spcBef>
            <a:spcAft>
              <a:spcPct val="15000"/>
            </a:spcAft>
            <a:buChar char="••"/>
          </a:pPr>
          <a:r>
            <a:rPr lang="en-US" sz="1300" b="0" kern="1200" smtClean="0">
              <a:solidFill>
                <a:srgbClr val="3C3C3C"/>
              </a:solidFill>
            </a:rPr>
            <a:t>Lawful Intercept</a:t>
          </a:r>
          <a:endParaRPr lang="en-US" sz="1300" b="0" kern="1200" dirty="0">
            <a:solidFill>
              <a:srgbClr val="2B2929"/>
            </a:solidFill>
            <a:ea typeface="Calibri" charset="0"/>
            <a:cs typeface="Calibri" charset="0"/>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rPr>
            <a:t>Policer</a:t>
          </a:r>
        </a:p>
        <a:p>
          <a:pPr marL="114300" lvl="1" indent="-114300" algn="l" defTabSz="577850">
            <a:lnSpc>
              <a:spcPct val="90000"/>
            </a:lnSpc>
            <a:spcBef>
              <a:spcPct val="0"/>
            </a:spcBef>
            <a:spcAft>
              <a:spcPct val="15000"/>
            </a:spcAft>
            <a:buChar char="••"/>
          </a:pPr>
          <a:r>
            <a:rPr lang="en-US" sz="1300" b="0" kern="1200" smtClean="0">
              <a:solidFill>
                <a:srgbClr val="3C3C3C"/>
              </a:solidFill>
            </a:rPr>
            <a:t>GBP/Security Groups classifier support</a:t>
          </a:r>
          <a:endParaRPr lang="en-US" sz="1300" b="0" kern="1200" dirty="0" smtClean="0">
            <a:solidFill>
              <a:srgbClr val="3C3C3C"/>
            </a:solidFill>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rPr>
            <a:t>Connection tracking</a:t>
          </a:r>
          <a:endParaRPr lang="en-US" sz="1300" b="0" kern="1200" dirty="0">
            <a:solidFill>
              <a:srgbClr val="3C3C3C"/>
            </a:solidFill>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ＭＳ Ｐゴシック" charset="0"/>
              <a:cs typeface="ＭＳ Ｐゴシック" charset="0"/>
            </a:rPr>
            <a:t>MAP/LW46</a:t>
          </a:r>
          <a:endParaRPr lang="en-US" sz="1300" b="0" kern="1200" dirty="0">
            <a:solidFill>
              <a:srgbClr val="3C3C3C"/>
            </a:solidFill>
          </a:endParaRPr>
        </a:p>
        <a:p>
          <a:pPr marL="114300" lvl="1" indent="-114300" algn="l" defTabSz="577850">
            <a:lnSpc>
              <a:spcPct val="90000"/>
            </a:lnSpc>
            <a:spcBef>
              <a:spcPct val="0"/>
            </a:spcBef>
            <a:spcAft>
              <a:spcPct val="15000"/>
            </a:spcAft>
            <a:buChar char="••"/>
          </a:pPr>
          <a:r>
            <a:rPr lang="en-US" sz="1300" b="0" kern="1200" smtClean="0">
              <a:solidFill>
                <a:srgbClr val="3C3C3C"/>
              </a:solidFill>
            </a:rPr>
            <a:t>SNAT</a:t>
          </a:r>
          <a:endParaRPr lang="en-US" sz="1300" b="0" kern="1200" dirty="0">
            <a:solidFill>
              <a:srgbClr val="3C3C3C"/>
            </a:solidFill>
          </a:endParaRPr>
        </a:p>
        <a:p>
          <a:pPr marL="114300" lvl="1" indent="-114300" algn="l" defTabSz="577850">
            <a:lnSpc>
              <a:spcPct val="90000"/>
            </a:lnSpc>
            <a:spcBef>
              <a:spcPct val="0"/>
            </a:spcBef>
            <a:spcAft>
              <a:spcPct val="15000"/>
            </a:spcAft>
            <a:buChar char="••"/>
          </a:pPr>
          <a:r>
            <a:rPr lang="en-US" sz="1300" b="0" kern="1200" dirty="0" err="1" smtClean="0">
              <a:solidFill>
                <a:srgbClr val="3C3C3C"/>
              </a:solidFill>
            </a:rPr>
            <a:t>MagLev</a:t>
          </a:r>
          <a:r>
            <a:rPr lang="en-US" sz="1300" b="0" kern="1200" dirty="0" smtClean="0">
              <a:solidFill>
                <a:srgbClr val="3C3C3C"/>
              </a:solidFill>
            </a:rPr>
            <a:t>-like Load Balancer</a:t>
          </a:r>
        </a:p>
        <a:p>
          <a:pPr marL="114300" lvl="1" indent="-114300" algn="l" defTabSz="577850">
            <a:lnSpc>
              <a:spcPct val="90000"/>
            </a:lnSpc>
            <a:spcBef>
              <a:spcPct val="0"/>
            </a:spcBef>
            <a:spcAft>
              <a:spcPct val="15000"/>
            </a:spcAft>
            <a:buChar char="••"/>
          </a:pPr>
          <a:r>
            <a:rPr lang="en-US" sz="1300" b="0" kern="1200" dirty="0" smtClean="0">
              <a:solidFill>
                <a:srgbClr val="3C3C3C"/>
              </a:solidFill>
            </a:rPr>
            <a:t>Identifier Locator Addressing (ILA)</a:t>
          </a:r>
        </a:p>
        <a:p>
          <a:pPr marL="114300" lvl="1" indent="-114300" algn="l" defTabSz="577850">
            <a:lnSpc>
              <a:spcPct val="90000"/>
            </a:lnSpc>
            <a:spcBef>
              <a:spcPct val="0"/>
            </a:spcBef>
            <a:spcAft>
              <a:spcPct val="15000"/>
            </a:spcAft>
            <a:buChar char="••"/>
          </a:pPr>
          <a:r>
            <a:rPr lang="en-US" sz="1300" b="0" kern="1200" dirty="0" smtClean="0">
              <a:solidFill>
                <a:srgbClr val="3C3C3C"/>
              </a:solidFill>
            </a:rPr>
            <a:t>High performance port range ingress filtering</a:t>
          </a:r>
        </a:p>
      </dsp:txBody>
      <dsp:txXfrm>
        <a:off x="0" y="418581"/>
        <a:ext cx="3868271" cy="3276000"/>
      </dsp:txXfrm>
    </dsp:sp>
    <dsp:sp modelId="{344CDA4D-AD22-4623-856E-1BBA910484EF}">
      <dsp:nvSpPr>
        <dsp:cNvPr id="0" name=""/>
        <dsp:cNvSpPr/>
      </dsp:nvSpPr>
      <dsp:spPr>
        <a:xfrm>
          <a:off x="193413" y="199805"/>
          <a:ext cx="270778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48" tIns="0" rIns="102348" bIns="0" numCol="1" spcCol="1270" anchor="ctr" anchorCtr="0">
          <a:noAutofit/>
        </a:bodyPr>
        <a:lstStyle/>
        <a:p>
          <a:pPr lvl="0" algn="l" defTabSz="577850">
            <a:lnSpc>
              <a:spcPct val="90000"/>
            </a:lnSpc>
            <a:spcBef>
              <a:spcPct val="0"/>
            </a:spcBef>
            <a:spcAft>
              <a:spcPct val="35000"/>
            </a:spcAft>
          </a:pPr>
          <a:r>
            <a:rPr lang="en-GB" sz="1300" kern="1200" dirty="0" smtClean="0"/>
            <a:t>Traffic Management</a:t>
          </a:r>
        </a:p>
      </dsp:txBody>
      <dsp:txXfrm>
        <a:off x="212147" y="218539"/>
        <a:ext cx="2670321" cy="346292"/>
      </dsp:txXfrm>
    </dsp:sp>
    <dsp:sp modelId="{1156CEFA-A9D9-4F16-AD40-FF7270AA1216}">
      <dsp:nvSpPr>
        <dsp:cNvPr id="0" name=""/>
        <dsp:cNvSpPr/>
      </dsp:nvSpPr>
      <dsp:spPr>
        <a:xfrm>
          <a:off x="0" y="3929766"/>
          <a:ext cx="3868271"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0221" tIns="270764" rIns="300221" bIns="92456" numCol="1" spcCol="1270" anchor="t" anchorCtr="0">
          <a:noAutofit/>
        </a:bodyPr>
        <a:lstStyle/>
        <a:p>
          <a:pPr marL="114300" lvl="1" indent="-114300" algn="l" defTabSz="577850">
            <a:lnSpc>
              <a:spcPct val="90000"/>
            </a:lnSpc>
            <a:spcBef>
              <a:spcPct val="0"/>
            </a:spcBef>
            <a:spcAft>
              <a:spcPct val="15000"/>
            </a:spcAft>
            <a:buChar char="••"/>
          </a:pPr>
          <a:r>
            <a:rPr lang="en-US" sz="1300" b="0" kern="1200" dirty="0" smtClean="0">
              <a:solidFill>
                <a:srgbClr val="3C3C3C"/>
              </a:solidFill>
              <a:ea typeface="ＭＳ Ｐゴシック" charset="0"/>
              <a:cs typeface="ＭＳ Ｐゴシック" charset="0"/>
            </a:rPr>
            <a:t>LISP</a:t>
          </a:r>
          <a:endParaRPr lang="en-US" sz="1300" b="0" kern="1200" dirty="0">
            <a:solidFill>
              <a:srgbClr val="3C3C3C"/>
            </a:solidFill>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ＭＳ Ｐゴシック" charset="0"/>
              <a:cs typeface="ＭＳ Ｐゴシック" charset="0"/>
            </a:rPr>
            <a:t>NSH</a:t>
          </a:r>
        </a:p>
        <a:p>
          <a:pPr marL="114300" lvl="1" indent="-114300" algn="l" defTabSz="577850">
            <a:lnSpc>
              <a:spcPct val="90000"/>
            </a:lnSpc>
            <a:spcBef>
              <a:spcPct val="0"/>
            </a:spcBef>
            <a:spcAft>
              <a:spcPct val="15000"/>
            </a:spcAft>
            <a:buChar char="••"/>
          </a:pPr>
          <a:r>
            <a:rPr lang="en-US" sz="1300" b="0" kern="1200" dirty="0" err="1" smtClean="0">
              <a:solidFill>
                <a:srgbClr val="3C3C3C"/>
              </a:solidFill>
              <a:ea typeface="ＭＳ Ｐゴシック" charset="0"/>
              <a:cs typeface="ＭＳ Ｐゴシック" charset="0"/>
            </a:rPr>
            <a:t>iOAM</a:t>
          </a:r>
          <a:endParaRPr lang="en-US" sz="1300" b="0" kern="1200" dirty="0" smtClean="0">
            <a:solidFill>
              <a:srgbClr val="3C3C3C"/>
            </a:solidFill>
            <a:ea typeface="ＭＳ Ｐゴシック" charset="0"/>
            <a:cs typeface="ＭＳ Ｐゴシック" charset="0"/>
          </a:endParaRPr>
        </a:p>
        <a:p>
          <a:pPr marL="114300" lvl="1" indent="-114300" algn="l" defTabSz="577850">
            <a:lnSpc>
              <a:spcPct val="90000"/>
            </a:lnSpc>
            <a:spcBef>
              <a:spcPct val="0"/>
            </a:spcBef>
            <a:spcAft>
              <a:spcPct val="15000"/>
            </a:spcAft>
            <a:buChar char="••"/>
          </a:pPr>
          <a:r>
            <a:rPr lang="en-US" sz="1300" b="0" kern="1200" dirty="0" smtClean="0">
              <a:solidFill>
                <a:srgbClr val="3C3C3C"/>
              </a:solidFill>
              <a:ea typeface="ＭＳ Ｐゴシック" charset="0"/>
              <a:cs typeface="ＭＳ Ｐゴシック" charset="0"/>
            </a:rPr>
            <a:t>DHCP</a:t>
          </a:r>
        </a:p>
        <a:p>
          <a:pPr marL="114300" lvl="1" indent="-114300" algn="l" defTabSz="577850">
            <a:lnSpc>
              <a:spcPct val="90000"/>
            </a:lnSpc>
            <a:spcBef>
              <a:spcPct val="0"/>
            </a:spcBef>
            <a:spcAft>
              <a:spcPct val="15000"/>
            </a:spcAft>
            <a:buChar char="••"/>
          </a:pPr>
          <a:r>
            <a:rPr lang="en-GB" sz="1300" b="0" kern="1200" dirty="0" smtClean="0">
              <a:solidFill>
                <a:srgbClr val="3C3C3C"/>
              </a:solidFill>
              <a:ea typeface="ＭＳ Ｐゴシック" charset="0"/>
              <a:cs typeface="ＭＳ Ｐゴシック" charset="0"/>
            </a:rPr>
            <a:t>IKEv2</a:t>
          </a:r>
          <a:endParaRPr lang="en-US" sz="1300" b="0" kern="1200" dirty="0" smtClean="0">
            <a:solidFill>
              <a:srgbClr val="3C3C3C"/>
            </a:solidFill>
            <a:ea typeface="ＭＳ Ｐゴシック" charset="0"/>
            <a:cs typeface="ＭＳ Ｐゴシック" charset="0"/>
          </a:endParaRPr>
        </a:p>
      </dsp:txBody>
      <dsp:txXfrm>
        <a:off x="0" y="3929766"/>
        <a:ext cx="3868271" cy="1392300"/>
      </dsp:txXfrm>
    </dsp:sp>
    <dsp:sp modelId="{603A051B-135E-4E0E-8062-52AE1BE7EA95}">
      <dsp:nvSpPr>
        <dsp:cNvPr id="0" name=""/>
        <dsp:cNvSpPr/>
      </dsp:nvSpPr>
      <dsp:spPr>
        <a:xfrm>
          <a:off x="193413" y="3737886"/>
          <a:ext cx="270778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348" tIns="0" rIns="102348" bIns="0" numCol="1" spcCol="1270" anchor="ctr" anchorCtr="0">
          <a:noAutofit/>
        </a:bodyPr>
        <a:lstStyle/>
        <a:p>
          <a:pPr lvl="0" algn="l" defTabSz="577850">
            <a:lnSpc>
              <a:spcPct val="90000"/>
            </a:lnSpc>
            <a:spcBef>
              <a:spcPct val="0"/>
            </a:spcBef>
            <a:spcAft>
              <a:spcPct val="35000"/>
            </a:spcAft>
          </a:pPr>
          <a:r>
            <a:rPr lang="en-GB" sz="1300" b="0" kern="1200" dirty="0" smtClean="0">
              <a:solidFill>
                <a:schemeClr val="bg1"/>
              </a:solidFill>
            </a:rPr>
            <a:t>	Control Plane</a:t>
          </a:r>
          <a:endParaRPr lang="en-US" sz="1300" b="0" kern="1200" dirty="0">
            <a:solidFill>
              <a:schemeClr val="bg1"/>
            </a:solidFill>
          </a:endParaRPr>
        </a:p>
      </dsp:txBody>
      <dsp:txXfrm>
        <a:off x="212147" y="3756620"/>
        <a:ext cx="267032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0.41399</cdr:x>
      <cdr:y>0.23292</cdr:y>
    </cdr:from>
    <cdr:to>
      <cdr:x>0.48551</cdr:x>
      <cdr:y>0.93383</cdr:y>
    </cdr:to>
    <cdr:sp macro="" textlink="">
      <cdr:nvSpPr>
        <cdr:cNvPr id="2" name="Rounded Rectangle 1"/>
        <cdr:cNvSpPr/>
      </cdr:nvSpPr>
      <cdr:spPr>
        <a:xfrm xmlns:a="http://schemas.openxmlformats.org/drawingml/2006/main">
          <a:off x="4473822" y="1038304"/>
          <a:ext cx="772829" cy="3124494"/>
        </a:xfrm>
        <a:prstGeom xmlns:a="http://schemas.openxmlformats.org/drawingml/2006/main" prst="roundRect">
          <a:avLst/>
        </a:prstGeom>
        <a:solidFill xmlns:a="http://schemas.openxmlformats.org/drawingml/2006/main">
          <a:schemeClr val="accent1">
            <a:alpha val="15000"/>
          </a:schemeClr>
        </a:solidFill>
        <a:ln xmlns:a="http://schemas.openxmlformats.org/drawingml/2006/main">
          <a:solidFill>
            <a:schemeClr val="accent1">
              <a:shade val="50000"/>
              <a:alpha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0.55916</cdr:x>
      <cdr:y>0.24128</cdr:y>
    </cdr:from>
    <cdr:to>
      <cdr:x>0.62771</cdr:x>
      <cdr:y>0.93785</cdr:y>
    </cdr:to>
    <cdr:sp macro="" textlink="">
      <cdr:nvSpPr>
        <cdr:cNvPr id="3" name="Rounded Rectangle 2"/>
        <cdr:cNvSpPr/>
      </cdr:nvSpPr>
      <cdr:spPr>
        <a:xfrm xmlns:a="http://schemas.openxmlformats.org/drawingml/2006/main">
          <a:off x="6042563" y="1075571"/>
          <a:ext cx="740768" cy="3105148"/>
        </a:xfrm>
        <a:prstGeom xmlns:a="http://schemas.openxmlformats.org/drawingml/2006/main" prst="roundRect">
          <a:avLst/>
        </a:prstGeom>
        <a:solidFill xmlns:a="http://schemas.openxmlformats.org/drawingml/2006/main">
          <a:schemeClr val="accent1">
            <a:alpha val="15000"/>
          </a:schemeClr>
        </a:solidFill>
        <a:ln xmlns:a="http://schemas.openxmlformats.org/drawingml/2006/main">
          <a:solidFill>
            <a:schemeClr val="accent1">
              <a:shade val="50000"/>
              <a:alpha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0.85102</cdr:x>
      <cdr:y>0.22302</cdr:y>
    </cdr:from>
    <cdr:to>
      <cdr:x>0.90445</cdr:x>
      <cdr:y>0.93237</cdr:y>
    </cdr:to>
    <cdr:sp macro="" textlink="">
      <cdr:nvSpPr>
        <cdr:cNvPr id="4" name="Rounded Rectangle 3"/>
        <cdr:cNvSpPr/>
      </cdr:nvSpPr>
      <cdr:spPr>
        <a:xfrm xmlns:a="http://schemas.openxmlformats.org/drawingml/2006/main">
          <a:off x="9196563" y="994172"/>
          <a:ext cx="577389" cy="3162115"/>
        </a:xfrm>
        <a:prstGeom xmlns:a="http://schemas.openxmlformats.org/drawingml/2006/main" prst="roundRect">
          <a:avLst/>
        </a:prstGeom>
        <a:solidFill xmlns:a="http://schemas.openxmlformats.org/drawingml/2006/main">
          <a:schemeClr val="accent1">
            <a:alpha val="15000"/>
          </a:schemeClr>
        </a:solidFill>
        <a:ln xmlns:a="http://schemas.openxmlformats.org/drawingml/2006/main">
          <a:solidFill>
            <a:schemeClr val="accent1">
              <a:shade val="50000"/>
              <a:alpha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0.06596</cdr:x>
      <cdr:y>0.07001</cdr:y>
    </cdr:from>
    <cdr:to>
      <cdr:x>0.20516</cdr:x>
      <cdr:y>0.95394</cdr:y>
    </cdr:to>
    <cdr:sp macro="" textlink="">
      <cdr:nvSpPr>
        <cdr:cNvPr id="5" name="Rounded Rectangle 4"/>
        <cdr:cNvSpPr/>
      </cdr:nvSpPr>
      <cdr:spPr>
        <a:xfrm xmlns:a="http://schemas.openxmlformats.org/drawingml/2006/main">
          <a:off x="712827" y="312099"/>
          <a:ext cx="1504279" cy="3940348"/>
        </a:xfrm>
        <a:prstGeom xmlns:a="http://schemas.openxmlformats.org/drawingml/2006/main" prst="roundRect">
          <a:avLst/>
        </a:prstGeom>
        <a:solidFill xmlns:a="http://schemas.openxmlformats.org/drawingml/2006/main">
          <a:schemeClr val="accent1">
            <a:alpha val="15000"/>
          </a:schemeClr>
        </a:solidFill>
        <a:ln xmlns:a="http://schemas.openxmlformats.org/drawingml/2006/main">
          <a:solidFill>
            <a:schemeClr val="accent1">
              <a:shade val="50000"/>
              <a:alpha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dr:relSizeAnchor xmlns:cdr="http://schemas.openxmlformats.org/drawingml/2006/chartDrawing">
    <cdr:from>
      <cdr:x>0.91673</cdr:x>
      <cdr:y>0.21644</cdr:y>
    </cdr:from>
    <cdr:to>
      <cdr:x>0.97926</cdr:x>
      <cdr:y>0.93986</cdr:y>
    </cdr:to>
    <cdr:sp macro="" textlink="">
      <cdr:nvSpPr>
        <cdr:cNvPr id="7" name="Rounded Rectangle 6"/>
        <cdr:cNvSpPr/>
      </cdr:nvSpPr>
      <cdr:spPr>
        <a:xfrm xmlns:a="http://schemas.openxmlformats.org/drawingml/2006/main">
          <a:off x="9906589" y="964826"/>
          <a:ext cx="675765" cy="3224868"/>
        </a:xfrm>
        <a:prstGeom xmlns:a="http://schemas.openxmlformats.org/drawingml/2006/main" prst="roundRect">
          <a:avLst/>
        </a:prstGeom>
        <a:solidFill xmlns:a="http://schemas.openxmlformats.org/drawingml/2006/main">
          <a:schemeClr val="accent1">
            <a:alpha val="15000"/>
          </a:schemeClr>
        </a:solidFill>
        <a:ln xmlns:a="http://schemas.openxmlformats.org/drawingml/2006/main">
          <a:solidFill>
            <a:schemeClr val="accent1">
              <a:shade val="50000"/>
              <a:alpha val="15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F0036-ACA2-934A-B455-BD4CF6945BC9}"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BDB99-8D42-BF45-BDAB-83BECAC8CAFC}" type="slidenum">
              <a:rPr lang="en-US" smtClean="0"/>
              <a:t>‹#›</a:t>
            </a:fld>
            <a:endParaRPr lang="en-US"/>
          </a:p>
        </p:txBody>
      </p:sp>
    </p:spTree>
    <p:extLst>
      <p:ext uri="{BB962C8B-B14F-4D97-AF65-F5344CB8AC3E}">
        <p14:creationId xmlns:p14="http://schemas.microsoft.com/office/powerpoint/2010/main" val="30932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467450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BDB99-8D42-BF45-BDAB-83BECAC8CAFC}" type="slidenum">
              <a:rPr lang="en-US" smtClean="0"/>
              <a:t>16</a:t>
            </a:fld>
            <a:endParaRPr lang="en-US"/>
          </a:p>
        </p:txBody>
      </p:sp>
    </p:spTree>
    <p:extLst>
      <p:ext uri="{BB962C8B-B14F-4D97-AF65-F5344CB8AC3E}">
        <p14:creationId xmlns:p14="http://schemas.microsoft.com/office/powerpoint/2010/main" val="3478740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BDB99-8D42-BF45-BDAB-83BECAC8CAFC}" type="slidenum">
              <a:rPr lang="en-US" smtClean="0"/>
              <a:t>17</a:t>
            </a:fld>
            <a:endParaRPr lang="en-US"/>
          </a:p>
        </p:txBody>
      </p:sp>
    </p:spTree>
    <p:extLst>
      <p:ext uri="{BB962C8B-B14F-4D97-AF65-F5344CB8AC3E}">
        <p14:creationId xmlns:p14="http://schemas.microsoft.com/office/powerpoint/2010/main" val="137325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679076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16980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E02B6-2C75-C545-A813-DEAC4485EA1F}" type="slidenum">
              <a:rPr/>
              <a:pPr/>
              <a:t>21</a:t>
            </a:fld>
            <a:endParaRPr lang="en-US"/>
          </a:p>
        </p:txBody>
      </p:sp>
    </p:spTree>
    <p:extLst>
      <p:ext uri="{BB962C8B-B14F-4D97-AF65-F5344CB8AC3E}">
        <p14:creationId xmlns:p14="http://schemas.microsoft.com/office/powerpoint/2010/main" val="676271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51511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t>28</a:t>
            </a:fld>
            <a:endParaRPr lang="en-US"/>
          </a:p>
        </p:txBody>
      </p:sp>
    </p:spTree>
    <p:extLst>
      <p:ext uri="{BB962C8B-B14F-4D97-AF65-F5344CB8AC3E}">
        <p14:creationId xmlns:p14="http://schemas.microsoft.com/office/powerpoint/2010/main" val="1838375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t>29</a:t>
            </a:fld>
            <a:endParaRPr lang="en-US"/>
          </a:p>
        </p:txBody>
      </p:sp>
    </p:spTree>
    <p:extLst>
      <p:ext uri="{BB962C8B-B14F-4D97-AF65-F5344CB8AC3E}">
        <p14:creationId xmlns:p14="http://schemas.microsoft.com/office/powerpoint/2010/main" val="2658680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2FCB79-2C0C-F84D-A224-30C295992FCE}"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1919842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t>37</a:t>
            </a:fld>
            <a:endParaRPr lang="en-US"/>
          </a:p>
        </p:txBody>
      </p:sp>
    </p:spTree>
    <p:extLst>
      <p:ext uri="{BB962C8B-B14F-4D97-AF65-F5344CB8AC3E}">
        <p14:creationId xmlns:p14="http://schemas.microsoft.com/office/powerpoint/2010/main" val="60471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2794395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880963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t>9</a:t>
            </a:fld>
            <a:endParaRPr lang="en-US"/>
          </a:p>
        </p:txBody>
      </p:sp>
    </p:spTree>
    <p:extLst>
      <p:ext uri="{BB962C8B-B14F-4D97-AF65-F5344CB8AC3E}">
        <p14:creationId xmlns:p14="http://schemas.microsoft.com/office/powerpoint/2010/main" val="3208623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Tree>
    <p:extLst>
      <p:ext uri="{BB962C8B-B14F-4D97-AF65-F5344CB8AC3E}">
        <p14:creationId xmlns:p14="http://schemas.microsoft.com/office/powerpoint/2010/main" val="136509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C37BF7-95A9-A049-967F-0BC4A5936D99}" type="slidenum">
              <a:rPr lang="en-US" smtClean="0"/>
              <a:t>11</a:t>
            </a:fld>
            <a:endParaRPr lang="en-US"/>
          </a:p>
        </p:txBody>
      </p:sp>
    </p:spTree>
    <p:extLst>
      <p:ext uri="{BB962C8B-B14F-4D97-AF65-F5344CB8AC3E}">
        <p14:creationId xmlns:p14="http://schemas.microsoft.com/office/powerpoint/2010/main" val="73832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t>13</a:t>
            </a:fld>
            <a:endParaRPr lang="en-US"/>
          </a:p>
        </p:txBody>
      </p:sp>
    </p:spTree>
    <p:extLst>
      <p:ext uri="{BB962C8B-B14F-4D97-AF65-F5344CB8AC3E}">
        <p14:creationId xmlns:p14="http://schemas.microsoft.com/office/powerpoint/2010/main" val="3565477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BDB99-8D42-BF45-BDAB-83BECAC8CAFC}" type="slidenum">
              <a:rPr lang="en-US" smtClean="0"/>
              <a:t>14</a:t>
            </a:fld>
            <a:endParaRPr lang="en-US"/>
          </a:p>
        </p:txBody>
      </p:sp>
    </p:spTree>
    <p:extLst>
      <p:ext uri="{BB962C8B-B14F-4D97-AF65-F5344CB8AC3E}">
        <p14:creationId xmlns:p14="http://schemas.microsoft.com/office/powerpoint/2010/main" val="1666049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BDB99-8D42-BF45-BDAB-83BECAC8CAFC}" type="slidenum">
              <a:rPr lang="en-US" smtClean="0"/>
              <a:t>15</a:t>
            </a:fld>
            <a:endParaRPr lang="en-US"/>
          </a:p>
        </p:txBody>
      </p:sp>
    </p:spTree>
    <p:extLst>
      <p:ext uri="{BB962C8B-B14F-4D97-AF65-F5344CB8AC3E}">
        <p14:creationId xmlns:p14="http://schemas.microsoft.com/office/powerpoint/2010/main" val="3288155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137904"/>
            <a:ext cx="8009965" cy="835374"/>
          </a:xfrm>
        </p:spPr>
        <p:txBody>
          <a:bodyPr/>
          <a:lstStyle>
            <a:lvl1pPr marL="0" indent="0" algn="ctr">
              <a:buNone/>
              <a:defRPr sz="2400">
                <a:solidFill>
                  <a:schemeClr val="tx1">
                    <a:lumMod val="95000"/>
                    <a:lumOff val="5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Title 1"/>
          <p:cNvSpPr>
            <a:spLocks noGrp="1"/>
          </p:cNvSpPr>
          <p:nvPr>
            <p:ph type="ctrTitle"/>
          </p:nvPr>
        </p:nvSpPr>
        <p:spPr>
          <a:xfrm>
            <a:off x="381000" y="440206"/>
            <a:ext cx="8009965" cy="1684430"/>
          </a:xfrm>
        </p:spPr>
        <p:txBody>
          <a:bodyPr anchor="t">
            <a:normAutofit/>
          </a:bodyPr>
          <a:lstStyle>
            <a:lvl1pPr algn="l">
              <a:defRPr sz="4000">
                <a:solidFill>
                  <a:schemeClr val="tx1">
                    <a:lumMod val="95000"/>
                    <a:lumOff val="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Date Placeholder 3"/>
          <p:cNvSpPr>
            <a:spLocks noGrp="1"/>
          </p:cNvSpPr>
          <p:nvPr>
            <p:ph type="dt" sz="half" idx="10"/>
          </p:nvPr>
        </p:nvSpPr>
        <p:spPr>
          <a:xfrm>
            <a:off x="838200" y="6356350"/>
            <a:ext cx="865094" cy="365125"/>
          </a:xfrm>
        </p:spPr>
        <p:txBody>
          <a:bodyPr/>
          <a:lstStyle/>
          <a:p>
            <a:fld id="{C72B79B4-A0F1-4F24-A63D-1DB1FDA8813A}"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a:xfrm>
            <a:off x="1703294" y="6356350"/>
            <a:ext cx="4688540" cy="365125"/>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10757646" y="6356350"/>
            <a:ext cx="596153" cy="365125"/>
          </a:xfrm>
        </p:spPr>
        <p:txBody>
          <a:bodyPr/>
          <a:lstStyle/>
          <a:p>
            <a:fld id="{F3A44820-5EBE-4784-9F95-AB0F35B86F3A}" type="slidenum">
              <a:rPr lang="en-US" smtClean="0">
                <a:solidFill>
                  <a:prstClr val="black">
                    <a:tint val="75000"/>
                  </a:prstClr>
                </a:solidFill>
              </a:rPr>
              <a:pPr/>
              <a:t>‹#›</a:t>
            </a:fld>
            <a:endParaRPr lang="en-US" dirty="0">
              <a:solidFill>
                <a:prstClr val="black">
                  <a:tint val="75000"/>
                </a:prstClr>
              </a:solidFil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1000" y="3238723"/>
            <a:ext cx="2653602" cy="1482395"/>
          </a:xfrm>
          <a:prstGeom prst="rect">
            <a:avLst/>
          </a:prstGeom>
        </p:spPr>
      </p:pic>
    </p:spTree>
    <p:extLst>
      <p:ext uri="{BB962C8B-B14F-4D97-AF65-F5344CB8AC3E}">
        <p14:creationId xmlns:p14="http://schemas.microsoft.com/office/powerpoint/2010/main" val="37052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38200" y="1072342"/>
            <a:ext cx="10814660" cy="4948989"/>
          </a:xfrm>
          <a:prstGeom prst="rect">
            <a:avLst/>
          </a:prstGeom>
        </p:spPr>
        <p:txBody>
          <a:bodyPr lIns="121890" tIns="60945" rIns="121890" bIns="60945">
            <a:noAutofit/>
          </a:bodyPr>
          <a:lstStyle>
            <a:lvl1pPr marL="374561" indent="-298382">
              <a:lnSpc>
                <a:spcPct val="95000"/>
              </a:lnSpc>
              <a:spcBef>
                <a:spcPts val="1480"/>
              </a:spcBef>
              <a:buClr>
                <a:schemeClr val="tx1"/>
              </a:buClr>
              <a:buSzPct val="80000"/>
              <a:buFont typeface="Arial"/>
              <a:buChar char="•"/>
              <a:defRPr sz="2700" b="0" i="0">
                <a:solidFill>
                  <a:srgbClr val="676767"/>
                </a:solidFill>
                <a:latin typeface="+mn-lt"/>
                <a:cs typeface="CiscoSans ExtraLight"/>
              </a:defRPr>
            </a:lvl1pPr>
            <a:lvl2pPr marL="677176" indent="-287799">
              <a:lnSpc>
                <a:spcPct val="95000"/>
              </a:lnSpc>
              <a:spcBef>
                <a:spcPts val="600"/>
              </a:spcBef>
              <a:buClr>
                <a:schemeClr val="tx1"/>
              </a:buClr>
              <a:buSzPct val="80000"/>
              <a:buFont typeface="Arial"/>
              <a:buChar char="•"/>
              <a:defRPr sz="2400" b="0" i="0">
                <a:solidFill>
                  <a:srgbClr val="676767"/>
                </a:solidFill>
                <a:latin typeface="+mn-lt"/>
                <a:cs typeface="CiscoSans ExtraLight"/>
              </a:defRPr>
            </a:lvl2pPr>
            <a:lvl3pPr marL="996719" indent="-228548">
              <a:buClr>
                <a:schemeClr val="tx1"/>
              </a:buClr>
              <a:buSzPct val="80000"/>
              <a:buFont typeface="Arial"/>
              <a:buChar char="•"/>
              <a:defRPr sz="2100" b="0" i="0">
                <a:solidFill>
                  <a:srgbClr val="676767"/>
                </a:solidFill>
                <a:latin typeface="+mn-lt"/>
                <a:cs typeface="CiscoSans ExtraLight"/>
              </a:defRPr>
            </a:lvl3pPr>
            <a:lvl4pPr marL="1214683" indent="-228548">
              <a:buClr>
                <a:schemeClr val="tx1"/>
              </a:buClr>
              <a:buSzPct val="80000"/>
              <a:buFont typeface="Arial"/>
              <a:buChar char="•"/>
              <a:defRPr sz="1900" b="0" i="0">
                <a:solidFill>
                  <a:srgbClr val="676767"/>
                </a:solidFill>
                <a:latin typeface="+mn-lt"/>
                <a:cs typeface="CiscoSans ExtraLight"/>
              </a:defRPr>
            </a:lvl4pPr>
            <a:lvl5pPr marL="1443231" indent="-224314">
              <a:buClr>
                <a:schemeClr val="tx1"/>
              </a:buClr>
              <a:buSzPct val="80000"/>
              <a:buFont typeface="Arial"/>
              <a:buChar char="•"/>
              <a:defRPr sz="1600" b="0" i="0">
                <a:solidFill>
                  <a:srgbClr val="676767"/>
                </a:solidFill>
                <a:latin typeface="+mn-lt"/>
                <a:cs typeface="CiscoSans ExtraLight"/>
              </a:defRPr>
            </a:lvl5pPr>
          </a:lstStyle>
          <a:p>
            <a:pPr lvl="0"/>
            <a:r>
              <a:rPr lang="en-GB" dirty="0" smtClean="0"/>
              <a:t>First level</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itle 1"/>
          <p:cNvSpPr>
            <a:spLocks noGrp="1"/>
          </p:cNvSpPr>
          <p:nvPr>
            <p:ph type="title"/>
          </p:nvPr>
        </p:nvSpPr>
        <p:spPr>
          <a:xfrm>
            <a:off x="838200" y="115432"/>
            <a:ext cx="10515600" cy="662781"/>
          </a:xfrm>
        </p:spPr>
        <p:txBody>
          <a:bodyPr/>
          <a:lstStyle>
            <a:lvl1pPr>
              <a:defRPr b="1">
                <a:solidFill>
                  <a:schemeClr val="tx1"/>
                </a:solidFill>
              </a:defRPr>
            </a:lvl1pPr>
          </a:lstStyle>
          <a:p>
            <a:endParaRPr lang="en-US" dirty="0"/>
          </a:p>
        </p:txBody>
      </p:sp>
      <p:sp>
        <p:nvSpPr>
          <p:cNvPr id="6" name="Rectangle 5"/>
          <p:cNvSpPr/>
          <p:nvPr userDrawn="1"/>
        </p:nvSpPr>
        <p:spPr>
          <a:xfrm>
            <a:off x="12088536" y="0"/>
            <a:ext cx="103464" cy="6858000"/>
          </a:xfrm>
          <a:prstGeom prst="rect">
            <a:avLst/>
          </a:prstGeom>
          <a:solidFill>
            <a:srgbClr val="F732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012"/>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89950" y="6356350"/>
            <a:ext cx="1107348" cy="365125"/>
          </a:xfrm>
          <a:prstGeom prst="rect">
            <a:avLst/>
          </a:prstGeom>
        </p:spPr>
        <p:txBody>
          <a:bodyPr/>
          <a:lstStyle/>
          <a:p>
            <a:fld id="{F8D6F1C7-D6B7-9443-B660-81314DDF3612}" type="datetimeFigureOut">
              <a:rPr lang="en-US" smtClean="0"/>
              <a:t>6/30/2020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84704167-F272-DD40-B58D-FB76ACF6B2B5}" type="slidenum">
              <a:rPr lang="en-US" smtClean="0"/>
              <a:t>‹#›</a:t>
            </a:fld>
            <a:endParaRPr lang="en-US"/>
          </a:p>
        </p:txBody>
      </p:sp>
      <p:sp>
        <p:nvSpPr>
          <p:cNvPr id="5" name="Rectangle 4"/>
          <p:cNvSpPr/>
          <p:nvPr userDrawn="1"/>
        </p:nvSpPr>
        <p:spPr>
          <a:xfrm>
            <a:off x="12088536" y="0"/>
            <a:ext cx="103464" cy="6858000"/>
          </a:xfrm>
          <a:prstGeom prst="rect">
            <a:avLst/>
          </a:prstGeom>
          <a:solidFill>
            <a:srgbClr val="F732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4917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3" name="Content Placeholder 2"/>
          <p:cNvSpPr>
            <a:spLocks noGrp="1"/>
          </p:cNvSpPr>
          <p:nvPr>
            <p:ph sz="half" idx="1"/>
          </p:nvPr>
        </p:nvSpPr>
        <p:spPr>
          <a:xfrm>
            <a:off x="838200" y="1213659"/>
            <a:ext cx="5181600" cy="464185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213659"/>
            <a:ext cx="5181600" cy="464185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789950" y="6356350"/>
            <a:ext cx="1107348" cy="365125"/>
          </a:xfrm>
          <a:prstGeom prst="rect">
            <a:avLst/>
          </a:prstGeom>
        </p:spPr>
        <p:txBody>
          <a:bodyPr/>
          <a:lstStyle/>
          <a:p>
            <a:fld id="{7924D909-6B45-414D-B320-B95A6DF6C3D7}" type="datetime1">
              <a:rPr lang="en-US" smtClean="0"/>
              <a:t>6/30/2020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smtClean="0"/>
              <a:t>fd.io Foundation</a:t>
            </a:r>
            <a:endParaRPr lang="en-US"/>
          </a:p>
        </p:txBody>
      </p:sp>
      <p:sp>
        <p:nvSpPr>
          <p:cNvPr id="7" name="Slide Number Placeholder 6"/>
          <p:cNvSpPr>
            <a:spLocks noGrp="1"/>
          </p:cNvSpPr>
          <p:nvPr>
            <p:ph type="sldNum" sz="quarter" idx="12"/>
          </p:nvPr>
        </p:nvSpPr>
        <p:spPr/>
        <p:txBody>
          <a:bodyPr/>
          <a:lstStyle/>
          <a:p>
            <a:fld id="{E2C12A61-9EE8-4E45-A1FB-04158638D414}" type="slidenum">
              <a:rPr lang="en-US" smtClean="0"/>
              <a:t>‹#›</a:t>
            </a:fld>
            <a:endParaRPr lang="en-US"/>
          </a:p>
        </p:txBody>
      </p:sp>
      <p:sp>
        <p:nvSpPr>
          <p:cNvPr id="10" name="Rectangle 9"/>
          <p:cNvSpPr/>
          <p:nvPr userDrawn="1"/>
        </p:nvSpPr>
        <p:spPr>
          <a:xfrm>
            <a:off x="12088536" y="0"/>
            <a:ext cx="103464" cy="6858000"/>
          </a:xfrm>
          <a:prstGeom prst="rect">
            <a:avLst/>
          </a:prstGeom>
          <a:solidFill>
            <a:srgbClr val="F732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9956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endParaRPr lang="en-US" dirty="0"/>
          </a:p>
        </p:txBody>
      </p:sp>
      <p:sp>
        <p:nvSpPr>
          <p:cNvPr id="3" name="Content Placeholder 2"/>
          <p:cNvSpPr>
            <a:spLocks noGrp="1"/>
          </p:cNvSpPr>
          <p:nvPr>
            <p:ph idx="1"/>
          </p:nvPr>
        </p:nvSpPr>
        <p:spPr>
          <a:xfrm>
            <a:off x="838200" y="1005840"/>
            <a:ext cx="10515600" cy="486645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9789950" y="6356350"/>
            <a:ext cx="1107348" cy="365125"/>
          </a:xfrm>
          <a:prstGeom prst="rect">
            <a:avLst/>
          </a:prstGeom>
        </p:spPr>
        <p:txBody>
          <a:bodyPr/>
          <a:lstStyle/>
          <a:p>
            <a:fld id="{64311D0D-83EE-8F49-8574-2C1E5F1D1800}" type="datetime1">
              <a:rPr lang="en-US" smtClean="0"/>
              <a:t>6/30/2020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smtClean="0"/>
              <a:t>fd.io Foundation</a:t>
            </a:r>
            <a:endParaRPr lang="en-US"/>
          </a:p>
        </p:txBody>
      </p:sp>
      <p:sp>
        <p:nvSpPr>
          <p:cNvPr id="6" name="Slide Number Placeholder 5"/>
          <p:cNvSpPr>
            <a:spLocks noGrp="1"/>
          </p:cNvSpPr>
          <p:nvPr>
            <p:ph type="sldNum" sz="quarter" idx="12"/>
          </p:nvPr>
        </p:nvSpPr>
        <p:spPr/>
        <p:txBody>
          <a:bodyPr/>
          <a:lstStyle/>
          <a:p>
            <a:fld id="{E2C12A61-9EE8-4E45-A1FB-04158638D414}" type="slidenum">
              <a:rPr lang="en-US" smtClean="0"/>
              <a:t>‹#›</a:t>
            </a:fld>
            <a:endParaRPr lang="en-US"/>
          </a:p>
        </p:txBody>
      </p:sp>
      <p:sp>
        <p:nvSpPr>
          <p:cNvPr id="8" name="Rectangle 7"/>
          <p:cNvSpPr/>
          <p:nvPr userDrawn="1"/>
        </p:nvSpPr>
        <p:spPr>
          <a:xfrm>
            <a:off x="12140268" y="0"/>
            <a:ext cx="103464" cy="6858000"/>
          </a:xfrm>
          <a:prstGeom prst="rect">
            <a:avLst/>
          </a:prstGeom>
          <a:solidFill>
            <a:srgbClr val="F732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6216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13123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defRPr>
            </a:lvl1pPr>
          </a:lstStyle>
          <a:p>
            <a:pPr lvl="0"/>
            <a:r>
              <a:rPr lang="en-US" dirty="0" smtClean="0"/>
              <a:t>Click to edit Master title style</a:t>
            </a:r>
            <a:endParaRPr lang="en-GB" dirty="0"/>
          </a:p>
        </p:txBody>
      </p:sp>
      <p:sp>
        <p:nvSpPr>
          <p:cNvPr id="4" name="Rectangle 3"/>
          <p:cNvSpPr/>
          <p:nvPr userDrawn="1"/>
        </p:nvSpPr>
        <p:spPr>
          <a:xfrm>
            <a:off x="12088536" y="0"/>
            <a:ext cx="103464" cy="6858000"/>
          </a:xfrm>
          <a:prstGeom prst="rect">
            <a:avLst/>
          </a:prstGeom>
          <a:solidFill>
            <a:srgbClr val="F732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327941"/>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p:cNvSpPr txBox="1">
            <a:spLocks/>
          </p:cNvSpPr>
          <p:nvPr userDrawn="1"/>
        </p:nvSpPr>
        <p:spPr>
          <a:xfrm>
            <a:off x="838200" y="115432"/>
            <a:ext cx="10515600" cy="66278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F7323F"/>
                </a:solidFill>
                <a:latin typeface="+mj-lt"/>
                <a:ea typeface="+mj-ea"/>
                <a:cs typeface="+mj-cs"/>
              </a:defRPr>
            </a:lvl1pPr>
          </a:lstStyle>
          <a:p>
            <a:endParaRPr lang="en-US" dirty="0"/>
          </a:p>
        </p:txBody>
      </p:sp>
      <p:sp>
        <p:nvSpPr>
          <p:cNvPr id="3" name="Rectangle 2"/>
          <p:cNvSpPr/>
          <p:nvPr userDrawn="1"/>
        </p:nvSpPr>
        <p:spPr>
          <a:xfrm>
            <a:off x="12088536" y="0"/>
            <a:ext cx="103464" cy="6858000"/>
          </a:xfrm>
          <a:prstGeom prst="rect">
            <a:avLst/>
          </a:prstGeom>
          <a:solidFill>
            <a:srgbClr val="F732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0942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Bullet">
    <p:spTree>
      <p:nvGrpSpPr>
        <p:cNvPr id="1" name=""/>
        <p:cNvGrpSpPr/>
        <p:nvPr/>
      </p:nvGrpSpPr>
      <p:grpSpPr>
        <a:xfrm>
          <a:off x="0" y="0"/>
          <a:ext cx="0" cy="0"/>
          <a:chOff x="0" y="0"/>
          <a:chExt cx="0" cy="0"/>
        </a:xfrm>
      </p:grpSpPr>
      <p:sp>
        <p:nvSpPr>
          <p:cNvPr id="6" name="Title Placeholder 5"/>
          <p:cNvSpPr>
            <a:spLocks noGrp="1"/>
          </p:cNvSpPr>
          <p:nvPr>
            <p:ph type="title"/>
          </p:nvPr>
        </p:nvSpPr>
        <p:spPr bwMode="auto">
          <a:xfrm>
            <a:off x="583688" y="455085"/>
            <a:ext cx="11127317" cy="97578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21896" tIns="60948" rIns="121896" bIns="60948" numCol="1" anchor="ctr" anchorCtr="0" compatLnSpc="1">
            <a:prstTxWarp prst="textNoShape">
              <a:avLst/>
            </a:prstTxWarp>
          </a:bodyPr>
          <a:lstStyle/>
          <a:p>
            <a:pPr lvl="0"/>
            <a:r>
              <a:rPr lang="en-US" dirty="0" smtClean="0"/>
              <a:t>Click to edit Master title style</a:t>
            </a:r>
            <a:endParaRPr lang="en-GB" dirty="0"/>
          </a:p>
        </p:txBody>
      </p:sp>
      <p:sp>
        <p:nvSpPr>
          <p:cNvPr id="2" name="TextBox 1"/>
          <p:cNvSpPr txBox="1"/>
          <p:nvPr userDrawn="1"/>
        </p:nvSpPr>
        <p:spPr>
          <a:xfrm>
            <a:off x="1293581" y="6372972"/>
            <a:ext cx="184666" cy="369332"/>
          </a:xfrm>
          <a:prstGeom prst="rect">
            <a:avLst/>
          </a:prstGeom>
          <a:noFill/>
        </p:spPr>
        <p:txBody>
          <a:bodyPr wrap="none" rtlCol="0">
            <a:spAutoFit/>
          </a:bodyPr>
          <a:lstStyle/>
          <a:p>
            <a:endParaRPr lang="en-US" dirty="0" smtClean="0">
              <a:solidFill>
                <a:prstClr val="black"/>
              </a:solidFill>
            </a:endParaRPr>
          </a:p>
        </p:txBody>
      </p:sp>
    </p:spTree>
    <p:extLst>
      <p:ext uri="{BB962C8B-B14F-4D97-AF65-F5344CB8AC3E}">
        <p14:creationId xmlns:p14="http://schemas.microsoft.com/office/powerpoint/2010/main" val="833081007"/>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64729"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2B79B4-A0F1-4F24-A63D-1DB1FDA8813A}"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3A44820-5EBE-4784-9F95-AB0F35B86F3A}" type="slidenum">
              <a:rPr lang="en-US" smtClean="0">
                <a:solidFill>
                  <a:prstClr val="black">
                    <a:tint val="75000"/>
                  </a:prstClr>
                </a:solidFill>
              </a:rPr>
              <a:pPr/>
              <a:t>‹#›</a:t>
            </a:fld>
            <a:endParaRPr lang="en-US">
              <a:solidFill>
                <a:prstClr val="black">
                  <a:tint val="75000"/>
                </a:prst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6150" y="149875"/>
            <a:ext cx="1320417" cy="737631"/>
          </a:xfrm>
          <a:prstGeom prst="rect">
            <a:avLst/>
          </a:prstGeom>
        </p:spPr>
      </p:pic>
    </p:spTree>
    <p:extLst>
      <p:ext uri="{BB962C8B-B14F-4D97-AF65-F5344CB8AC3E}">
        <p14:creationId xmlns:p14="http://schemas.microsoft.com/office/powerpoint/2010/main" val="211409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919446"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1118" cy="398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79135"/>
            <a:ext cx="86509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B79B4-A0F1-4F24-A63D-1DB1FDA8813A}"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3"/>
          </p:nvPr>
        </p:nvSpPr>
        <p:spPr>
          <a:xfrm>
            <a:off x="1716741" y="6379135"/>
            <a:ext cx="46885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0757646" y="6356350"/>
            <a:ext cx="5961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44820-5EBE-4784-9F95-AB0F35B86F3A}" type="slidenum">
              <a:rPr lang="en-US" smtClean="0">
                <a:solidFill>
                  <a:prstClr val="black">
                    <a:tint val="75000"/>
                  </a:prstClr>
                </a:solidFill>
              </a:rPr>
              <a:pPr/>
              <a:t>‹#›</a:t>
            </a:fld>
            <a:endParaRPr lang="en-US">
              <a:solidFill>
                <a:prstClr val="black">
                  <a:tint val="75000"/>
                </a:prstClr>
              </a:solidFill>
            </a:endParaRPr>
          </a:p>
        </p:txBody>
      </p:sp>
      <p:sp>
        <p:nvSpPr>
          <p:cNvPr id="7" name="Footer Placeholder 3"/>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fd.io Foundation</a:t>
            </a:r>
            <a:endParaRPr lang="en-US" dirty="0"/>
          </a:p>
        </p:txBody>
      </p:sp>
    </p:spTree>
    <p:extLst>
      <p:ext uri="{BB962C8B-B14F-4D97-AF65-F5344CB8AC3E}">
        <p14:creationId xmlns:p14="http://schemas.microsoft.com/office/powerpoint/2010/main" val="1206794659"/>
      </p:ext>
    </p:extLst>
  </p:cSld>
  <p:clrMap bg1="lt1" tx1="dk1" bg2="lt2" tx2="dk2" accent1="accent1" accent2="accent2" accent3="accent3" accent4="accent4" accent5="accent5" accent6="accent6" hlink="hlink" folHlink="folHlink"/>
  <p:sldLayoutIdLst>
    <p:sldLayoutId id="2147483708" r:id="rId1"/>
    <p:sldLayoutId id="2147483749" r:id="rId2"/>
    <p:sldLayoutId id="2147483750" r:id="rId3"/>
    <p:sldLayoutId id="2147483751" r:id="rId4"/>
    <p:sldLayoutId id="2147483752" r:id="rId5"/>
    <p:sldLayoutId id="2147483753" r:id="rId6"/>
    <p:sldLayoutId id="2147483754" r:id="rId7"/>
    <p:sldLayoutId id="2147483756" r:id="rId8"/>
  </p:sldLayoutIdLst>
  <p:txStyles>
    <p:title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95000"/>
              <a:lumOff val="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5000"/>
              <a:lumOff val="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919446"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1118" cy="398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79135"/>
            <a:ext cx="86509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B79B4-A0F1-4F24-A63D-1DB1FDA8813A}" type="datetimeFigureOut">
              <a:rPr lang="en-US" smtClean="0">
                <a:solidFill>
                  <a:prstClr val="black">
                    <a:tint val="75000"/>
                  </a:prstClr>
                </a:solidFill>
              </a:rPr>
              <a:pPr/>
              <a:t>6/30/2020</a:t>
            </a:fld>
            <a:endParaRPr lang="en-US">
              <a:solidFill>
                <a:prstClr val="black">
                  <a:tint val="75000"/>
                </a:prstClr>
              </a:solidFill>
            </a:endParaRPr>
          </a:p>
        </p:txBody>
      </p:sp>
      <p:sp>
        <p:nvSpPr>
          <p:cNvPr id="5" name="Footer Placeholder 4"/>
          <p:cNvSpPr>
            <a:spLocks noGrp="1"/>
          </p:cNvSpPr>
          <p:nvPr>
            <p:ph type="ftr" sz="quarter" idx="3"/>
          </p:nvPr>
        </p:nvSpPr>
        <p:spPr>
          <a:xfrm>
            <a:off x="1716741" y="6379135"/>
            <a:ext cx="46885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0757646" y="6356350"/>
            <a:ext cx="59615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A44820-5EBE-4784-9F95-AB0F35B86F3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8035662"/>
      </p:ext>
    </p:extLst>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lumMod val="95000"/>
              <a:lumOff val="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95000"/>
              <a:lumOff val="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5000"/>
              <a:lumOff val="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5000"/>
              <a:lumOff val="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xml"/><Relationship Id="rId16" Type="http://schemas.openxmlformats.org/officeDocument/2006/relationships/diagramColors" Target="../diagrams/colors4.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0932" y="3397767"/>
            <a:ext cx="8009965" cy="1684430"/>
          </a:xfrm>
        </p:spPr>
        <p:txBody>
          <a:bodyPr/>
          <a:lstStyle/>
          <a:p>
            <a:r>
              <a:rPr lang="en-US" dirty="0" smtClean="0"/>
              <a:t>VPP overview</a:t>
            </a:r>
            <a:endParaRPr lang="en-US" dirty="0"/>
          </a:p>
        </p:txBody>
      </p:sp>
    </p:spTree>
    <p:extLst>
      <p:ext uri="{BB962C8B-B14F-4D97-AF65-F5344CB8AC3E}">
        <p14:creationId xmlns:p14="http://schemas.microsoft.com/office/powerpoint/2010/main" val="496135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anatomy </a:t>
            </a:r>
            <a:r>
              <a:rPr lang="en-GB" sz="4000" dirty="0"/>
              <a:t>of a graph node</a:t>
            </a:r>
            <a:endParaRPr sz="4000" dirty="0"/>
          </a:p>
        </p:txBody>
      </p:sp>
    </p:spTree>
    <p:extLst>
      <p:ext uri="{BB962C8B-B14F-4D97-AF65-F5344CB8AC3E}">
        <p14:creationId xmlns:p14="http://schemas.microsoft.com/office/powerpoint/2010/main" val="170875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38" y="156405"/>
            <a:ext cx="10515600" cy="662781"/>
          </a:xfrm>
        </p:spPr>
        <p:txBody>
          <a:bodyPr>
            <a:normAutofit fontScale="90000"/>
          </a:bodyPr>
          <a:lstStyle/>
          <a:p>
            <a:r>
              <a:rPr lang="en-GB" dirty="0"/>
              <a:t>VPP: </a:t>
            </a:r>
            <a:r>
              <a:rPr lang="en-GB" dirty="0" smtClean="0"/>
              <a:t>anatomy </a:t>
            </a:r>
            <a:r>
              <a:rPr lang="en-GB" dirty="0"/>
              <a:t>of a graph </a:t>
            </a:r>
            <a:r>
              <a:rPr lang="en-GB" dirty="0" smtClean="0"/>
              <a:t>node</a:t>
            </a: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315714977"/>
              </p:ext>
            </p:extLst>
          </p:nvPr>
        </p:nvGraphicFramePr>
        <p:xfrm>
          <a:off x="269846" y="3877953"/>
          <a:ext cx="11652307" cy="2281952"/>
        </p:xfrm>
        <a:graphic>
          <a:graphicData uri="http://schemas.openxmlformats.org/drawingml/2006/table">
            <a:tbl>
              <a:tblPr/>
              <a:tblGrid>
                <a:gridCol w="2348917"/>
                <a:gridCol w="1879134"/>
                <a:gridCol w="4706224"/>
                <a:gridCol w="2718032"/>
              </a:tblGrid>
              <a:tr h="256578">
                <a:tc gridSpan="3">
                  <a:txBody>
                    <a:bodyPr/>
                    <a:lstStyle/>
                    <a:p>
                      <a:r>
                        <a:rPr lang="en-GB" sz="1600" b="1" dirty="0" err="1" smtClean="0">
                          <a:solidFill>
                            <a:schemeClr val="tx1"/>
                          </a:solidFill>
                          <a:effectLst/>
                        </a:rPr>
                        <a:t>vlib_node_registration_t</a:t>
                      </a:r>
                      <a:endParaRPr lang="en-US" sz="1600" b="1" dirty="0">
                        <a:solidFill>
                          <a:schemeClr val="tx1"/>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chemeClr val="bg1"/>
                    </a:solidFill>
                  </a:tcPr>
                </a:tc>
                <a:tc hMerge="1">
                  <a:txBody>
                    <a:bodyPr/>
                    <a:lstStyle/>
                    <a:p>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hMerge="1">
                  <a:txBody>
                    <a:bodyPr/>
                    <a:lstStyle/>
                    <a:p>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a:txBody>
                    <a:bodyPr/>
                    <a:lstStyle/>
                    <a:p>
                      <a:endParaRPr lang="en-US" sz="1600" b="1" dirty="0">
                        <a:solidFill>
                          <a:schemeClr val="tx1"/>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chemeClr val="bg1"/>
                    </a:solidFill>
                  </a:tcPr>
                </a:tc>
              </a:tr>
              <a:tr h="256578">
                <a:tc>
                  <a:txBody>
                    <a:bodyPr/>
                    <a:lstStyle/>
                    <a:p>
                      <a:r>
                        <a:rPr lang="en-US" sz="1600" dirty="0" smtClean="0">
                          <a:solidFill>
                            <a:srgbClr val="FFFFFF"/>
                          </a:solidFill>
                          <a:effectLst/>
                        </a:rPr>
                        <a:t>Type</a:t>
                      </a:r>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a:txBody>
                    <a:bodyPr/>
                    <a:lstStyle/>
                    <a:p>
                      <a:r>
                        <a:rPr lang="en-GB" sz="1600" dirty="0" smtClean="0">
                          <a:solidFill>
                            <a:srgbClr val="FFFFFF"/>
                          </a:solidFill>
                          <a:effectLst/>
                        </a:rPr>
                        <a:t>Name</a:t>
                      </a:r>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a:txBody>
                    <a:bodyPr/>
                    <a:lstStyle/>
                    <a:p>
                      <a:r>
                        <a:rPr lang="en-US" sz="1600" dirty="0" smtClean="0">
                          <a:solidFill>
                            <a:srgbClr val="FFFFFF"/>
                          </a:solidFill>
                          <a:effectLst/>
                        </a:rPr>
                        <a:t>Description</a:t>
                      </a:r>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a:txBody>
                    <a:bodyPr/>
                    <a:lstStyle/>
                    <a:p>
                      <a:r>
                        <a:rPr lang="en-GB" sz="1600" dirty="0" smtClean="0">
                          <a:solidFill>
                            <a:srgbClr val="FFFFFF"/>
                          </a:solidFill>
                          <a:effectLst/>
                        </a:rPr>
                        <a:t>User</a:t>
                      </a:r>
                      <a:r>
                        <a:rPr lang="en-GB" sz="1600" baseline="0" dirty="0" smtClean="0">
                          <a:solidFill>
                            <a:srgbClr val="FFFFFF"/>
                          </a:solidFill>
                          <a:effectLst/>
                        </a:rPr>
                        <a:t> visible?</a:t>
                      </a:r>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r>
              <a:tr h="233771">
                <a:tc>
                  <a:txBody>
                    <a:bodyPr/>
                    <a:lstStyle/>
                    <a:p>
                      <a:pPr algn="l" fontAlgn="t"/>
                      <a:r>
                        <a:rPr lang="en-US" sz="1800" b="0" i="0" u="none" strike="noStrike" dirty="0" err="1">
                          <a:solidFill>
                            <a:srgbClr val="000000"/>
                          </a:solidFill>
                          <a:effectLst/>
                          <a:latin typeface="Calibri" panose="020F0502020204030204" pitchFamily="34" charset="0"/>
                        </a:rPr>
                        <a:t>vlib_node_function_t</a:t>
                      </a:r>
                      <a:r>
                        <a:rPr lang="en-US" sz="1800" b="0" i="0" u="none" strike="noStrike" dirty="0">
                          <a:solidFill>
                            <a:srgbClr val="000000"/>
                          </a:solidFill>
                          <a:effectLst/>
                          <a:latin typeface="Calibri" panose="020F0502020204030204" pitchFamily="34" charset="0"/>
                        </a:rPr>
                        <a:t> *</a:t>
                      </a:r>
                    </a:p>
                  </a:txBody>
                  <a:tcPr marL="7620" marR="7620" marT="7620" marB="0">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800" b="0" i="0" u="none" strike="noStrike" dirty="0" smtClean="0">
                          <a:solidFill>
                            <a:srgbClr val="000000"/>
                          </a:solidFill>
                          <a:effectLst/>
                          <a:latin typeface="Calibri" panose="020F0502020204030204" pitchFamily="34" charset="0"/>
                        </a:rPr>
                        <a:t>function</a:t>
                      </a:r>
                      <a:endParaRPr lang="en-US"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a:solidFill>
                            <a:srgbClr val="000000"/>
                          </a:solidFill>
                          <a:effectLst/>
                          <a:latin typeface="Calibri" panose="020F0502020204030204" pitchFamily="34" charset="0"/>
                        </a:rPr>
                        <a:t>Vector processing function for this node</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endParaRPr lang="en-GB"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t"/>
                      <a:r>
                        <a:rPr lang="en-US" sz="1800" b="0" i="0" u="none" strike="noStrike" dirty="0" smtClean="0">
                          <a:solidFill>
                            <a:srgbClr val="000000"/>
                          </a:solidFill>
                          <a:effectLst/>
                          <a:latin typeface="Calibri" panose="020F0502020204030204" pitchFamily="34" charset="0"/>
                        </a:rPr>
                        <a:t>char *</a:t>
                      </a:r>
                      <a:endParaRPr lang="en-US" sz="1800" b="0" i="0" u="none" strike="noStrike" dirty="0">
                        <a:solidFill>
                          <a:srgbClr val="000000"/>
                        </a:solidFill>
                        <a:effectLst/>
                        <a:latin typeface="Calibri" panose="020F0502020204030204" pitchFamily="34" charset="0"/>
                      </a:endParaRPr>
                    </a:p>
                  </a:txBody>
                  <a:tcPr marL="7620" marR="7620" marT="7620" marB="0">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t"/>
                      <a:r>
                        <a:rPr lang="en-US" sz="1800" b="0" i="0" u="none" strike="noStrike">
                          <a:solidFill>
                            <a:srgbClr val="000000"/>
                          </a:solidFill>
                          <a:effectLst/>
                          <a:latin typeface="Calibri" panose="020F0502020204030204" pitchFamily="34" charset="0"/>
                        </a:rPr>
                        <a:t>name</a:t>
                      </a:r>
                    </a:p>
                  </a:txBody>
                  <a:tcPr marL="7620" marR="7620" marT="7620" marB="0">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800" b="0" i="0" u="none" strike="noStrike" dirty="0">
                          <a:solidFill>
                            <a:srgbClr val="000000"/>
                          </a:solidFill>
                          <a:effectLst/>
                          <a:latin typeface="Calibri" panose="020F0502020204030204" pitchFamily="34" charset="0"/>
                        </a:rPr>
                        <a:t>Node name</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smtClean="0">
                          <a:solidFill>
                            <a:srgbClr val="000000"/>
                          </a:solidFill>
                          <a:effectLst/>
                          <a:latin typeface="Calibri" panose="020F0502020204030204" pitchFamily="34" charset="0"/>
                        </a:rPr>
                        <a:t>see `show run`</a:t>
                      </a:r>
                      <a:endParaRPr lang="en-US"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800" b="0" i="0" u="none" strike="noStrike">
                          <a:solidFill>
                            <a:srgbClr val="000000"/>
                          </a:solidFill>
                          <a:effectLst/>
                          <a:latin typeface="Calibri" panose="020F0502020204030204" pitchFamily="34" charset="0"/>
                        </a:rPr>
                        <a:t>u16</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000000"/>
                          </a:solidFill>
                          <a:effectLst/>
                          <a:latin typeface="Calibri" panose="020F0502020204030204" pitchFamily="34" charset="0"/>
                        </a:rPr>
                        <a:t>n_errors</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a:solidFill>
                            <a:srgbClr val="000000"/>
                          </a:solidFill>
                          <a:effectLst/>
                          <a:latin typeface="Calibri" panose="020F0502020204030204" pitchFamily="34" charset="0"/>
                        </a:rPr>
                        <a:t>Number of error codes used by this node.</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endParaRPr lang="en-GB"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800" b="0" i="0" u="none" strike="noStrike">
                          <a:solidFill>
                            <a:srgbClr val="000000"/>
                          </a:solidFill>
                          <a:effectLst/>
                          <a:latin typeface="Calibri" panose="020F0502020204030204" pitchFamily="34" charset="0"/>
                        </a:rPr>
                        <a:t>char **</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800" b="0" i="0" u="none" strike="noStrike">
                          <a:solidFill>
                            <a:srgbClr val="000000"/>
                          </a:solidFill>
                          <a:effectLst/>
                          <a:latin typeface="Calibri" panose="020F0502020204030204" pitchFamily="34" charset="0"/>
                        </a:rPr>
                        <a:t>error_strings</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a:solidFill>
                            <a:srgbClr val="000000"/>
                          </a:solidFill>
                          <a:effectLst/>
                          <a:latin typeface="Calibri" panose="020F0502020204030204" pitchFamily="34" charset="0"/>
                        </a:rPr>
                        <a:t>Error strings indexed by error code for this </a:t>
                      </a:r>
                      <a:r>
                        <a:rPr lang="en-GB" sz="1800" b="0" i="0" u="none" strike="noStrike" dirty="0" smtClean="0">
                          <a:solidFill>
                            <a:srgbClr val="000000"/>
                          </a:solidFill>
                          <a:effectLst/>
                          <a:latin typeface="Calibri" panose="020F0502020204030204" pitchFamily="34" charset="0"/>
                        </a:rPr>
                        <a:t>node.</a:t>
                      </a:r>
                      <a:endParaRPr lang="en-GB"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smtClean="0">
                          <a:solidFill>
                            <a:srgbClr val="000000"/>
                          </a:solidFill>
                          <a:effectLst/>
                          <a:latin typeface="Calibri" panose="020F0502020204030204" pitchFamily="34" charset="0"/>
                        </a:rPr>
                        <a:t>see `show error`</a:t>
                      </a:r>
                      <a:endParaRPr lang="en-GB"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800" b="0" i="0" u="none" strike="noStrike">
                          <a:solidFill>
                            <a:srgbClr val="000000"/>
                          </a:solidFill>
                          <a:effectLst/>
                          <a:latin typeface="Calibri" panose="020F0502020204030204" pitchFamily="34" charset="0"/>
                        </a:rPr>
                        <a:t>u16</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800" b="0" i="0" u="none" strike="noStrike" dirty="0" err="1">
                          <a:solidFill>
                            <a:srgbClr val="000000"/>
                          </a:solidFill>
                          <a:effectLst/>
                          <a:latin typeface="Calibri" panose="020F0502020204030204" pitchFamily="34" charset="0"/>
                        </a:rPr>
                        <a:t>n_next_nodes</a:t>
                      </a:r>
                      <a:endParaRPr lang="en-US"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a:solidFill>
                            <a:srgbClr val="000000"/>
                          </a:solidFill>
                          <a:effectLst/>
                          <a:latin typeface="Calibri" panose="020F0502020204030204" pitchFamily="34" charset="0"/>
                        </a:rPr>
                        <a:t>Number of next node names that follow.</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endParaRPr lang="en-GB"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800" b="0" i="0" u="none" strike="noStrike" dirty="0">
                          <a:solidFill>
                            <a:srgbClr val="000000"/>
                          </a:solidFill>
                          <a:effectLst/>
                          <a:latin typeface="Calibri" panose="020F0502020204030204" pitchFamily="34" charset="0"/>
                        </a:rPr>
                        <a:t>char *</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800" b="0" i="0" u="none" strike="noStrike" dirty="0" err="1">
                          <a:solidFill>
                            <a:srgbClr val="000000"/>
                          </a:solidFill>
                          <a:effectLst/>
                          <a:latin typeface="Calibri" panose="020F0502020204030204" pitchFamily="34" charset="0"/>
                        </a:rPr>
                        <a:t>next_nodes</a:t>
                      </a:r>
                      <a:r>
                        <a:rPr lang="en-US" sz="1800" b="0" i="0" u="none" strike="noStrike" dirty="0">
                          <a:solidFill>
                            <a:srgbClr val="000000"/>
                          </a:solidFill>
                          <a:effectLst/>
                          <a:latin typeface="Calibri" panose="020F0502020204030204" pitchFamily="34" charset="0"/>
                        </a:rPr>
                        <a:t>[]</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800" b="0" i="0" u="none" strike="noStrike" dirty="0">
                          <a:solidFill>
                            <a:srgbClr val="000000"/>
                          </a:solidFill>
                          <a:effectLst/>
                          <a:latin typeface="Calibri" panose="020F0502020204030204" pitchFamily="34" charset="0"/>
                        </a:rPr>
                        <a:t>Names of next nodes which this node feeds into.</a:t>
                      </a: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endParaRPr lang="en-GB" sz="18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bl>
          </a:graphicData>
        </a:graphic>
      </p:graphicFrame>
      <p:pic>
        <p:nvPicPr>
          <p:cNvPr id="8" name="Content Placeholder 8"/>
          <p:cNvPicPr>
            <a:picLocks noGrp="1" noChangeAspect="1"/>
          </p:cNvPicPr>
          <p:nvPr>
            <p:ph sz="half" idx="2"/>
          </p:nvPr>
        </p:nvPicPr>
        <p:blipFill>
          <a:blip r:embed="rId3"/>
          <a:stretch>
            <a:fillRect/>
          </a:stretch>
        </p:blipFill>
        <p:spPr>
          <a:xfrm>
            <a:off x="223938" y="757603"/>
            <a:ext cx="5872062" cy="3065870"/>
          </a:xfrm>
          <a:prstGeom prst="rect">
            <a:avLst/>
          </a:prstGeom>
        </p:spPr>
      </p:pic>
      <p:sp>
        <p:nvSpPr>
          <p:cNvPr id="6" name="Slide Number Placeholder 5"/>
          <p:cNvSpPr>
            <a:spLocks noGrp="1"/>
          </p:cNvSpPr>
          <p:nvPr>
            <p:ph type="sldNum" sz="quarter" idx="12"/>
          </p:nvPr>
        </p:nvSpPr>
        <p:spPr/>
        <p:txBody>
          <a:bodyPr/>
          <a:lstStyle/>
          <a:p>
            <a:fld id="{E2C12A61-9EE8-4E45-A1FB-04158638D414}" type="slidenum">
              <a:rPr lang="en-US" smtClean="0"/>
              <a:t>11</a:t>
            </a:fld>
            <a:endParaRPr lang="en-US"/>
          </a:p>
        </p:txBody>
      </p:sp>
      <p:sp>
        <p:nvSpPr>
          <p:cNvPr id="9" name="TextBox 8"/>
          <p:cNvSpPr txBox="1"/>
          <p:nvPr/>
        </p:nvSpPr>
        <p:spPr>
          <a:xfrm>
            <a:off x="6227318" y="819186"/>
            <a:ext cx="5481738" cy="2862322"/>
          </a:xfrm>
          <a:prstGeom prst="rect">
            <a:avLst/>
          </a:prstGeom>
          <a:solidFill>
            <a:schemeClr val="bg1">
              <a:alpha val="80000"/>
            </a:schemeClr>
          </a:solidFill>
          <a:ln w="19050">
            <a:solidFill>
              <a:schemeClr val="bg1"/>
            </a:solidFill>
          </a:ln>
        </p:spPr>
        <p:txBody>
          <a:bodyPr wrap="square" rtlCol="0">
            <a:spAutoFit/>
          </a:bodyPr>
          <a:lstStyle/>
          <a:p>
            <a:pPr marL="285750" indent="-285750">
              <a:buFont typeface="Arial" panose="020B0604020202020204" pitchFamily="34" charset="0"/>
              <a:buChar char="•"/>
            </a:pPr>
            <a:r>
              <a:rPr lang="en-GB" dirty="0" smtClean="0"/>
              <a:t>VLIB_REGISTER_NODE, macro to declare a graph node.</a:t>
            </a:r>
          </a:p>
          <a:p>
            <a:pPr marL="285750" indent="-285750">
              <a:buFont typeface="Arial" panose="020B0604020202020204" pitchFamily="34" charset="0"/>
              <a:buChar char="•"/>
            </a:pPr>
            <a:r>
              <a:rPr lang="en-GB" dirty="0" smtClean="0"/>
              <a:t>Creates:-</a:t>
            </a:r>
          </a:p>
          <a:p>
            <a:pPr marL="742950" lvl="1" indent="-285750">
              <a:buFont typeface="Arial" panose="020B0604020202020204" pitchFamily="34" charset="0"/>
              <a:buChar char="•"/>
            </a:pPr>
            <a:r>
              <a:rPr lang="en-GB" dirty="0" smtClean="0"/>
              <a:t>a graph node registration</a:t>
            </a:r>
            <a:br>
              <a:rPr lang="en-GB" dirty="0" smtClean="0"/>
            </a:br>
            <a:r>
              <a:rPr lang="en-GB" dirty="0" err="1" smtClean="0"/>
              <a:t>vlib_node_registration_t</a:t>
            </a:r>
            <a:r>
              <a:rPr lang="en-GB" dirty="0" smtClean="0"/>
              <a:t>  &lt;graph node&gt;</a:t>
            </a:r>
          </a:p>
          <a:p>
            <a:pPr marL="742950" lvl="1" indent="-285750">
              <a:buFont typeface="Arial" panose="020B0604020202020204" pitchFamily="34" charset="0"/>
              <a:buChar char="•"/>
            </a:pPr>
            <a:r>
              <a:rPr lang="en-GB" dirty="0"/>
              <a:t>i</a:t>
            </a:r>
            <a:r>
              <a:rPr lang="en-GB" dirty="0" smtClean="0"/>
              <a:t>nitializes values in &lt;graph node&gt;</a:t>
            </a:r>
          </a:p>
          <a:p>
            <a:pPr marL="742950" lvl="1" indent="-285750">
              <a:buFont typeface="Arial" panose="020B0604020202020204" pitchFamily="34" charset="0"/>
              <a:buChar char="•"/>
            </a:pPr>
            <a:r>
              <a:rPr lang="en-GB" dirty="0" smtClean="0"/>
              <a:t>a construction function</a:t>
            </a:r>
            <a:br>
              <a:rPr lang="en-GB" dirty="0" smtClean="0"/>
            </a:br>
            <a:r>
              <a:rPr lang="en-GB" dirty="0" smtClean="0"/>
              <a:t>__</a:t>
            </a:r>
            <a:r>
              <a:rPr lang="en-GB" dirty="0" err="1" smtClean="0"/>
              <a:t>vlib_add_node_registration</a:t>
            </a:r>
            <a:r>
              <a:rPr lang="en-GB" dirty="0" smtClean="0"/>
              <a:t>_&lt;graph node&gt;</a:t>
            </a:r>
            <a:br>
              <a:rPr lang="en-GB" dirty="0" smtClean="0"/>
            </a:br>
            <a:r>
              <a:rPr lang="en-GB" dirty="0" smtClean="0"/>
              <a:t>to register the graph node at </a:t>
            </a:r>
            <a:r>
              <a:rPr lang="en-GB" dirty="0" err="1" smtClean="0"/>
              <a:t>startup</a:t>
            </a:r>
            <a:r>
              <a:rPr lang="en-GB" dirty="0" smtClean="0"/>
              <a:t>.</a:t>
            </a:r>
          </a:p>
          <a:p>
            <a:pPr marL="742950" lvl="1" indent="-285750">
              <a:buFontTx/>
              <a:buChar char="-"/>
            </a:pPr>
            <a:endParaRPr lang="en-GB" dirty="0" smtClean="0"/>
          </a:p>
        </p:txBody>
      </p:sp>
    </p:spTree>
    <p:extLst>
      <p:ext uri="{BB962C8B-B14F-4D97-AF65-F5344CB8AC3E}">
        <p14:creationId xmlns:p14="http://schemas.microsoft.com/office/powerpoint/2010/main" val="3559439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98" y="194045"/>
            <a:ext cx="10515600" cy="662781"/>
          </a:xfrm>
        </p:spPr>
        <p:txBody>
          <a:bodyPr>
            <a:normAutofit fontScale="90000"/>
          </a:bodyPr>
          <a:lstStyle/>
          <a:p>
            <a:r>
              <a:rPr lang="en-GB" dirty="0" smtClean="0"/>
              <a:t>VPP: anatomy of a VXLAN graph node</a:t>
            </a:r>
            <a:endParaRPr lang="en-US" dirty="0"/>
          </a:p>
        </p:txBody>
      </p:sp>
      <p:pic>
        <p:nvPicPr>
          <p:cNvPr id="10" name="Content Placeholder 9"/>
          <p:cNvPicPr>
            <a:picLocks noGrp="1" noChangeAspect="1"/>
          </p:cNvPicPr>
          <p:nvPr>
            <p:ph sz="half" idx="1"/>
          </p:nvPr>
        </p:nvPicPr>
        <p:blipFill>
          <a:blip r:embed="rId2"/>
          <a:stretch>
            <a:fillRect/>
          </a:stretch>
        </p:blipFill>
        <p:spPr>
          <a:xfrm>
            <a:off x="6918575" y="2652375"/>
            <a:ext cx="4435224" cy="3886537"/>
          </a:xfrm>
          <a:prstGeom prst="rect">
            <a:avLst/>
          </a:prstGeom>
        </p:spPr>
      </p:pic>
      <p:sp>
        <p:nvSpPr>
          <p:cNvPr id="5" name="Slide Number Placeholder 4"/>
          <p:cNvSpPr>
            <a:spLocks noGrp="1"/>
          </p:cNvSpPr>
          <p:nvPr>
            <p:ph type="sldNum" sz="quarter" idx="12"/>
          </p:nvPr>
        </p:nvSpPr>
        <p:spPr/>
        <p:txBody>
          <a:bodyPr/>
          <a:lstStyle/>
          <a:p>
            <a:fld id="{E2C12A61-9EE8-4E45-A1FB-04158638D414}" type="slidenum">
              <a:rPr lang="en-US" smtClean="0"/>
              <a:t>12</a:t>
            </a:fld>
            <a:endParaRPr lang="en-US"/>
          </a:p>
        </p:txBody>
      </p:sp>
      <p:pic>
        <p:nvPicPr>
          <p:cNvPr id="11" name="Picture 10"/>
          <p:cNvPicPr>
            <a:picLocks noChangeAspect="1"/>
          </p:cNvPicPr>
          <p:nvPr/>
        </p:nvPicPr>
        <p:blipFill>
          <a:blip r:embed="rId3"/>
          <a:stretch>
            <a:fillRect/>
          </a:stretch>
        </p:blipFill>
        <p:spPr>
          <a:xfrm>
            <a:off x="6925324" y="856826"/>
            <a:ext cx="4130398" cy="1691787"/>
          </a:xfrm>
          <a:prstGeom prst="rect">
            <a:avLst/>
          </a:prstGeom>
        </p:spPr>
      </p:pic>
      <p:sp>
        <p:nvSpPr>
          <p:cNvPr id="13" name="TextBox 12"/>
          <p:cNvSpPr txBox="1"/>
          <p:nvPr/>
        </p:nvSpPr>
        <p:spPr>
          <a:xfrm>
            <a:off x="383330" y="859831"/>
            <a:ext cx="6239777" cy="2585323"/>
          </a:xfrm>
          <a:prstGeom prst="rect">
            <a:avLst/>
          </a:prstGeom>
          <a:solidFill>
            <a:schemeClr val="bg1">
              <a:alpha val="80000"/>
            </a:schemeClr>
          </a:solidFill>
          <a:ln w="19050">
            <a:solidFill>
              <a:schemeClr val="bg1"/>
            </a:solidFill>
          </a:ln>
        </p:spPr>
        <p:txBody>
          <a:bodyPr wrap="square" rtlCol="0">
            <a:spAutoFit/>
          </a:bodyPr>
          <a:lstStyle/>
          <a:p>
            <a:pPr marL="285750" indent="-285750">
              <a:buFont typeface="Arial" panose="020B0604020202020204" pitchFamily="34" charset="0"/>
              <a:buChar char="•"/>
            </a:pPr>
            <a:r>
              <a:rPr lang="en-GB" dirty="0" smtClean="0"/>
              <a:t>VLIB_REGISTER_NODE registers `vxlan4_input_node` node</a:t>
            </a:r>
          </a:p>
          <a:p>
            <a:pPr marL="742950" lvl="1" indent="-285750">
              <a:buFont typeface="Arial" panose="020B0604020202020204" pitchFamily="34" charset="0"/>
              <a:buChar char="•"/>
            </a:pPr>
            <a:r>
              <a:rPr lang="en-GB" dirty="0" smtClean="0"/>
              <a:t>vxlan4_input is the vector processing function.</a:t>
            </a:r>
          </a:p>
          <a:p>
            <a:pPr marL="742950" lvl="1" indent="-285750">
              <a:buFont typeface="Arial" panose="020B0604020202020204" pitchFamily="34" charset="0"/>
              <a:buChar char="•"/>
            </a:pPr>
            <a:r>
              <a:rPr lang="en-GB" dirty="0" err="1" smtClean="0"/>
              <a:t>vxlan</a:t>
            </a:r>
            <a:r>
              <a:rPr lang="en-GB" dirty="0" smtClean="0"/>
              <a:t> errors strings.</a:t>
            </a:r>
          </a:p>
          <a:p>
            <a:pPr marL="1200150" lvl="2" indent="-285750">
              <a:buFont typeface="Arial" panose="020B0604020202020204" pitchFamily="34" charset="0"/>
              <a:buChar char="•"/>
            </a:pPr>
            <a:r>
              <a:rPr lang="en-GB" dirty="0" smtClean="0"/>
              <a:t>no such tunnel.</a:t>
            </a:r>
          </a:p>
          <a:p>
            <a:pPr marL="742950" lvl="1" indent="-285750">
              <a:buFont typeface="Arial" panose="020B0604020202020204" pitchFamily="34" charset="0"/>
              <a:buChar char="•"/>
            </a:pPr>
            <a:r>
              <a:rPr lang="en-GB" dirty="0" smtClean="0"/>
              <a:t>add next node strings.</a:t>
            </a:r>
          </a:p>
          <a:p>
            <a:pPr marL="1200150" lvl="2" indent="-285750">
              <a:buFont typeface="Arial" panose="020B0604020202020204" pitchFamily="34" charset="0"/>
              <a:buChar char="•"/>
            </a:pPr>
            <a:r>
              <a:rPr lang="en-GB" dirty="0" smtClean="0"/>
              <a:t>error-drop – no such tunnel.</a:t>
            </a:r>
          </a:p>
          <a:p>
            <a:pPr marL="1200150" lvl="2" indent="-285750">
              <a:buFont typeface="Arial" panose="020B0604020202020204" pitchFamily="34" charset="0"/>
              <a:buChar char="•"/>
            </a:pPr>
            <a:r>
              <a:rPr lang="en-GB" dirty="0" smtClean="0"/>
              <a:t>l2-input – layer 2 input.</a:t>
            </a:r>
          </a:p>
          <a:p>
            <a:pPr marL="1200150" lvl="2" indent="-285750">
              <a:buFont typeface="Arial" panose="020B0604020202020204" pitchFamily="34" charset="0"/>
              <a:buChar char="•"/>
            </a:pPr>
            <a:r>
              <a:rPr lang="en-GB" dirty="0" smtClean="0"/>
              <a:t>IPv4-input </a:t>
            </a:r>
            <a:r>
              <a:rPr lang="en-GB" dirty="0"/>
              <a:t>– </a:t>
            </a:r>
            <a:r>
              <a:rPr lang="en-GB" dirty="0" smtClean="0"/>
              <a:t>IPv4 input</a:t>
            </a:r>
          </a:p>
          <a:p>
            <a:pPr marL="1200150" lvl="2" indent="-285750">
              <a:buFont typeface="Arial" panose="020B0604020202020204" pitchFamily="34" charset="0"/>
              <a:buChar char="•"/>
            </a:pPr>
            <a:r>
              <a:rPr lang="en-GB" dirty="0" smtClean="0"/>
              <a:t>IPv6-input </a:t>
            </a:r>
            <a:r>
              <a:rPr lang="en-GB" dirty="0"/>
              <a:t>– </a:t>
            </a:r>
            <a:r>
              <a:rPr lang="en-GB" dirty="0" smtClean="0"/>
              <a:t>IPv6 input</a:t>
            </a:r>
            <a:endParaRPr lang="en-GB" dirty="0"/>
          </a:p>
        </p:txBody>
      </p:sp>
    </p:spTree>
    <p:extLst>
      <p:ext uri="{BB962C8B-B14F-4D97-AF65-F5344CB8AC3E}">
        <p14:creationId xmlns:p14="http://schemas.microsoft.com/office/powerpoint/2010/main" val="2300948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101927" y="1341789"/>
            <a:ext cx="1981372" cy="1798476"/>
          </a:xfrm>
          <a:prstGeom prst="rect">
            <a:avLst/>
          </a:prstGeom>
        </p:spPr>
      </p:pic>
      <p:sp>
        <p:nvSpPr>
          <p:cNvPr id="2" name="Title 1"/>
          <p:cNvSpPr>
            <a:spLocks noGrp="1"/>
          </p:cNvSpPr>
          <p:nvPr>
            <p:ph type="title"/>
          </p:nvPr>
        </p:nvSpPr>
        <p:spPr>
          <a:xfrm>
            <a:off x="410245" y="232110"/>
            <a:ext cx="10515600" cy="662781"/>
          </a:xfrm>
        </p:spPr>
        <p:txBody>
          <a:bodyPr>
            <a:normAutofit fontScale="90000"/>
          </a:bodyPr>
          <a:lstStyle/>
          <a:p>
            <a:r>
              <a:rPr lang="en-US" dirty="0" smtClean="0"/>
              <a:t>VPP: graph node interfaces</a:t>
            </a:r>
            <a:endParaRPr lang="en-US" dirty="0"/>
          </a:p>
        </p:txBody>
      </p:sp>
      <p:sp>
        <p:nvSpPr>
          <p:cNvPr id="73" name="Content Placeholder 72"/>
          <p:cNvSpPr>
            <a:spLocks noGrp="1"/>
          </p:cNvSpPr>
          <p:nvPr>
            <p:ph sz="half" idx="1"/>
          </p:nvPr>
        </p:nvSpPr>
        <p:spPr>
          <a:xfrm>
            <a:off x="272460" y="1049482"/>
            <a:ext cx="5685325" cy="4921173"/>
          </a:xfrm>
        </p:spPr>
        <p:txBody>
          <a:bodyPr>
            <a:normAutofit/>
          </a:bodyPr>
          <a:lstStyle/>
          <a:p>
            <a:r>
              <a:rPr lang="en-US" sz="1500" dirty="0"/>
              <a:t>Each </a:t>
            </a:r>
            <a:r>
              <a:rPr lang="en-US" sz="1500" dirty="0" smtClean="0"/>
              <a:t>feature; collection of graph nodes expose </a:t>
            </a:r>
            <a:r>
              <a:rPr lang="en-US" sz="1500" dirty="0"/>
              <a:t>a binary </a:t>
            </a:r>
            <a:r>
              <a:rPr lang="en-US" sz="1500" dirty="0" smtClean="0"/>
              <a:t>API and CLI</a:t>
            </a:r>
          </a:p>
          <a:p>
            <a:r>
              <a:rPr lang="en-GB" sz="1500" dirty="0" smtClean="0"/>
              <a:t>API</a:t>
            </a:r>
            <a:endParaRPr lang="en-US" sz="1500" dirty="0" smtClean="0"/>
          </a:p>
          <a:p>
            <a:pPr lvl="1"/>
            <a:r>
              <a:rPr lang="en-US" sz="1500" dirty="0" smtClean="0"/>
              <a:t>Multiple </a:t>
            </a:r>
            <a:r>
              <a:rPr lang="en-US" sz="1500" dirty="0"/>
              <a:t>language </a:t>
            </a:r>
            <a:r>
              <a:rPr lang="en-US" sz="1500" dirty="0" smtClean="0"/>
              <a:t>bindings</a:t>
            </a:r>
          </a:p>
          <a:p>
            <a:pPr lvl="2"/>
            <a:r>
              <a:rPr lang="en-US" sz="1500" dirty="0" smtClean="0"/>
              <a:t>Python</a:t>
            </a:r>
          </a:p>
          <a:p>
            <a:pPr lvl="2"/>
            <a:r>
              <a:rPr lang="en-US" sz="1500" dirty="0" smtClean="0"/>
              <a:t>Java</a:t>
            </a:r>
          </a:p>
          <a:p>
            <a:pPr lvl="2"/>
            <a:r>
              <a:rPr lang="en-GB" sz="1500" dirty="0" smtClean="0"/>
              <a:t>LUA</a:t>
            </a:r>
            <a:endParaRPr lang="en-US" sz="1500" dirty="0"/>
          </a:p>
          <a:p>
            <a:pPr lvl="1"/>
            <a:r>
              <a:rPr lang="en-US" sz="1500" dirty="0" smtClean="0"/>
              <a:t>Implementation</a:t>
            </a:r>
          </a:p>
          <a:p>
            <a:pPr lvl="2"/>
            <a:r>
              <a:rPr lang="en-US" sz="1500" dirty="0">
                <a:solidFill>
                  <a:schemeClr val="tx1"/>
                </a:solidFill>
              </a:rPr>
              <a:t>H</a:t>
            </a:r>
            <a:r>
              <a:rPr lang="en-US" sz="1500" dirty="0" smtClean="0">
                <a:solidFill>
                  <a:schemeClr val="tx1"/>
                </a:solidFill>
              </a:rPr>
              <a:t>igh-performance shared-memory ring-buffer</a:t>
            </a:r>
          </a:p>
          <a:p>
            <a:pPr lvl="2"/>
            <a:r>
              <a:rPr lang="en-US" sz="1500" dirty="0" smtClean="0">
                <a:solidFill>
                  <a:schemeClr val="tx1"/>
                </a:solidFill>
              </a:rPr>
              <a:t>Asynchronous callback</a:t>
            </a:r>
          </a:p>
          <a:p>
            <a:r>
              <a:rPr lang="en-GB" sz="1500" dirty="0" smtClean="0">
                <a:solidFill>
                  <a:schemeClr val="tx1"/>
                </a:solidFill>
              </a:rPr>
              <a:t>CLI</a:t>
            </a:r>
          </a:p>
          <a:p>
            <a:pPr lvl="1"/>
            <a:r>
              <a:rPr lang="en-GB" sz="1500" dirty="0" smtClean="0"/>
              <a:t>Accessible via UNIX Channel, see </a:t>
            </a:r>
            <a:r>
              <a:rPr lang="en-GB" sz="1500" dirty="0" err="1" smtClean="0"/>
              <a:t>vpp_api_test</a:t>
            </a:r>
            <a:r>
              <a:rPr lang="en-GB" sz="1500" dirty="0" smtClean="0"/>
              <a:t> (VAT).</a:t>
            </a:r>
          </a:p>
          <a:p>
            <a:pPr lvl="1"/>
            <a:r>
              <a:rPr lang="en-GB" sz="1500" dirty="0" smtClean="0">
                <a:solidFill>
                  <a:schemeClr val="tx1"/>
                </a:solidFill>
              </a:rPr>
              <a:t>Runtime composed list of commands.</a:t>
            </a:r>
          </a:p>
          <a:p>
            <a:pPr lvl="1"/>
            <a:r>
              <a:rPr lang="en-GB" sz="1500" dirty="0" smtClean="0"/>
              <a:t>Typical CLI features; help system (?), command history etc. </a:t>
            </a:r>
            <a:endParaRPr lang="en-US" sz="1500" dirty="0" smtClean="0">
              <a:solidFill>
                <a:schemeClr val="tx1"/>
              </a:solidFill>
            </a:endParaRPr>
          </a:p>
          <a:p>
            <a:endParaRPr lang="en-US" sz="1500" dirty="0">
              <a:solidFill>
                <a:schemeClr val="tx1"/>
              </a:solidFill>
            </a:endParaRPr>
          </a:p>
        </p:txBody>
      </p:sp>
      <p:sp>
        <p:nvSpPr>
          <p:cNvPr id="4" name="Snip and Round Single Corner Rectangle 3"/>
          <p:cNvSpPr/>
          <p:nvPr/>
        </p:nvSpPr>
        <p:spPr>
          <a:xfrm>
            <a:off x="8227440" y="1758574"/>
            <a:ext cx="3007591" cy="382117"/>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207044" y="1878749"/>
            <a:ext cx="3076483" cy="246221"/>
          </a:xfrm>
          <a:prstGeom prst="rect">
            <a:avLst/>
          </a:prstGeom>
          <a:noFill/>
        </p:spPr>
        <p:txBody>
          <a:bodyPr wrap="none" rtlCol="0">
            <a:spAutoFit/>
          </a:bodyPr>
          <a:lstStyle/>
          <a:p>
            <a:r>
              <a:rPr lang="en-US" sz="1000" dirty="0" err="1" smtClean="0">
                <a:latin typeface="Consolas" charset="0"/>
                <a:ea typeface="Consolas" charset="0"/>
                <a:cs typeface="Consolas" charset="0"/>
              </a:rPr>
              <a:t>vl_api_snat_add_address_range_t_handler</a:t>
            </a:r>
            <a:r>
              <a:rPr lang="en-US" sz="1000" dirty="0" smtClean="0">
                <a:latin typeface="Consolas" charset="0"/>
                <a:ea typeface="Consolas" charset="0"/>
                <a:cs typeface="Consolas" charset="0"/>
              </a:rPr>
              <a:t>()</a:t>
            </a:r>
          </a:p>
        </p:txBody>
      </p:sp>
      <p:sp>
        <p:nvSpPr>
          <p:cNvPr id="20" name="Snip and Round Single Corner Rectangle 19"/>
          <p:cNvSpPr/>
          <p:nvPr/>
        </p:nvSpPr>
        <p:spPr>
          <a:xfrm>
            <a:off x="8133426" y="3752488"/>
            <a:ext cx="3007591" cy="382117"/>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299899" y="3838239"/>
            <a:ext cx="2723823" cy="246221"/>
          </a:xfrm>
          <a:prstGeom prst="rect">
            <a:avLst/>
          </a:prstGeom>
          <a:noFill/>
        </p:spPr>
        <p:txBody>
          <a:bodyPr wrap="none" rtlCol="0">
            <a:spAutoFit/>
          </a:bodyPr>
          <a:lstStyle/>
          <a:p>
            <a:r>
              <a:rPr lang="en-US" sz="1000" dirty="0" err="1" smtClean="0">
                <a:latin typeface="Consolas" charset="0"/>
                <a:ea typeface="Consolas" charset="0"/>
                <a:cs typeface="Consolas" charset="0"/>
              </a:rPr>
              <a:t>vl_api_nsh_add_del_entry_t_handler</a:t>
            </a:r>
            <a:r>
              <a:rPr lang="en-US" sz="1000" dirty="0" smtClean="0">
                <a:latin typeface="Consolas" charset="0"/>
                <a:ea typeface="Consolas" charset="0"/>
                <a:cs typeface="Consolas" charset="0"/>
              </a:rPr>
              <a:t>()</a:t>
            </a:r>
          </a:p>
        </p:txBody>
      </p:sp>
      <p:sp>
        <p:nvSpPr>
          <p:cNvPr id="22" name="Snip and Round Single Corner Rectangle 21"/>
          <p:cNvSpPr/>
          <p:nvPr/>
        </p:nvSpPr>
        <p:spPr>
          <a:xfrm>
            <a:off x="7826571" y="5079015"/>
            <a:ext cx="3132617" cy="382117"/>
          </a:xfrm>
          <a:prstGeom prst="snip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806175" y="5199190"/>
            <a:ext cx="3217547" cy="246221"/>
          </a:xfrm>
          <a:prstGeom prst="rect">
            <a:avLst/>
          </a:prstGeom>
          <a:noFill/>
        </p:spPr>
        <p:txBody>
          <a:bodyPr wrap="none" rtlCol="0">
            <a:spAutoFit/>
          </a:bodyPr>
          <a:lstStyle/>
          <a:p>
            <a:r>
              <a:rPr lang="en-US" sz="1000" dirty="0" err="1" smtClean="0">
                <a:latin typeface="Consolas" charset="0"/>
                <a:ea typeface="Consolas" charset="0"/>
                <a:cs typeface="Consolas" charset="0"/>
              </a:rPr>
              <a:t>vl_api_vxlan_gpe_add_del_tunnel_t_handler</a:t>
            </a:r>
            <a:r>
              <a:rPr lang="en-US" sz="1000" dirty="0" smtClean="0">
                <a:latin typeface="Consolas" charset="0"/>
                <a:ea typeface="Consolas" charset="0"/>
                <a:cs typeface="Consolas" charset="0"/>
              </a:rPr>
              <a:t>()</a:t>
            </a:r>
          </a:p>
        </p:txBody>
      </p:sp>
      <p:pic>
        <p:nvPicPr>
          <p:cNvPr id="3" name="Picture 2"/>
          <p:cNvPicPr>
            <a:picLocks noChangeAspect="1"/>
          </p:cNvPicPr>
          <p:nvPr/>
        </p:nvPicPr>
        <p:blipFill>
          <a:blip r:embed="rId4"/>
          <a:stretch>
            <a:fillRect/>
          </a:stretch>
        </p:blipFill>
        <p:spPr>
          <a:xfrm>
            <a:off x="5750766" y="3044321"/>
            <a:ext cx="1958510" cy="2926334"/>
          </a:xfrm>
          <a:prstGeom prst="rect">
            <a:avLst/>
          </a:prstGeom>
        </p:spPr>
      </p:pic>
    </p:spTree>
    <p:extLst>
      <p:ext uri="{BB962C8B-B14F-4D97-AF65-F5344CB8AC3E}">
        <p14:creationId xmlns:p14="http://schemas.microsoft.com/office/powerpoint/2010/main" val="110470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13" y="164719"/>
            <a:ext cx="10853122" cy="975783"/>
          </a:xfrm>
        </p:spPr>
        <p:txBody>
          <a:bodyPr>
            <a:normAutofit/>
          </a:bodyPr>
          <a:lstStyle/>
          <a:p>
            <a:r>
              <a:rPr lang="en-US" dirty="0" smtClean="0"/>
              <a:t>VPP: How does it work?</a:t>
            </a:r>
            <a:endParaRPr lang="en-US" dirty="0"/>
          </a:p>
        </p:txBody>
      </p:sp>
      <p:sp>
        <p:nvSpPr>
          <p:cNvPr id="90" name="TextBox 89"/>
          <p:cNvSpPr txBox="1"/>
          <p:nvPr/>
        </p:nvSpPr>
        <p:spPr>
          <a:xfrm>
            <a:off x="862140" y="6176103"/>
            <a:ext cx="3319370" cy="307777"/>
          </a:xfrm>
          <a:prstGeom prst="rect">
            <a:avLst/>
          </a:prstGeom>
          <a:noFill/>
        </p:spPr>
        <p:txBody>
          <a:bodyPr wrap="none" rtlCol="0">
            <a:spAutoFit/>
          </a:bodyPr>
          <a:lstStyle/>
          <a:p>
            <a:r>
              <a:rPr lang="en-US" sz="1400" dirty="0" smtClean="0"/>
              <a:t>* approx. 173 nodes in default deployment</a:t>
            </a:r>
          </a:p>
        </p:txBody>
      </p:sp>
      <p:grpSp>
        <p:nvGrpSpPr>
          <p:cNvPr id="102" name="Group 101"/>
          <p:cNvGrpSpPr/>
          <p:nvPr/>
        </p:nvGrpSpPr>
        <p:grpSpPr>
          <a:xfrm>
            <a:off x="453784" y="1204163"/>
            <a:ext cx="3738435" cy="4074779"/>
            <a:chOff x="513852" y="1363773"/>
            <a:chExt cx="4052157" cy="4167261"/>
          </a:xfrm>
        </p:grpSpPr>
        <p:sp>
          <p:nvSpPr>
            <p:cNvPr id="25" name="Oval 24"/>
            <p:cNvSpPr/>
            <p:nvPr/>
          </p:nvSpPr>
          <p:spPr>
            <a:xfrm>
              <a:off x="1999517" y="2048680"/>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ethernet</a:t>
              </a:r>
              <a:r>
                <a:rPr lang="en-US" sz="900" dirty="0" smtClean="0">
                  <a:solidFill>
                    <a:schemeClr val="tx1"/>
                  </a:solidFill>
                </a:rPr>
                <a:t>-</a:t>
              </a:r>
            </a:p>
            <a:p>
              <a:pPr algn="ctr"/>
              <a:r>
                <a:rPr lang="en-US" sz="900" dirty="0" smtClean="0">
                  <a:solidFill>
                    <a:schemeClr val="tx1"/>
                  </a:solidFill>
                </a:rPr>
                <a:t>input</a:t>
              </a:r>
              <a:endParaRPr lang="en-US" sz="900" dirty="0">
                <a:solidFill>
                  <a:schemeClr val="tx1"/>
                </a:solidFill>
              </a:endParaRPr>
            </a:p>
          </p:txBody>
        </p:sp>
        <p:sp>
          <p:nvSpPr>
            <p:cNvPr id="22" name="Oval 21"/>
            <p:cNvSpPr/>
            <p:nvPr/>
          </p:nvSpPr>
          <p:spPr>
            <a:xfrm>
              <a:off x="3047423" y="1363773"/>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dpdk</a:t>
              </a:r>
              <a:r>
                <a:rPr lang="en-US" sz="900" dirty="0" smtClean="0">
                  <a:solidFill>
                    <a:schemeClr val="tx1"/>
                  </a:solidFill>
                </a:rPr>
                <a:t>-input</a:t>
              </a:r>
              <a:endParaRPr lang="en-US" sz="900" dirty="0">
                <a:solidFill>
                  <a:schemeClr val="tx1"/>
                </a:solidFill>
              </a:endParaRPr>
            </a:p>
          </p:txBody>
        </p:sp>
        <p:sp>
          <p:nvSpPr>
            <p:cNvPr id="26" name="Oval 25"/>
            <p:cNvSpPr/>
            <p:nvPr/>
          </p:nvSpPr>
          <p:spPr>
            <a:xfrm>
              <a:off x="2313239" y="1363773"/>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af</a:t>
              </a:r>
              <a:r>
                <a:rPr lang="en-US" sz="900" dirty="0" smtClean="0">
                  <a:solidFill>
                    <a:schemeClr val="tx1"/>
                  </a:solidFill>
                </a:rPr>
                <a:t>-packet-</a:t>
              </a:r>
            </a:p>
            <a:p>
              <a:pPr algn="ctr"/>
              <a:r>
                <a:rPr lang="en-US" sz="900" dirty="0" smtClean="0">
                  <a:solidFill>
                    <a:schemeClr val="tx1"/>
                  </a:solidFill>
                </a:rPr>
                <a:t>input</a:t>
              </a:r>
              <a:endParaRPr lang="en-US" sz="900" dirty="0">
                <a:solidFill>
                  <a:schemeClr val="tx1"/>
                </a:solidFill>
              </a:endParaRPr>
            </a:p>
          </p:txBody>
        </p:sp>
        <p:sp>
          <p:nvSpPr>
            <p:cNvPr id="27" name="Oval 26"/>
            <p:cNvSpPr/>
            <p:nvPr/>
          </p:nvSpPr>
          <p:spPr>
            <a:xfrm>
              <a:off x="1547461" y="1363773"/>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vhost</a:t>
              </a:r>
              <a:r>
                <a:rPr lang="en-US" sz="900" dirty="0" smtClean="0">
                  <a:solidFill>
                    <a:schemeClr val="tx1"/>
                  </a:solidFill>
                </a:rPr>
                <a:t>-user-</a:t>
              </a:r>
            </a:p>
            <a:p>
              <a:pPr algn="ctr"/>
              <a:r>
                <a:rPr lang="en-US" sz="900" dirty="0" smtClean="0">
                  <a:solidFill>
                    <a:schemeClr val="tx1"/>
                  </a:solidFill>
                </a:rPr>
                <a:t>input</a:t>
              </a:r>
              <a:endParaRPr lang="en-US" sz="900" dirty="0">
                <a:solidFill>
                  <a:schemeClr val="tx1"/>
                </a:solidFill>
              </a:endParaRPr>
            </a:p>
          </p:txBody>
        </p:sp>
        <p:sp>
          <p:nvSpPr>
            <p:cNvPr id="28" name="Oval 27"/>
            <p:cNvSpPr/>
            <p:nvPr/>
          </p:nvSpPr>
          <p:spPr>
            <a:xfrm>
              <a:off x="513852" y="2733587"/>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mpls</a:t>
              </a:r>
              <a:r>
                <a:rPr lang="en-US" sz="900" dirty="0" smtClean="0">
                  <a:solidFill>
                    <a:schemeClr val="tx1"/>
                  </a:solidFill>
                </a:rPr>
                <a:t>-input</a:t>
              </a:r>
              <a:endParaRPr lang="en-US" sz="900" dirty="0">
                <a:solidFill>
                  <a:schemeClr val="tx1"/>
                </a:solidFill>
              </a:endParaRPr>
            </a:p>
          </p:txBody>
        </p:sp>
        <p:sp>
          <p:nvSpPr>
            <p:cNvPr id="32" name="Oval 31"/>
            <p:cNvSpPr/>
            <p:nvPr/>
          </p:nvSpPr>
          <p:spPr>
            <a:xfrm>
              <a:off x="811669" y="2733587"/>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lldp</a:t>
              </a:r>
              <a:r>
                <a:rPr lang="en-US" sz="900" dirty="0" smtClean="0">
                  <a:solidFill>
                    <a:schemeClr val="tx1"/>
                  </a:solidFill>
                </a:rPr>
                <a:t>-input</a:t>
              </a:r>
              <a:endParaRPr lang="en-US" sz="900" dirty="0">
                <a:solidFill>
                  <a:schemeClr val="tx1"/>
                </a:solidFill>
              </a:endParaRPr>
            </a:p>
          </p:txBody>
        </p:sp>
        <p:grpSp>
          <p:nvGrpSpPr>
            <p:cNvPr id="42" name="Group 41"/>
            <p:cNvGrpSpPr/>
            <p:nvPr/>
          </p:nvGrpSpPr>
          <p:grpSpPr>
            <a:xfrm>
              <a:off x="2906377" y="2733587"/>
              <a:ext cx="941166" cy="739279"/>
              <a:chOff x="5201325" y="1999766"/>
              <a:chExt cx="1336698" cy="739279"/>
            </a:xfrm>
            <a:solidFill>
              <a:schemeClr val="accent1">
                <a:lumMod val="60000"/>
                <a:lumOff val="40000"/>
              </a:schemeClr>
            </a:solidFill>
          </p:grpSpPr>
          <p:sp>
            <p:nvSpPr>
              <p:cNvPr id="41" name="Oval 40"/>
              <p:cNvSpPr/>
              <p:nvPr/>
            </p:nvSpPr>
            <p:spPr>
              <a:xfrm>
                <a:off x="5646891" y="2279723"/>
                <a:ext cx="891132" cy="459322"/>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...-no-</a:t>
                </a:r>
              </a:p>
              <a:p>
                <a:pPr algn="ctr"/>
                <a:r>
                  <a:rPr lang="en-US" sz="900" dirty="0" smtClean="0">
                    <a:solidFill>
                      <a:schemeClr val="tx1"/>
                    </a:solidFill>
                  </a:rPr>
                  <a:t>checksum</a:t>
                </a:r>
                <a:endParaRPr lang="en-US" sz="900" dirty="0">
                  <a:solidFill>
                    <a:schemeClr val="tx1"/>
                  </a:solidFill>
                </a:endParaRPr>
              </a:p>
            </p:txBody>
          </p:sp>
          <p:sp>
            <p:nvSpPr>
              <p:cNvPr id="29" name="Oval 28"/>
              <p:cNvSpPr/>
              <p:nvPr/>
            </p:nvSpPr>
            <p:spPr>
              <a:xfrm>
                <a:off x="5201325" y="1999766"/>
                <a:ext cx="891132" cy="459322"/>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ip4-input</a:t>
                </a:r>
                <a:endParaRPr lang="en-US" sz="900" dirty="0">
                  <a:solidFill>
                    <a:schemeClr val="tx1"/>
                  </a:solidFill>
                </a:endParaRPr>
              </a:p>
            </p:txBody>
          </p:sp>
        </p:grpSp>
        <p:sp>
          <p:nvSpPr>
            <p:cNvPr id="30" name="Oval 29"/>
            <p:cNvSpPr/>
            <p:nvPr/>
          </p:nvSpPr>
          <p:spPr>
            <a:xfrm>
              <a:off x="3938565" y="2733587"/>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ip6-input</a:t>
              </a:r>
              <a:endParaRPr lang="en-US" sz="900" dirty="0">
                <a:solidFill>
                  <a:schemeClr val="tx1"/>
                </a:solidFill>
              </a:endParaRPr>
            </a:p>
          </p:txBody>
        </p:sp>
        <p:sp>
          <p:nvSpPr>
            <p:cNvPr id="31" name="Oval 30"/>
            <p:cNvSpPr/>
            <p:nvPr/>
          </p:nvSpPr>
          <p:spPr>
            <a:xfrm>
              <a:off x="1141296" y="2733587"/>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arp</a:t>
              </a:r>
              <a:r>
                <a:rPr lang="en-US" sz="900" dirty="0" smtClean="0">
                  <a:solidFill>
                    <a:schemeClr val="tx1"/>
                  </a:solidFill>
                </a:rPr>
                <a:t>-input</a:t>
              </a:r>
              <a:endParaRPr lang="en-US" sz="900" dirty="0">
                <a:solidFill>
                  <a:schemeClr val="tx1"/>
                </a:solidFill>
              </a:endParaRPr>
            </a:p>
          </p:txBody>
        </p:sp>
        <p:sp>
          <p:nvSpPr>
            <p:cNvPr id="33" name="Oval 32"/>
            <p:cNvSpPr/>
            <p:nvPr/>
          </p:nvSpPr>
          <p:spPr>
            <a:xfrm>
              <a:off x="1421358" y="2733587"/>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cdp</a:t>
              </a:r>
              <a:r>
                <a:rPr lang="en-US" sz="900" dirty="0" smtClean="0">
                  <a:solidFill>
                    <a:schemeClr val="tx1"/>
                  </a:solidFill>
                </a:rPr>
                <a:t>-input</a:t>
              </a:r>
              <a:endParaRPr lang="en-US" sz="900" dirty="0">
                <a:solidFill>
                  <a:schemeClr val="tx1"/>
                </a:solidFill>
              </a:endParaRPr>
            </a:p>
          </p:txBody>
        </p:sp>
        <p:sp>
          <p:nvSpPr>
            <p:cNvPr id="34" name="Oval 33"/>
            <p:cNvSpPr/>
            <p:nvPr/>
          </p:nvSpPr>
          <p:spPr>
            <a:xfrm>
              <a:off x="2127994" y="2733587"/>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l2-input</a:t>
              </a:r>
              <a:endParaRPr lang="en-US" sz="900" dirty="0">
                <a:solidFill>
                  <a:schemeClr val="tx1"/>
                </a:solidFill>
              </a:endParaRPr>
            </a:p>
          </p:txBody>
        </p:sp>
        <p:sp>
          <p:nvSpPr>
            <p:cNvPr id="35" name="Oval 34"/>
            <p:cNvSpPr/>
            <p:nvPr/>
          </p:nvSpPr>
          <p:spPr>
            <a:xfrm>
              <a:off x="2036311" y="3698451"/>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smtClean="0">
                  <a:solidFill>
                    <a:schemeClr val="tx1"/>
                  </a:solidFill>
                </a:rPr>
                <a:t>ip4-lookup</a:t>
              </a:r>
              <a:endParaRPr lang="en-US" sz="900" dirty="0">
                <a:solidFill>
                  <a:schemeClr val="tx1"/>
                </a:solidFill>
              </a:endParaRPr>
            </a:p>
          </p:txBody>
        </p:sp>
        <p:sp>
          <p:nvSpPr>
            <p:cNvPr id="36" name="Oval 35"/>
            <p:cNvSpPr/>
            <p:nvPr/>
          </p:nvSpPr>
          <p:spPr>
            <a:xfrm>
              <a:off x="2842840" y="3698451"/>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ip4-lookup-</a:t>
              </a:r>
            </a:p>
            <a:p>
              <a:pPr algn="ctr"/>
              <a:r>
                <a:rPr lang="en-US" sz="900" dirty="0" err="1" smtClean="0">
                  <a:solidFill>
                    <a:schemeClr val="tx1"/>
                  </a:solidFill>
                </a:rPr>
                <a:t>mulitcast</a:t>
              </a:r>
              <a:endParaRPr lang="en-US" sz="900" dirty="0">
                <a:solidFill>
                  <a:schemeClr val="tx1"/>
                </a:solidFill>
              </a:endParaRPr>
            </a:p>
          </p:txBody>
        </p:sp>
        <p:sp>
          <p:nvSpPr>
            <p:cNvPr id="24" name="Oval 23"/>
            <p:cNvSpPr/>
            <p:nvPr/>
          </p:nvSpPr>
          <p:spPr>
            <a:xfrm>
              <a:off x="2294754" y="4386805"/>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ip4-rewrite-</a:t>
              </a:r>
            </a:p>
            <a:p>
              <a:pPr algn="ctr"/>
              <a:r>
                <a:rPr lang="en-US" sz="900" dirty="0" smtClean="0">
                  <a:solidFill>
                    <a:schemeClr val="tx1"/>
                  </a:solidFill>
                </a:rPr>
                <a:t>transit</a:t>
              </a:r>
            </a:p>
          </p:txBody>
        </p:sp>
        <p:sp>
          <p:nvSpPr>
            <p:cNvPr id="37" name="Oval 36"/>
            <p:cNvSpPr/>
            <p:nvPr/>
          </p:nvSpPr>
          <p:spPr>
            <a:xfrm>
              <a:off x="1532519" y="4383358"/>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ip4-load-</a:t>
              </a:r>
            </a:p>
            <a:p>
              <a:pPr algn="ctr"/>
              <a:r>
                <a:rPr lang="en-US" sz="900" dirty="0" smtClean="0">
                  <a:solidFill>
                    <a:schemeClr val="tx1"/>
                  </a:solidFill>
                </a:rPr>
                <a:t>balance</a:t>
              </a:r>
            </a:p>
          </p:txBody>
        </p:sp>
        <p:sp>
          <p:nvSpPr>
            <p:cNvPr id="38" name="Oval 37"/>
            <p:cNvSpPr/>
            <p:nvPr/>
          </p:nvSpPr>
          <p:spPr>
            <a:xfrm>
              <a:off x="3156562" y="4383358"/>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ip4-</a:t>
              </a:r>
            </a:p>
            <a:p>
              <a:pPr algn="ctr"/>
              <a:r>
                <a:rPr lang="en-US" sz="900" dirty="0" smtClean="0">
                  <a:solidFill>
                    <a:schemeClr val="tx1"/>
                  </a:solidFill>
                </a:rPr>
                <a:t>midchain</a:t>
              </a:r>
            </a:p>
          </p:txBody>
        </p:sp>
        <p:sp>
          <p:nvSpPr>
            <p:cNvPr id="39" name="Oval 38"/>
            <p:cNvSpPr/>
            <p:nvPr/>
          </p:nvSpPr>
          <p:spPr>
            <a:xfrm>
              <a:off x="714988" y="4383358"/>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err="1" smtClean="0">
                  <a:solidFill>
                    <a:schemeClr val="tx1"/>
                  </a:solidFill>
                </a:rPr>
                <a:t>mpls</a:t>
              </a:r>
              <a:r>
                <a:rPr lang="en-US" sz="900" dirty="0" smtClean="0">
                  <a:solidFill>
                    <a:schemeClr val="tx1"/>
                  </a:solidFill>
                </a:rPr>
                <a:t>-policy-</a:t>
              </a:r>
            </a:p>
            <a:p>
              <a:pPr algn="ctr"/>
              <a:r>
                <a:rPr lang="en-US" sz="900" dirty="0" err="1" smtClean="0">
                  <a:solidFill>
                    <a:schemeClr val="tx1"/>
                  </a:solidFill>
                </a:rPr>
                <a:t>encap</a:t>
              </a:r>
              <a:endParaRPr lang="en-US" sz="900" dirty="0" smtClean="0">
                <a:solidFill>
                  <a:schemeClr val="tx1"/>
                </a:solidFill>
              </a:endParaRPr>
            </a:p>
          </p:txBody>
        </p:sp>
        <p:sp>
          <p:nvSpPr>
            <p:cNvPr id="40" name="Oval 39"/>
            <p:cNvSpPr/>
            <p:nvPr/>
          </p:nvSpPr>
          <p:spPr>
            <a:xfrm>
              <a:off x="2626961" y="5071712"/>
              <a:ext cx="627444" cy="459322"/>
            </a:xfrm>
            <a:prstGeom prst="ellipse">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900" dirty="0" smtClean="0">
                  <a:solidFill>
                    <a:schemeClr val="tx1"/>
                  </a:solidFill>
                </a:rPr>
                <a:t>interface-</a:t>
              </a:r>
            </a:p>
            <a:p>
              <a:pPr algn="ctr"/>
              <a:r>
                <a:rPr lang="en-US" sz="900" dirty="0" smtClean="0">
                  <a:solidFill>
                    <a:schemeClr val="tx1"/>
                  </a:solidFill>
                </a:rPr>
                <a:t>output</a:t>
              </a:r>
            </a:p>
          </p:txBody>
        </p:sp>
        <p:cxnSp>
          <p:nvCxnSpPr>
            <p:cNvPr id="48" name="Straight Arrow Connector 47"/>
            <p:cNvCxnSpPr>
              <a:stCxn id="25" idx="5"/>
              <a:endCxn id="29" idx="1"/>
            </p:cNvCxnSpPr>
            <p:nvPr/>
          </p:nvCxnSpPr>
          <p:spPr>
            <a:xfrm>
              <a:off x="2535074" y="2440736"/>
              <a:ext cx="463190" cy="360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2" idx="5"/>
              <a:endCxn id="30" idx="0"/>
            </p:cNvCxnSpPr>
            <p:nvPr/>
          </p:nvCxnSpPr>
          <p:spPr>
            <a:xfrm>
              <a:off x="3582980" y="1755829"/>
              <a:ext cx="669307" cy="97775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2" idx="3"/>
              <a:endCxn id="25" idx="7"/>
            </p:cNvCxnSpPr>
            <p:nvPr/>
          </p:nvCxnSpPr>
          <p:spPr>
            <a:xfrm flipH="1">
              <a:off x="2535074" y="1755829"/>
              <a:ext cx="604236" cy="360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22" idx="4"/>
              <a:endCxn id="41" idx="7"/>
            </p:cNvCxnSpPr>
            <p:nvPr/>
          </p:nvCxnSpPr>
          <p:spPr>
            <a:xfrm>
              <a:off x="3361145" y="1823095"/>
              <a:ext cx="394511" cy="12577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5" idx="4"/>
              <a:endCxn id="34" idx="0"/>
            </p:cNvCxnSpPr>
            <p:nvPr/>
          </p:nvCxnSpPr>
          <p:spPr>
            <a:xfrm>
              <a:off x="2313239" y="2508002"/>
              <a:ext cx="128477" cy="225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6" idx="4"/>
              <a:endCxn id="25" idx="0"/>
            </p:cNvCxnSpPr>
            <p:nvPr/>
          </p:nvCxnSpPr>
          <p:spPr>
            <a:xfrm flipH="1">
              <a:off x="2313239" y="1823095"/>
              <a:ext cx="313722" cy="2255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9" idx="3"/>
              <a:endCxn id="35" idx="0"/>
            </p:cNvCxnSpPr>
            <p:nvPr/>
          </p:nvCxnSpPr>
          <p:spPr>
            <a:xfrm flipH="1">
              <a:off x="2350033" y="3125643"/>
              <a:ext cx="648231" cy="5728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35" idx="3"/>
              <a:endCxn id="37" idx="0"/>
            </p:cNvCxnSpPr>
            <p:nvPr/>
          </p:nvCxnSpPr>
          <p:spPr>
            <a:xfrm flipH="1">
              <a:off x="1846241" y="4090507"/>
              <a:ext cx="281957" cy="292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5" idx="4"/>
              <a:endCxn id="24" idx="1"/>
            </p:cNvCxnSpPr>
            <p:nvPr/>
          </p:nvCxnSpPr>
          <p:spPr>
            <a:xfrm>
              <a:off x="2350033" y="4157773"/>
              <a:ext cx="36608" cy="296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35" idx="2"/>
              <a:endCxn id="39" idx="0"/>
            </p:cNvCxnSpPr>
            <p:nvPr/>
          </p:nvCxnSpPr>
          <p:spPr>
            <a:xfrm flipH="1">
              <a:off x="1028710" y="3928112"/>
              <a:ext cx="1007601" cy="455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5" idx="6"/>
              <a:endCxn id="38" idx="1"/>
            </p:cNvCxnSpPr>
            <p:nvPr/>
          </p:nvCxnSpPr>
          <p:spPr>
            <a:xfrm>
              <a:off x="2663755" y="3928112"/>
              <a:ext cx="584694" cy="5225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4" idx="4"/>
              <a:endCxn id="40" idx="1"/>
            </p:cNvCxnSpPr>
            <p:nvPr/>
          </p:nvCxnSpPr>
          <p:spPr>
            <a:xfrm>
              <a:off x="2608476" y="4846127"/>
              <a:ext cx="110372" cy="2928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37" idx="6"/>
              <a:endCxn id="24" idx="2"/>
            </p:cNvCxnSpPr>
            <p:nvPr/>
          </p:nvCxnSpPr>
          <p:spPr>
            <a:xfrm>
              <a:off x="2159963" y="4613019"/>
              <a:ext cx="134791" cy="34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a:stCxn id="37" idx="5"/>
              <a:endCxn id="37" idx="4"/>
            </p:cNvCxnSpPr>
            <p:nvPr/>
          </p:nvCxnSpPr>
          <p:spPr>
            <a:xfrm rot="5400000">
              <a:off x="1923526" y="4698130"/>
              <a:ext cx="67266" cy="221835"/>
            </a:xfrm>
            <a:prstGeom prst="curvedConnector3">
              <a:avLst>
                <a:gd name="adj1" fmla="val 43984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rot="5400000">
            <a:off x="4413805" y="2168266"/>
            <a:ext cx="3390563" cy="1298110"/>
            <a:chOff x="7405106" y="492056"/>
            <a:chExt cx="3784714" cy="855317"/>
          </a:xfrm>
        </p:grpSpPr>
        <p:sp>
          <p:nvSpPr>
            <p:cNvPr id="7" name="Rounded Rectangle 6"/>
            <p:cNvSpPr/>
            <p:nvPr/>
          </p:nvSpPr>
          <p:spPr>
            <a:xfrm>
              <a:off x="7405106" y="492056"/>
              <a:ext cx="3784714" cy="855317"/>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16200000">
              <a:off x="7691444"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smtClean="0">
                  <a:solidFill>
                    <a:schemeClr val="tx1"/>
                  </a:solidFill>
                </a:rPr>
                <a:t>Packet 0</a:t>
              </a:r>
              <a:endParaRPr lang="en-US" sz="1000" dirty="0">
                <a:solidFill>
                  <a:schemeClr val="tx1"/>
                </a:solidFill>
              </a:endParaRPr>
            </a:p>
          </p:txBody>
        </p:sp>
        <p:sp>
          <p:nvSpPr>
            <p:cNvPr id="43" name="Rectangle 42"/>
            <p:cNvSpPr/>
            <p:nvPr/>
          </p:nvSpPr>
          <p:spPr>
            <a:xfrm rot="16200000">
              <a:off x="7967753"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1</a:t>
              </a:r>
            </a:p>
          </p:txBody>
        </p:sp>
        <p:sp>
          <p:nvSpPr>
            <p:cNvPr id="44" name="Rectangle 43"/>
            <p:cNvSpPr/>
            <p:nvPr/>
          </p:nvSpPr>
          <p:spPr>
            <a:xfrm rot="16200000">
              <a:off x="8244062"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2</a:t>
              </a:r>
            </a:p>
          </p:txBody>
        </p:sp>
        <p:sp>
          <p:nvSpPr>
            <p:cNvPr id="45" name="Rectangle 44"/>
            <p:cNvSpPr/>
            <p:nvPr/>
          </p:nvSpPr>
          <p:spPr>
            <a:xfrm rot="16200000">
              <a:off x="8520371"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3</a:t>
              </a:r>
            </a:p>
          </p:txBody>
        </p:sp>
        <p:sp>
          <p:nvSpPr>
            <p:cNvPr id="46" name="Rectangle 45"/>
            <p:cNvSpPr/>
            <p:nvPr/>
          </p:nvSpPr>
          <p:spPr>
            <a:xfrm rot="16200000">
              <a:off x="8796680"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4</a:t>
              </a:r>
            </a:p>
          </p:txBody>
        </p:sp>
        <p:sp>
          <p:nvSpPr>
            <p:cNvPr id="47" name="Rectangle 46"/>
            <p:cNvSpPr/>
            <p:nvPr/>
          </p:nvSpPr>
          <p:spPr>
            <a:xfrm rot="16200000">
              <a:off x="9072989"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5</a:t>
              </a:r>
            </a:p>
          </p:txBody>
        </p:sp>
        <p:sp>
          <p:nvSpPr>
            <p:cNvPr id="50" name="Rectangle 49"/>
            <p:cNvSpPr/>
            <p:nvPr/>
          </p:nvSpPr>
          <p:spPr>
            <a:xfrm rot="16200000">
              <a:off x="9349298"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6</a:t>
              </a:r>
            </a:p>
          </p:txBody>
        </p:sp>
        <p:sp>
          <p:nvSpPr>
            <p:cNvPr id="51" name="Rectangle 50"/>
            <p:cNvSpPr/>
            <p:nvPr/>
          </p:nvSpPr>
          <p:spPr>
            <a:xfrm rot="16200000">
              <a:off x="9625607"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7</a:t>
              </a:r>
            </a:p>
          </p:txBody>
        </p:sp>
        <p:sp>
          <p:nvSpPr>
            <p:cNvPr id="52" name="Rectangle 51"/>
            <p:cNvSpPr/>
            <p:nvPr/>
          </p:nvSpPr>
          <p:spPr>
            <a:xfrm rot="16200000">
              <a:off x="9901916"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8</a:t>
              </a:r>
            </a:p>
          </p:txBody>
        </p:sp>
        <p:sp>
          <p:nvSpPr>
            <p:cNvPr id="54" name="Rectangle 53"/>
            <p:cNvSpPr/>
            <p:nvPr/>
          </p:nvSpPr>
          <p:spPr>
            <a:xfrm rot="16200000">
              <a:off x="10178225" y="763682"/>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9</a:t>
              </a:r>
            </a:p>
          </p:txBody>
        </p:sp>
        <p:sp>
          <p:nvSpPr>
            <p:cNvPr id="55" name="Rectangle 54"/>
            <p:cNvSpPr/>
            <p:nvPr/>
          </p:nvSpPr>
          <p:spPr>
            <a:xfrm rot="16200000">
              <a:off x="10454530" y="763681"/>
              <a:ext cx="448948" cy="2377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10</a:t>
              </a:r>
            </a:p>
          </p:txBody>
        </p:sp>
      </p:grpSp>
      <p:sp>
        <p:nvSpPr>
          <p:cNvPr id="11" name="Donut 10"/>
          <p:cNvSpPr/>
          <p:nvPr/>
        </p:nvSpPr>
        <p:spPr>
          <a:xfrm>
            <a:off x="643640" y="1106252"/>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1</a:t>
            </a:r>
            <a:endParaRPr lang="en-US" sz="1000" dirty="0">
              <a:solidFill>
                <a:schemeClr val="tx1"/>
              </a:solidFill>
            </a:endParaRPr>
          </a:p>
        </p:txBody>
      </p:sp>
      <p:sp>
        <p:nvSpPr>
          <p:cNvPr id="61" name="Donut 60"/>
          <p:cNvSpPr/>
          <p:nvPr/>
        </p:nvSpPr>
        <p:spPr>
          <a:xfrm>
            <a:off x="5550959" y="1268592"/>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2</a:t>
            </a:r>
            <a:endParaRPr lang="en-US" sz="1000" dirty="0">
              <a:solidFill>
                <a:schemeClr val="tx1"/>
              </a:solidFill>
            </a:endParaRPr>
          </a:p>
        </p:txBody>
      </p:sp>
      <p:sp>
        <p:nvSpPr>
          <p:cNvPr id="3" name="Rectangle 2"/>
          <p:cNvSpPr/>
          <p:nvPr/>
        </p:nvSpPr>
        <p:spPr>
          <a:xfrm>
            <a:off x="533039" y="5386540"/>
            <a:ext cx="3873461" cy="646331"/>
          </a:xfrm>
          <a:prstGeom prst="rect">
            <a:avLst/>
          </a:prstGeom>
        </p:spPr>
        <p:txBody>
          <a:bodyPr wrap="square">
            <a:spAutoFit/>
          </a:bodyPr>
          <a:lstStyle/>
          <a:p>
            <a:pPr algn="ctr"/>
            <a:r>
              <a:rPr lang="en-US" dirty="0" smtClean="0"/>
              <a:t>Packet processing is decomposed into a directed graph node …</a:t>
            </a:r>
            <a:endParaRPr lang="en-US" dirty="0"/>
          </a:p>
        </p:txBody>
      </p:sp>
      <p:sp>
        <p:nvSpPr>
          <p:cNvPr id="4" name="Rectangle 3"/>
          <p:cNvSpPr/>
          <p:nvPr/>
        </p:nvSpPr>
        <p:spPr>
          <a:xfrm>
            <a:off x="4496384" y="4829814"/>
            <a:ext cx="2656882" cy="646331"/>
          </a:xfrm>
          <a:prstGeom prst="rect">
            <a:avLst/>
          </a:prstGeom>
        </p:spPr>
        <p:txBody>
          <a:bodyPr wrap="none">
            <a:spAutoFit/>
          </a:bodyPr>
          <a:lstStyle/>
          <a:p>
            <a:pPr algn="ctr"/>
            <a:r>
              <a:rPr lang="en-US" dirty="0"/>
              <a:t>… packets moved through </a:t>
            </a:r>
            <a:br>
              <a:rPr lang="en-US" dirty="0"/>
            </a:br>
            <a:r>
              <a:rPr lang="en-US" dirty="0"/>
              <a:t>graph nodes in vector …</a:t>
            </a:r>
          </a:p>
        </p:txBody>
      </p:sp>
      <p:sp>
        <p:nvSpPr>
          <p:cNvPr id="6" name="Rounded Rectangle 5"/>
          <p:cNvSpPr/>
          <p:nvPr/>
        </p:nvSpPr>
        <p:spPr>
          <a:xfrm>
            <a:off x="8171774" y="1943418"/>
            <a:ext cx="2707341" cy="24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299821" y="2736276"/>
            <a:ext cx="2492188" cy="669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Instruction Cache</a:t>
            </a:r>
            <a:endParaRPr lang="en-US" dirty="0">
              <a:solidFill>
                <a:schemeClr val="tx1"/>
              </a:solidFill>
            </a:endParaRPr>
          </a:p>
        </p:txBody>
      </p:sp>
      <p:sp>
        <p:nvSpPr>
          <p:cNvPr id="71" name="Rounded Rectangle 70"/>
          <p:cNvSpPr/>
          <p:nvPr/>
        </p:nvSpPr>
        <p:spPr>
          <a:xfrm>
            <a:off x="8284920" y="3512466"/>
            <a:ext cx="2492188" cy="669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Data Cache</a:t>
            </a:r>
            <a:endParaRPr lang="en-US" dirty="0">
              <a:solidFill>
                <a:schemeClr val="tx1"/>
              </a:solidFill>
            </a:endParaRPr>
          </a:p>
        </p:txBody>
      </p:sp>
      <p:sp>
        <p:nvSpPr>
          <p:cNvPr id="12" name="Rectangle 11"/>
          <p:cNvSpPr/>
          <p:nvPr/>
        </p:nvSpPr>
        <p:spPr>
          <a:xfrm>
            <a:off x="8489416" y="2151293"/>
            <a:ext cx="2043953" cy="369332"/>
          </a:xfrm>
          <a:prstGeom prst="rect">
            <a:avLst/>
          </a:prstGeom>
        </p:spPr>
        <p:txBody>
          <a:bodyPr wrap="square">
            <a:spAutoFit/>
          </a:bodyPr>
          <a:lstStyle/>
          <a:p>
            <a:pPr algn="ctr"/>
            <a:r>
              <a:rPr lang="en-GB" dirty="0" smtClean="0">
                <a:solidFill>
                  <a:schemeClr val="bg1"/>
                </a:solidFill>
              </a:rPr>
              <a:t>Microprocessor</a:t>
            </a:r>
            <a:endParaRPr lang="en-US" dirty="0">
              <a:solidFill>
                <a:schemeClr val="bg1"/>
              </a:solidFill>
            </a:endParaRPr>
          </a:p>
        </p:txBody>
      </p:sp>
      <p:sp>
        <p:nvSpPr>
          <p:cNvPr id="60" name="Rectangle 59"/>
          <p:cNvSpPr/>
          <p:nvPr/>
        </p:nvSpPr>
        <p:spPr>
          <a:xfrm>
            <a:off x="7708613" y="1078807"/>
            <a:ext cx="3480120" cy="646331"/>
          </a:xfrm>
          <a:prstGeom prst="rect">
            <a:avLst/>
          </a:prstGeom>
        </p:spPr>
        <p:txBody>
          <a:bodyPr wrap="none">
            <a:spAutoFit/>
          </a:bodyPr>
          <a:lstStyle/>
          <a:p>
            <a:pPr algn="ctr"/>
            <a:r>
              <a:rPr lang="en-US" dirty="0"/>
              <a:t>… </a:t>
            </a:r>
            <a:r>
              <a:rPr lang="en-US" dirty="0" smtClean="0"/>
              <a:t>graph nodes are optimized </a:t>
            </a:r>
            <a:br>
              <a:rPr lang="en-US" dirty="0" smtClean="0"/>
            </a:br>
            <a:r>
              <a:rPr lang="en-US" dirty="0" smtClean="0"/>
              <a:t>to fit inside the instruction cache </a:t>
            </a:r>
            <a:r>
              <a:rPr lang="en-US" dirty="0"/>
              <a:t>…</a:t>
            </a:r>
          </a:p>
        </p:txBody>
      </p:sp>
      <p:sp>
        <p:nvSpPr>
          <p:cNvPr id="62" name="Donut 61"/>
          <p:cNvSpPr/>
          <p:nvPr/>
        </p:nvSpPr>
        <p:spPr>
          <a:xfrm>
            <a:off x="8391600" y="3000356"/>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3</a:t>
            </a:r>
            <a:endParaRPr lang="en-US" sz="1000" dirty="0">
              <a:solidFill>
                <a:schemeClr val="tx1"/>
              </a:solidFill>
            </a:endParaRPr>
          </a:p>
        </p:txBody>
      </p:sp>
      <p:sp>
        <p:nvSpPr>
          <p:cNvPr id="63" name="Donut 62"/>
          <p:cNvSpPr/>
          <p:nvPr/>
        </p:nvSpPr>
        <p:spPr>
          <a:xfrm>
            <a:off x="8384219" y="3742487"/>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4</a:t>
            </a:r>
            <a:endParaRPr lang="en-US" sz="1000" dirty="0">
              <a:solidFill>
                <a:schemeClr val="tx1"/>
              </a:solidFill>
            </a:endParaRPr>
          </a:p>
        </p:txBody>
      </p:sp>
      <p:sp>
        <p:nvSpPr>
          <p:cNvPr id="64" name="Rectangle 63"/>
          <p:cNvSpPr/>
          <p:nvPr/>
        </p:nvSpPr>
        <p:spPr>
          <a:xfrm>
            <a:off x="7910113" y="4808769"/>
            <a:ext cx="2718565" cy="646331"/>
          </a:xfrm>
          <a:prstGeom prst="rect">
            <a:avLst/>
          </a:prstGeom>
        </p:spPr>
        <p:txBody>
          <a:bodyPr wrap="none">
            <a:spAutoFit/>
          </a:bodyPr>
          <a:lstStyle/>
          <a:p>
            <a:pPr algn="ctr"/>
            <a:r>
              <a:rPr lang="en-US" dirty="0"/>
              <a:t>… </a:t>
            </a:r>
            <a:r>
              <a:rPr lang="en-US" dirty="0" smtClean="0"/>
              <a:t>packets are pre-fetched, </a:t>
            </a:r>
            <a:br>
              <a:rPr lang="en-US" dirty="0" smtClean="0"/>
            </a:br>
            <a:r>
              <a:rPr lang="en-US" dirty="0" smtClean="0"/>
              <a:t>into the data cache …</a:t>
            </a:r>
            <a:endParaRPr lang="en-US" dirty="0"/>
          </a:p>
        </p:txBody>
      </p:sp>
    </p:spTree>
    <p:extLst>
      <p:ext uri="{BB962C8B-B14F-4D97-AF65-F5344CB8AC3E}">
        <p14:creationId xmlns:p14="http://schemas.microsoft.com/office/powerpoint/2010/main" val="1745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7880293" y="582536"/>
            <a:ext cx="1826752" cy="58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nsolas" charset="0"/>
                <a:ea typeface="Consolas" charset="0"/>
                <a:cs typeface="Consolas" charset="0"/>
              </a:rPr>
              <a:t>dispatch </a:t>
            </a:r>
            <a:r>
              <a:rPr lang="en-US" sz="1400" dirty="0" err="1" smtClean="0">
                <a:solidFill>
                  <a:schemeClr val="tx1"/>
                </a:solidFill>
                <a:latin typeface="Consolas" charset="0"/>
                <a:ea typeface="Consolas" charset="0"/>
                <a:cs typeface="Consolas" charset="0"/>
              </a:rPr>
              <a:t>fn</a:t>
            </a:r>
            <a:r>
              <a:rPr lang="en-US" sz="1400" dirty="0" smtClean="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p:txBody>
      </p:sp>
      <p:sp>
        <p:nvSpPr>
          <p:cNvPr id="132" name="Freeform 131"/>
          <p:cNvSpPr/>
          <p:nvPr/>
        </p:nvSpPr>
        <p:spPr>
          <a:xfrm>
            <a:off x="5183180" y="989665"/>
            <a:ext cx="2268066" cy="4485905"/>
          </a:xfrm>
          <a:custGeom>
            <a:avLst/>
            <a:gdLst>
              <a:gd name="connsiteX0" fmla="*/ 202308 w 3383752"/>
              <a:gd name="connsiteY0" fmla="*/ 0 h 5673791"/>
              <a:gd name="connsiteX1" fmla="*/ 202310 w 3383752"/>
              <a:gd name="connsiteY1" fmla="*/ 0 h 5673791"/>
              <a:gd name="connsiteX2" fmla="*/ 3181448 w 3383752"/>
              <a:gd name="connsiteY2" fmla="*/ 0 h 5673791"/>
              <a:gd name="connsiteX3" fmla="*/ 3383752 w 3383752"/>
              <a:gd name="connsiteY3" fmla="*/ 202304 h 5673791"/>
              <a:gd name="connsiteX4" fmla="*/ 3181448 w 3383752"/>
              <a:gd name="connsiteY4" fmla="*/ 404608 h 5673791"/>
              <a:gd name="connsiteX5" fmla="*/ 404612 w 3383752"/>
              <a:gd name="connsiteY5" fmla="*/ 404608 h 5673791"/>
              <a:gd name="connsiteX6" fmla="*/ 404612 w 3383752"/>
              <a:gd name="connsiteY6" fmla="*/ 5471487 h 5673791"/>
              <a:gd name="connsiteX7" fmla="*/ 202308 w 3383752"/>
              <a:gd name="connsiteY7" fmla="*/ 5673791 h 5673791"/>
              <a:gd name="connsiteX8" fmla="*/ 4 w 3383752"/>
              <a:gd name="connsiteY8" fmla="*/ 5471487 h 5673791"/>
              <a:gd name="connsiteX9" fmla="*/ 4 w 3383752"/>
              <a:gd name="connsiteY9" fmla="*/ 202339 h 5673791"/>
              <a:gd name="connsiteX10" fmla="*/ 0 w 3383752"/>
              <a:gd name="connsiteY10" fmla="*/ 202304 h 5673791"/>
              <a:gd name="connsiteX11" fmla="*/ 202304 w 3383752"/>
              <a:gd name="connsiteY11" fmla="*/ 0 h 5673791"/>
              <a:gd name="connsiteX12" fmla="*/ 202305 w 3383752"/>
              <a:gd name="connsiteY12" fmla="*/ 0 h 56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752" h="5673791">
                <a:moveTo>
                  <a:pt x="202308" y="0"/>
                </a:moveTo>
                <a:lnTo>
                  <a:pt x="202310" y="0"/>
                </a:lnTo>
                <a:lnTo>
                  <a:pt x="3181448" y="0"/>
                </a:lnTo>
                <a:cubicBezTo>
                  <a:pt x="3293177" y="0"/>
                  <a:pt x="3383752" y="90575"/>
                  <a:pt x="3383752" y="202304"/>
                </a:cubicBezTo>
                <a:cubicBezTo>
                  <a:pt x="3383752" y="314033"/>
                  <a:pt x="3293177" y="404608"/>
                  <a:pt x="3181448" y="404608"/>
                </a:cubicBezTo>
                <a:lnTo>
                  <a:pt x="404612" y="404608"/>
                </a:lnTo>
                <a:lnTo>
                  <a:pt x="404612" y="5471487"/>
                </a:lnTo>
                <a:cubicBezTo>
                  <a:pt x="404612" y="5583216"/>
                  <a:pt x="314037" y="5673791"/>
                  <a:pt x="202308" y="5673791"/>
                </a:cubicBezTo>
                <a:cubicBezTo>
                  <a:pt x="90579" y="5673791"/>
                  <a:pt x="4" y="5583216"/>
                  <a:pt x="4" y="5471487"/>
                </a:cubicBezTo>
                <a:lnTo>
                  <a:pt x="4" y="202339"/>
                </a:lnTo>
                <a:lnTo>
                  <a:pt x="0" y="202304"/>
                </a:lnTo>
                <a:cubicBezTo>
                  <a:pt x="0" y="90575"/>
                  <a:pt x="90575" y="0"/>
                  <a:pt x="202304" y="0"/>
                </a:cubicBezTo>
                <a:lnTo>
                  <a:pt x="202305"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33" name="Rounded Rectangle 132"/>
          <p:cNvSpPr/>
          <p:nvPr/>
        </p:nvSpPr>
        <p:spPr>
          <a:xfrm>
            <a:off x="5843531" y="1367727"/>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rPr>
              <a:t>G</a:t>
            </a:r>
            <a:r>
              <a:rPr lang="en-US" sz="1600" dirty="0" smtClean="0">
                <a:solidFill>
                  <a:schemeClr val="tx1"/>
                </a:solidFill>
              </a:rPr>
              <a:t>et pointer to vector</a:t>
            </a:r>
            <a:endParaRPr lang="en-US" sz="1600" dirty="0">
              <a:solidFill>
                <a:schemeClr val="tx1"/>
              </a:solidFill>
            </a:endParaRPr>
          </a:p>
        </p:txBody>
      </p:sp>
      <p:sp>
        <p:nvSpPr>
          <p:cNvPr id="134" name="Freeform 133"/>
          <p:cNvSpPr/>
          <p:nvPr/>
        </p:nvSpPr>
        <p:spPr>
          <a:xfrm>
            <a:off x="5800754" y="1709864"/>
            <a:ext cx="2801543" cy="2418655"/>
          </a:xfrm>
          <a:custGeom>
            <a:avLst/>
            <a:gdLst>
              <a:gd name="connsiteX0" fmla="*/ 202304 w 4179651"/>
              <a:gd name="connsiteY0" fmla="*/ 0 h 3572562"/>
              <a:gd name="connsiteX1" fmla="*/ 218523 w 4179651"/>
              <a:gd name="connsiteY1" fmla="*/ 1635 h 3572562"/>
              <a:gd name="connsiteX2" fmla="*/ 3977347 w 4179651"/>
              <a:gd name="connsiteY2" fmla="*/ 1635 h 3572562"/>
              <a:gd name="connsiteX3" fmla="*/ 4179651 w 4179651"/>
              <a:gd name="connsiteY3" fmla="*/ 203939 h 3572562"/>
              <a:gd name="connsiteX4" fmla="*/ 3977347 w 4179651"/>
              <a:gd name="connsiteY4" fmla="*/ 406243 h 3572562"/>
              <a:gd name="connsiteX5" fmla="*/ 404608 w 4179651"/>
              <a:gd name="connsiteY5" fmla="*/ 406243 h 3572562"/>
              <a:gd name="connsiteX6" fmla="*/ 404608 w 4179651"/>
              <a:gd name="connsiteY6" fmla="*/ 3370258 h 3572562"/>
              <a:gd name="connsiteX7" fmla="*/ 202304 w 4179651"/>
              <a:gd name="connsiteY7" fmla="*/ 3572562 h 3572562"/>
              <a:gd name="connsiteX8" fmla="*/ 0 w 4179651"/>
              <a:gd name="connsiteY8" fmla="*/ 3370258 h 3572562"/>
              <a:gd name="connsiteX9" fmla="*/ 0 w 4179651"/>
              <a:gd name="connsiteY9" fmla="*/ 203939 h 3572562"/>
              <a:gd name="connsiteX10" fmla="*/ 0 w 4179651"/>
              <a:gd name="connsiteY10" fmla="*/ 202304 h 3572562"/>
              <a:gd name="connsiteX11" fmla="*/ 202304 w 4179651"/>
              <a:gd name="connsiteY11" fmla="*/ 0 h 357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9651" h="3572562">
                <a:moveTo>
                  <a:pt x="202304" y="0"/>
                </a:moveTo>
                <a:lnTo>
                  <a:pt x="218523" y="1635"/>
                </a:lnTo>
                <a:lnTo>
                  <a:pt x="3977347" y="1635"/>
                </a:lnTo>
                <a:cubicBezTo>
                  <a:pt x="4089076" y="1635"/>
                  <a:pt x="4179651" y="92210"/>
                  <a:pt x="4179651" y="203939"/>
                </a:cubicBezTo>
                <a:cubicBezTo>
                  <a:pt x="4179651" y="315668"/>
                  <a:pt x="4089076" y="406243"/>
                  <a:pt x="3977347" y="406243"/>
                </a:cubicBezTo>
                <a:lnTo>
                  <a:pt x="404608" y="406243"/>
                </a:lnTo>
                <a:lnTo>
                  <a:pt x="404608" y="3370258"/>
                </a:lnTo>
                <a:cubicBezTo>
                  <a:pt x="404608" y="3481987"/>
                  <a:pt x="314033" y="3572562"/>
                  <a:pt x="202304" y="3572562"/>
                </a:cubicBezTo>
                <a:cubicBezTo>
                  <a:pt x="90575" y="3572562"/>
                  <a:pt x="0" y="3481987"/>
                  <a:pt x="0" y="3370258"/>
                </a:cubicBezTo>
                <a:lnTo>
                  <a:pt x="0" y="203939"/>
                </a:lnTo>
                <a:lnTo>
                  <a:pt x="0" y="202304"/>
                </a:lnTo>
                <a:cubicBezTo>
                  <a:pt x="0" y="90575"/>
                  <a:pt x="90575" y="0"/>
                  <a:pt x="202304"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35" name="Rounded Rectangle 134"/>
          <p:cNvSpPr/>
          <p:nvPr/>
        </p:nvSpPr>
        <p:spPr>
          <a:xfrm>
            <a:off x="6423835" y="2080142"/>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PREFETCH #3 and #4</a:t>
            </a:r>
            <a:endParaRPr lang="en-US" sz="1600" dirty="0">
              <a:solidFill>
                <a:schemeClr val="tx1"/>
              </a:solidFill>
            </a:endParaRPr>
          </a:p>
        </p:txBody>
      </p:sp>
      <p:sp>
        <p:nvSpPr>
          <p:cNvPr id="136" name="Rounded Rectangle 135"/>
          <p:cNvSpPr/>
          <p:nvPr/>
        </p:nvSpPr>
        <p:spPr>
          <a:xfrm>
            <a:off x="6423835" y="2473797"/>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PROCESS #1 and #2</a:t>
            </a:r>
            <a:endParaRPr lang="en-US" sz="1600" dirty="0">
              <a:solidFill>
                <a:schemeClr val="tx1"/>
              </a:solidFill>
            </a:endParaRPr>
          </a:p>
        </p:txBody>
      </p:sp>
      <p:sp>
        <p:nvSpPr>
          <p:cNvPr id="137" name="Rounded Rectangle 136"/>
          <p:cNvSpPr/>
          <p:nvPr/>
        </p:nvSpPr>
        <p:spPr>
          <a:xfrm>
            <a:off x="6423835" y="2872286"/>
            <a:ext cx="4080607"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ASSUME </a:t>
            </a:r>
            <a:r>
              <a:rPr lang="en-US" sz="1600" dirty="0" err="1" smtClean="0">
                <a:solidFill>
                  <a:schemeClr val="tx1"/>
                </a:solidFill>
              </a:rPr>
              <a:t>next_node</a:t>
            </a:r>
            <a:r>
              <a:rPr lang="en-US" sz="1600" dirty="0" smtClean="0">
                <a:solidFill>
                  <a:schemeClr val="tx1"/>
                </a:solidFill>
              </a:rPr>
              <a:t> same as last packet</a:t>
            </a:r>
            <a:endParaRPr lang="en-US" sz="1600" dirty="0">
              <a:solidFill>
                <a:schemeClr val="tx1"/>
              </a:solidFill>
            </a:endParaRPr>
          </a:p>
        </p:txBody>
      </p:sp>
      <p:sp>
        <p:nvSpPr>
          <p:cNvPr id="138" name="Rounded Rectangle 137"/>
          <p:cNvSpPr/>
          <p:nvPr/>
        </p:nvSpPr>
        <p:spPr>
          <a:xfrm>
            <a:off x="6423835" y="3298908"/>
            <a:ext cx="3554850"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rPr>
              <a:t>U</a:t>
            </a:r>
            <a:r>
              <a:rPr lang="en-US" sz="1600" dirty="0" smtClean="0">
                <a:solidFill>
                  <a:schemeClr val="tx1"/>
                </a:solidFill>
              </a:rPr>
              <a:t>pdate counters</a:t>
            </a:r>
            <a:r>
              <a:rPr lang="en-US" sz="1600" smtClean="0">
                <a:solidFill>
                  <a:schemeClr val="tx1"/>
                </a:solidFill>
              </a:rPr>
              <a:t>, advance </a:t>
            </a:r>
            <a:r>
              <a:rPr lang="en-US" sz="1600" dirty="0" smtClean="0">
                <a:solidFill>
                  <a:schemeClr val="tx1"/>
                </a:solidFill>
              </a:rPr>
              <a:t>buffers</a:t>
            </a:r>
            <a:endParaRPr lang="en-US" sz="1600" dirty="0">
              <a:solidFill>
                <a:schemeClr val="tx1"/>
              </a:solidFill>
            </a:endParaRPr>
          </a:p>
        </p:txBody>
      </p:sp>
      <p:sp>
        <p:nvSpPr>
          <p:cNvPr id="139" name="Rounded Rectangle 138"/>
          <p:cNvSpPr/>
          <p:nvPr/>
        </p:nvSpPr>
        <p:spPr>
          <a:xfrm>
            <a:off x="6406757" y="3735289"/>
            <a:ext cx="4080607"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err="1" smtClean="0">
                <a:solidFill>
                  <a:schemeClr val="tx1"/>
                </a:solidFill>
              </a:rPr>
              <a:t>Enqueue</a:t>
            </a:r>
            <a:r>
              <a:rPr lang="en-US" sz="1600" dirty="0" smtClean="0">
                <a:solidFill>
                  <a:schemeClr val="tx1"/>
                </a:solidFill>
              </a:rPr>
              <a:t> the packet to </a:t>
            </a:r>
            <a:r>
              <a:rPr lang="en-US" sz="1600" dirty="0" err="1" smtClean="0">
                <a:solidFill>
                  <a:schemeClr val="tx1"/>
                </a:solidFill>
              </a:rPr>
              <a:t>next_node</a:t>
            </a:r>
            <a:endParaRPr lang="en-US" sz="1600" dirty="0">
              <a:solidFill>
                <a:schemeClr val="tx1"/>
              </a:solidFill>
            </a:endParaRPr>
          </a:p>
        </p:txBody>
      </p:sp>
      <p:sp>
        <p:nvSpPr>
          <p:cNvPr id="140" name="Freeform 139"/>
          <p:cNvSpPr/>
          <p:nvPr/>
        </p:nvSpPr>
        <p:spPr>
          <a:xfrm>
            <a:off x="5817832" y="4216740"/>
            <a:ext cx="2801543" cy="701095"/>
          </a:xfrm>
          <a:custGeom>
            <a:avLst/>
            <a:gdLst>
              <a:gd name="connsiteX0" fmla="*/ 202304 w 4179651"/>
              <a:gd name="connsiteY0" fmla="*/ 0 h 937756"/>
              <a:gd name="connsiteX1" fmla="*/ 3977347 w 4179651"/>
              <a:gd name="connsiteY1" fmla="*/ 0 h 937756"/>
              <a:gd name="connsiteX2" fmla="*/ 4179651 w 4179651"/>
              <a:gd name="connsiteY2" fmla="*/ 202304 h 937756"/>
              <a:gd name="connsiteX3" fmla="*/ 3977347 w 4179651"/>
              <a:gd name="connsiteY3" fmla="*/ 404608 h 937756"/>
              <a:gd name="connsiteX4" fmla="*/ 404608 w 4179651"/>
              <a:gd name="connsiteY4" fmla="*/ 404608 h 937756"/>
              <a:gd name="connsiteX5" fmla="*/ 404608 w 4179651"/>
              <a:gd name="connsiteY5" fmla="*/ 735452 h 937756"/>
              <a:gd name="connsiteX6" fmla="*/ 202304 w 4179651"/>
              <a:gd name="connsiteY6" fmla="*/ 937756 h 937756"/>
              <a:gd name="connsiteX7" fmla="*/ 0 w 4179651"/>
              <a:gd name="connsiteY7" fmla="*/ 735452 h 937756"/>
              <a:gd name="connsiteX8" fmla="*/ 0 w 4179651"/>
              <a:gd name="connsiteY8" fmla="*/ 202304 h 937756"/>
              <a:gd name="connsiteX9" fmla="*/ 202304 w 4179651"/>
              <a:gd name="connsiteY9" fmla="*/ 0 h 93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79651" h="937756">
                <a:moveTo>
                  <a:pt x="202304" y="0"/>
                </a:moveTo>
                <a:lnTo>
                  <a:pt x="3977347" y="0"/>
                </a:lnTo>
                <a:cubicBezTo>
                  <a:pt x="4089076" y="0"/>
                  <a:pt x="4179651" y="90575"/>
                  <a:pt x="4179651" y="202304"/>
                </a:cubicBezTo>
                <a:cubicBezTo>
                  <a:pt x="4179651" y="314033"/>
                  <a:pt x="4089076" y="404608"/>
                  <a:pt x="3977347" y="404608"/>
                </a:cubicBezTo>
                <a:lnTo>
                  <a:pt x="404608" y="404608"/>
                </a:lnTo>
                <a:lnTo>
                  <a:pt x="404608" y="735452"/>
                </a:lnTo>
                <a:cubicBezTo>
                  <a:pt x="404608" y="847181"/>
                  <a:pt x="314033" y="937756"/>
                  <a:pt x="202304" y="937756"/>
                </a:cubicBezTo>
                <a:cubicBezTo>
                  <a:pt x="90575" y="937756"/>
                  <a:pt x="0" y="847181"/>
                  <a:pt x="0" y="735452"/>
                </a:cubicBezTo>
                <a:lnTo>
                  <a:pt x="0" y="202304"/>
                </a:lnTo>
                <a:cubicBezTo>
                  <a:pt x="0" y="90575"/>
                  <a:pt x="90575" y="0"/>
                  <a:pt x="202304"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41" name="Rounded Rectangle 140"/>
          <p:cNvSpPr/>
          <p:nvPr/>
        </p:nvSpPr>
        <p:spPr>
          <a:xfrm>
            <a:off x="6423835" y="4614296"/>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&lt;as above but single packet&gt;</a:t>
            </a:r>
            <a:endParaRPr lang="en-US" sz="1600" dirty="0">
              <a:solidFill>
                <a:schemeClr val="tx1"/>
              </a:solidFill>
            </a:endParaRPr>
          </a:p>
        </p:txBody>
      </p:sp>
      <p:sp>
        <p:nvSpPr>
          <p:cNvPr id="142" name="TextBox 141"/>
          <p:cNvSpPr txBox="1"/>
          <p:nvPr/>
        </p:nvSpPr>
        <p:spPr>
          <a:xfrm>
            <a:off x="5226697" y="964487"/>
            <a:ext cx="2131481" cy="338554"/>
          </a:xfrm>
          <a:prstGeom prst="rect">
            <a:avLst/>
          </a:prstGeom>
          <a:noFill/>
        </p:spPr>
        <p:txBody>
          <a:bodyPr wrap="none" rtlCol="0">
            <a:spAutoFit/>
          </a:bodyPr>
          <a:lstStyle/>
          <a:p>
            <a:r>
              <a:rPr lang="en-US" sz="1600" b="1" dirty="0" smtClean="0"/>
              <a:t>while packets in vector</a:t>
            </a:r>
          </a:p>
        </p:txBody>
      </p:sp>
      <p:sp>
        <p:nvSpPr>
          <p:cNvPr id="143" name="TextBox 142"/>
          <p:cNvSpPr txBox="1"/>
          <p:nvPr/>
        </p:nvSpPr>
        <p:spPr>
          <a:xfrm>
            <a:off x="5861422" y="1651588"/>
            <a:ext cx="2219518" cy="338554"/>
          </a:xfrm>
          <a:prstGeom prst="rect">
            <a:avLst/>
          </a:prstGeom>
          <a:noFill/>
        </p:spPr>
        <p:txBody>
          <a:bodyPr wrap="none" rtlCol="0">
            <a:spAutoFit/>
          </a:bodyPr>
          <a:lstStyle/>
          <a:p>
            <a:r>
              <a:rPr lang="en-US" sz="1600" b="1" dirty="0" smtClean="0"/>
              <a:t>while 4 or more packets</a:t>
            </a:r>
          </a:p>
        </p:txBody>
      </p:sp>
      <p:sp>
        <p:nvSpPr>
          <p:cNvPr id="144" name="TextBox 143"/>
          <p:cNvSpPr txBox="1"/>
          <p:nvPr/>
        </p:nvSpPr>
        <p:spPr>
          <a:xfrm>
            <a:off x="5868938" y="4189046"/>
            <a:ext cx="1692258" cy="338554"/>
          </a:xfrm>
          <a:prstGeom prst="rect">
            <a:avLst/>
          </a:prstGeom>
          <a:noFill/>
        </p:spPr>
        <p:txBody>
          <a:bodyPr wrap="none" rtlCol="0">
            <a:spAutoFit/>
          </a:bodyPr>
          <a:lstStyle/>
          <a:p>
            <a:r>
              <a:rPr lang="en-US" sz="1600" b="1" dirty="0" smtClean="0"/>
              <a:t>while any packets</a:t>
            </a:r>
          </a:p>
        </p:txBody>
      </p:sp>
      <p:sp>
        <p:nvSpPr>
          <p:cNvPr id="34" name="Rounded Rectangle 33"/>
          <p:cNvSpPr/>
          <p:nvPr/>
        </p:nvSpPr>
        <p:spPr>
          <a:xfrm>
            <a:off x="1139823" y="1650434"/>
            <a:ext cx="2707341" cy="3359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267870" y="2443292"/>
            <a:ext cx="2492188" cy="669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ounded Rectangle 35"/>
          <p:cNvSpPr/>
          <p:nvPr/>
        </p:nvSpPr>
        <p:spPr>
          <a:xfrm>
            <a:off x="1252969" y="3219482"/>
            <a:ext cx="2492188" cy="15955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457465" y="1858309"/>
            <a:ext cx="2043953" cy="369332"/>
          </a:xfrm>
          <a:prstGeom prst="rect">
            <a:avLst/>
          </a:prstGeom>
        </p:spPr>
        <p:txBody>
          <a:bodyPr wrap="square">
            <a:spAutoFit/>
          </a:bodyPr>
          <a:lstStyle/>
          <a:p>
            <a:pPr algn="ctr"/>
            <a:r>
              <a:rPr lang="en-GB" dirty="0" smtClean="0">
                <a:solidFill>
                  <a:schemeClr val="bg1"/>
                </a:solidFill>
              </a:rPr>
              <a:t>Microprocessor</a:t>
            </a:r>
            <a:endParaRPr lang="en-US" dirty="0">
              <a:solidFill>
                <a:schemeClr val="bg1"/>
              </a:solidFill>
            </a:endParaRPr>
          </a:p>
        </p:txBody>
      </p:sp>
      <p:sp>
        <p:nvSpPr>
          <p:cNvPr id="40" name="Oval 39"/>
          <p:cNvSpPr/>
          <p:nvPr/>
        </p:nvSpPr>
        <p:spPr>
          <a:xfrm>
            <a:off x="1761748" y="2554011"/>
            <a:ext cx="1707149" cy="459322"/>
          </a:xfrm>
          <a:prstGeom prst="ellipse">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err="1" smtClean="0">
                <a:solidFill>
                  <a:schemeClr val="bg1"/>
                </a:solidFill>
              </a:rPr>
              <a:t>ethernet</a:t>
            </a:r>
            <a:r>
              <a:rPr lang="en-US" sz="1400" dirty="0" smtClean="0">
                <a:solidFill>
                  <a:schemeClr val="bg1"/>
                </a:solidFill>
              </a:rPr>
              <a:t>-input</a:t>
            </a:r>
            <a:endParaRPr lang="en-US" sz="1400" dirty="0">
              <a:solidFill>
                <a:schemeClr val="bg1"/>
              </a:solidFill>
            </a:endParaRPr>
          </a:p>
        </p:txBody>
      </p:sp>
      <p:sp>
        <p:nvSpPr>
          <p:cNvPr id="48" name="Rounded Rectangle 47"/>
          <p:cNvSpPr/>
          <p:nvPr/>
        </p:nvSpPr>
        <p:spPr>
          <a:xfrm rot="5400000">
            <a:off x="1973607" y="3359051"/>
            <a:ext cx="1344893" cy="129811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61785" y="3590005"/>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1</a:t>
            </a:r>
          </a:p>
        </p:txBody>
      </p:sp>
      <p:sp>
        <p:nvSpPr>
          <p:cNvPr id="58" name="Rectangle 57"/>
          <p:cNvSpPr/>
          <p:nvPr/>
        </p:nvSpPr>
        <p:spPr>
          <a:xfrm>
            <a:off x="2361785" y="3826098"/>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2</a:t>
            </a:r>
          </a:p>
        </p:txBody>
      </p:sp>
      <p:sp>
        <p:nvSpPr>
          <p:cNvPr id="74" name="Rectangle 73"/>
          <p:cNvSpPr/>
          <p:nvPr/>
        </p:nvSpPr>
        <p:spPr>
          <a:xfrm>
            <a:off x="5226697" y="5608333"/>
            <a:ext cx="4895510" cy="646331"/>
          </a:xfrm>
          <a:prstGeom prst="rect">
            <a:avLst/>
          </a:prstGeom>
        </p:spPr>
        <p:txBody>
          <a:bodyPr wrap="square">
            <a:spAutoFit/>
          </a:bodyPr>
          <a:lstStyle/>
          <a:p>
            <a:pPr algn="ctr"/>
            <a:r>
              <a:rPr lang="en-US" dirty="0" smtClean="0"/>
              <a:t>… packets are processed in groups of four,</a:t>
            </a:r>
            <a:r>
              <a:rPr lang="en-US" dirty="0"/>
              <a:t> </a:t>
            </a:r>
            <a:r>
              <a:rPr lang="en-US" dirty="0" smtClean="0"/>
              <a:t/>
            </a:r>
            <a:br>
              <a:rPr lang="en-US" dirty="0" smtClean="0"/>
            </a:br>
            <a:r>
              <a:rPr lang="en-US" dirty="0" smtClean="0"/>
              <a:t>any remaining packets are processed on by one … </a:t>
            </a:r>
            <a:endParaRPr lang="en-US" dirty="0"/>
          </a:p>
        </p:txBody>
      </p:sp>
      <p:sp>
        <p:nvSpPr>
          <p:cNvPr id="75" name="Donut 74"/>
          <p:cNvSpPr/>
          <p:nvPr/>
        </p:nvSpPr>
        <p:spPr>
          <a:xfrm>
            <a:off x="1404278" y="2690270"/>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4</a:t>
            </a:r>
            <a:endParaRPr lang="en-US" sz="1000" dirty="0">
              <a:solidFill>
                <a:schemeClr val="tx1"/>
              </a:solidFill>
            </a:endParaRPr>
          </a:p>
        </p:txBody>
      </p:sp>
      <p:sp>
        <p:nvSpPr>
          <p:cNvPr id="76" name="Rectangle 75"/>
          <p:cNvSpPr/>
          <p:nvPr/>
        </p:nvSpPr>
        <p:spPr>
          <a:xfrm>
            <a:off x="-27133" y="975007"/>
            <a:ext cx="4895510" cy="923330"/>
          </a:xfrm>
          <a:prstGeom prst="rect">
            <a:avLst/>
          </a:prstGeom>
        </p:spPr>
        <p:txBody>
          <a:bodyPr wrap="square">
            <a:spAutoFit/>
          </a:bodyPr>
          <a:lstStyle/>
          <a:p>
            <a:pPr algn="ctr"/>
            <a:r>
              <a:rPr lang="en-US" dirty="0" smtClean="0"/>
              <a:t>… instruction cache is warm with the instructions from a single graph node …</a:t>
            </a:r>
            <a:endParaRPr lang="en-US" dirty="0"/>
          </a:p>
          <a:p>
            <a:pPr algn="ctr"/>
            <a:r>
              <a:rPr lang="en-US" dirty="0" smtClean="0"/>
              <a:t> </a:t>
            </a:r>
            <a:endParaRPr lang="en-US" dirty="0"/>
          </a:p>
        </p:txBody>
      </p:sp>
      <p:sp>
        <p:nvSpPr>
          <p:cNvPr id="77" name="Donut 76"/>
          <p:cNvSpPr/>
          <p:nvPr/>
        </p:nvSpPr>
        <p:spPr>
          <a:xfrm>
            <a:off x="1395939" y="3359977"/>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5</a:t>
            </a:r>
            <a:endParaRPr lang="en-US" sz="1000" dirty="0">
              <a:solidFill>
                <a:schemeClr val="tx1"/>
              </a:solidFill>
            </a:endParaRPr>
          </a:p>
        </p:txBody>
      </p:sp>
      <p:sp>
        <p:nvSpPr>
          <p:cNvPr id="78" name="Rectangle 77"/>
          <p:cNvSpPr/>
          <p:nvPr/>
        </p:nvSpPr>
        <p:spPr>
          <a:xfrm>
            <a:off x="80356" y="5102129"/>
            <a:ext cx="4895510" cy="923330"/>
          </a:xfrm>
          <a:prstGeom prst="rect">
            <a:avLst/>
          </a:prstGeom>
        </p:spPr>
        <p:txBody>
          <a:bodyPr wrap="square">
            <a:spAutoFit/>
          </a:bodyPr>
          <a:lstStyle/>
          <a:p>
            <a:pPr algn="ctr"/>
            <a:r>
              <a:rPr lang="en-US" dirty="0" smtClean="0"/>
              <a:t>… data cache is warm with a small number of packets ..</a:t>
            </a:r>
            <a:endParaRPr lang="en-US" dirty="0"/>
          </a:p>
          <a:p>
            <a:pPr algn="ctr"/>
            <a:r>
              <a:rPr lang="en-US" dirty="0" smtClean="0"/>
              <a:t> </a:t>
            </a:r>
            <a:endParaRPr lang="en-US" dirty="0"/>
          </a:p>
        </p:txBody>
      </p:sp>
      <p:sp>
        <p:nvSpPr>
          <p:cNvPr id="79" name="Donut 78"/>
          <p:cNvSpPr/>
          <p:nvPr/>
        </p:nvSpPr>
        <p:spPr>
          <a:xfrm>
            <a:off x="6617251" y="519742"/>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6</a:t>
            </a:r>
            <a:endParaRPr lang="en-US" sz="1000" dirty="0">
              <a:solidFill>
                <a:schemeClr val="tx1"/>
              </a:solidFill>
            </a:endParaRPr>
          </a:p>
        </p:txBody>
      </p:sp>
      <p:sp>
        <p:nvSpPr>
          <p:cNvPr id="81" name="Title 1"/>
          <p:cNvSpPr>
            <a:spLocks noGrp="1"/>
          </p:cNvSpPr>
          <p:nvPr>
            <p:ph type="title"/>
          </p:nvPr>
        </p:nvSpPr>
        <p:spPr>
          <a:xfrm>
            <a:off x="415513" y="164719"/>
            <a:ext cx="10853122" cy="975783"/>
          </a:xfrm>
        </p:spPr>
        <p:txBody>
          <a:bodyPr>
            <a:normAutofit/>
          </a:bodyPr>
          <a:lstStyle/>
          <a:p>
            <a:r>
              <a:rPr lang="en-US" dirty="0"/>
              <a:t>VPP: How </a:t>
            </a:r>
            <a:r>
              <a:rPr lang="en-US" dirty="0" smtClean="0"/>
              <a:t>does it work?</a:t>
            </a:r>
            <a:endParaRPr lang="en-US" dirty="0"/>
          </a:p>
        </p:txBody>
      </p:sp>
    </p:spTree>
    <p:extLst>
      <p:ext uri="{BB962C8B-B14F-4D97-AF65-F5344CB8AC3E}">
        <p14:creationId xmlns:p14="http://schemas.microsoft.com/office/powerpoint/2010/main" val="400252672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7880293" y="582536"/>
            <a:ext cx="1826752" cy="58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nsolas" charset="0"/>
                <a:ea typeface="Consolas" charset="0"/>
                <a:cs typeface="Consolas" charset="0"/>
              </a:rPr>
              <a:t>dispatch </a:t>
            </a:r>
            <a:r>
              <a:rPr lang="en-US" sz="1400" dirty="0" err="1" smtClean="0">
                <a:solidFill>
                  <a:schemeClr val="tx1"/>
                </a:solidFill>
                <a:latin typeface="Consolas" charset="0"/>
                <a:ea typeface="Consolas" charset="0"/>
                <a:cs typeface="Consolas" charset="0"/>
              </a:rPr>
              <a:t>fn</a:t>
            </a:r>
            <a:r>
              <a:rPr lang="en-US" sz="1400" dirty="0" smtClean="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p:txBody>
      </p:sp>
      <p:sp>
        <p:nvSpPr>
          <p:cNvPr id="132" name="Freeform 131"/>
          <p:cNvSpPr/>
          <p:nvPr/>
        </p:nvSpPr>
        <p:spPr>
          <a:xfrm>
            <a:off x="5183180" y="989665"/>
            <a:ext cx="2268066" cy="4485905"/>
          </a:xfrm>
          <a:custGeom>
            <a:avLst/>
            <a:gdLst>
              <a:gd name="connsiteX0" fmla="*/ 202308 w 3383752"/>
              <a:gd name="connsiteY0" fmla="*/ 0 h 5673791"/>
              <a:gd name="connsiteX1" fmla="*/ 202310 w 3383752"/>
              <a:gd name="connsiteY1" fmla="*/ 0 h 5673791"/>
              <a:gd name="connsiteX2" fmla="*/ 3181448 w 3383752"/>
              <a:gd name="connsiteY2" fmla="*/ 0 h 5673791"/>
              <a:gd name="connsiteX3" fmla="*/ 3383752 w 3383752"/>
              <a:gd name="connsiteY3" fmla="*/ 202304 h 5673791"/>
              <a:gd name="connsiteX4" fmla="*/ 3181448 w 3383752"/>
              <a:gd name="connsiteY4" fmla="*/ 404608 h 5673791"/>
              <a:gd name="connsiteX5" fmla="*/ 404612 w 3383752"/>
              <a:gd name="connsiteY5" fmla="*/ 404608 h 5673791"/>
              <a:gd name="connsiteX6" fmla="*/ 404612 w 3383752"/>
              <a:gd name="connsiteY6" fmla="*/ 5471487 h 5673791"/>
              <a:gd name="connsiteX7" fmla="*/ 202308 w 3383752"/>
              <a:gd name="connsiteY7" fmla="*/ 5673791 h 5673791"/>
              <a:gd name="connsiteX8" fmla="*/ 4 w 3383752"/>
              <a:gd name="connsiteY8" fmla="*/ 5471487 h 5673791"/>
              <a:gd name="connsiteX9" fmla="*/ 4 w 3383752"/>
              <a:gd name="connsiteY9" fmla="*/ 202339 h 5673791"/>
              <a:gd name="connsiteX10" fmla="*/ 0 w 3383752"/>
              <a:gd name="connsiteY10" fmla="*/ 202304 h 5673791"/>
              <a:gd name="connsiteX11" fmla="*/ 202304 w 3383752"/>
              <a:gd name="connsiteY11" fmla="*/ 0 h 5673791"/>
              <a:gd name="connsiteX12" fmla="*/ 202305 w 3383752"/>
              <a:gd name="connsiteY12" fmla="*/ 0 h 56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752" h="5673791">
                <a:moveTo>
                  <a:pt x="202308" y="0"/>
                </a:moveTo>
                <a:lnTo>
                  <a:pt x="202310" y="0"/>
                </a:lnTo>
                <a:lnTo>
                  <a:pt x="3181448" y="0"/>
                </a:lnTo>
                <a:cubicBezTo>
                  <a:pt x="3293177" y="0"/>
                  <a:pt x="3383752" y="90575"/>
                  <a:pt x="3383752" y="202304"/>
                </a:cubicBezTo>
                <a:cubicBezTo>
                  <a:pt x="3383752" y="314033"/>
                  <a:pt x="3293177" y="404608"/>
                  <a:pt x="3181448" y="404608"/>
                </a:cubicBezTo>
                <a:lnTo>
                  <a:pt x="404612" y="404608"/>
                </a:lnTo>
                <a:lnTo>
                  <a:pt x="404612" y="5471487"/>
                </a:lnTo>
                <a:cubicBezTo>
                  <a:pt x="404612" y="5583216"/>
                  <a:pt x="314037" y="5673791"/>
                  <a:pt x="202308" y="5673791"/>
                </a:cubicBezTo>
                <a:cubicBezTo>
                  <a:pt x="90579" y="5673791"/>
                  <a:pt x="4" y="5583216"/>
                  <a:pt x="4" y="5471487"/>
                </a:cubicBezTo>
                <a:lnTo>
                  <a:pt x="4" y="202339"/>
                </a:lnTo>
                <a:lnTo>
                  <a:pt x="0" y="202304"/>
                </a:lnTo>
                <a:cubicBezTo>
                  <a:pt x="0" y="90575"/>
                  <a:pt x="90575" y="0"/>
                  <a:pt x="202304" y="0"/>
                </a:cubicBezTo>
                <a:lnTo>
                  <a:pt x="202305"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33" name="Rounded Rectangle 132"/>
          <p:cNvSpPr/>
          <p:nvPr/>
        </p:nvSpPr>
        <p:spPr>
          <a:xfrm>
            <a:off x="5843531" y="1367727"/>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rPr>
              <a:t>G</a:t>
            </a:r>
            <a:r>
              <a:rPr lang="en-US" sz="1600" dirty="0" smtClean="0">
                <a:solidFill>
                  <a:schemeClr val="tx1"/>
                </a:solidFill>
              </a:rPr>
              <a:t>et pointer to vector</a:t>
            </a:r>
            <a:endParaRPr lang="en-US" sz="1600" dirty="0">
              <a:solidFill>
                <a:schemeClr val="tx1"/>
              </a:solidFill>
            </a:endParaRPr>
          </a:p>
        </p:txBody>
      </p:sp>
      <p:sp>
        <p:nvSpPr>
          <p:cNvPr id="134" name="Freeform 133"/>
          <p:cNvSpPr/>
          <p:nvPr/>
        </p:nvSpPr>
        <p:spPr>
          <a:xfrm>
            <a:off x="5800754" y="1709864"/>
            <a:ext cx="2801543" cy="2418655"/>
          </a:xfrm>
          <a:custGeom>
            <a:avLst/>
            <a:gdLst>
              <a:gd name="connsiteX0" fmla="*/ 202304 w 4179651"/>
              <a:gd name="connsiteY0" fmla="*/ 0 h 3572562"/>
              <a:gd name="connsiteX1" fmla="*/ 218523 w 4179651"/>
              <a:gd name="connsiteY1" fmla="*/ 1635 h 3572562"/>
              <a:gd name="connsiteX2" fmla="*/ 3977347 w 4179651"/>
              <a:gd name="connsiteY2" fmla="*/ 1635 h 3572562"/>
              <a:gd name="connsiteX3" fmla="*/ 4179651 w 4179651"/>
              <a:gd name="connsiteY3" fmla="*/ 203939 h 3572562"/>
              <a:gd name="connsiteX4" fmla="*/ 3977347 w 4179651"/>
              <a:gd name="connsiteY4" fmla="*/ 406243 h 3572562"/>
              <a:gd name="connsiteX5" fmla="*/ 404608 w 4179651"/>
              <a:gd name="connsiteY5" fmla="*/ 406243 h 3572562"/>
              <a:gd name="connsiteX6" fmla="*/ 404608 w 4179651"/>
              <a:gd name="connsiteY6" fmla="*/ 3370258 h 3572562"/>
              <a:gd name="connsiteX7" fmla="*/ 202304 w 4179651"/>
              <a:gd name="connsiteY7" fmla="*/ 3572562 h 3572562"/>
              <a:gd name="connsiteX8" fmla="*/ 0 w 4179651"/>
              <a:gd name="connsiteY8" fmla="*/ 3370258 h 3572562"/>
              <a:gd name="connsiteX9" fmla="*/ 0 w 4179651"/>
              <a:gd name="connsiteY9" fmla="*/ 203939 h 3572562"/>
              <a:gd name="connsiteX10" fmla="*/ 0 w 4179651"/>
              <a:gd name="connsiteY10" fmla="*/ 202304 h 3572562"/>
              <a:gd name="connsiteX11" fmla="*/ 202304 w 4179651"/>
              <a:gd name="connsiteY11" fmla="*/ 0 h 357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9651" h="3572562">
                <a:moveTo>
                  <a:pt x="202304" y="0"/>
                </a:moveTo>
                <a:lnTo>
                  <a:pt x="218523" y="1635"/>
                </a:lnTo>
                <a:lnTo>
                  <a:pt x="3977347" y="1635"/>
                </a:lnTo>
                <a:cubicBezTo>
                  <a:pt x="4089076" y="1635"/>
                  <a:pt x="4179651" y="92210"/>
                  <a:pt x="4179651" y="203939"/>
                </a:cubicBezTo>
                <a:cubicBezTo>
                  <a:pt x="4179651" y="315668"/>
                  <a:pt x="4089076" y="406243"/>
                  <a:pt x="3977347" y="406243"/>
                </a:cubicBezTo>
                <a:lnTo>
                  <a:pt x="404608" y="406243"/>
                </a:lnTo>
                <a:lnTo>
                  <a:pt x="404608" y="3370258"/>
                </a:lnTo>
                <a:cubicBezTo>
                  <a:pt x="404608" y="3481987"/>
                  <a:pt x="314033" y="3572562"/>
                  <a:pt x="202304" y="3572562"/>
                </a:cubicBezTo>
                <a:cubicBezTo>
                  <a:pt x="90575" y="3572562"/>
                  <a:pt x="0" y="3481987"/>
                  <a:pt x="0" y="3370258"/>
                </a:cubicBezTo>
                <a:lnTo>
                  <a:pt x="0" y="203939"/>
                </a:lnTo>
                <a:lnTo>
                  <a:pt x="0" y="202304"/>
                </a:lnTo>
                <a:cubicBezTo>
                  <a:pt x="0" y="90575"/>
                  <a:pt x="90575" y="0"/>
                  <a:pt x="202304"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35" name="Rounded Rectangle 134"/>
          <p:cNvSpPr/>
          <p:nvPr/>
        </p:nvSpPr>
        <p:spPr>
          <a:xfrm>
            <a:off x="6423835" y="2080142"/>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PREFETCH #1 and #2</a:t>
            </a:r>
            <a:endParaRPr lang="en-US" sz="1600" dirty="0">
              <a:solidFill>
                <a:schemeClr val="tx1"/>
              </a:solidFill>
            </a:endParaRPr>
          </a:p>
        </p:txBody>
      </p:sp>
      <p:sp>
        <p:nvSpPr>
          <p:cNvPr id="136" name="Rounded Rectangle 135"/>
          <p:cNvSpPr/>
          <p:nvPr/>
        </p:nvSpPr>
        <p:spPr>
          <a:xfrm>
            <a:off x="6423835" y="2473797"/>
            <a:ext cx="2733473"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bg1"/>
                </a:solidFill>
              </a:rPr>
              <a:t>PROCESS #1 and #2</a:t>
            </a:r>
            <a:endParaRPr lang="en-US" sz="1600" dirty="0">
              <a:solidFill>
                <a:schemeClr val="bg1"/>
              </a:solidFill>
            </a:endParaRPr>
          </a:p>
        </p:txBody>
      </p:sp>
      <p:sp>
        <p:nvSpPr>
          <p:cNvPr id="137" name="Rounded Rectangle 136"/>
          <p:cNvSpPr/>
          <p:nvPr/>
        </p:nvSpPr>
        <p:spPr>
          <a:xfrm>
            <a:off x="6423835" y="2872286"/>
            <a:ext cx="4080607"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bg1"/>
                </a:solidFill>
              </a:rPr>
              <a:t>ASSUME </a:t>
            </a:r>
            <a:r>
              <a:rPr lang="en-US" sz="1600" dirty="0" err="1" smtClean="0">
                <a:solidFill>
                  <a:schemeClr val="bg1"/>
                </a:solidFill>
              </a:rPr>
              <a:t>next_node</a:t>
            </a:r>
            <a:r>
              <a:rPr lang="en-US" sz="1600" dirty="0" smtClean="0">
                <a:solidFill>
                  <a:schemeClr val="bg1"/>
                </a:solidFill>
              </a:rPr>
              <a:t> same as last packet</a:t>
            </a:r>
            <a:endParaRPr lang="en-US" sz="1600" dirty="0">
              <a:solidFill>
                <a:schemeClr val="bg1"/>
              </a:solidFill>
            </a:endParaRPr>
          </a:p>
        </p:txBody>
      </p:sp>
      <p:sp>
        <p:nvSpPr>
          <p:cNvPr id="138" name="Rounded Rectangle 137"/>
          <p:cNvSpPr/>
          <p:nvPr/>
        </p:nvSpPr>
        <p:spPr>
          <a:xfrm>
            <a:off x="6423835" y="3298908"/>
            <a:ext cx="3554850"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bg1"/>
                </a:solidFill>
              </a:rPr>
              <a:t>U</a:t>
            </a:r>
            <a:r>
              <a:rPr lang="en-US" sz="1600" dirty="0" smtClean="0">
                <a:solidFill>
                  <a:schemeClr val="bg1"/>
                </a:solidFill>
              </a:rPr>
              <a:t>pdate counters</a:t>
            </a:r>
            <a:r>
              <a:rPr lang="en-US" sz="1600" smtClean="0">
                <a:solidFill>
                  <a:schemeClr val="bg1"/>
                </a:solidFill>
              </a:rPr>
              <a:t>, advance </a:t>
            </a:r>
            <a:r>
              <a:rPr lang="en-US" sz="1600" dirty="0" smtClean="0">
                <a:solidFill>
                  <a:schemeClr val="bg1"/>
                </a:solidFill>
              </a:rPr>
              <a:t>buffers</a:t>
            </a:r>
            <a:endParaRPr lang="en-US" sz="1600" dirty="0">
              <a:solidFill>
                <a:schemeClr val="bg1"/>
              </a:solidFill>
            </a:endParaRPr>
          </a:p>
        </p:txBody>
      </p:sp>
      <p:sp>
        <p:nvSpPr>
          <p:cNvPr id="139" name="Rounded Rectangle 138"/>
          <p:cNvSpPr/>
          <p:nvPr/>
        </p:nvSpPr>
        <p:spPr>
          <a:xfrm>
            <a:off x="6406757" y="3735289"/>
            <a:ext cx="4080607"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err="1" smtClean="0">
                <a:solidFill>
                  <a:schemeClr val="bg1"/>
                </a:solidFill>
              </a:rPr>
              <a:t>Enqueue</a:t>
            </a:r>
            <a:r>
              <a:rPr lang="en-US" sz="1600" dirty="0" smtClean="0">
                <a:solidFill>
                  <a:schemeClr val="bg1"/>
                </a:solidFill>
              </a:rPr>
              <a:t> the packet to </a:t>
            </a:r>
            <a:r>
              <a:rPr lang="en-US" sz="1600" dirty="0" err="1" smtClean="0">
                <a:solidFill>
                  <a:schemeClr val="bg1"/>
                </a:solidFill>
              </a:rPr>
              <a:t>next_node</a:t>
            </a:r>
            <a:endParaRPr lang="en-US" sz="1600" dirty="0">
              <a:solidFill>
                <a:schemeClr val="bg1"/>
              </a:solidFill>
            </a:endParaRPr>
          </a:p>
        </p:txBody>
      </p:sp>
      <p:sp>
        <p:nvSpPr>
          <p:cNvPr id="140" name="Freeform 139"/>
          <p:cNvSpPr/>
          <p:nvPr/>
        </p:nvSpPr>
        <p:spPr>
          <a:xfrm>
            <a:off x="5817832" y="4216740"/>
            <a:ext cx="2801543" cy="701095"/>
          </a:xfrm>
          <a:custGeom>
            <a:avLst/>
            <a:gdLst>
              <a:gd name="connsiteX0" fmla="*/ 202304 w 4179651"/>
              <a:gd name="connsiteY0" fmla="*/ 0 h 937756"/>
              <a:gd name="connsiteX1" fmla="*/ 3977347 w 4179651"/>
              <a:gd name="connsiteY1" fmla="*/ 0 h 937756"/>
              <a:gd name="connsiteX2" fmla="*/ 4179651 w 4179651"/>
              <a:gd name="connsiteY2" fmla="*/ 202304 h 937756"/>
              <a:gd name="connsiteX3" fmla="*/ 3977347 w 4179651"/>
              <a:gd name="connsiteY3" fmla="*/ 404608 h 937756"/>
              <a:gd name="connsiteX4" fmla="*/ 404608 w 4179651"/>
              <a:gd name="connsiteY4" fmla="*/ 404608 h 937756"/>
              <a:gd name="connsiteX5" fmla="*/ 404608 w 4179651"/>
              <a:gd name="connsiteY5" fmla="*/ 735452 h 937756"/>
              <a:gd name="connsiteX6" fmla="*/ 202304 w 4179651"/>
              <a:gd name="connsiteY6" fmla="*/ 937756 h 937756"/>
              <a:gd name="connsiteX7" fmla="*/ 0 w 4179651"/>
              <a:gd name="connsiteY7" fmla="*/ 735452 h 937756"/>
              <a:gd name="connsiteX8" fmla="*/ 0 w 4179651"/>
              <a:gd name="connsiteY8" fmla="*/ 202304 h 937756"/>
              <a:gd name="connsiteX9" fmla="*/ 202304 w 4179651"/>
              <a:gd name="connsiteY9" fmla="*/ 0 h 93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79651" h="937756">
                <a:moveTo>
                  <a:pt x="202304" y="0"/>
                </a:moveTo>
                <a:lnTo>
                  <a:pt x="3977347" y="0"/>
                </a:lnTo>
                <a:cubicBezTo>
                  <a:pt x="4089076" y="0"/>
                  <a:pt x="4179651" y="90575"/>
                  <a:pt x="4179651" y="202304"/>
                </a:cubicBezTo>
                <a:cubicBezTo>
                  <a:pt x="4179651" y="314033"/>
                  <a:pt x="4089076" y="404608"/>
                  <a:pt x="3977347" y="404608"/>
                </a:cubicBezTo>
                <a:lnTo>
                  <a:pt x="404608" y="404608"/>
                </a:lnTo>
                <a:lnTo>
                  <a:pt x="404608" y="735452"/>
                </a:lnTo>
                <a:cubicBezTo>
                  <a:pt x="404608" y="847181"/>
                  <a:pt x="314033" y="937756"/>
                  <a:pt x="202304" y="937756"/>
                </a:cubicBezTo>
                <a:cubicBezTo>
                  <a:pt x="90575" y="937756"/>
                  <a:pt x="0" y="847181"/>
                  <a:pt x="0" y="735452"/>
                </a:cubicBezTo>
                <a:lnTo>
                  <a:pt x="0" y="202304"/>
                </a:lnTo>
                <a:cubicBezTo>
                  <a:pt x="0" y="90575"/>
                  <a:pt x="90575" y="0"/>
                  <a:pt x="202304"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41" name="Rounded Rectangle 140"/>
          <p:cNvSpPr/>
          <p:nvPr/>
        </p:nvSpPr>
        <p:spPr>
          <a:xfrm>
            <a:off x="6423835" y="4614296"/>
            <a:ext cx="2733473"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bg1"/>
                </a:solidFill>
              </a:rPr>
              <a:t>&lt;as above but single packet&gt;</a:t>
            </a:r>
            <a:endParaRPr lang="en-US" sz="1600" dirty="0">
              <a:solidFill>
                <a:schemeClr val="bg1"/>
              </a:solidFill>
            </a:endParaRPr>
          </a:p>
        </p:txBody>
      </p:sp>
      <p:sp>
        <p:nvSpPr>
          <p:cNvPr id="142" name="TextBox 141"/>
          <p:cNvSpPr txBox="1"/>
          <p:nvPr/>
        </p:nvSpPr>
        <p:spPr>
          <a:xfrm>
            <a:off x="5226697" y="964487"/>
            <a:ext cx="2131481" cy="338554"/>
          </a:xfrm>
          <a:prstGeom prst="rect">
            <a:avLst/>
          </a:prstGeom>
          <a:noFill/>
        </p:spPr>
        <p:txBody>
          <a:bodyPr wrap="none" rtlCol="0">
            <a:spAutoFit/>
          </a:bodyPr>
          <a:lstStyle/>
          <a:p>
            <a:r>
              <a:rPr lang="en-US" sz="1600" b="1" dirty="0" smtClean="0"/>
              <a:t>while packets in vector</a:t>
            </a:r>
          </a:p>
        </p:txBody>
      </p:sp>
      <p:sp>
        <p:nvSpPr>
          <p:cNvPr id="143" name="TextBox 142"/>
          <p:cNvSpPr txBox="1"/>
          <p:nvPr/>
        </p:nvSpPr>
        <p:spPr>
          <a:xfrm>
            <a:off x="5861422" y="1651588"/>
            <a:ext cx="2219518" cy="338554"/>
          </a:xfrm>
          <a:prstGeom prst="rect">
            <a:avLst/>
          </a:prstGeom>
          <a:noFill/>
        </p:spPr>
        <p:txBody>
          <a:bodyPr wrap="none" rtlCol="0">
            <a:spAutoFit/>
          </a:bodyPr>
          <a:lstStyle/>
          <a:p>
            <a:r>
              <a:rPr lang="en-US" sz="1600" b="1" dirty="0" smtClean="0"/>
              <a:t>while 4 or more packets</a:t>
            </a:r>
          </a:p>
        </p:txBody>
      </p:sp>
      <p:sp>
        <p:nvSpPr>
          <p:cNvPr id="144" name="TextBox 143"/>
          <p:cNvSpPr txBox="1"/>
          <p:nvPr/>
        </p:nvSpPr>
        <p:spPr>
          <a:xfrm>
            <a:off x="5868938" y="4189046"/>
            <a:ext cx="1692258" cy="338554"/>
          </a:xfrm>
          <a:prstGeom prst="rect">
            <a:avLst/>
          </a:prstGeom>
          <a:noFill/>
        </p:spPr>
        <p:txBody>
          <a:bodyPr wrap="none" rtlCol="0">
            <a:spAutoFit/>
          </a:bodyPr>
          <a:lstStyle/>
          <a:p>
            <a:r>
              <a:rPr lang="en-US" sz="1600" b="1" dirty="0" smtClean="0"/>
              <a:t>while any packets</a:t>
            </a:r>
          </a:p>
        </p:txBody>
      </p:sp>
      <p:sp>
        <p:nvSpPr>
          <p:cNvPr id="34" name="Rounded Rectangle 33"/>
          <p:cNvSpPr/>
          <p:nvPr/>
        </p:nvSpPr>
        <p:spPr>
          <a:xfrm>
            <a:off x="1139823" y="1650434"/>
            <a:ext cx="2707341" cy="3359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267870" y="2443292"/>
            <a:ext cx="2492188" cy="669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ounded Rectangle 35"/>
          <p:cNvSpPr/>
          <p:nvPr/>
        </p:nvSpPr>
        <p:spPr>
          <a:xfrm>
            <a:off x="1252969" y="3219482"/>
            <a:ext cx="2492188" cy="15955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457465" y="1858309"/>
            <a:ext cx="2043953" cy="369332"/>
          </a:xfrm>
          <a:prstGeom prst="rect">
            <a:avLst/>
          </a:prstGeom>
        </p:spPr>
        <p:txBody>
          <a:bodyPr wrap="square">
            <a:spAutoFit/>
          </a:bodyPr>
          <a:lstStyle/>
          <a:p>
            <a:pPr algn="ctr"/>
            <a:r>
              <a:rPr lang="en-GB" dirty="0" smtClean="0">
                <a:solidFill>
                  <a:schemeClr val="bg1"/>
                </a:solidFill>
              </a:rPr>
              <a:t>Microprocessor</a:t>
            </a:r>
            <a:endParaRPr lang="en-US" dirty="0">
              <a:solidFill>
                <a:schemeClr val="bg1"/>
              </a:solidFill>
            </a:endParaRPr>
          </a:p>
        </p:txBody>
      </p:sp>
      <p:sp>
        <p:nvSpPr>
          <p:cNvPr id="40" name="Oval 39"/>
          <p:cNvSpPr/>
          <p:nvPr/>
        </p:nvSpPr>
        <p:spPr>
          <a:xfrm>
            <a:off x="1761748" y="2554011"/>
            <a:ext cx="1707149" cy="459322"/>
          </a:xfrm>
          <a:prstGeom prst="ellipse">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err="1" smtClean="0">
                <a:solidFill>
                  <a:schemeClr val="bg1"/>
                </a:solidFill>
              </a:rPr>
              <a:t>ethernet</a:t>
            </a:r>
            <a:r>
              <a:rPr lang="en-US" sz="1400" dirty="0" smtClean="0">
                <a:solidFill>
                  <a:schemeClr val="bg1"/>
                </a:solidFill>
              </a:rPr>
              <a:t>-input</a:t>
            </a:r>
            <a:endParaRPr lang="en-US" sz="1400" dirty="0">
              <a:solidFill>
                <a:schemeClr val="bg1"/>
              </a:solidFill>
            </a:endParaRPr>
          </a:p>
        </p:txBody>
      </p:sp>
      <p:sp>
        <p:nvSpPr>
          <p:cNvPr id="48" name="Rounded Rectangle 47"/>
          <p:cNvSpPr/>
          <p:nvPr/>
        </p:nvSpPr>
        <p:spPr>
          <a:xfrm rot="5400000">
            <a:off x="1973607" y="3359051"/>
            <a:ext cx="1344893" cy="129811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61785" y="3590005"/>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1</a:t>
            </a:r>
          </a:p>
        </p:txBody>
      </p:sp>
      <p:sp>
        <p:nvSpPr>
          <p:cNvPr id="58" name="Rectangle 57"/>
          <p:cNvSpPr/>
          <p:nvPr/>
        </p:nvSpPr>
        <p:spPr>
          <a:xfrm>
            <a:off x="2361785" y="3826098"/>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2</a:t>
            </a:r>
          </a:p>
        </p:txBody>
      </p:sp>
      <p:sp>
        <p:nvSpPr>
          <p:cNvPr id="74" name="Rectangle 73"/>
          <p:cNvSpPr/>
          <p:nvPr/>
        </p:nvSpPr>
        <p:spPr>
          <a:xfrm>
            <a:off x="5226697" y="5608333"/>
            <a:ext cx="4895510" cy="369332"/>
          </a:xfrm>
          <a:prstGeom prst="rect">
            <a:avLst/>
          </a:prstGeom>
        </p:spPr>
        <p:txBody>
          <a:bodyPr wrap="square">
            <a:spAutoFit/>
          </a:bodyPr>
          <a:lstStyle/>
          <a:p>
            <a:pPr algn="ctr"/>
            <a:r>
              <a:rPr lang="en-US" dirty="0" smtClean="0"/>
              <a:t>… </a:t>
            </a:r>
            <a:r>
              <a:rPr lang="en-US" dirty="0" err="1" smtClean="0"/>
              <a:t>prefetch</a:t>
            </a:r>
            <a:r>
              <a:rPr lang="en-US" dirty="0" smtClean="0"/>
              <a:t> packets #1 and #2 …</a:t>
            </a:r>
            <a:endParaRPr lang="en-US" dirty="0"/>
          </a:p>
        </p:txBody>
      </p:sp>
      <p:cxnSp>
        <p:nvCxnSpPr>
          <p:cNvPr id="4" name="Straight Arrow Connector 3"/>
          <p:cNvCxnSpPr/>
          <p:nvPr/>
        </p:nvCxnSpPr>
        <p:spPr>
          <a:xfrm flipH="1">
            <a:off x="3989294" y="2227641"/>
            <a:ext cx="2348753" cy="110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Donut 32"/>
          <p:cNvSpPr/>
          <p:nvPr/>
        </p:nvSpPr>
        <p:spPr>
          <a:xfrm>
            <a:off x="963419" y="1406976"/>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7</a:t>
            </a:r>
            <a:endParaRPr lang="en-US" sz="1000" dirty="0">
              <a:solidFill>
                <a:schemeClr val="tx1"/>
              </a:solidFill>
            </a:endParaRPr>
          </a:p>
        </p:txBody>
      </p:sp>
      <p:sp>
        <p:nvSpPr>
          <p:cNvPr id="39" name="Title 1"/>
          <p:cNvSpPr>
            <a:spLocks noGrp="1"/>
          </p:cNvSpPr>
          <p:nvPr>
            <p:ph type="title"/>
          </p:nvPr>
        </p:nvSpPr>
        <p:spPr>
          <a:xfrm>
            <a:off x="415513" y="164719"/>
            <a:ext cx="10853122" cy="975783"/>
          </a:xfrm>
        </p:spPr>
        <p:txBody>
          <a:bodyPr>
            <a:normAutofit/>
          </a:bodyPr>
          <a:lstStyle/>
          <a:p>
            <a:r>
              <a:rPr lang="en-US" dirty="0"/>
              <a:t>VPP: How </a:t>
            </a:r>
            <a:r>
              <a:rPr lang="en-US" dirty="0" smtClean="0"/>
              <a:t>does it work?</a:t>
            </a:r>
            <a:endParaRPr lang="en-US" dirty="0"/>
          </a:p>
        </p:txBody>
      </p:sp>
    </p:spTree>
    <p:extLst>
      <p:ext uri="{BB962C8B-B14F-4D97-AF65-F5344CB8AC3E}">
        <p14:creationId xmlns:p14="http://schemas.microsoft.com/office/powerpoint/2010/main" val="126737890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7880293" y="582536"/>
            <a:ext cx="1826752" cy="58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Consolas" charset="0"/>
                <a:ea typeface="Consolas" charset="0"/>
                <a:cs typeface="Consolas" charset="0"/>
              </a:rPr>
              <a:t>dispatch </a:t>
            </a:r>
            <a:r>
              <a:rPr lang="en-US" sz="1400" dirty="0" err="1" smtClean="0">
                <a:solidFill>
                  <a:schemeClr val="tx1"/>
                </a:solidFill>
                <a:latin typeface="Consolas" charset="0"/>
                <a:ea typeface="Consolas" charset="0"/>
                <a:cs typeface="Consolas" charset="0"/>
              </a:rPr>
              <a:t>fn</a:t>
            </a:r>
            <a:r>
              <a:rPr lang="en-US" sz="1400" dirty="0" smtClean="0">
                <a:solidFill>
                  <a:schemeClr val="tx1"/>
                </a:solidFill>
                <a:latin typeface="Consolas" charset="0"/>
                <a:ea typeface="Consolas" charset="0"/>
                <a:cs typeface="Consolas" charset="0"/>
              </a:rPr>
              <a:t>()</a:t>
            </a:r>
            <a:endParaRPr lang="en-US" sz="1400" dirty="0">
              <a:solidFill>
                <a:schemeClr val="tx1"/>
              </a:solidFill>
              <a:latin typeface="Consolas" charset="0"/>
              <a:ea typeface="Consolas" charset="0"/>
              <a:cs typeface="Consolas" charset="0"/>
            </a:endParaRPr>
          </a:p>
        </p:txBody>
      </p:sp>
      <p:sp>
        <p:nvSpPr>
          <p:cNvPr id="132" name="Freeform 131"/>
          <p:cNvSpPr/>
          <p:nvPr/>
        </p:nvSpPr>
        <p:spPr>
          <a:xfrm>
            <a:off x="5183180" y="989665"/>
            <a:ext cx="2268066" cy="4485905"/>
          </a:xfrm>
          <a:custGeom>
            <a:avLst/>
            <a:gdLst>
              <a:gd name="connsiteX0" fmla="*/ 202308 w 3383752"/>
              <a:gd name="connsiteY0" fmla="*/ 0 h 5673791"/>
              <a:gd name="connsiteX1" fmla="*/ 202310 w 3383752"/>
              <a:gd name="connsiteY1" fmla="*/ 0 h 5673791"/>
              <a:gd name="connsiteX2" fmla="*/ 3181448 w 3383752"/>
              <a:gd name="connsiteY2" fmla="*/ 0 h 5673791"/>
              <a:gd name="connsiteX3" fmla="*/ 3383752 w 3383752"/>
              <a:gd name="connsiteY3" fmla="*/ 202304 h 5673791"/>
              <a:gd name="connsiteX4" fmla="*/ 3181448 w 3383752"/>
              <a:gd name="connsiteY4" fmla="*/ 404608 h 5673791"/>
              <a:gd name="connsiteX5" fmla="*/ 404612 w 3383752"/>
              <a:gd name="connsiteY5" fmla="*/ 404608 h 5673791"/>
              <a:gd name="connsiteX6" fmla="*/ 404612 w 3383752"/>
              <a:gd name="connsiteY6" fmla="*/ 5471487 h 5673791"/>
              <a:gd name="connsiteX7" fmla="*/ 202308 w 3383752"/>
              <a:gd name="connsiteY7" fmla="*/ 5673791 h 5673791"/>
              <a:gd name="connsiteX8" fmla="*/ 4 w 3383752"/>
              <a:gd name="connsiteY8" fmla="*/ 5471487 h 5673791"/>
              <a:gd name="connsiteX9" fmla="*/ 4 w 3383752"/>
              <a:gd name="connsiteY9" fmla="*/ 202339 h 5673791"/>
              <a:gd name="connsiteX10" fmla="*/ 0 w 3383752"/>
              <a:gd name="connsiteY10" fmla="*/ 202304 h 5673791"/>
              <a:gd name="connsiteX11" fmla="*/ 202304 w 3383752"/>
              <a:gd name="connsiteY11" fmla="*/ 0 h 5673791"/>
              <a:gd name="connsiteX12" fmla="*/ 202305 w 3383752"/>
              <a:gd name="connsiteY12" fmla="*/ 0 h 56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752" h="5673791">
                <a:moveTo>
                  <a:pt x="202308" y="0"/>
                </a:moveTo>
                <a:lnTo>
                  <a:pt x="202310" y="0"/>
                </a:lnTo>
                <a:lnTo>
                  <a:pt x="3181448" y="0"/>
                </a:lnTo>
                <a:cubicBezTo>
                  <a:pt x="3293177" y="0"/>
                  <a:pt x="3383752" y="90575"/>
                  <a:pt x="3383752" y="202304"/>
                </a:cubicBezTo>
                <a:cubicBezTo>
                  <a:pt x="3383752" y="314033"/>
                  <a:pt x="3293177" y="404608"/>
                  <a:pt x="3181448" y="404608"/>
                </a:cubicBezTo>
                <a:lnTo>
                  <a:pt x="404612" y="404608"/>
                </a:lnTo>
                <a:lnTo>
                  <a:pt x="404612" y="5471487"/>
                </a:lnTo>
                <a:cubicBezTo>
                  <a:pt x="404612" y="5583216"/>
                  <a:pt x="314037" y="5673791"/>
                  <a:pt x="202308" y="5673791"/>
                </a:cubicBezTo>
                <a:cubicBezTo>
                  <a:pt x="90579" y="5673791"/>
                  <a:pt x="4" y="5583216"/>
                  <a:pt x="4" y="5471487"/>
                </a:cubicBezTo>
                <a:lnTo>
                  <a:pt x="4" y="202339"/>
                </a:lnTo>
                <a:lnTo>
                  <a:pt x="0" y="202304"/>
                </a:lnTo>
                <a:cubicBezTo>
                  <a:pt x="0" y="90575"/>
                  <a:pt x="90575" y="0"/>
                  <a:pt x="202304" y="0"/>
                </a:cubicBezTo>
                <a:lnTo>
                  <a:pt x="202305" y="0"/>
                </a:ln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33" name="Rounded Rectangle 132"/>
          <p:cNvSpPr/>
          <p:nvPr/>
        </p:nvSpPr>
        <p:spPr>
          <a:xfrm>
            <a:off x="5843531" y="1367727"/>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tx1"/>
                </a:solidFill>
              </a:rPr>
              <a:t>G</a:t>
            </a:r>
            <a:r>
              <a:rPr lang="en-US" sz="1600" dirty="0" smtClean="0">
                <a:solidFill>
                  <a:schemeClr val="tx1"/>
                </a:solidFill>
              </a:rPr>
              <a:t>et pointer to vector</a:t>
            </a:r>
            <a:endParaRPr lang="en-US" sz="1600" dirty="0">
              <a:solidFill>
                <a:schemeClr val="tx1"/>
              </a:solidFill>
            </a:endParaRPr>
          </a:p>
        </p:txBody>
      </p:sp>
      <p:sp>
        <p:nvSpPr>
          <p:cNvPr id="134" name="Freeform 133"/>
          <p:cNvSpPr/>
          <p:nvPr/>
        </p:nvSpPr>
        <p:spPr>
          <a:xfrm>
            <a:off x="5800754" y="1709864"/>
            <a:ext cx="2801543" cy="2418655"/>
          </a:xfrm>
          <a:custGeom>
            <a:avLst/>
            <a:gdLst>
              <a:gd name="connsiteX0" fmla="*/ 202304 w 4179651"/>
              <a:gd name="connsiteY0" fmla="*/ 0 h 3572562"/>
              <a:gd name="connsiteX1" fmla="*/ 218523 w 4179651"/>
              <a:gd name="connsiteY1" fmla="*/ 1635 h 3572562"/>
              <a:gd name="connsiteX2" fmla="*/ 3977347 w 4179651"/>
              <a:gd name="connsiteY2" fmla="*/ 1635 h 3572562"/>
              <a:gd name="connsiteX3" fmla="*/ 4179651 w 4179651"/>
              <a:gd name="connsiteY3" fmla="*/ 203939 h 3572562"/>
              <a:gd name="connsiteX4" fmla="*/ 3977347 w 4179651"/>
              <a:gd name="connsiteY4" fmla="*/ 406243 h 3572562"/>
              <a:gd name="connsiteX5" fmla="*/ 404608 w 4179651"/>
              <a:gd name="connsiteY5" fmla="*/ 406243 h 3572562"/>
              <a:gd name="connsiteX6" fmla="*/ 404608 w 4179651"/>
              <a:gd name="connsiteY6" fmla="*/ 3370258 h 3572562"/>
              <a:gd name="connsiteX7" fmla="*/ 202304 w 4179651"/>
              <a:gd name="connsiteY7" fmla="*/ 3572562 h 3572562"/>
              <a:gd name="connsiteX8" fmla="*/ 0 w 4179651"/>
              <a:gd name="connsiteY8" fmla="*/ 3370258 h 3572562"/>
              <a:gd name="connsiteX9" fmla="*/ 0 w 4179651"/>
              <a:gd name="connsiteY9" fmla="*/ 203939 h 3572562"/>
              <a:gd name="connsiteX10" fmla="*/ 0 w 4179651"/>
              <a:gd name="connsiteY10" fmla="*/ 202304 h 3572562"/>
              <a:gd name="connsiteX11" fmla="*/ 202304 w 4179651"/>
              <a:gd name="connsiteY11" fmla="*/ 0 h 357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9651" h="3572562">
                <a:moveTo>
                  <a:pt x="202304" y="0"/>
                </a:moveTo>
                <a:lnTo>
                  <a:pt x="218523" y="1635"/>
                </a:lnTo>
                <a:lnTo>
                  <a:pt x="3977347" y="1635"/>
                </a:lnTo>
                <a:cubicBezTo>
                  <a:pt x="4089076" y="1635"/>
                  <a:pt x="4179651" y="92210"/>
                  <a:pt x="4179651" y="203939"/>
                </a:cubicBezTo>
                <a:cubicBezTo>
                  <a:pt x="4179651" y="315668"/>
                  <a:pt x="4089076" y="406243"/>
                  <a:pt x="3977347" y="406243"/>
                </a:cubicBezTo>
                <a:lnTo>
                  <a:pt x="404608" y="406243"/>
                </a:lnTo>
                <a:lnTo>
                  <a:pt x="404608" y="3370258"/>
                </a:lnTo>
                <a:cubicBezTo>
                  <a:pt x="404608" y="3481987"/>
                  <a:pt x="314033" y="3572562"/>
                  <a:pt x="202304" y="3572562"/>
                </a:cubicBezTo>
                <a:cubicBezTo>
                  <a:pt x="90575" y="3572562"/>
                  <a:pt x="0" y="3481987"/>
                  <a:pt x="0" y="3370258"/>
                </a:cubicBezTo>
                <a:lnTo>
                  <a:pt x="0" y="203939"/>
                </a:lnTo>
                <a:lnTo>
                  <a:pt x="0" y="202304"/>
                </a:lnTo>
                <a:cubicBezTo>
                  <a:pt x="0" y="90575"/>
                  <a:pt x="90575" y="0"/>
                  <a:pt x="202304"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35" name="Rounded Rectangle 134"/>
          <p:cNvSpPr/>
          <p:nvPr/>
        </p:nvSpPr>
        <p:spPr>
          <a:xfrm>
            <a:off x="6423835" y="2080142"/>
            <a:ext cx="2733473" cy="274320"/>
          </a:xfrm>
          <a:prstGeom prst="roundRect">
            <a:avLst>
              <a:gd name="adj" fmla="val 185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PREFETCH #3 and #4</a:t>
            </a:r>
            <a:endParaRPr lang="en-US" sz="1600" dirty="0">
              <a:solidFill>
                <a:schemeClr val="tx1"/>
              </a:solidFill>
            </a:endParaRPr>
          </a:p>
        </p:txBody>
      </p:sp>
      <p:sp>
        <p:nvSpPr>
          <p:cNvPr id="136" name="Rounded Rectangle 135"/>
          <p:cNvSpPr/>
          <p:nvPr/>
        </p:nvSpPr>
        <p:spPr>
          <a:xfrm>
            <a:off x="6423835" y="2473797"/>
            <a:ext cx="2733473" cy="274320"/>
          </a:xfrm>
          <a:prstGeom prst="roundRect">
            <a:avLst>
              <a:gd name="adj" fmla="val 185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tx1"/>
                </a:solidFill>
              </a:rPr>
              <a:t>PROCESS #1 and #2</a:t>
            </a:r>
            <a:endParaRPr lang="en-US" sz="1600" dirty="0">
              <a:solidFill>
                <a:schemeClr val="tx1"/>
              </a:solidFill>
            </a:endParaRPr>
          </a:p>
        </p:txBody>
      </p:sp>
      <p:sp>
        <p:nvSpPr>
          <p:cNvPr id="137" name="Rounded Rectangle 136"/>
          <p:cNvSpPr/>
          <p:nvPr/>
        </p:nvSpPr>
        <p:spPr>
          <a:xfrm>
            <a:off x="6423835" y="2872286"/>
            <a:ext cx="4080607"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bg1"/>
                </a:solidFill>
              </a:rPr>
              <a:t>ASSUME </a:t>
            </a:r>
            <a:r>
              <a:rPr lang="en-US" sz="1600" dirty="0" err="1" smtClean="0">
                <a:solidFill>
                  <a:schemeClr val="bg1"/>
                </a:solidFill>
              </a:rPr>
              <a:t>next_node</a:t>
            </a:r>
            <a:r>
              <a:rPr lang="en-US" sz="1600" dirty="0" smtClean="0">
                <a:solidFill>
                  <a:schemeClr val="bg1"/>
                </a:solidFill>
              </a:rPr>
              <a:t> same as last packet</a:t>
            </a:r>
            <a:endParaRPr lang="en-US" sz="1600" dirty="0">
              <a:solidFill>
                <a:schemeClr val="bg1"/>
              </a:solidFill>
            </a:endParaRPr>
          </a:p>
        </p:txBody>
      </p:sp>
      <p:sp>
        <p:nvSpPr>
          <p:cNvPr id="138" name="Rounded Rectangle 137"/>
          <p:cNvSpPr/>
          <p:nvPr/>
        </p:nvSpPr>
        <p:spPr>
          <a:xfrm>
            <a:off x="6423835" y="3298908"/>
            <a:ext cx="3554850"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a:solidFill>
                  <a:schemeClr val="bg1"/>
                </a:solidFill>
              </a:rPr>
              <a:t>U</a:t>
            </a:r>
            <a:r>
              <a:rPr lang="en-US" sz="1600" dirty="0" smtClean="0">
                <a:solidFill>
                  <a:schemeClr val="bg1"/>
                </a:solidFill>
              </a:rPr>
              <a:t>pdate counters</a:t>
            </a:r>
            <a:r>
              <a:rPr lang="en-US" sz="1600" smtClean="0">
                <a:solidFill>
                  <a:schemeClr val="bg1"/>
                </a:solidFill>
              </a:rPr>
              <a:t>, advance </a:t>
            </a:r>
            <a:r>
              <a:rPr lang="en-US" sz="1600" dirty="0" smtClean="0">
                <a:solidFill>
                  <a:schemeClr val="bg1"/>
                </a:solidFill>
              </a:rPr>
              <a:t>buffers</a:t>
            </a:r>
            <a:endParaRPr lang="en-US" sz="1600" dirty="0">
              <a:solidFill>
                <a:schemeClr val="bg1"/>
              </a:solidFill>
            </a:endParaRPr>
          </a:p>
        </p:txBody>
      </p:sp>
      <p:sp>
        <p:nvSpPr>
          <p:cNvPr id="139" name="Rounded Rectangle 138"/>
          <p:cNvSpPr/>
          <p:nvPr/>
        </p:nvSpPr>
        <p:spPr>
          <a:xfrm>
            <a:off x="6406757" y="3735289"/>
            <a:ext cx="4080607"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err="1" smtClean="0">
                <a:solidFill>
                  <a:schemeClr val="bg1"/>
                </a:solidFill>
              </a:rPr>
              <a:t>Enqueue</a:t>
            </a:r>
            <a:r>
              <a:rPr lang="en-US" sz="1600" dirty="0" smtClean="0">
                <a:solidFill>
                  <a:schemeClr val="bg1"/>
                </a:solidFill>
              </a:rPr>
              <a:t> the packet to </a:t>
            </a:r>
            <a:r>
              <a:rPr lang="en-US" sz="1600" dirty="0" err="1" smtClean="0">
                <a:solidFill>
                  <a:schemeClr val="bg1"/>
                </a:solidFill>
              </a:rPr>
              <a:t>next_node</a:t>
            </a:r>
            <a:endParaRPr lang="en-US" sz="1600" dirty="0">
              <a:solidFill>
                <a:schemeClr val="bg1"/>
              </a:solidFill>
            </a:endParaRPr>
          </a:p>
        </p:txBody>
      </p:sp>
      <p:sp>
        <p:nvSpPr>
          <p:cNvPr id="140" name="Freeform 139"/>
          <p:cNvSpPr/>
          <p:nvPr/>
        </p:nvSpPr>
        <p:spPr>
          <a:xfrm>
            <a:off x="5817832" y="4216740"/>
            <a:ext cx="2801543" cy="701095"/>
          </a:xfrm>
          <a:custGeom>
            <a:avLst/>
            <a:gdLst>
              <a:gd name="connsiteX0" fmla="*/ 202304 w 4179651"/>
              <a:gd name="connsiteY0" fmla="*/ 0 h 937756"/>
              <a:gd name="connsiteX1" fmla="*/ 3977347 w 4179651"/>
              <a:gd name="connsiteY1" fmla="*/ 0 h 937756"/>
              <a:gd name="connsiteX2" fmla="*/ 4179651 w 4179651"/>
              <a:gd name="connsiteY2" fmla="*/ 202304 h 937756"/>
              <a:gd name="connsiteX3" fmla="*/ 3977347 w 4179651"/>
              <a:gd name="connsiteY3" fmla="*/ 404608 h 937756"/>
              <a:gd name="connsiteX4" fmla="*/ 404608 w 4179651"/>
              <a:gd name="connsiteY4" fmla="*/ 404608 h 937756"/>
              <a:gd name="connsiteX5" fmla="*/ 404608 w 4179651"/>
              <a:gd name="connsiteY5" fmla="*/ 735452 h 937756"/>
              <a:gd name="connsiteX6" fmla="*/ 202304 w 4179651"/>
              <a:gd name="connsiteY6" fmla="*/ 937756 h 937756"/>
              <a:gd name="connsiteX7" fmla="*/ 0 w 4179651"/>
              <a:gd name="connsiteY7" fmla="*/ 735452 h 937756"/>
              <a:gd name="connsiteX8" fmla="*/ 0 w 4179651"/>
              <a:gd name="connsiteY8" fmla="*/ 202304 h 937756"/>
              <a:gd name="connsiteX9" fmla="*/ 202304 w 4179651"/>
              <a:gd name="connsiteY9" fmla="*/ 0 h 937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79651" h="937756">
                <a:moveTo>
                  <a:pt x="202304" y="0"/>
                </a:moveTo>
                <a:lnTo>
                  <a:pt x="3977347" y="0"/>
                </a:lnTo>
                <a:cubicBezTo>
                  <a:pt x="4089076" y="0"/>
                  <a:pt x="4179651" y="90575"/>
                  <a:pt x="4179651" y="202304"/>
                </a:cubicBezTo>
                <a:cubicBezTo>
                  <a:pt x="4179651" y="314033"/>
                  <a:pt x="4089076" y="404608"/>
                  <a:pt x="3977347" y="404608"/>
                </a:cubicBezTo>
                <a:lnTo>
                  <a:pt x="404608" y="404608"/>
                </a:lnTo>
                <a:lnTo>
                  <a:pt x="404608" y="735452"/>
                </a:lnTo>
                <a:cubicBezTo>
                  <a:pt x="404608" y="847181"/>
                  <a:pt x="314033" y="937756"/>
                  <a:pt x="202304" y="937756"/>
                </a:cubicBezTo>
                <a:cubicBezTo>
                  <a:pt x="90575" y="937756"/>
                  <a:pt x="0" y="847181"/>
                  <a:pt x="0" y="735452"/>
                </a:cubicBezTo>
                <a:lnTo>
                  <a:pt x="0" y="202304"/>
                </a:lnTo>
                <a:cubicBezTo>
                  <a:pt x="0" y="90575"/>
                  <a:pt x="90575" y="0"/>
                  <a:pt x="202304" y="0"/>
                </a:cubicBezTo>
                <a:close/>
              </a:path>
            </a:pathLst>
          </a:cu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spcCol="0" rtlCol="0" fromWordArt="0" anchor="ctr" anchorCtr="0" forceAA="0" compatLnSpc="1"/>
          <a:lstStyle/>
          <a:p>
            <a:pPr algn="ctr"/>
            <a:endParaRPr lang="en-US" dirty="0"/>
          </a:p>
        </p:txBody>
      </p:sp>
      <p:sp>
        <p:nvSpPr>
          <p:cNvPr id="141" name="Rounded Rectangle 140"/>
          <p:cNvSpPr/>
          <p:nvPr/>
        </p:nvSpPr>
        <p:spPr>
          <a:xfrm>
            <a:off x="6423835" y="4614296"/>
            <a:ext cx="2733473" cy="274320"/>
          </a:xfrm>
          <a:prstGeom prst="roundRect">
            <a:avLst>
              <a:gd name="adj" fmla="val 185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lang="en-US" sz="1600" dirty="0" smtClean="0">
                <a:solidFill>
                  <a:schemeClr val="bg1"/>
                </a:solidFill>
              </a:rPr>
              <a:t>&lt;as above but single packet&gt;</a:t>
            </a:r>
            <a:endParaRPr lang="en-US" sz="1600" dirty="0">
              <a:solidFill>
                <a:schemeClr val="bg1"/>
              </a:solidFill>
            </a:endParaRPr>
          </a:p>
        </p:txBody>
      </p:sp>
      <p:sp>
        <p:nvSpPr>
          <p:cNvPr id="142" name="TextBox 141"/>
          <p:cNvSpPr txBox="1"/>
          <p:nvPr/>
        </p:nvSpPr>
        <p:spPr>
          <a:xfrm>
            <a:off x="5226697" y="964487"/>
            <a:ext cx="2131481" cy="338554"/>
          </a:xfrm>
          <a:prstGeom prst="rect">
            <a:avLst/>
          </a:prstGeom>
          <a:noFill/>
        </p:spPr>
        <p:txBody>
          <a:bodyPr wrap="none" rtlCol="0">
            <a:spAutoFit/>
          </a:bodyPr>
          <a:lstStyle/>
          <a:p>
            <a:r>
              <a:rPr lang="en-US" sz="1600" b="1" dirty="0" smtClean="0"/>
              <a:t>while packets in vector</a:t>
            </a:r>
          </a:p>
        </p:txBody>
      </p:sp>
      <p:sp>
        <p:nvSpPr>
          <p:cNvPr id="143" name="TextBox 142"/>
          <p:cNvSpPr txBox="1"/>
          <p:nvPr/>
        </p:nvSpPr>
        <p:spPr>
          <a:xfrm>
            <a:off x="5861422" y="1651588"/>
            <a:ext cx="2219518" cy="338554"/>
          </a:xfrm>
          <a:prstGeom prst="rect">
            <a:avLst/>
          </a:prstGeom>
          <a:noFill/>
        </p:spPr>
        <p:txBody>
          <a:bodyPr wrap="none" rtlCol="0">
            <a:spAutoFit/>
          </a:bodyPr>
          <a:lstStyle/>
          <a:p>
            <a:r>
              <a:rPr lang="en-US" sz="1600" b="1" dirty="0" smtClean="0"/>
              <a:t>while 4 or more packets</a:t>
            </a:r>
          </a:p>
        </p:txBody>
      </p:sp>
      <p:sp>
        <p:nvSpPr>
          <p:cNvPr id="144" name="TextBox 143"/>
          <p:cNvSpPr txBox="1"/>
          <p:nvPr/>
        </p:nvSpPr>
        <p:spPr>
          <a:xfrm>
            <a:off x="5868938" y="4189046"/>
            <a:ext cx="1692258" cy="338554"/>
          </a:xfrm>
          <a:prstGeom prst="rect">
            <a:avLst/>
          </a:prstGeom>
          <a:noFill/>
        </p:spPr>
        <p:txBody>
          <a:bodyPr wrap="none" rtlCol="0">
            <a:spAutoFit/>
          </a:bodyPr>
          <a:lstStyle/>
          <a:p>
            <a:r>
              <a:rPr lang="en-US" sz="1600" b="1" dirty="0" smtClean="0"/>
              <a:t>while any packets</a:t>
            </a:r>
          </a:p>
        </p:txBody>
      </p:sp>
      <p:sp>
        <p:nvSpPr>
          <p:cNvPr id="34" name="Rounded Rectangle 33"/>
          <p:cNvSpPr/>
          <p:nvPr/>
        </p:nvSpPr>
        <p:spPr>
          <a:xfrm>
            <a:off x="1139823" y="1650434"/>
            <a:ext cx="2707341" cy="3359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267870" y="2443292"/>
            <a:ext cx="2492188" cy="66970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ounded Rectangle 35"/>
          <p:cNvSpPr/>
          <p:nvPr/>
        </p:nvSpPr>
        <p:spPr>
          <a:xfrm>
            <a:off x="1252969" y="3219482"/>
            <a:ext cx="2492188" cy="159553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457465" y="1858309"/>
            <a:ext cx="2043953" cy="369332"/>
          </a:xfrm>
          <a:prstGeom prst="rect">
            <a:avLst/>
          </a:prstGeom>
        </p:spPr>
        <p:txBody>
          <a:bodyPr wrap="square">
            <a:spAutoFit/>
          </a:bodyPr>
          <a:lstStyle/>
          <a:p>
            <a:pPr algn="ctr"/>
            <a:r>
              <a:rPr lang="en-GB" dirty="0" smtClean="0">
                <a:solidFill>
                  <a:schemeClr val="bg1"/>
                </a:solidFill>
              </a:rPr>
              <a:t>Microprocessor</a:t>
            </a:r>
            <a:endParaRPr lang="en-US" dirty="0">
              <a:solidFill>
                <a:schemeClr val="bg1"/>
              </a:solidFill>
            </a:endParaRPr>
          </a:p>
        </p:txBody>
      </p:sp>
      <p:sp>
        <p:nvSpPr>
          <p:cNvPr id="40" name="Oval 39"/>
          <p:cNvSpPr/>
          <p:nvPr/>
        </p:nvSpPr>
        <p:spPr>
          <a:xfrm>
            <a:off x="1761748" y="2554011"/>
            <a:ext cx="1707149" cy="459322"/>
          </a:xfrm>
          <a:prstGeom prst="ellipse">
            <a:avLst/>
          </a:prstGeom>
          <a:solidFill>
            <a:schemeClr val="accent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400" dirty="0" err="1" smtClean="0">
                <a:solidFill>
                  <a:schemeClr val="bg1"/>
                </a:solidFill>
              </a:rPr>
              <a:t>ethernet</a:t>
            </a:r>
            <a:r>
              <a:rPr lang="en-US" sz="1400" dirty="0" smtClean="0">
                <a:solidFill>
                  <a:schemeClr val="bg1"/>
                </a:solidFill>
              </a:rPr>
              <a:t>-input</a:t>
            </a:r>
            <a:endParaRPr lang="en-US" sz="1400" dirty="0">
              <a:solidFill>
                <a:schemeClr val="bg1"/>
              </a:solidFill>
            </a:endParaRPr>
          </a:p>
        </p:txBody>
      </p:sp>
      <p:sp>
        <p:nvSpPr>
          <p:cNvPr id="48" name="Rounded Rectangle 47"/>
          <p:cNvSpPr/>
          <p:nvPr/>
        </p:nvSpPr>
        <p:spPr>
          <a:xfrm rot="5400000">
            <a:off x="1973607" y="3359051"/>
            <a:ext cx="1344893" cy="129811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61785" y="3590005"/>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1</a:t>
            </a:r>
          </a:p>
        </p:txBody>
      </p:sp>
      <p:sp>
        <p:nvSpPr>
          <p:cNvPr id="58" name="Rectangle 57"/>
          <p:cNvSpPr/>
          <p:nvPr/>
        </p:nvSpPr>
        <p:spPr>
          <a:xfrm>
            <a:off x="2361785" y="3826098"/>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2</a:t>
            </a:r>
          </a:p>
        </p:txBody>
      </p:sp>
      <p:cxnSp>
        <p:nvCxnSpPr>
          <p:cNvPr id="4" name="Straight Arrow Connector 3"/>
          <p:cNvCxnSpPr/>
          <p:nvPr/>
        </p:nvCxnSpPr>
        <p:spPr>
          <a:xfrm flipH="1">
            <a:off x="3989294" y="2227641"/>
            <a:ext cx="2348753" cy="110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361785" y="4080059"/>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a:t>
            </a:r>
            <a:r>
              <a:rPr lang="en-US" sz="1000" dirty="0" smtClean="0">
                <a:solidFill>
                  <a:schemeClr val="tx1"/>
                </a:solidFill>
              </a:rPr>
              <a:t>3</a:t>
            </a:r>
            <a:endParaRPr lang="en-US" sz="1000" dirty="0">
              <a:solidFill>
                <a:schemeClr val="tx1"/>
              </a:solidFill>
            </a:endParaRPr>
          </a:p>
        </p:txBody>
      </p:sp>
      <p:sp>
        <p:nvSpPr>
          <p:cNvPr id="30" name="Rectangle 29"/>
          <p:cNvSpPr/>
          <p:nvPr/>
        </p:nvSpPr>
        <p:spPr>
          <a:xfrm>
            <a:off x="2361785" y="4316152"/>
            <a:ext cx="681366" cy="203123"/>
          </a:xfrm>
          <a:prstGeom prst="rect">
            <a:avLst/>
          </a:prstGeom>
          <a:solidFill>
            <a:srgbClr val="FFFF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000" dirty="0">
                <a:solidFill>
                  <a:schemeClr val="tx1"/>
                </a:solidFill>
              </a:rPr>
              <a:t>Packet </a:t>
            </a:r>
            <a:r>
              <a:rPr lang="en-US" sz="1000" dirty="0" smtClean="0">
                <a:solidFill>
                  <a:schemeClr val="tx1"/>
                </a:solidFill>
              </a:rPr>
              <a:t>4</a:t>
            </a:r>
            <a:endParaRPr lang="en-US" sz="1000" dirty="0">
              <a:solidFill>
                <a:schemeClr val="tx1"/>
              </a:solidFill>
            </a:endParaRPr>
          </a:p>
        </p:txBody>
      </p:sp>
      <p:sp>
        <p:nvSpPr>
          <p:cNvPr id="32" name="Rectangle 31"/>
          <p:cNvSpPr/>
          <p:nvPr/>
        </p:nvSpPr>
        <p:spPr>
          <a:xfrm>
            <a:off x="5226697" y="5608333"/>
            <a:ext cx="4895510" cy="923330"/>
          </a:xfrm>
          <a:prstGeom prst="rect">
            <a:avLst/>
          </a:prstGeom>
        </p:spPr>
        <p:txBody>
          <a:bodyPr wrap="square">
            <a:spAutoFit/>
          </a:bodyPr>
          <a:lstStyle/>
          <a:p>
            <a:pPr algn="ctr"/>
            <a:r>
              <a:rPr lang="en-US" dirty="0" smtClean="0"/>
              <a:t>… process packet #3 and #4 …</a:t>
            </a:r>
            <a:br>
              <a:rPr lang="en-US" dirty="0" smtClean="0"/>
            </a:br>
            <a:r>
              <a:rPr lang="en-US" dirty="0" smtClean="0"/>
              <a:t>… update counters, </a:t>
            </a:r>
            <a:r>
              <a:rPr lang="en-US" dirty="0" err="1" smtClean="0"/>
              <a:t>enqueue</a:t>
            </a:r>
            <a:r>
              <a:rPr lang="en-US" dirty="0" smtClean="0"/>
              <a:t> packets to the next node …</a:t>
            </a:r>
            <a:endParaRPr lang="en-US" dirty="0"/>
          </a:p>
        </p:txBody>
      </p:sp>
      <p:sp>
        <p:nvSpPr>
          <p:cNvPr id="39" name="Title 1"/>
          <p:cNvSpPr>
            <a:spLocks noGrp="1"/>
          </p:cNvSpPr>
          <p:nvPr>
            <p:ph type="title"/>
          </p:nvPr>
        </p:nvSpPr>
        <p:spPr>
          <a:xfrm>
            <a:off x="415513" y="164719"/>
            <a:ext cx="10853122" cy="975783"/>
          </a:xfrm>
        </p:spPr>
        <p:txBody>
          <a:bodyPr>
            <a:normAutofit/>
          </a:bodyPr>
          <a:lstStyle/>
          <a:p>
            <a:r>
              <a:rPr lang="en-US" dirty="0"/>
              <a:t>VPP: How </a:t>
            </a:r>
            <a:r>
              <a:rPr lang="en-US" dirty="0" smtClean="0"/>
              <a:t>does it work?</a:t>
            </a:r>
            <a:endParaRPr lang="en-US" dirty="0"/>
          </a:p>
        </p:txBody>
      </p:sp>
      <p:sp>
        <p:nvSpPr>
          <p:cNvPr id="31" name="Donut 30"/>
          <p:cNvSpPr/>
          <p:nvPr/>
        </p:nvSpPr>
        <p:spPr>
          <a:xfrm>
            <a:off x="963419" y="1406976"/>
            <a:ext cx="195631" cy="195822"/>
          </a:xfrm>
          <a:prstGeom prst="donut">
            <a:avLst>
              <a:gd name="adj" fmla="val 74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8</a:t>
            </a:r>
            <a:endParaRPr lang="en-US" sz="1000" dirty="0">
              <a:solidFill>
                <a:schemeClr val="tx1"/>
              </a:solidFill>
            </a:endParaRPr>
          </a:p>
        </p:txBody>
      </p:sp>
    </p:spTree>
    <p:extLst>
      <p:ext uri="{BB962C8B-B14F-4D97-AF65-F5344CB8AC3E}">
        <p14:creationId xmlns:p14="http://schemas.microsoft.com/office/powerpoint/2010/main" val="2347752941"/>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Shape 92"/>
          <p:cNvSpPr txBox="1"/>
          <p:nvPr/>
        </p:nvSpPr>
        <p:spPr>
          <a:xfrm>
            <a:off x="620364" y="3933951"/>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integrations</a:t>
            </a:r>
            <a:endParaRPr sz="4000" dirty="0"/>
          </a:p>
        </p:txBody>
      </p:sp>
    </p:spTree>
    <p:extLst>
      <p:ext uri="{BB962C8B-B14F-4D97-AF65-F5344CB8AC3E}">
        <p14:creationId xmlns:p14="http://schemas.microsoft.com/office/powerpoint/2010/main" val="1992024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28" y="116379"/>
            <a:ext cx="10515600" cy="635000"/>
          </a:xfrm>
        </p:spPr>
        <p:txBody>
          <a:bodyPr>
            <a:normAutofit fontScale="90000"/>
          </a:bodyPr>
          <a:lstStyle/>
          <a:p>
            <a:r>
              <a:rPr lang="en-US" dirty="0" smtClean="0"/>
              <a:t>VPP Integrations</a:t>
            </a:r>
            <a:endParaRPr lang="en-US" dirty="0"/>
          </a:p>
        </p:txBody>
      </p:sp>
      <p:sp>
        <p:nvSpPr>
          <p:cNvPr id="5" name="Slide Number Placeholder 4"/>
          <p:cNvSpPr>
            <a:spLocks noGrp="1"/>
          </p:cNvSpPr>
          <p:nvPr>
            <p:ph type="sldNum" sz="quarter" idx="12"/>
          </p:nvPr>
        </p:nvSpPr>
        <p:spPr/>
        <p:txBody>
          <a:bodyPr/>
          <a:lstStyle/>
          <a:p>
            <a:fld id="{E2C12A61-9EE8-4E45-A1FB-04158638D414}" type="slidenum">
              <a:rPr lang="en-US" smtClean="0">
                <a:solidFill>
                  <a:prstClr val="black">
                    <a:tint val="75000"/>
                  </a:prstClr>
                </a:solidFill>
              </a:rPr>
              <a:pPr/>
              <a:t>19</a:t>
            </a:fld>
            <a:endParaRPr lang="en-US">
              <a:solidFill>
                <a:prstClr val="black">
                  <a:tint val="75000"/>
                </a:prstClr>
              </a:solidFill>
            </a:endParaRPr>
          </a:p>
        </p:txBody>
      </p:sp>
      <p:sp>
        <p:nvSpPr>
          <p:cNvPr id="6" name="Rectangle 5"/>
          <p:cNvSpPr/>
          <p:nvPr/>
        </p:nvSpPr>
        <p:spPr>
          <a:xfrm>
            <a:off x="1102418" y="2016750"/>
            <a:ext cx="10145566" cy="1882135"/>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algn="ctr">
              <a:defRPr/>
            </a:pPr>
            <a:endParaRPr lang="en-US" sz="1100" kern="0" dirty="0" smtClean="0">
              <a:solidFill>
                <a:prstClr val="black"/>
              </a:solidFill>
            </a:endParaRPr>
          </a:p>
        </p:txBody>
      </p:sp>
      <p:sp>
        <p:nvSpPr>
          <p:cNvPr id="8" name="Rectangle 7"/>
          <p:cNvSpPr/>
          <p:nvPr/>
        </p:nvSpPr>
        <p:spPr>
          <a:xfrm>
            <a:off x="1126608" y="4698634"/>
            <a:ext cx="10121376" cy="1156631"/>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0" scaled="1"/>
            <a:tileRect/>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algn="ctr">
              <a:defRPr/>
            </a:pPr>
            <a:endParaRPr lang="en-US" sz="1100" kern="0" dirty="0" smtClean="0">
              <a:solidFill>
                <a:prstClr val="black"/>
              </a:solidFill>
            </a:endParaRPr>
          </a:p>
        </p:txBody>
      </p:sp>
      <p:sp>
        <p:nvSpPr>
          <p:cNvPr id="9" name="Rounded Rectangle 8"/>
          <p:cNvSpPr/>
          <p:nvPr/>
        </p:nvSpPr>
        <p:spPr>
          <a:xfrm>
            <a:off x="1280495" y="5353252"/>
            <a:ext cx="9805998" cy="419660"/>
          </a:xfrm>
          <a:prstGeom prst="roundRect">
            <a:avLst/>
          </a:prstGeom>
          <a:solidFill>
            <a:schemeClr val="accent6"/>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VPP</a:t>
            </a:r>
          </a:p>
        </p:txBody>
      </p:sp>
      <p:sp>
        <p:nvSpPr>
          <p:cNvPr id="10" name="Rectangle 9"/>
          <p:cNvSpPr/>
          <p:nvPr/>
        </p:nvSpPr>
        <p:spPr>
          <a:xfrm rot="16200000">
            <a:off x="-81384" y="2715081"/>
            <a:ext cx="1882134" cy="485472"/>
          </a:xfrm>
          <a:prstGeom prst="rect">
            <a:avLst/>
          </a:prstGeom>
          <a:solidFill>
            <a:schemeClr val="tx2"/>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algn="ctr">
              <a:defRPr/>
            </a:pPr>
            <a:r>
              <a:rPr lang="en-US" sz="1400" kern="0" dirty="0" smtClean="0">
                <a:solidFill>
                  <a:prstClr val="white"/>
                </a:solidFill>
              </a:rPr>
              <a:t>Control Plane</a:t>
            </a:r>
          </a:p>
        </p:txBody>
      </p:sp>
      <p:sp>
        <p:nvSpPr>
          <p:cNvPr id="11" name="Rectangle 10"/>
          <p:cNvSpPr/>
          <p:nvPr/>
        </p:nvSpPr>
        <p:spPr>
          <a:xfrm rot="16200000">
            <a:off x="305557" y="5034212"/>
            <a:ext cx="1156632" cy="485471"/>
          </a:xfrm>
          <a:prstGeom prst="rect">
            <a:avLst/>
          </a:prstGeom>
          <a:solidFill>
            <a:schemeClr val="tx2"/>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algn="ctr">
              <a:defRPr/>
            </a:pPr>
            <a:r>
              <a:rPr lang="en-US" sz="1400" kern="0" smtClean="0">
                <a:solidFill>
                  <a:prstClr val="white"/>
                </a:solidFill>
              </a:rPr>
              <a:t>Data Plane</a:t>
            </a:r>
            <a:endParaRPr lang="en-US" sz="1100" kern="0" dirty="0" smtClean="0">
              <a:solidFill>
                <a:prstClr val="white"/>
              </a:solidFill>
            </a:endParaRPr>
          </a:p>
        </p:txBody>
      </p:sp>
      <p:sp>
        <p:nvSpPr>
          <p:cNvPr id="13" name="Rounded Rectangle 12"/>
          <p:cNvSpPr/>
          <p:nvPr/>
        </p:nvSpPr>
        <p:spPr>
          <a:xfrm>
            <a:off x="2781172" y="4833857"/>
            <a:ext cx="3127472" cy="389736"/>
          </a:xfrm>
          <a:prstGeom prst="roundRect">
            <a:avLst>
              <a:gd name="adj" fmla="val 0"/>
            </a:avLst>
          </a:prstGeom>
          <a:solidFill>
            <a:schemeClr val="accent4"/>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Honeycomb</a:t>
            </a:r>
          </a:p>
        </p:txBody>
      </p:sp>
      <p:cxnSp>
        <p:nvCxnSpPr>
          <p:cNvPr id="15" name="Straight Arrow Connector 14"/>
          <p:cNvCxnSpPr>
            <a:stCxn id="14" idx="2"/>
          </p:cNvCxnSpPr>
          <p:nvPr/>
        </p:nvCxnSpPr>
        <p:spPr>
          <a:xfrm>
            <a:off x="5132439" y="3498556"/>
            <a:ext cx="6301" cy="1301743"/>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97183" y="4036522"/>
            <a:ext cx="1125501" cy="297004"/>
          </a:xfrm>
          <a:prstGeom prst="rect">
            <a:avLst/>
          </a:prstGeom>
          <a:noFill/>
        </p:spPr>
        <p:txBody>
          <a:bodyPr wrap="none" rtlCol="0">
            <a:spAutoFit/>
          </a:bodyPr>
          <a:lstStyle/>
          <a:p>
            <a:r>
              <a:rPr lang="en-US" sz="1330" dirty="0" smtClean="0">
                <a:solidFill>
                  <a:prstClr val="black"/>
                </a:solidFill>
              </a:rPr>
              <a:t>Netconf/Yang</a:t>
            </a:r>
          </a:p>
        </p:txBody>
      </p:sp>
      <p:sp>
        <p:nvSpPr>
          <p:cNvPr id="18" name="Rounded Rectangle 17"/>
          <p:cNvSpPr/>
          <p:nvPr/>
        </p:nvSpPr>
        <p:spPr>
          <a:xfrm>
            <a:off x="1296250" y="2237407"/>
            <a:ext cx="4376130" cy="1409379"/>
          </a:xfrm>
          <a:prstGeom prst="roundRect">
            <a:avLst/>
          </a:prstGeom>
          <a:solidFill>
            <a:schemeClr val="accent2">
              <a:lumMod val="20000"/>
              <a:lumOff val="8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t"/>
          <a:lstStyle/>
          <a:p>
            <a:pPr algn="ctr">
              <a:defRPr/>
            </a:pPr>
            <a:endParaRPr lang="en-US" sz="1000" kern="0" dirty="0" smtClean="0">
              <a:solidFill>
                <a:prstClr val="black"/>
              </a:solidFill>
              <a:latin typeface="Century Gothic"/>
              <a:cs typeface="Century Gothic"/>
            </a:endParaRPr>
          </a:p>
        </p:txBody>
      </p:sp>
      <p:pic>
        <p:nvPicPr>
          <p:cNvPr id="23" name="Picture 22"/>
          <p:cNvPicPr>
            <a:picLocks noChangeAspect="1"/>
          </p:cNvPicPr>
          <p:nvPr/>
        </p:nvPicPr>
        <p:blipFill>
          <a:blip r:embed="rId2"/>
          <a:stretch>
            <a:fillRect/>
          </a:stretch>
        </p:blipFill>
        <p:spPr>
          <a:xfrm>
            <a:off x="1442951" y="2479282"/>
            <a:ext cx="1078374" cy="394826"/>
          </a:xfrm>
          <a:prstGeom prst="rect">
            <a:avLst/>
          </a:prstGeom>
        </p:spPr>
      </p:pic>
      <p:sp>
        <p:nvSpPr>
          <p:cNvPr id="14" name="Rounded Rectangle 13"/>
          <p:cNvSpPr/>
          <p:nvPr/>
        </p:nvSpPr>
        <p:spPr>
          <a:xfrm>
            <a:off x="4804442" y="3127611"/>
            <a:ext cx="655994" cy="370945"/>
          </a:xfrm>
          <a:prstGeom prst="roundRect">
            <a:avLst/>
          </a:prstGeom>
          <a:solidFill>
            <a:schemeClr val="accent2">
              <a:lumMod val="40000"/>
              <a:lumOff val="6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VBD app</a:t>
            </a:r>
          </a:p>
        </p:txBody>
      </p:sp>
      <p:sp>
        <p:nvSpPr>
          <p:cNvPr id="24" name="Rounded Rectangle 23"/>
          <p:cNvSpPr/>
          <p:nvPr/>
        </p:nvSpPr>
        <p:spPr>
          <a:xfrm>
            <a:off x="1375402" y="3099812"/>
            <a:ext cx="1285875" cy="389736"/>
          </a:xfrm>
          <a:prstGeom prst="roundRect">
            <a:avLst/>
          </a:prstGeom>
          <a:solidFill>
            <a:schemeClr val="accent2">
              <a:lumMod val="40000"/>
              <a:lumOff val="6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err="1" smtClean="0">
                <a:solidFill>
                  <a:prstClr val="black"/>
                </a:solidFill>
                <a:latin typeface="Century Gothic"/>
                <a:cs typeface="Century Gothic"/>
              </a:rPr>
              <a:t>Lispflowmapping</a:t>
            </a:r>
            <a:r>
              <a:rPr lang="en-US" sz="1000" kern="0" dirty="0" smtClean="0">
                <a:solidFill>
                  <a:prstClr val="black"/>
                </a:solidFill>
                <a:latin typeface="Century Gothic"/>
                <a:cs typeface="Century Gothic"/>
              </a:rPr>
              <a:t> app</a:t>
            </a:r>
          </a:p>
        </p:txBody>
      </p:sp>
      <p:cxnSp>
        <p:nvCxnSpPr>
          <p:cNvPr id="25" name="Straight Arrow Connector 24"/>
          <p:cNvCxnSpPr>
            <a:stCxn id="24" idx="2"/>
          </p:cNvCxnSpPr>
          <p:nvPr/>
        </p:nvCxnSpPr>
        <p:spPr>
          <a:xfrm flipH="1">
            <a:off x="2014688" y="3489548"/>
            <a:ext cx="3652" cy="1787401"/>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60828" y="4070571"/>
            <a:ext cx="1738746" cy="297004"/>
          </a:xfrm>
          <a:prstGeom prst="rect">
            <a:avLst/>
          </a:prstGeom>
          <a:noFill/>
        </p:spPr>
        <p:txBody>
          <a:bodyPr wrap="none" rtlCol="0">
            <a:spAutoFit/>
          </a:bodyPr>
          <a:lstStyle/>
          <a:p>
            <a:r>
              <a:rPr lang="en-US" sz="1330" dirty="0" smtClean="0">
                <a:solidFill>
                  <a:prstClr val="black"/>
                </a:solidFill>
              </a:rPr>
              <a:t>LISP Mapping Protocol</a:t>
            </a:r>
          </a:p>
        </p:txBody>
      </p:sp>
      <p:sp>
        <p:nvSpPr>
          <p:cNvPr id="34" name="Rounded Rectangle 33"/>
          <p:cNvSpPr/>
          <p:nvPr/>
        </p:nvSpPr>
        <p:spPr>
          <a:xfrm>
            <a:off x="2754357" y="3121316"/>
            <a:ext cx="1285875" cy="389736"/>
          </a:xfrm>
          <a:prstGeom prst="roundRect">
            <a:avLst/>
          </a:prstGeom>
          <a:solidFill>
            <a:schemeClr val="accent2">
              <a:lumMod val="40000"/>
              <a:lumOff val="6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SFC</a:t>
            </a:r>
          </a:p>
        </p:txBody>
      </p:sp>
      <p:cxnSp>
        <p:nvCxnSpPr>
          <p:cNvPr id="35" name="Straight Arrow Connector 34"/>
          <p:cNvCxnSpPr>
            <a:stCxn id="34" idx="2"/>
          </p:cNvCxnSpPr>
          <p:nvPr/>
        </p:nvCxnSpPr>
        <p:spPr>
          <a:xfrm flipH="1">
            <a:off x="3392702" y="3511052"/>
            <a:ext cx="4593" cy="1341115"/>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096696" y="4130107"/>
            <a:ext cx="1127616" cy="297004"/>
          </a:xfrm>
          <a:prstGeom prst="rect">
            <a:avLst/>
          </a:prstGeom>
          <a:noFill/>
        </p:spPr>
        <p:txBody>
          <a:bodyPr wrap="none" rtlCol="0">
            <a:spAutoFit/>
          </a:bodyPr>
          <a:lstStyle/>
          <a:p>
            <a:r>
              <a:rPr lang="en-US" sz="1330" dirty="0" smtClean="0">
                <a:solidFill>
                  <a:prstClr val="black"/>
                </a:solidFill>
              </a:rPr>
              <a:t>Netconf/yang</a:t>
            </a:r>
          </a:p>
        </p:txBody>
      </p:sp>
      <p:sp>
        <p:nvSpPr>
          <p:cNvPr id="44" name="Rounded Rectangle 43"/>
          <p:cNvSpPr/>
          <p:nvPr/>
        </p:nvSpPr>
        <p:spPr>
          <a:xfrm>
            <a:off x="4622684" y="212794"/>
            <a:ext cx="2665234" cy="1211101"/>
          </a:xfrm>
          <a:prstGeom prst="roundRect">
            <a:avLst/>
          </a:prstGeom>
          <a:solidFill>
            <a:srgbClr val="FBA7AB"/>
          </a:solidFill>
          <a:ln w="28575" cmpd="sng">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prstClr val="white"/>
                </a:solidFill>
                <a:latin typeface="Century Gothic"/>
                <a:cs typeface="Century Gothic"/>
              </a:rPr>
              <a:t>Openstack</a:t>
            </a:r>
            <a:endParaRPr lang="en-US" dirty="0">
              <a:solidFill>
                <a:prstClr val="white"/>
              </a:solidFill>
              <a:latin typeface="Century Gothic"/>
              <a:cs typeface="Century Gothic"/>
            </a:endParaRPr>
          </a:p>
        </p:txBody>
      </p:sp>
      <p:sp>
        <p:nvSpPr>
          <p:cNvPr id="45" name="Rounded Rectangle 44"/>
          <p:cNvSpPr/>
          <p:nvPr/>
        </p:nvSpPr>
        <p:spPr>
          <a:xfrm>
            <a:off x="4804441" y="923913"/>
            <a:ext cx="2283441" cy="575383"/>
          </a:xfrm>
          <a:prstGeom prst="roundRect">
            <a:avLst>
              <a:gd name="adj" fmla="val 0"/>
            </a:avLst>
          </a:prstGeom>
          <a:solidFill>
            <a:srgbClr val="FB646B"/>
          </a:solidFill>
          <a:ln w="28575" cmpd="sng">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solidFill>
                  <a:prstClr val="black"/>
                </a:solidFill>
                <a:latin typeface="Century Gothic"/>
                <a:cs typeface="Century Gothic"/>
              </a:rPr>
              <a:t>Neutron</a:t>
            </a:r>
            <a:endParaRPr lang="en-US" sz="1200" dirty="0">
              <a:solidFill>
                <a:prstClr val="black"/>
              </a:solidFill>
              <a:latin typeface="Century Gothic"/>
              <a:cs typeface="Century Gothic"/>
            </a:endParaRPr>
          </a:p>
        </p:txBody>
      </p:sp>
      <p:sp>
        <p:nvSpPr>
          <p:cNvPr id="46" name="Rounded Rectangle 45"/>
          <p:cNvSpPr/>
          <p:nvPr/>
        </p:nvSpPr>
        <p:spPr>
          <a:xfrm>
            <a:off x="4860317" y="1296876"/>
            <a:ext cx="640598" cy="424086"/>
          </a:xfrm>
          <a:prstGeom prst="roundRect">
            <a:avLst/>
          </a:prstGeom>
          <a:solidFill>
            <a:schemeClr val="accent2">
              <a:lumMod val="40000"/>
              <a:lumOff val="6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tIns="0" rIns="0" rtlCol="0" anchor="t"/>
          <a:lstStyle/>
          <a:p>
            <a:pPr algn="ctr">
              <a:defRPr/>
            </a:pPr>
            <a:r>
              <a:rPr lang="en-US" sz="1050" kern="0" smtClean="0">
                <a:solidFill>
                  <a:prstClr val="black"/>
                </a:solidFill>
                <a:latin typeface="Century Gothic"/>
                <a:cs typeface="Century Gothic"/>
              </a:rPr>
              <a:t>ODL</a:t>
            </a:r>
          </a:p>
          <a:p>
            <a:pPr algn="ctr">
              <a:defRPr/>
            </a:pPr>
            <a:r>
              <a:rPr lang="en-US" sz="1050" kern="0" dirty="0" smtClean="0">
                <a:solidFill>
                  <a:prstClr val="black"/>
                </a:solidFill>
                <a:latin typeface="Century Gothic"/>
                <a:cs typeface="Century Gothic"/>
              </a:rPr>
              <a:t>Plugin</a:t>
            </a:r>
          </a:p>
        </p:txBody>
      </p:sp>
      <p:sp>
        <p:nvSpPr>
          <p:cNvPr id="54" name="Rounded Rectangle 53"/>
          <p:cNvSpPr/>
          <p:nvPr/>
        </p:nvSpPr>
        <p:spPr>
          <a:xfrm>
            <a:off x="6447284" y="1283407"/>
            <a:ext cx="640598" cy="511902"/>
          </a:xfrm>
          <a:prstGeom prst="roundRect">
            <a:avLst/>
          </a:prstGeom>
          <a:solidFill>
            <a:schemeClr val="accent2">
              <a:lumMod val="40000"/>
              <a:lumOff val="6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tIns="0" rIns="0" rtlCol="0" anchor="t"/>
          <a:lstStyle/>
          <a:p>
            <a:pPr algn="ctr">
              <a:defRPr/>
            </a:pPr>
            <a:r>
              <a:rPr lang="en-US" sz="1050" kern="0" dirty="0" smtClean="0">
                <a:solidFill>
                  <a:prstClr val="black"/>
                </a:solidFill>
                <a:latin typeface="Century Gothic"/>
                <a:cs typeface="Century Gothic"/>
              </a:rPr>
              <a:t>FD.io</a:t>
            </a:r>
          </a:p>
          <a:p>
            <a:pPr algn="ctr">
              <a:defRPr/>
            </a:pPr>
            <a:r>
              <a:rPr lang="en-US" sz="1050" kern="0" dirty="0" smtClean="0">
                <a:solidFill>
                  <a:prstClr val="black"/>
                </a:solidFill>
                <a:latin typeface="Century Gothic"/>
                <a:cs typeface="Century Gothic"/>
              </a:rPr>
              <a:t>Plugin</a:t>
            </a:r>
          </a:p>
        </p:txBody>
      </p:sp>
      <p:sp>
        <p:nvSpPr>
          <p:cNvPr id="55" name="Rounded Rectangle 54"/>
          <p:cNvSpPr/>
          <p:nvPr/>
        </p:nvSpPr>
        <p:spPr>
          <a:xfrm>
            <a:off x="5996243" y="4852167"/>
            <a:ext cx="1566965" cy="389736"/>
          </a:xfrm>
          <a:prstGeom prst="roundRect">
            <a:avLst/>
          </a:prstGeom>
          <a:solidFill>
            <a:schemeClr val="accent4"/>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FD.io ML2 Agent</a:t>
            </a:r>
          </a:p>
        </p:txBody>
      </p:sp>
      <p:cxnSp>
        <p:nvCxnSpPr>
          <p:cNvPr id="60" name="Straight Arrow Connector 59"/>
          <p:cNvCxnSpPr>
            <a:stCxn id="46" idx="2"/>
          </p:cNvCxnSpPr>
          <p:nvPr/>
        </p:nvCxnSpPr>
        <p:spPr>
          <a:xfrm flipH="1">
            <a:off x="5180396" y="1720962"/>
            <a:ext cx="220" cy="531489"/>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54" idx="2"/>
            <a:endCxn id="55" idx="0"/>
          </p:cNvCxnSpPr>
          <p:nvPr/>
        </p:nvCxnSpPr>
        <p:spPr>
          <a:xfrm>
            <a:off x="6767583" y="1795309"/>
            <a:ext cx="12143" cy="3056858"/>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6767583" y="4096906"/>
            <a:ext cx="520335" cy="297004"/>
          </a:xfrm>
          <a:prstGeom prst="rect">
            <a:avLst/>
          </a:prstGeom>
          <a:noFill/>
        </p:spPr>
        <p:txBody>
          <a:bodyPr wrap="none" rtlCol="0">
            <a:spAutoFit/>
          </a:bodyPr>
          <a:lstStyle/>
          <a:p>
            <a:r>
              <a:rPr lang="en-US" sz="1330" smtClean="0">
                <a:solidFill>
                  <a:prstClr val="black"/>
                </a:solidFill>
              </a:rPr>
              <a:t>REST</a:t>
            </a:r>
            <a:endParaRPr lang="en-US" sz="1330" dirty="0" smtClean="0">
              <a:solidFill>
                <a:prstClr val="black"/>
              </a:solidFill>
            </a:endParaRPr>
          </a:p>
        </p:txBody>
      </p:sp>
      <p:sp>
        <p:nvSpPr>
          <p:cNvPr id="77" name="Rounded Rectangle 76"/>
          <p:cNvSpPr/>
          <p:nvPr/>
        </p:nvSpPr>
        <p:spPr>
          <a:xfrm>
            <a:off x="4804442" y="2502716"/>
            <a:ext cx="655994" cy="370945"/>
          </a:xfrm>
          <a:prstGeom prst="roundRect">
            <a:avLst/>
          </a:prstGeom>
          <a:solidFill>
            <a:schemeClr val="accent2">
              <a:lumMod val="40000"/>
              <a:lumOff val="6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GBP app</a:t>
            </a:r>
          </a:p>
        </p:txBody>
      </p:sp>
      <p:cxnSp>
        <p:nvCxnSpPr>
          <p:cNvPr id="78" name="Straight Arrow Connector 77"/>
          <p:cNvCxnSpPr>
            <a:stCxn id="77" idx="2"/>
          </p:cNvCxnSpPr>
          <p:nvPr/>
        </p:nvCxnSpPr>
        <p:spPr>
          <a:xfrm>
            <a:off x="5132439" y="2873661"/>
            <a:ext cx="13004" cy="215209"/>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4232560" y="0"/>
            <a:ext cx="3423088" cy="629497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p:cNvGrpSpPr/>
          <p:nvPr/>
        </p:nvGrpSpPr>
        <p:grpSpPr>
          <a:xfrm>
            <a:off x="176930" y="1181796"/>
            <a:ext cx="3533454" cy="369332"/>
            <a:chOff x="8440064" y="433879"/>
            <a:chExt cx="3533454" cy="369332"/>
          </a:xfrm>
        </p:grpSpPr>
        <p:pic>
          <p:nvPicPr>
            <p:cNvPr id="32" name="Picture 31" descr="logo-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49284" y="510888"/>
              <a:ext cx="1024234" cy="240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p:cNvSpPr txBox="1"/>
            <p:nvPr/>
          </p:nvSpPr>
          <p:spPr>
            <a:xfrm>
              <a:off x="8440064" y="433879"/>
              <a:ext cx="2513124" cy="369332"/>
            </a:xfrm>
            <a:prstGeom prst="rect">
              <a:avLst/>
            </a:prstGeom>
            <a:noFill/>
          </p:spPr>
          <p:txBody>
            <a:bodyPr wrap="none" rtlCol="0">
              <a:spAutoFit/>
            </a:bodyPr>
            <a:lstStyle/>
            <a:p>
              <a:r>
                <a:rPr lang="en-US" dirty="0" smtClean="0">
                  <a:solidFill>
                    <a:prstClr val="black"/>
                  </a:solidFill>
                </a:rPr>
                <a:t>Integration work done at</a:t>
              </a:r>
            </a:p>
          </p:txBody>
        </p:sp>
      </p:grpSp>
      <p:cxnSp>
        <p:nvCxnSpPr>
          <p:cNvPr id="19" name="Straight Arrow Connector 18"/>
          <p:cNvCxnSpPr>
            <a:stCxn id="32" idx="3"/>
          </p:cNvCxnSpPr>
          <p:nvPr/>
        </p:nvCxnSpPr>
        <p:spPr>
          <a:xfrm>
            <a:off x="3710384" y="1379051"/>
            <a:ext cx="704867" cy="267268"/>
          </a:xfrm>
          <a:prstGeom prst="straightConnector1">
            <a:avLst/>
          </a:prstGeom>
          <a:ln>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7868684" y="2218251"/>
            <a:ext cx="1726907" cy="1409379"/>
          </a:xfrm>
          <a:prstGeom prst="roundRect">
            <a:avLst/>
          </a:prstGeom>
          <a:solidFill>
            <a:schemeClr val="accent2">
              <a:lumMod val="20000"/>
              <a:lumOff val="80000"/>
            </a:schemeClr>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t"/>
          <a:lstStyle/>
          <a:p>
            <a:pPr algn="ctr">
              <a:defRPr/>
            </a:pPr>
            <a:endParaRPr lang="en-US" sz="1000" kern="0" dirty="0" smtClean="0">
              <a:solidFill>
                <a:prstClr val="black"/>
              </a:solidFill>
              <a:latin typeface="Century Gothic"/>
              <a:cs typeface="Century Gothic"/>
            </a:endParaRPr>
          </a:p>
        </p:txBody>
      </p:sp>
      <p:pic>
        <p:nvPicPr>
          <p:cNvPr id="42" name="Picture 41" descr="fdio_calic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324" y="2236582"/>
            <a:ext cx="1230167" cy="755674"/>
          </a:xfrm>
          <a:prstGeom prst="rect">
            <a:avLst/>
          </a:prstGeom>
          <a:effectLst/>
        </p:spPr>
      </p:pic>
      <p:sp>
        <p:nvSpPr>
          <p:cNvPr id="47" name="Rounded Rectangle 46"/>
          <p:cNvSpPr/>
          <p:nvPr/>
        </p:nvSpPr>
        <p:spPr>
          <a:xfrm>
            <a:off x="7948654" y="4852167"/>
            <a:ext cx="1566965" cy="389736"/>
          </a:xfrm>
          <a:prstGeom prst="roundRect">
            <a:avLst/>
          </a:prstGeom>
          <a:solidFill>
            <a:schemeClr val="accent4"/>
          </a:solidFill>
          <a:ln w="28575" cap="flat" cmpd="sng" algn="ctr">
            <a:solidFill>
              <a:sysClr val="windowText" lastClr="000000">
                <a:lumMod val="95000"/>
                <a:lumOff val="5000"/>
              </a:sysClr>
            </a:solidFill>
            <a:prstDash val="solid"/>
          </a:ln>
          <a:effectLst>
            <a:outerShdw blurRad="40000" dist="23000" dir="5400000" rotWithShape="0">
              <a:srgbClr val="000000">
                <a:alpha val="35000"/>
              </a:srgbClr>
            </a:outerShdw>
          </a:effectLst>
        </p:spPr>
        <p:txBody>
          <a:bodyPr lIns="0" rIns="0" rtlCol="0" anchor="ctr"/>
          <a:lstStyle/>
          <a:p>
            <a:pPr algn="ctr">
              <a:defRPr/>
            </a:pPr>
            <a:r>
              <a:rPr lang="en-US" sz="1000" kern="0" dirty="0" smtClean="0">
                <a:solidFill>
                  <a:prstClr val="black"/>
                </a:solidFill>
                <a:latin typeface="Century Gothic"/>
                <a:cs typeface="Century Gothic"/>
              </a:rPr>
              <a:t>Felixv2 (Calico Agent)</a:t>
            </a:r>
          </a:p>
        </p:txBody>
      </p:sp>
      <p:cxnSp>
        <p:nvCxnSpPr>
          <p:cNvPr id="48" name="Straight Arrow Connector 47"/>
          <p:cNvCxnSpPr>
            <a:stCxn id="43" idx="2"/>
            <a:endCxn id="47" idx="0"/>
          </p:cNvCxnSpPr>
          <p:nvPr/>
        </p:nvCxnSpPr>
        <p:spPr>
          <a:xfrm flipH="1">
            <a:off x="8732137" y="3627630"/>
            <a:ext cx="1" cy="1224537"/>
          </a:xfrm>
          <a:prstGeom prst="straightConnector1">
            <a:avLst/>
          </a:prstGeom>
          <a:ln>
            <a:solidFill>
              <a:srgbClr val="061C23"/>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8927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38200" y="1057013"/>
            <a:ext cx="10814660" cy="5675481"/>
          </a:xfrm>
        </p:spPr>
        <p:txBody>
          <a:bodyPr/>
          <a:lstStyle/>
          <a:p>
            <a:r>
              <a:rPr lang="en-US" sz="2400" dirty="0" smtClean="0">
                <a:solidFill>
                  <a:schemeClr val="tx1"/>
                </a:solidFill>
              </a:rPr>
              <a:t>Overview</a:t>
            </a:r>
          </a:p>
          <a:p>
            <a:r>
              <a:rPr lang="en-US" sz="2400" dirty="0" smtClean="0">
                <a:solidFill>
                  <a:schemeClr val="tx1"/>
                </a:solidFill>
              </a:rPr>
              <a:t>Structure</a:t>
            </a:r>
            <a:r>
              <a:rPr lang="en-US" sz="2400" dirty="0">
                <a:solidFill>
                  <a:schemeClr val="tx1"/>
                </a:solidFill>
              </a:rPr>
              <a:t>, layers and </a:t>
            </a:r>
            <a:r>
              <a:rPr lang="en-US" sz="2400" dirty="0" smtClean="0">
                <a:solidFill>
                  <a:schemeClr val="tx1"/>
                </a:solidFill>
              </a:rPr>
              <a:t>features</a:t>
            </a:r>
          </a:p>
          <a:p>
            <a:r>
              <a:rPr lang="en-GB" sz="2400" dirty="0" smtClean="0">
                <a:solidFill>
                  <a:schemeClr val="tx1"/>
                </a:solidFill>
              </a:rPr>
              <a:t>Anatomy </a:t>
            </a:r>
            <a:r>
              <a:rPr lang="en-GB" sz="2400" dirty="0">
                <a:solidFill>
                  <a:schemeClr val="tx1"/>
                </a:solidFill>
              </a:rPr>
              <a:t>of a graph node</a:t>
            </a:r>
            <a:endParaRPr lang="en-US" sz="2400" dirty="0" smtClean="0">
              <a:solidFill>
                <a:schemeClr val="tx1"/>
              </a:solidFill>
            </a:endParaRPr>
          </a:p>
          <a:p>
            <a:r>
              <a:rPr lang="en-GB" sz="2400" dirty="0" smtClean="0">
                <a:solidFill>
                  <a:schemeClr val="tx1"/>
                </a:solidFill>
              </a:rPr>
              <a:t>Integrations</a:t>
            </a:r>
          </a:p>
          <a:p>
            <a:r>
              <a:rPr lang="en-GB" sz="2400" dirty="0" smtClean="0">
                <a:solidFill>
                  <a:schemeClr val="tx1"/>
                </a:solidFill>
              </a:rPr>
              <a:t>FIB 2.0</a:t>
            </a:r>
          </a:p>
          <a:p>
            <a:r>
              <a:rPr lang="en-GB" sz="2400" dirty="0" smtClean="0">
                <a:solidFill>
                  <a:schemeClr val="tx1"/>
                </a:solidFill>
              </a:rPr>
              <a:t>Future Directions</a:t>
            </a:r>
          </a:p>
          <a:p>
            <a:r>
              <a:rPr lang="en-GB" sz="2400" dirty="0" smtClean="0">
                <a:solidFill>
                  <a:schemeClr val="tx1"/>
                </a:solidFill>
              </a:rPr>
              <a:t>New features</a:t>
            </a:r>
          </a:p>
          <a:p>
            <a:r>
              <a:rPr lang="en-GB" sz="2400" dirty="0" smtClean="0">
                <a:solidFill>
                  <a:schemeClr val="tx1"/>
                </a:solidFill>
              </a:rPr>
              <a:t>Performance </a:t>
            </a:r>
          </a:p>
          <a:p>
            <a:r>
              <a:rPr lang="en-GB" sz="2400" dirty="0" smtClean="0">
                <a:solidFill>
                  <a:schemeClr val="tx1"/>
                </a:solidFill>
              </a:rPr>
              <a:t>Continuous </a:t>
            </a:r>
            <a:r>
              <a:rPr lang="en-GB" sz="2400" dirty="0">
                <a:solidFill>
                  <a:schemeClr val="tx1"/>
                </a:solidFill>
              </a:rPr>
              <a:t>Integration and </a:t>
            </a:r>
            <a:r>
              <a:rPr lang="en-GB" sz="2400" dirty="0" smtClean="0">
                <a:solidFill>
                  <a:schemeClr val="tx1"/>
                </a:solidFill>
              </a:rPr>
              <a:t>Testing</a:t>
            </a:r>
          </a:p>
          <a:p>
            <a:r>
              <a:rPr lang="en-GB" sz="2400" dirty="0" smtClean="0">
                <a:solidFill>
                  <a:schemeClr val="tx1"/>
                </a:solidFill>
              </a:rPr>
              <a:t>Summary</a:t>
            </a:r>
          </a:p>
        </p:txBody>
      </p:sp>
      <p:sp>
        <p:nvSpPr>
          <p:cNvPr id="2" name="Title 1"/>
          <p:cNvSpPr>
            <a:spLocks noGrp="1"/>
          </p:cNvSpPr>
          <p:nvPr>
            <p:ph type="title"/>
          </p:nvPr>
        </p:nvSpPr>
        <p:spPr>
          <a:xfrm>
            <a:off x="838200" y="274823"/>
            <a:ext cx="10515600" cy="662781"/>
          </a:xfrm>
        </p:spPr>
        <p:txBody>
          <a:bodyPr>
            <a:normAutofit fontScale="90000"/>
          </a:bodyPr>
          <a:lstStyle/>
          <a:p>
            <a:r>
              <a:rPr lang="en-US" dirty="0" smtClean="0"/>
              <a:t>Agenda</a:t>
            </a:r>
            <a:endParaRPr lang="en-US" dirty="0"/>
          </a:p>
        </p:txBody>
      </p:sp>
    </p:spTree>
    <p:extLst>
      <p:ext uri="{BB962C8B-B14F-4D97-AF65-F5344CB8AC3E}">
        <p14:creationId xmlns:p14="http://schemas.microsoft.com/office/powerpoint/2010/main" val="95458488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FIB 2.0</a:t>
            </a:r>
            <a:endParaRPr sz="4000" dirty="0"/>
          </a:p>
        </p:txBody>
      </p:sp>
    </p:spTree>
    <p:extLst>
      <p:ext uri="{BB962C8B-B14F-4D97-AF65-F5344CB8AC3E}">
        <p14:creationId xmlns:p14="http://schemas.microsoft.com/office/powerpoint/2010/main" val="1274862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hierarchical FIB in data plane – recap</a:t>
            </a:r>
          </a:p>
        </p:txBody>
      </p:sp>
      <p:sp>
        <p:nvSpPr>
          <p:cNvPr id="4" name="TextBox 3"/>
          <p:cNvSpPr txBox="1"/>
          <p:nvPr/>
        </p:nvSpPr>
        <p:spPr>
          <a:xfrm>
            <a:off x="1896988" y="2024390"/>
            <a:ext cx="752376" cy="221018"/>
          </a:xfrm>
          <a:prstGeom prst="rect">
            <a:avLst/>
          </a:prstGeom>
          <a:solidFill>
            <a:schemeClr val="accent1">
              <a:lumMod val="20000"/>
              <a:lumOff val="80000"/>
            </a:schemeClr>
          </a:solidFill>
          <a:ln>
            <a:solidFill>
              <a:schemeClr val="tx1"/>
            </a:solidFill>
          </a:ln>
        </p:spPr>
        <p:txBody>
          <a:bodyPr wrap="none" lIns="36000" tIns="0" rIns="36000" bIns="36000" rtlCol="0">
            <a:spAutoFit/>
          </a:bodyPr>
          <a:lstStyle/>
          <a:p>
            <a:r>
              <a:rPr lang="en-US" sz="1200" dirty="0" err="1">
                <a:latin typeface="+mj-lt"/>
              </a:rPr>
              <a:t>BGP_route</a:t>
            </a:r>
            <a:endParaRPr lang="en-US" sz="1200" dirty="0">
              <a:latin typeface="+mj-lt"/>
            </a:endParaRPr>
          </a:p>
        </p:txBody>
      </p:sp>
      <p:sp>
        <p:nvSpPr>
          <p:cNvPr id="5" name="TextBox 4"/>
          <p:cNvSpPr txBox="1"/>
          <p:nvPr/>
        </p:nvSpPr>
        <p:spPr>
          <a:xfrm>
            <a:off x="3657601" y="2176790"/>
            <a:ext cx="1188393" cy="221018"/>
          </a:xfrm>
          <a:prstGeom prst="rect">
            <a:avLst/>
          </a:prstGeom>
          <a:solidFill>
            <a:schemeClr val="accent1">
              <a:lumMod val="20000"/>
              <a:lumOff val="80000"/>
            </a:schemeClr>
          </a:solidFill>
          <a:ln>
            <a:solidFill>
              <a:schemeClr val="tx1"/>
            </a:solidFill>
          </a:ln>
        </p:spPr>
        <p:txBody>
          <a:bodyPr wrap="none" lIns="36000" tIns="0" rIns="36000" bIns="36000" rtlCol="0">
            <a:spAutoFit/>
          </a:bodyPr>
          <a:lstStyle/>
          <a:p>
            <a:r>
              <a:rPr lang="en-US" sz="1200" dirty="0">
                <a:latin typeface="+mj-lt"/>
              </a:rPr>
              <a:t>BGP_nexthop_list</a:t>
            </a:r>
          </a:p>
        </p:txBody>
      </p:sp>
      <p:sp>
        <p:nvSpPr>
          <p:cNvPr id="6" name="TextBox 5"/>
          <p:cNvSpPr txBox="1"/>
          <p:nvPr/>
        </p:nvSpPr>
        <p:spPr>
          <a:xfrm>
            <a:off x="6553201" y="2176790"/>
            <a:ext cx="1138575" cy="221018"/>
          </a:xfrm>
          <a:prstGeom prst="rect">
            <a:avLst/>
          </a:prstGeom>
          <a:solidFill>
            <a:schemeClr val="accent1">
              <a:lumMod val="20000"/>
              <a:lumOff val="80000"/>
            </a:schemeClr>
          </a:solidFill>
          <a:ln>
            <a:solidFill>
              <a:schemeClr val="tx1"/>
            </a:solidFill>
          </a:ln>
        </p:spPr>
        <p:txBody>
          <a:bodyPr wrap="none" lIns="36000" tIns="0" rIns="36000" bIns="36000" rtlCol="0">
            <a:spAutoFit/>
          </a:bodyPr>
          <a:lstStyle/>
          <a:p>
            <a:r>
              <a:rPr lang="en-US" sz="1200" dirty="0">
                <a:latin typeface="+mj-lt"/>
              </a:rPr>
              <a:t>IGP_nexthop_list</a:t>
            </a:r>
          </a:p>
        </p:txBody>
      </p:sp>
      <p:sp>
        <p:nvSpPr>
          <p:cNvPr id="7" name="TextBox 6"/>
          <p:cNvSpPr txBox="1"/>
          <p:nvPr/>
        </p:nvSpPr>
        <p:spPr>
          <a:xfrm>
            <a:off x="8994526" y="2176790"/>
            <a:ext cx="1444874" cy="221018"/>
          </a:xfrm>
          <a:prstGeom prst="rect">
            <a:avLst/>
          </a:prstGeom>
          <a:solidFill>
            <a:schemeClr val="accent1">
              <a:lumMod val="20000"/>
              <a:lumOff val="80000"/>
            </a:schemeClr>
          </a:solidFill>
          <a:ln>
            <a:solidFill>
              <a:schemeClr val="tx1"/>
            </a:solidFill>
          </a:ln>
        </p:spPr>
        <p:txBody>
          <a:bodyPr wrap="none" lIns="36000" tIns="0" rIns="36000" bIns="36000" rtlCol="0">
            <a:spAutoFit/>
          </a:bodyPr>
          <a:lstStyle/>
          <a:p>
            <a:r>
              <a:rPr lang="en-US" sz="1200" dirty="0">
                <a:latin typeface="+mj-lt"/>
              </a:rPr>
              <a:t>Output_Interface_List</a:t>
            </a:r>
          </a:p>
        </p:txBody>
      </p:sp>
      <p:cxnSp>
        <p:nvCxnSpPr>
          <p:cNvPr id="9" name="Straight Arrow Connector 8"/>
          <p:cNvCxnSpPr>
            <a:stCxn id="4" idx="3"/>
            <a:endCxn id="5" idx="1"/>
          </p:cNvCxnSpPr>
          <p:nvPr/>
        </p:nvCxnSpPr>
        <p:spPr>
          <a:xfrm>
            <a:off x="2649364" y="2134899"/>
            <a:ext cx="1008236" cy="152400"/>
          </a:xfrm>
          <a:prstGeom prst="straightConnector1">
            <a:avLst/>
          </a:prstGeom>
          <a:ln>
            <a:solidFill>
              <a:schemeClr val="tx1">
                <a:lumMod val="65000"/>
                <a:lumOff val="35000"/>
              </a:schemeClr>
            </a:solidFill>
            <a:tailEnd type="stealth" w="lg" len="med"/>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896988" y="2329190"/>
            <a:ext cx="752376" cy="221018"/>
          </a:xfrm>
          <a:prstGeom prst="rect">
            <a:avLst/>
          </a:prstGeom>
          <a:solidFill>
            <a:schemeClr val="accent1">
              <a:lumMod val="20000"/>
              <a:lumOff val="80000"/>
            </a:schemeClr>
          </a:solidFill>
          <a:ln>
            <a:solidFill>
              <a:schemeClr val="tx1"/>
            </a:solidFill>
          </a:ln>
        </p:spPr>
        <p:txBody>
          <a:bodyPr wrap="none" lIns="36000" tIns="0" rIns="36000" bIns="36000" rtlCol="0">
            <a:spAutoFit/>
          </a:bodyPr>
          <a:lstStyle/>
          <a:p>
            <a:r>
              <a:rPr lang="en-US" sz="1200" dirty="0">
                <a:latin typeface="+mj-lt"/>
              </a:rPr>
              <a:t>BGP_route</a:t>
            </a:r>
          </a:p>
        </p:txBody>
      </p:sp>
      <p:sp>
        <p:nvSpPr>
          <p:cNvPr id="11" name="TextBox 10"/>
          <p:cNvSpPr txBox="1"/>
          <p:nvPr/>
        </p:nvSpPr>
        <p:spPr>
          <a:xfrm>
            <a:off x="1905000" y="3167390"/>
            <a:ext cx="752376" cy="221018"/>
          </a:xfrm>
          <a:prstGeom prst="rect">
            <a:avLst/>
          </a:prstGeom>
          <a:solidFill>
            <a:schemeClr val="accent1">
              <a:lumMod val="20000"/>
              <a:lumOff val="80000"/>
            </a:schemeClr>
          </a:solidFill>
          <a:ln>
            <a:solidFill>
              <a:schemeClr val="tx1"/>
            </a:solidFill>
          </a:ln>
        </p:spPr>
        <p:txBody>
          <a:bodyPr wrap="none" lIns="36000" tIns="0" rIns="36000" bIns="36000" rtlCol="0">
            <a:spAutoFit/>
          </a:bodyPr>
          <a:lstStyle/>
          <a:p>
            <a:r>
              <a:rPr lang="en-US" sz="1200">
                <a:latin typeface="+mj-lt"/>
              </a:rPr>
              <a:t>BGP_route</a:t>
            </a:r>
          </a:p>
        </p:txBody>
      </p:sp>
      <p:cxnSp>
        <p:nvCxnSpPr>
          <p:cNvPr id="12" name="Straight Arrow Connector 11"/>
          <p:cNvCxnSpPr>
            <a:stCxn id="10" idx="3"/>
            <a:endCxn id="5" idx="1"/>
          </p:cNvCxnSpPr>
          <p:nvPr/>
        </p:nvCxnSpPr>
        <p:spPr>
          <a:xfrm flipV="1">
            <a:off x="2649364" y="2287299"/>
            <a:ext cx="1008236" cy="152400"/>
          </a:xfrm>
          <a:prstGeom prst="straightConnector1">
            <a:avLst/>
          </a:prstGeom>
          <a:ln>
            <a:solidFill>
              <a:schemeClr val="tx1">
                <a:lumMod val="65000"/>
                <a:lumOff val="35000"/>
              </a:schemeClr>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11" idx="3"/>
            <a:endCxn id="5" idx="1"/>
          </p:cNvCxnSpPr>
          <p:nvPr/>
        </p:nvCxnSpPr>
        <p:spPr>
          <a:xfrm flipV="1">
            <a:off x="2657376" y="2287299"/>
            <a:ext cx="1000224" cy="990600"/>
          </a:xfrm>
          <a:prstGeom prst="straightConnector1">
            <a:avLst/>
          </a:prstGeom>
          <a:ln>
            <a:solidFill>
              <a:schemeClr val="tx1">
                <a:lumMod val="65000"/>
                <a:lumOff val="35000"/>
              </a:schemeClr>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5400000">
            <a:off x="2134394" y="2861796"/>
            <a:ext cx="457200" cy="1588"/>
          </a:xfrm>
          <a:prstGeom prst="line">
            <a:avLst/>
          </a:prstGeom>
          <a:ln w="25400" cap="flat" cmpd="sng" algn="ctr">
            <a:solidFill>
              <a:schemeClr val="tx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6" idx="1"/>
          </p:cNvCxnSpPr>
          <p:nvPr/>
        </p:nvCxnSpPr>
        <p:spPr>
          <a:xfrm flipV="1">
            <a:off x="4648200" y="2287300"/>
            <a:ext cx="1905000" cy="499091"/>
          </a:xfrm>
          <a:prstGeom prst="straightConnector1">
            <a:avLst/>
          </a:prstGeom>
          <a:ln>
            <a:solidFill>
              <a:schemeClr val="tx1">
                <a:lumMod val="65000"/>
                <a:lumOff val="35000"/>
              </a:schemeClr>
            </a:solidFill>
            <a:tailEnd type="stealth" w="lg" len="med"/>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7" idx="1"/>
          </p:cNvCxnSpPr>
          <p:nvPr/>
        </p:nvCxnSpPr>
        <p:spPr>
          <a:xfrm flipV="1">
            <a:off x="7543800" y="2287300"/>
            <a:ext cx="1450726" cy="455901"/>
          </a:xfrm>
          <a:prstGeom prst="straightConnector1">
            <a:avLst/>
          </a:prstGeom>
          <a:ln>
            <a:solidFill>
              <a:schemeClr val="tx1">
                <a:lumMod val="65000"/>
                <a:lumOff val="35000"/>
              </a:schemeClr>
            </a:solidFill>
            <a:tailEnd type="stealth" w="lg" len="med"/>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1981200" y="4356392"/>
            <a:ext cx="8077200" cy="584776"/>
          </a:xfrm>
          <a:prstGeom prst="rect">
            <a:avLst/>
          </a:prstGeom>
          <a:noFill/>
        </p:spPr>
        <p:txBody>
          <a:bodyPr wrap="square" rtlCol="0">
            <a:spAutoFit/>
          </a:bodyPr>
          <a:lstStyle/>
          <a:p>
            <a:pPr marL="285750" indent="-285750">
              <a:buFont typeface="Arial"/>
              <a:buChar char="•"/>
            </a:pPr>
            <a:r>
              <a:rPr lang="en-US" sz="1600" dirty="0">
                <a:latin typeface="+mj-lt"/>
              </a:rPr>
              <a:t>Data plane FIB pointer indirection structure between BGP, IGP and adjacency entries enables scale independent fast convergence</a:t>
            </a:r>
          </a:p>
        </p:txBody>
      </p:sp>
      <p:graphicFrame>
        <p:nvGraphicFramePr>
          <p:cNvPr id="40" name="Table 39"/>
          <p:cNvGraphicFramePr>
            <a:graphicFrameLocks noGrp="1"/>
          </p:cNvGraphicFramePr>
          <p:nvPr/>
        </p:nvGraphicFramePr>
        <p:xfrm>
          <a:off x="3657600" y="2405390"/>
          <a:ext cx="990600" cy="897600"/>
        </p:xfrm>
        <a:graphic>
          <a:graphicData uri="http://schemas.openxmlformats.org/drawingml/2006/table">
            <a:tbl>
              <a:tblPr firstRow="1" bandRow="1">
                <a:tableStyleId>{5940675A-B579-460E-94D1-54222C63F5DA}</a:tableStyleId>
              </a:tblPr>
              <a:tblGrid>
                <a:gridCol w="990600"/>
              </a:tblGrid>
              <a:tr h="0">
                <a:tc>
                  <a:txBody>
                    <a:bodyPr/>
                    <a:lstStyle/>
                    <a:p>
                      <a:r>
                        <a:rPr lang="en-US" sz="1000">
                          <a:latin typeface="+mj-lt"/>
                        </a:rPr>
                        <a:t>BGP_nexthop</a:t>
                      </a:r>
                      <a:r>
                        <a:rPr lang="en-US" sz="1000" baseline="0">
                          <a:latin typeface="+mj-lt"/>
                        </a:rPr>
                        <a:t>_1</a:t>
                      </a:r>
                      <a:endParaRPr lang="en-US" sz="1000">
                        <a:latin typeface="+mj-lt"/>
                      </a:endParaRPr>
                    </a:p>
                  </a:txBody>
                  <a:tcPr marL="36000" marR="36000" marT="36000" marB="36000"/>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j-lt"/>
                          <a:ea typeface="+mn-ea"/>
                          <a:cs typeface="+mn-cs"/>
                        </a:rPr>
                        <a:t>BGP_nexthop</a:t>
                      </a:r>
                      <a:r>
                        <a:rPr lang="en-US" sz="1000" kern="1200" baseline="0">
                          <a:solidFill>
                            <a:schemeClr val="tx1"/>
                          </a:solidFill>
                          <a:latin typeface="+mj-lt"/>
                          <a:ea typeface="+mn-ea"/>
                          <a:cs typeface="+mn-cs"/>
                        </a:rPr>
                        <a:t>_2</a:t>
                      </a:r>
                      <a:endParaRPr lang="en-US" sz="1000" kern="1200">
                        <a:solidFill>
                          <a:schemeClr val="tx1"/>
                        </a:solidFill>
                        <a:latin typeface="+mj-lt"/>
                        <a:ea typeface="+mn-ea"/>
                        <a:cs typeface="+mn-cs"/>
                      </a:endParaRPr>
                    </a:p>
                  </a:txBody>
                  <a:tcPr marL="36000" marR="36000" marT="36000" marB="36000"/>
                </a:tc>
              </a:tr>
              <a:tr h="0">
                <a:tc>
                  <a:txBody>
                    <a:bodyPr/>
                    <a:lstStyle/>
                    <a:p>
                      <a:r>
                        <a:rPr lang="en-US" sz="1000">
                          <a:latin typeface="+mj-lt"/>
                        </a:rPr>
                        <a:t>…</a:t>
                      </a:r>
                    </a:p>
                  </a:txBody>
                  <a:tcPr marL="36000" marR="36000" marT="36000" marB="36000"/>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j-lt"/>
                          <a:ea typeface="+mn-ea"/>
                          <a:cs typeface="+mn-cs"/>
                        </a:rPr>
                        <a:t>BGP_nexthop</a:t>
                      </a:r>
                      <a:r>
                        <a:rPr lang="en-US" sz="1000" kern="1200" baseline="0">
                          <a:solidFill>
                            <a:schemeClr val="tx1"/>
                          </a:solidFill>
                          <a:latin typeface="+mj-lt"/>
                          <a:ea typeface="+mn-ea"/>
                          <a:cs typeface="+mn-cs"/>
                        </a:rPr>
                        <a:t>_n</a:t>
                      </a:r>
                      <a:endParaRPr lang="en-US" sz="1000" kern="1200">
                        <a:solidFill>
                          <a:schemeClr val="tx1"/>
                        </a:solidFill>
                        <a:latin typeface="+mj-lt"/>
                        <a:ea typeface="+mn-ea"/>
                        <a:cs typeface="+mn-cs"/>
                      </a:endParaRPr>
                    </a:p>
                  </a:txBody>
                  <a:tcPr marL="36000" marR="36000" marT="36000" marB="36000"/>
                </a:tc>
              </a:tr>
            </a:tbl>
          </a:graphicData>
        </a:graphic>
      </p:graphicFrame>
      <p:graphicFrame>
        <p:nvGraphicFramePr>
          <p:cNvPr id="42" name="Table 41"/>
          <p:cNvGraphicFramePr>
            <a:graphicFrameLocks noGrp="1"/>
          </p:cNvGraphicFramePr>
          <p:nvPr/>
        </p:nvGraphicFramePr>
        <p:xfrm>
          <a:off x="6553200" y="2405390"/>
          <a:ext cx="990600" cy="897600"/>
        </p:xfrm>
        <a:graphic>
          <a:graphicData uri="http://schemas.openxmlformats.org/drawingml/2006/table">
            <a:tbl>
              <a:tblPr firstRow="1" bandRow="1">
                <a:tableStyleId>{5940675A-B579-460E-94D1-54222C63F5DA}</a:tableStyleId>
              </a:tblPr>
              <a:tblGrid>
                <a:gridCol w="990600"/>
              </a:tblGrid>
              <a:tr h="0">
                <a:tc>
                  <a:txBody>
                    <a:bodyPr/>
                    <a:lstStyle/>
                    <a:p>
                      <a:r>
                        <a:rPr lang="en-US" sz="1000">
                          <a:latin typeface="+mj-lt"/>
                        </a:rPr>
                        <a:t>IGP_nexthop</a:t>
                      </a:r>
                      <a:r>
                        <a:rPr lang="en-US" sz="1000" baseline="0">
                          <a:latin typeface="+mj-lt"/>
                        </a:rPr>
                        <a:t>_1</a:t>
                      </a:r>
                      <a:endParaRPr lang="en-US" sz="1000">
                        <a:latin typeface="+mj-lt"/>
                      </a:endParaRPr>
                    </a:p>
                  </a:txBody>
                  <a:tcPr marL="36000" marR="36000" marT="36000" marB="36000"/>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j-lt"/>
                          <a:ea typeface="+mn-ea"/>
                          <a:cs typeface="+mn-cs"/>
                        </a:rPr>
                        <a:t>IGP_nexthop</a:t>
                      </a:r>
                      <a:r>
                        <a:rPr lang="en-US" sz="1000" kern="1200" baseline="0">
                          <a:solidFill>
                            <a:schemeClr val="tx1"/>
                          </a:solidFill>
                          <a:latin typeface="+mj-lt"/>
                          <a:ea typeface="+mn-ea"/>
                          <a:cs typeface="+mn-cs"/>
                        </a:rPr>
                        <a:t>_2</a:t>
                      </a:r>
                      <a:endParaRPr lang="en-US" sz="1000" kern="1200">
                        <a:solidFill>
                          <a:schemeClr val="tx1"/>
                        </a:solidFill>
                        <a:latin typeface="+mj-lt"/>
                        <a:ea typeface="+mn-ea"/>
                        <a:cs typeface="+mn-cs"/>
                      </a:endParaRPr>
                    </a:p>
                  </a:txBody>
                  <a:tcPr marL="36000" marR="36000" marT="36000" marB="36000"/>
                </a:tc>
              </a:tr>
              <a:tr h="0">
                <a:tc>
                  <a:txBody>
                    <a:bodyPr/>
                    <a:lstStyle/>
                    <a:p>
                      <a:r>
                        <a:rPr lang="en-US" sz="1000">
                          <a:latin typeface="+mj-lt"/>
                        </a:rPr>
                        <a:t>…</a:t>
                      </a:r>
                    </a:p>
                  </a:txBody>
                  <a:tcPr marL="36000" marR="36000" marT="36000" marB="36000"/>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j-lt"/>
                          <a:ea typeface="+mn-ea"/>
                          <a:cs typeface="+mn-cs"/>
                        </a:rPr>
                        <a:t>IGP_nexthop</a:t>
                      </a:r>
                      <a:r>
                        <a:rPr lang="en-US" sz="1000" kern="1200" baseline="0">
                          <a:solidFill>
                            <a:schemeClr val="tx1"/>
                          </a:solidFill>
                          <a:latin typeface="+mj-lt"/>
                          <a:ea typeface="+mn-ea"/>
                          <a:cs typeface="+mn-cs"/>
                        </a:rPr>
                        <a:t>_n</a:t>
                      </a:r>
                      <a:endParaRPr lang="en-US" sz="1000" kern="1200">
                        <a:solidFill>
                          <a:schemeClr val="tx1"/>
                        </a:solidFill>
                        <a:latin typeface="+mj-lt"/>
                        <a:ea typeface="+mn-ea"/>
                        <a:cs typeface="+mn-cs"/>
                      </a:endParaRPr>
                    </a:p>
                  </a:txBody>
                  <a:tcPr marL="36000" marR="36000" marT="36000" marB="36000"/>
                </a:tc>
              </a:tr>
            </a:tbl>
          </a:graphicData>
        </a:graphic>
      </p:graphicFrame>
      <p:graphicFrame>
        <p:nvGraphicFramePr>
          <p:cNvPr id="44" name="Table 43"/>
          <p:cNvGraphicFramePr>
            <a:graphicFrameLocks noGrp="1"/>
          </p:cNvGraphicFramePr>
          <p:nvPr/>
        </p:nvGraphicFramePr>
        <p:xfrm>
          <a:off x="8991600" y="2405390"/>
          <a:ext cx="381000" cy="897600"/>
        </p:xfrm>
        <a:graphic>
          <a:graphicData uri="http://schemas.openxmlformats.org/drawingml/2006/table">
            <a:tbl>
              <a:tblPr firstRow="1" bandRow="1">
                <a:tableStyleId>{5940675A-B579-460E-94D1-54222C63F5DA}</a:tableStyleId>
              </a:tblPr>
              <a:tblGrid>
                <a:gridCol w="381000"/>
              </a:tblGrid>
              <a:tr h="0">
                <a:tc>
                  <a:txBody>
                    <a:bodyPr/>
                    <a:lstStyle/>
                    <a:p>
                      <a:r>
                        <a:rPr lang="en-US" sz="1000">
                          <a:latin typeface="+mj-lt"/>
                        </a:rPr>
                        <a:t>oif_1</a:t>
                      </a:r>
                    </a:p>
                  </a:txBody>
                  <a:tcPr marL="36000" marR="36000" marT="36000" marB="36000"/>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j-lt"/>
                          <a:ea typeface="+mn-ea"/>
                          <a:cs typeface="+mn-cs"/>
                        </a:rPr>
                        <a:t>oif</a:t>
                      </a:r>
                      <a:r>
                        <a:rPr lang="en-US" sz="1000" kern="1200" baseline="0">
                          <a:solidFill>
                            <a:schemeClr val="tx1"/>
                          </a:solidFill>
                          <a:latin typeface="+mj-lt"/>
                          <a:ea typeface="+mn-ea"/>
                          <a:cs typeface="+mn-cs"/>
                        </a:rPr>
                        <a:t>_2</a:t>
                      </a:r>
                      <a:endParaRPr lang="en-US" sz="1000" kern="1200">
                        <a:solidFill>
                          <a:schemeClr val="tx1"/>
                        </a:solidFill>
                        <a:latin typeface="+mj-lt"/>
                        <a:ea typeface="+mn-ea"/>
                        <a:cs typeface="+mn-cs"/>
                      </a:endParaRPr>
                    </a:p>
                  </a:txBody>
                  <a:tcPr marL="36000" marR="36000" marT="36000" marB="36000"/>
                </a:tc>
              </a:tr>
              <a:tr h="0">
                <a:tc>
                  <a:txBody>
                    <a:bodyPr/>
                    <a:lstStyle/>
                    <a:p>
                      <a:r>
                        <a:rPr lang="en-US" sz="1000">
                          <a:latin typeface="+mj-lt"/>
                        </a:rPr>
                        <a:t>…</a:t>
                      </a:r>
                    </a:p>
                  </a:txBody>
                  <a:tcPr marL="36000" marR="36000" marT="36000" marB="36000"/>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a:solidFill>
                            <a:schemeClr val="tx1"/>
                          </a:solidFill>
                          <a:latin typeface="+mj-lt"/>
                          <a:ea typeface="+mn-ea"/>
                          <a:cs typeface="+mn-cs"/>
                        </a:rPr>
                        <a:t>oif</a:t>
                      </a:r>
                      <a:r>
                        <a:rPr lang="en-US" sz="1000" kern="1200" baseline="0">
                          <a:solidFill>
                            <a:schemeClr val="tx1"/>
                          </a:solidFill>
                          <a:latin typeface="+mj-lt"/>
                          <a:ea typeface="+mn-ea"/>
                          <a:cs typeface="+mn-cs"/>
                        </a:rPr>
                        <a:t>_n</a:t>
                      </a:r>
                      <a:endParaRPr lang="en-US" sz="1000" kern="1200">
                        <a:solidFill>
                          <a:schemeClr val="tx1"/>
                        </a:solidFill>
                        <a:latin typeface="+mj-lt"/>
                        <a:ea typeface="+mn-ea"/>
                        <a:cs typeface="+mn-cs"/>
                      </a:endParaRPr>
                    </a:p>
                  </a:txBody>
                  <a:tcPr marL="36000" marR="36000" marT="36000" marB="36000"/>
                </a:tc>
              </a:tr>
            </a:tbl>
          </a:graphicData>
        </a:graphic>
      </p:graphicFrame>
      <p:sp>
        <p:nvSpPr>
          <p:cNvPr id="57" name="TextBox 56"/>
          <p:cNvSpPr txBox="1"/>
          <p:nvPr/>
        </p:nvSpPr>
        <p:spPr>
          <a:xfrm>
            <a:off x="2819400" y="2176791"/>
            <a:ext cx="636960" cy="461665"/>
          </a:xfrm>
          <a:prstGeom prst="rect">
            <a:avLst/>
          </a:prstGeom>
          <a:solidFill>
            <a:schemeClr val="bg1"/>
          </a:solidFill>
          <a:ln>
            <a:solidFill>
              <a:srgbClr val="344E6D"/>
            </a:solidFill>
            <a:prstDash val="sysDot"/>
          </a:ln>
        </p:spPr>
        <p:txBody>
          <a:bodyPr wrap="none" lIns="36000" tIns="0" rIns="36000" bIns="0" rtlCol="0">
            <a:spAutoFit/>
          </a:bodyPr>
          <a:lstStyle/>
          <a:p>
            <a:pPr algn="ctr"/>
            <a:r>
              <a:rPr lang="en-US" sz="1000" dirty="0">
                <a:latin typeface="+mj-lt"/>
              </a:rPr>
              <a:t>N-&gt;1</a:t>
            </a:r>
          </a:p>
          <a:p>
            <a:pPr algn="ctr"/>
            <a:r>
              <a:rPr lang="en-US" sz="1000" dirty="0">
                <a:latin typeface="+mj-lt"/>
              </a:rPr>
              <a:t>pointer</a:t>
            </a:r>
          </a:p>
          <a:p>
            <a:pPr algn="ctr"/>
            <a:r>
              <a:rPr lang="en-US" sz="1000" dirty="0">
                <a:latin typeface="+mj-lt"/>
              </a:rPr>
              <a:t>indirection</a:t>
            </a:r>
          </a:p>
        </p:txBody>
      </p:sp>
      <p:sp>
        <p:nvSpPr>
          <p:cNvPr id="58" name="TextBox 57"/>
          <p:cNvSpPr txBox="1"/>
          <p:nvPr/>
        </p:nvSpPr>
        <p:spPr>
          <a:xfrm>
            <a:off x="5334000" y="2252991"/>
            <a:ext cx="636960" cy="461665"/>
          </a:xfrm>
          <a:prstGeom prst="rect">
            <a:avLst/>
          </a:prstGeom>
          <a:solidFill>
            <a:schemeClr val="bg1"/>
          </a:solidFill>
          <a:ln>
            <a:solidFill>
              <a:srgbClr val="344E6D"/>
            </a:solidFill>
            <a:prstDash val="sysDot"/>
          </a:ln>
        </p:spPr>
        <p:txBody>
          <a:bodyPr wrap="none" lIns="36000" tIns="0" rIns="36000" bIns="0" rtlCol="0">
            <a:spAutoFit/>
          </a:bodyPr>
          <a:lstStyle/>
          <a:p>
            <a:pPr algn="ctr"/>
            <a:r>
              <a:rPr lang="en-US" sz="1000" dirty="0">
                <a:latin typeface="+mj-lt"/>
              </a:rPr>
              <a:t>N-&gt;1</a:t>
            </a:r>
          </a:p>
          <a:p>
            <a:pPr algn="ctr"/>
            <a:r>
              <a:rPr lang="en-US" sz="1000" dirty="0">
                <a:latin typeface="+mj-lt"/>
              </a:rPr>
              <a:t>pointer</a:t>
            </a:r>
          </a:p>
          <a:p>
            <a:pPr algn="ctr"/>
            <a:r>
              <a:rPr lang="en-US" sz="1000" dirty="0">
                <a:latin typeface="+mj-lt"/>
              </a:rPr>
              <a:t>indirection</a:t>
            </a:r>
          </a:p>
        </p:txBody>
      </p:sp>
      <p:sp>
        <p:nvSpPr>
          <p:cNvPr id="64" name="Rectangle 63"/>
          <p:cNvSpPr/>
          <p:nvPr/>
        </p:nvSpPr>
        <p:spPr>
          <a:xfrm>
            <a:off x="3276600" y="3319790"/>
            <a:ext cx="1981200" cy="261610"/>
          </a:xfrm>
          <a:prstGeom prst="rect">
            <a:avLst/>
          </a:prstGeom>
        </p:spPr>
        <p:txBody>
          <a:bodyPr wrap="square">
            <a:spAutoFit/>
          </a:bodyPr>
          <a:lstStyle/>
          <a:p>
            <a:pPr>
              <a:defRPr/>
            </a:pPr>
            <a:r>
              <a:rPr lang="en-US" sz="1100" dirty="0" err="1">
                <a:latin typeface="+mj-lt"/>
              </a:rPr>
              <a:t>BGP_nexthop</a:t>
            </a:r>
            <a:r>
              <a:rPr lang="en-US" sz="1100" dirty="0">
                <a:latin typeface="+mj-lt"/>
              </a:rPr>
              <a:t> </a:t>
            </a:r>
            <a:r>
              <a:rPr lang="en-US" sz="1100" dirty="0">
                <a:latin typeface="+mj-lt"/>
                <a:sym typeface="Symbol"/>
              </a:rPr>
              <a:t> </a:t>
            </a:r>
            <a:r>
              <a:rPr lang="en-US" sz="1100" dirty="0" err="1">
                <a:latin typeface="+mj-lt"/>
                <a:sym typeface="Symbol"/>
              </a:rPr>
              <a:t>I</a:t>
            </a:r>
            <a:r>
              <a:rPr lang="en-US" sz="1100" dirty="0" err="1">
                <a:latin typeface="+mj-lt"/>
              </a:rPr>
              <a:t>GP_route</a:t>
            </a:r>
            <a:endParaRPr lang="en-US" sz="1100" dirty="0">
              <a:latin typeface="+mj-lt"/>
            </a:endParaRPr>
          </a:p>
        </p:txBody>
      </p:sp>
      <p:sp>
        <p:nvSpPr>
          <p:cNvPr id="65" name="TextBox 64"/>
          <p:cNvSpPr txBox="1"/>
          <p:nvPr/>
        </p:nvSpPr>
        <p:spPr>
          <a:xfrm>
            <a:off x="7973640" y="2252991"/>
            <a:ext cx="636960" cy="461665"/>
          </a:xfrm>
          <a:prstGeom prst="rect">
            <a:avLst/>
          </a:prstGeom>
          <a:solidFill>
            <a:schemeClr val="bg1"/>
          </a:solidFill>
          <a:ln>
            <a:solidFill>
              <a:srgbClr val="344E6D"/>
            </a:solidFill>
            <a:prstDash val="sysDot"/>
          </a:ln>
        </p:spPr>
        <p:txBody>
          <a:bodyPr wrap="none" lIns="36000" tIns="0" rIns="36000" bIns="0" rtlCol="0">
            <a:spAutoFit/>
          </a:bodyPr>
          <a:lstStyle/>
          <a:p>
            <a:pPr algn="ctr"/>
            <a:r>
              <a:rPr lang="en-US" sz="1000" dirty="0">
                <a:latin typeface="+mj-lt"/>
              </a:rPr>
              <a:t>N-&gt;1</a:t>
            </a:r>
          </a:p>
          <a:p>
            <a:pPr algn="ctr"/>
            <a:r>
              <a:rPr lang="en-US" sz="1000" dirty="0">
                <a:latin typeface="+mj-lt"/>
              </a:rPr>
              <a:t>pointer</a:t>
            </a:r>
          </a:p>
          <a:p>
            <a:pPr algn="ctr"/>
            <a:r>
              <a:rPr lang="en-US" sz="1000" dirty="0">
                <a:latin typeface="+mj-lt"/>
              </a:rPr>
              <a:t>indirection</a:t>
            </a:r>
          </a:p>
        </p:txBody>
      </p:sp>
      <p:sp>
        <p:nvSpPr>
          <p:cNvPr id="26" name="Rectangle 25"/>
          <p:cNvSpPr/>
          <p:nvPr/>
        </p:nvSpPr>
        <p:spPr>
          <a:xfrm>
            <a:off x="6312024" y="3311406"/>
            <a:ext cx="1981200" cy="261610"/>
          </a:xfrm>
          <a:prstGeom prst="rect">
            <a:avLst/>
          </a:prstGeom>
        </p:spPr>
        <p:txBody>
          <a:bodyPr wrap="square">
            <a:spAutoFit/>
          </a:bodyPr>
          <a:lstStyle/>
          <a:p>
            <a:pPr>
              <a:defRPr/>
            </a:pPr>
            <a:r>
              <a:rPr lang="en-US" sz="1100" dirty="0" err="1">
                <a:latin typeface="+mj-lt"/>
              </a:rPr>
              <a:t>IGP_nexthop</a:t>
            </a:r>
            <a:r>
              <a:rPr lang="en-US" sz="1100" dirty="0">
                <a:latin typeface="+mj-lt"/>
              </a:rPr>
              <a:t> </a:t>
            </a:r>
            <a:r>
              <a:rPr lang="en-US" sz="1100" dirty="0">
                <a:latin typeface="+mj-lt"/>
                <a:sym typeface="Symbol"/>
              </a:rPr>
              <a:t> I</a:t>
            </a:r>
            <a:r>
              <a:rPr lang="en-US" sz="1100" dirty="0">
                <a:latin typeface="+mj-lt"/>
              </a:rPr>
              <a:t>GP adjacency</a:t>
            </a:r>
          </a:p>
        </p:txBody>
      </p:sp>
    </p:spTree>
    <p:extLst>
      <p:ext uri="{BB962C8B-B14F-4D97-AF65-F5344CB8AC3E}">
        <p14:creationId xmlns:p14="http://schemas.microsoft.com/office/powerpoint/2010/main" val="176624874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a:t>VPP v17.01: FIB 2.0 (Hierarchical FIB)</a:t>
            </a:r>
            <a:endParaRPr lang="en-US" dirty="0"/>
          </a:p>
        </p:txBody>
      </p:sp>
      <p:cxnSp>
        <p:nvCxnSpPr>
          <p:cNvPr id="4" name="Straight Arrow Connector 3"/>
          <p:cNvCxnSpPr>
            <a:stCxn id="5" idx="3"/>
            <a:endCxn id="8" idx="1"/>
          </p:cNvCxnSpPr>
          <p:nvPr/>
        </p:nvCxnSpPr>
        <p:spPr>
          <a:xfrm>
            <a:off x="5682879" y="1790761"/>
            <a:ext cx="320040" cy="46736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a:stretch>
            <a:fillRect/>
          </a:stretch>
        </p:blipFill>
        <p:spPr>
          <a:xfrm>
            <a:off x="4326519" y="1408491"/>
            <a:ext cx="1356360" cy="764540"/>
          </a:xfrm>
          <a:prstGeom prst="rect">
            <a:avLst/>
          </a:prstGeom>
          <a:noFill/>
          <a:ln>
            <a:noFill/>
          </a:ln>
        </p:spPr>
      </p:pic>
      <p:pic>
        <p:nvPicPr>
          <p:cNvPr id="6" name="Picture 5"/>
          <p:cNvPicPr>
            <a:picLocks noChangeAspect="1"/>
          </p:cNvPicPr>
          <p:nvPr/>
        </p:nvPicPr>
        <p:blipFill>
          <a:blip r:embed="rId2"/>
          <a:stretch>
            <a:fillRect/>
          </a:stretch>
        </p:blipFill>
        <p:spPr>
          <a:xfrm>
            <a:off x="4326519" y="2320351"/>
            <a:ext cx="1356360" cy="764540"/>
          </a:xfrm>
          <a:prstGeom prst="rect">
            <a:avLst/>
          </a:prstGeom>
          <a:ln>
            <a:noFill/>
          </a:ln>
        </p:spPr>
      </p:pic>
      <p:cxnSp>
        <p:nvCxnSpPr>
          <p:cNvPr id="7" name="Straight Connector 6"/>
          <p:cNvCxnSpPr/>
          <p:nvPr/>
        </p:nvCxnSpPr>
        <p:spPr>
          <a:xfrm rot="5400000">
            <a:off x="5089313" y="2245897"/>
            <a:ext cx="457200" cy="1588"/>
          </a:xfrm>
          <a:prstGeom prst="line">
            <a:avLst/>
          </a:prstGeom>
          <a:ln w="25400" cap="flat" cmpd="sng" algn="ctr">
            <a:solidFill>
              <a:schemeClr val="tx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p:cNvPicPr>
            <a:picLocks noChangeAspect="1"/>
          </p:cNvPicPr>
          <p:nvPr/>
        </p:nvPicPr>
        <p:blipFill>
          <a:blip r:embed="rId3"/>
          <a:stretch>
            <a:fillRect/>
          </a:stretch>
        </p:blipFill>
        <p:spPr>
          <a:xfrm>
            <a:off x="6002919" y="2170491"/>
            <a:ext cx="632460" cy="175260"/>
          </a:xfrm>
          <a:prstGeom prst="rect">
            <a:avLst/>
          </a:prstGeom>
        </p:spPr>
      </p:pic>
      <p:cxnSp>
        <p:nvCxnSpPr>
          <p:cNvPr id="9" name="Straight Arrow Connector 8"/>
          <p:cNvCxnSpPr>
            <a:stCxn id="6" idx="3"/>
            <a:endCxn id="8" idx="1"/>
          </p:cNvCxnSpPr>
          <p:nvPr/>
        </p:nvCxnSpPr>
        <p:spPr>
          <a:xfrm flipV="1">
            <a:off x="5682879" y="2258121"/>
            <a:ext cx="320040" cy="44450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1" idx="3"/>
            <a:endCxn id="14" idx="1"/>
          </p:cNvCxnSpPr>
          <p:nvPr/>
        </p:nvCxnSpPr>
        <p:spPr>
          <a:xfrm>
            <a:off x="5682879" y="3619561"/>
            <a:ext cx="320040" cy="46736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2"/>
          <a:stretch>
            <a:fillRect/>
          </a:stretch>
        </p:blipFill>
        <p:spPr>
          <a:xfrm>
            <a:off x="4326519" y="3237291"/>
            <a:ext cx="1356360" cy="764540"/>
          </a:xfrm>
          <a:prstGeom prst="rect">
            <a:avLst/>
          </a:prstGeom>
          <a:ln>
            <a:noFill/>
          </a:ln>
        </p:spPr>
      </p:pic>
      <p:pic>
        <p:nvPicPr>
          <p:cNvPr id="12" name="Picture 11"/>
          <p:cNvPicPr>
            <a:picLocks noChangeAspect="1"/>
          </p:cNvPicPr>
          <p:nvPr/>
        </p:nvPicPr>
        <p:blipFill>
          <a:blip r:embed="rId2"/>
          <a:stretch>
            <a:fillRect/>
          </a:stretch>
        </p:blipFill>
        <p:spPr>
          <a:xfrm>
            <a:off x="4326519" y="4149151"/>
            <a:ext cx="1356360" cy="764540"/>
          </a:xfrm>
          <a:prstGeom prst="rect">
            <a:avLst/>
          </a:prstGeom>
          <a:ln>
            <a:noFill/>
          </a:ln>
        </p:spPr>
      </p:pic>
      <p:cxnSp>
        <p:nvCxnSpPr>
          <p:cNvPr id="13" name="Straight Connector 12"/>
          <p:cNvCxnSpPr/>
          <p:nvPr/>
        </p:nvCxnSpPr>
        <p:spPr>
          <a:xfrm rot="5400000">
            <a:off x="5089313" y="4074697"/>
            <a:ext cx="457200" cy="1588"/>
          </a:xfrm>
          <a:prstGeom prst="line">
            <a:avLst/>
          </a:prstGeom>
          <a:ln w="25400" cap="flat" cmpd="sng" algn="ctr">
            <a:solidFill>
              <a:schemeClr val="tx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6002919" y="3999291"/>
            <a:ext cx="632460" cy="175260"/>
          </a:xfrm>
          <a:prstGeom prst="rect">
            <a:avLst/>
          </a:prstGeom>
        </p:spPr>
      </p:pic>
      <p:cxnSp>
        <p:nvCxnSpPr>
          <p:cNvPr id="15" name="Straight Arrow Connector 14"/>
          <p:cNvCxnSpPr>
            <a:stCxn id="12" idx="3"/>
            <a:endCxn id="14" idx="1"/>
          </p:cNvCxnSpPr>
          <p:nvPr/>
        </p:nvCxnSpPr>
        <p:spPr>
          <a:xfrm flipV="1">
            <a:off x="5682879" y="4086921"/>
            <a:ext cx="320040" cy="44450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6079913" y="3160297"/>
            <a:ext cx="457200" cy="1588"/>
          </a:xfrm>
          <a:prstGeom prst="line">
            <a:avLst/>
          </a:prstGeom>
          <a:ln w="25400" cap="flat" cmpd="sng" algn="ctr">
            <a:solidFill>
              <a:schemeClr val="bg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a:blip r:embed="rId4"/>
          <a:stretch>
            <a:fillRect/>
          </a:stretch>
        </p:blipFill>
        <p:spPr>
          <a:xfrm>
            <a:off x="7069719" y="3084891"/>
            <a:ext cx="647700" cy="160020"/>
          </a:xfrm>
          <a:prstGeom prst="rect">
            <a:avLst/>
          </a:prstGeom>
        </p:spPr>
      </p:pic>
      <p:cxnSp>
        <p:nvCxnSpPr>
          <p:cNvPr id="18" name="Straight Arrow Connector 17"/>
          <p:cNvCxnSpPr>
            <a:stCxn id="14" idx="3"/>
            <a:endCxn id="17" idx="1"/>
          </p:cNvCxnSpPr>
          <p:nvPr/>
        </p:nvCxnSpPr>
        <p:spPr>
          <a:xfrm flipV="1">
            <a:off x="6635379" y="3164901"/>
            <a:ext cx="434340" cy="92202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8" idx="3"/>
            <a:endCxn id="17" idx="1"/>
          </p:cNvCxnSpPr>
          <p:nvPr/>
        </p:nvCxnSpPr>
        <p:spPr>
          <a:xfrm>
            <a:off x="6635379" y="2258121"/>
            <a:ext cx="434340" cy="90678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4936119" y="1637091"/>
            <a:ext cx="762000" cy="304800"/>
          </a:xfrm>
          <a:prstGeom prst="ellipse">
            <a:avLst/>
          </a:prstGeom>
          <a:noFill/>
          <a:ln w="19050" cap="flat" cmpd="sng" algn="ctr">
            <a:solidFill>
              <a:srgbClr val="008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p:cNvCxnSpPr>
            <a:stCxn id="24" idx="1"/>
            <a:endCxn id="20" idx="6"/>
          </p:cNvCxnSpPr>
          <p:nvPr/>
        </p:nvCxnSpPr>
        <p:spPr>
          <a:xfrm flipH="1">
            <a:off x="5698119" y="1658195"/>
            <a:ext cx="2033707" cy="131296"/>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850519" y="2018091"/>
            <a:ext cx="838200" cy="381000"/>
          </a:xfrm>
          <a:prstGeom prst="ellipse">
            <a:avLst/>
          </a:prstGeom>
          <a:noFill/>
          <a:ln w="19050" cap="flat" cmpd="sng" algn="ctr">
            <a:solidFill>
              <a:srgbClr val="FF66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6993519" y="2932491"/>
            <a:ext cx="838200" cy="533400"/>
          </a:xfrm>
          <a:prstGeom prst="ellipse">
            <a:avLst/>
          </a:prstGeom>
          <a:noFill/>
          <a:ln w="19050"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7731826" y="1273474"/>
            <a:ext cx="1676400" cy="769441"/>
          </a:xfrm>
          <a:prstGeom prst="rect">
            <a:avLst/>
          </a:prstGeom>
          <a:noFill/>
          <a:ln w="9525" cap="flat" cmpd="sng" algn="ctr">
            <a:solidFill>
              <a:srgbClr val="008000"/>
            </a:solidFill>
            <a:prstDash val="sysDash"/>
            <a:round/>
            <a:headEnd type="none" w="med" len="med"/>
            <a:tailEnd type="none" w="med" len="med"/>
          </a:ln>
        </p:spPr>
        <p:txBody>
          <a:bodyPr wrap="square" rtlCol="0">
            <a:spAutoFit/>
          </a:bodyPr>
          <a:lstStyle/>
          <a:p>
            <a:pPr algn="ctr"/>
            <a:r>
              <a:rPr lang="en-US" sz="1100" dirty="0">
                <a:latin typeface="+mj-lt"/>
              </a:rPr>
              <a:t>converging these BGP routes requires a single *in-place* modify of entry in BGP </a:t>
            </a:r>
            <a:r>
              <a:rPr lang="en-US" sz="1100" dirty="0" err="1">
                <a:latin typeface="+mj-lt"/>
              </a:rPr>
              <a:t>nexthop</a:t>
            </a:r>
            <a:r>
              <a:rPr lang="en-US" sz="1100" dirty="0">
                <a:latin typeface="+mj-lt"/>
              </a:rPr>
              <a:t> list</a:t>
            </a:r>
          </a:p>
        </p:txBody>
      </p:sp>
      <p:sp>
        <p:nvSpPr>
          <p:cNvPr id="25" name="TextBox 24"/>
          <p:cNvSpPr txBox="1"/>
          <p:nvPr/>
        </p:nvSpPr>
        <p:spPr>
          <a:xfrm>
            <a:off x="7731826" y="2271515"/>
            <a:ext cx="1676400" cy="769441"/>
          </a:xfrm>
          <a:prstGeom prst="rect">
            <a:avLst/>
          </a:prstGeom>
          <a:noFill/>
          <a:ln w="9525" cap="flat" cmpd="sng" algn="ctr">
            <a:solidFill>
              <a:srgbClr val="FF6600"/>
            </a:solidFill>
            <a:prstDash val="sysDash"/>
            <a:round/>
            <a:headEnd type="none" w="med" len="med"/>
            <a:tailEnd type="none" w="med" len="med"/>
          </a:ln>
        </p:spPr>
        <p:txBody>
          <a:bodyPr wrap="square" rtlCol="0">
            <a:spAutoFit/>
          </a:bodyPr>
          <a:lstStyle/>
          <a:p>
            <a:pPr algn="ctr"/>
            <a:r>
              <a:rPr lang="en-US" sz="1100" dirty="0">
                <a:latin typeface="+mj-lt"/>
              </a:rPr>
              <a:t>converging these BGP </a:t>
            </a:r>
            <a:r>
              <a:rPr lang="en-US" sz="1100" dirty="0" err="1">
                <a:latin typeface="+mj-lt"/>
              </a:rPr>
              <a:t>nexthops</a:t>
            </a:r>
            <a:r>
              <a:rPr lang="en-US" sz="1100" dirty="0">
                <a:latin typeface="+mj-lt"/>
              </a:rPr>
              <a:t> requires a single *in-place* modify of entry in IGP </a:t>
            </a:r>
            <a:r>
              <a:rPr lang="en-US" sz="1100" dirty="0" err="1">
                <a:latin typeface="+mj-lt"/>
              </a:rPr>
              <a:t>nexthop</a:t>
            </a:r>
            <a:r>
              <a:rPr lang="en-US" sz="1100" dirty="0">
                <a:latin typeface="+mj-lt"/>
              </a:rPr>
              <a:t> list</a:t>
            </a:r>
          </a:p>
        </p:txBody>
      </p:sp>
      <p:sp>
        <p:nvSpPr>
          <p:cNvPr id="26" name="TextBox 25"/>
          <p:cNvSpPr txBox="1"/>
          <p:nvPr/>
        </p:nvSpPr>
        <p:spPr>
          <a:xfrm>
            <a:off x="7702382" y="3625911"/>
            <a:ext cx="1676400" cy="769441"/>
          </a:xfrm>
          <a:prstGeom prst="rect">
            <a:avLst/>
          </a:prstGeom>
          <a:noFill/>
          <a:ln w="9525" cap="flat" cmpd="sng" algn="ctr">
            <a:solidFill>
              <a:srgbClr val="FF0000"/>
            </a:solidFill>
            <a:prstDash val="sysDash"/>
            <a:round/>
            <a:headEnd type="none" w="med" len="med"/>
            <a:tailEnd type="none" w="med" len="med"/>
          </a:ln>
        </p:spPr>
        <p:txBody>
          <a:bodyPr wrap="square" rtlCol="0">
            <a:spAutoFit/>
          </a:bodyPr>
          <a:lstStyle/>
          <a:p>
            <a:pPr algn="ctr"/>
            <a:r>
              <a:rPr lang="en-US" sz="1100" dirty="0">
                <a:latin typeface="+mj-lt"/>
              </a:rPr>
              <a:t>converging these IGP </a:t>
            </a:r>
            <a:r>
              <a:rPr lang="en-US" sz="1100" dirty="0" err="1">
                <a:latin typeface="+mj-lt"/>
              </a:rPr>
              <a:t>nexthops</a:t>
            </a:r>
            <a:r>
              <a:rPr lang="en-US" sz="1100" dirty="0">
                <a:latin typeface="+mj-lt"/>
              </a:rPr>
              <a:t> requires a single *in-place* modify of entry in output interface list</a:t>
            </a:r>
          </a:p>
        </p:txBody>
      </p:sp>
      <p:cxnSp>
        <p:nvCxnSpPr>
          <p:cNvPr id="27" name="Straight Arrow Connector 26"/>
          <p:cNvCxnSpPr>
            <a:stCxn id="25" idx="1"/>
            <a:endCxn id="22" idx="6"/>
          </p:cNvCxnSpPr>
          <p:nvPr/>
        </p:nvCxnSpPr>
        <p:spPr>
          <a:xfrm flipH="1" flipV="1">
            <a:off x="6688719" y="2208591"/>
            <a:ext cx="1043107" cy="447645"/>
          </a:xfrm>
          <a:prstGeom prst="straightConnector1">
            <a:avLst/>
          </a:prstGeom>
          <a:ln w="12700" cap="flat" cmpd="sng" algn="ctr">
            <a:solidFill>
              <a:srgbClr val="FF66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6" idx="1"/>
            <a:endCxn id="23" idx="4"/>
          </p:cNvCxnSpPr>
          <p:nvPr/>
        </p:nvCxnSpPr>
        <p:spPr>
          <a:xfrm flipH="1" flipV="1">
            <a:off x="7412619" y="3465891"/>
            <a:ext cx="289763" cy="544741"/>
          </a:xfrm>
          <a:prstGeom prst="straightConnector1">
            <a:avLst/>
          </a:prstGeom>
          <a:ln w="12700" cap="flat" cmpd="sng" algn="ctr">
            <a:solidFill>
              <a:srgbClr val="FF0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29" name="Content Placeholder 2"/>
          <p:cNvSpPr txBox="1">
            <a:spLocks/>
          </p:cNvSpPr>
          <p:nvPr/>
        </p:nvSpPr>
        <p:spPr>
          <a:xfrm>
            <a:off x="1507119" y="3516195"/>
            <a:ext cx="1981201" cy="453752"/>
          </a:xfrm>
          <a:prstGeom prst="rect">
            <a:avLst/>
          </a:prstGeom>
          <a:noFill/>
          <a:ln w="9525" cap="flat" cmpd="sng" algn="ctr">
            <a:solidFill>
              <a:srgbClr val="FF0000"/>
            </a:solidFill>
            <a:prstDash val="sysDash"/>
            <a:round/>
            <a:headEnd type="none" w="med" len="med"/>
            <a:tailEnd type="none" w="med" len="med"/>
          </a:ln>
        </p:spPr>
        <p:txBody>
          <a:bodyPr vert="horz" lIns="36000" tIns="36000" rIns="36000" bIns="36000" rtlCol="0">
            <a:normAutofit/>
          </a:bodyPr>
          <a:lstStyle/>
          <a:p>
            <a:pPr>
              <a:spcBef>
                <a:spcPts val="800"/>
              </a:spcBef>
              <a:buClr>
                <a:schemeClr val="tx1"/>
              </a:buClr>
              <a:buSzPct val="25000"/>
              <a:buFont typeface="Arial" pitchFamily="34" charset="0"/>
              <a:buChar char=" "/>
              <a:defRPr/>
            </a:pPr>
            <a:r>
              <a:rPr lang="en-US" sz="1100" b="1" dirty="0">
                <a:latin typeface="Calibri"/>
                <a:cs typeface="Calibri"/>
              </a:rPr>
              <a:t>local link/node failure</a:t>
            </a:r>
          </a:p>
          <a:p>
            <a:pPr marL="87313" lvl="1" indent="-87313">
              <a:buClr>
                <a:schemeClr val="tx1"/>
              </a:buClr>
              <a:buSzPct val="90000"/>
              <a:buFont typeface="Wingdings" pitchFamily="2" charset="2"/>
              <a:buChar char="§"/>
              <a:defRPr/>
            </a:pPr>
            <a:r>
              <a:rPr lang="en-US" sz="1050" dirty="0">
                <a:latin typeface="Calibri"/>
                <a:cs typeface="Calibri"/>
              </a:rPr>
              <a:t>TE-FRR, IP-FRR/LFA</a:t>
            </a:r>
          </a:p>
        </p:txBody>
      </p:sp>
      <p:sp>
        <p:nvSpPr>
          <p:cNvPr id="30" name="Content Placeholder 2"/>
          <p:cNvSpPr txBox="1">
            <a:spLocks/>
          </p:cNvSpPr>
          <p:nvPr/>
        </p:nvSpPr>
        <p:spPr>
          <a:xfrm>
            <a:off x="1507120" y="2794319"/>
            <a:ext cx="1981201" cy="383540"/>
          </a:xfrm>
          <a:prstGeom prst="rect">
            <a:avLst/>
          </a:prstGeom>
          <a:noFill/>
          <a:ln w="9525" cap="flat" cmpd="sng" algn="ctr">
            <a:solidFill>
              <a:srgbClr val="FF6600"/>
            </a:solidFill>
            <a:prstDash val="sysDash"/>
            <a:round/>
            <a:headEnd type="none" w="med" len="med"/>
            <a:tailEnd type="none" w="med" len="med"/>
          </a:ln>
        </p:spPr>
        <p:txBody>
          <a:bodyPr vert="horz" lIns="36000" tIns="36000" rIns="36000" bIns="36000" rtlCol="0">
            <a:normAutofit lnSpcReduction="10000"/>
          </a:bodyPr>
          <a:lstStyle/>
          <a:p>
            <a:pPr>
              <a:spcBef>
                <a:spcPts val="800"/>
              </a:spcBef>
              <a:buClr>
                <a:schemeClr val="tx1"/>
              </a:buClr>
              <a:buSzPct val="25000"/>
              <a:buFont typeface="Arial" pitchFamily="34" charset="0"/>
              <a:buChar char=" "/>
              <a:defRPr/>
            </a:pPr>
            <a:r>
              <a:rPr lang="en-US" sz="1100" b="1" dirty="0">
                <a:latin typeface="Calibri"/>
                <a:cs typeface="Calibri"/>
              </a:rPr>
              <a:t>a</a:t>
            </a:r>
            <a:r>
              <a:rPr lang="en-US" sz="1100" b="1" dirty="0" err="1">
                <a:latin typeface="Calibri"/>
                <a:cs typeface="Calibri"/>
              </a:rPr>
              <a:t>djacent</a:t>
            </a:r>
            <a:r>
              <a:rPr lang="en-US" sz="1100" b="1" dirty="0">
                <a:latin typeface="Calibri"/>
                <a:cs typeface="Calibri"/>
              </a:rPr>
              <a:t> IGP link/node failure</a:t>
            </a:r>
          </a:p>
          <a:p>
            <a:pPr marL="87313" lvl="1" indent="-87313">
              <a:buClr>
                <a:schemeClr val="tx1"/>
              </a:buClr>
              <a:buSzPct val="90000"/>
              <a:buFont typeface="Wingdings" pitchFamily="2" charset="2"/>
              <a:buChar char="§"/>
              <a:defRPr/>
            </a:pPr>
            <a:r>
              <a:rPr lang="en-US" sz="1000" dirty="0">
                <a:latin typeface="Calibri"/>
                <a:cs typeface="Calibri"/>
              </a:rPr>
              <a:t>IGP FC, BGP PIC core</a:t>
            </a:r>
          </a:p>
        </p:txBody>
      </p:sp>
      <p:sp>
        <p:nvSpPr>
          <p:cNvPr id="31" name="Content Placeholder 2"/>
          <p:cNvSpPr txBox="1">
            <a:spLocks/>
          </p:cNvSpPr>
          <p:nvPr/>
        </p:nvSpPr>
        <p:spPr>
          <a:xfrm>
            <a:off x="1507120" y="2170491"/>
            <a:ext cx="1981201" cy="359296"/>
          </a:xfrm>
          <a:prstGeom prst="rect">
            <a:avLst/>
          </a:prstGeom>
          <a:noFill/>
          <a:ln w="9525" cap="flat" cmpd="sng" algn="ctr">
            <a:solidFill>
              <a:srgbClr val="008000"/>
            </a:solidFill>
            <a:prstDash val="sysDash"/>
            <a:round/>
            <a:headEnd type="none" w="med" len="med"/>
            <a:tailEnd type="none" w="med" len="med"/>
          </a:ln>
        </p:spPr>
        <p:txBody>
          <a:bodyPr vert="horz" lIns="36000" tIns="36000" rIns="36000" bIns="36000" rtlCol="0">
            <a:normAutofit fontScale="92500" lnSpcReduction="10000"/>
          </a:bodyPr>
          <a:lstStyle/>
          <a:p>
            <a:pPr>
              <a:buClr>
                <a:schemeClr val="tx1"/>
              </a:buClr>
              <a:buSzPct val="25000"/>
              <a:buFont typeface="Arial" pitchFamily="34" charset="0"/>
              <a:buChar char=" "/>
              <a:defRPr/>
            </a:pPr>
            <a:r>
              <a:rPr lang="en-US" sz="1100" b="1" dirty="0">
                <a:cs typeface="Calibri"/>
              </a:rPr>
              <a:t>remote BGP node failure</a:t>
            </a:r>
          </a:p>
          <a:p>
            <a:pPr marL="87313" lvl="1" indent="-87313">
              <a:buClr>
                <a:schemeClr val="tx1"/>
              </a:buClr>
              <a:buSzPct val="90000"/>
              <a:buFont typeface="Wingdings" pitchFamily="2" charset="2"/>
              <a:buChar char="§"/>
              <a:defRPr/>
            </a:pPr>
            <a:r>
              <a:rPr lang="en-US" sz="1000" dirty="0">
                <a:cs typeface="Calibri"/>
              </a:rPr>
              <a:t>BGP PIC Edge</a:t>
            </a:r>
          </a:p>
        </p:txBody>
      </p:sp>
      <p:sp>
        <p:nvSpPr>
          <p:cNvPr id="32" name="Content Placeholder 2"/>
          <p:cNvSpPr txBox="1">
            <a:spLocks/>
          </p:cNvSpPr>
          <p:nvPr/>
        </p:nvSpPr>
        <p:spPr>
          <a:xfrm>
            <a:off x="1507120" y="1715469"/>
            <a:ext cx="1981201" cy="382270"/>
          </a:xfrm>
          <a:prstGeom prst="rect">
            <a:avLst/>
          </a:prstGeom>
          <a:noFill/>
          <a:ln w="9525" cap="flat" cmpd="sng" algn="ctr">
            <a:solidFill>
              <a:srgbClr val="008000"/>
            </a:solidFill>
            <a:prstDash val="sysDash"/>
            <a:round/>
            <a:headEnd type="none" w="med" len="med"/>
            <a:tailEnd type="none" w="med" len="med"/>
          </a:ln>
        </p:spPr>
        <p:txBody>
          <a:bodyPr vert="horz" lIns="36000" tIns="36000" rIns="36000" bIns="36000" rtlCol="0">
            <a:normAutofit lnSpcReduction="10000"/>
          </a:bodyPr>
          <a:lstStyle/>
          <a:p>
            <a:pPr>
              <a:buClr>
                <a:schemeClr val="tx1"/>
              </a:buClr>
              <a:buSzPct val="25000"/>
              <a:buFont typeface="Arial" pitchFamily="34" charset="0"/>
              <a:buChar char=" "/>
              <a:defRPr/>
            </a:pPr>
            <a:r>
              <a:rPr lang="en-US" sz="1100" b="1" dirty="0">
                <a:latin typeface="Calibri"/>
                <a:cs typeface="Calibri"/>
              </a:rPr>
              <a:t>local BGP link failure (PE-CE)</a:t>
            </a:r>
          </a:p>
          <a:p>
            <a:pPr marL="87313" lvl="1" indent="-87313">
              <a:buClr>
                <a:schemeClr val="tx1"/>
              </a:buClr>
              <a:buSzPct val="90000"/>
              <a:buFont typeface="Wingdings" pitchFamily="2" charset="2"/>
              <a:buChar char="§"/>
              <a:defRPr/>
            </a:pPr>
            <a:r>
              <a:rPr lang="en-US" sz="1000" dirty="0">
                <a:latin typeface="Calibri"/>
                <a:cs typeface="Calibri"/>
              </a:rPr>
              <a:t>BGP PIC local protection</a:t>
            </a:r>
          </a:p>
        </p:txBody>
      </p:sp>
      <p:cxnSp>
        <p:nvCxnSpPr>
          <p:cNvPr id="33" name="Straight Arrow Connector 32"/>
          <p:cNvCxnSpPr>
            <a:stCxn id="32" idx="3"/>
            <a:endCxn id="20" idx="1"/>
          </p:cNvCxnSpPr>
          <p:nvPr/>
        </p:nvCxnSpPr>
        <p:spPr>
          <a:xfrm flipV="1">
            <a:off x="3488321" y="1681728"/>
            <a:ext cx="1559391" cy="224876"/>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3"/>
            <a:endCxn id="23" idx="2"/>
          </p:cNvCxnSpPr>
          <p:nvPr/>
        </p:nvCxnSpPr>
        <p:spPr>
          <a:xfrm flipV="1">
            <a:off x="3488319" y="3199191"/>
            <a:ext cx="3505200" cy="543880"/>
          </a:xfrm>
          <a:prstGeom prst="straightConnector1">
            <a:avLst/>
          </a:prstGeom>
          <a:ln w="12700" cap="flat" cmpd="sng" algn="ctr">
            <a:solidFill>
              <a:srgbClr val="FF0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0" idx="3"/>
            <a:endCxn id="22" idx="3"/>
          </p:cNvCxnSpPr>
          <p:nvPr/>
        </p:nvCxnSpPr>
        <p:spPr>
          <a:xfrm flipV="1">
            <a:off x="3488321" y="2343295"/>
            <a:ext cx="2484951" cy="642794"/>
          </a:xfrm>
          <a:prstGeom prst="straightConnector1">
            <a:avLst/>
          </a:prstGeom>
          <a:ln w="12700" cap="flat" cmpd="sng" algn="ctr">
            <a:solidFill>
              <a:srgbClr val="FF66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1" idx="3"/>
            <a:endCxn id="20" idx="3"/>
          </p:cNvCxnSpPr>
          <p:nvPr/>
        </p:nvCxnSpPr>
        <p:spPr>
          <a:xfrm flipV="1">
            <a:off x="3488321" y="1897255"/>
            <a:ext cx="1559391" cy="452885"/>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37" name="Content Placeholder 2"/>
          <p:cNvSpPr txBox="1">
            <a:spLocks/>
          </p:cNvSpPr>
          <p:nvPr/>
        </p:nvSpPr>
        <p:spPr>
          <a:xfrm>
            <a:off x="7731826" y="899914"/>
            <a:ext cx="1447800" cy="457200"/>
          </a:xfrm>
          <a:prstGeom prst="rect">
            <a:avLst/>
          </a:prstGeom>
          <a:noFill/>
          <a:ln>
            <a:noFill/>
            <a:prstDash val="sysDash"/>
          </a:ln>
        </p:spPr>
        <p:txBody>
          <a:bodyPr vert="horz" lIns="0" tIns="45720" rIns="91440" bIns="45720" rtlCol="0">
            <a:normAutofit/>
          </a:bodyPr>
          <a:lstStyle/>
          <a:p>
            <a:pPr marL="112713" indent="-112713" algn="ctr">
              <a:spcBef>
                <a:spcPts val="800"/>
              </a:spcBef>
              <a:spcAft>
                <a:spcPts val="400"/>
              </a:spcAft>
              <a:buClr>
                <a:schemeClr val="tx1"/>
              </a:buClr>
              <a:buSzPct val="25000"/>
              <a:buFont typeface="Arial" pitchFamily="34" charset="0"/>
              <a:buChar char=" "/>
              <a:defRPr/>
            </a:pPr>
            <a:r>
              <a:rPr lang="en-US" sz="1600" b="1" dirty="0">
                <a:solidFill>
                  <a:schemeClr val="bg1"/>
                </a:solidFill>
                <a:latin typeface="Calibri"/>
                <a:cs typeface="Calibri"/>
              </a:rPr>
              <a:t>Operation</a:t>
            </a:r>
          </a:p>
        </p:txBody>
      </p:sp>
      <p:sp>
        <p:nvSpPr>
          <p:cNvPr id="38" name="TextBox 37"/>
          <p:cNvSpPr txBox="1"/>
          <p:nvPr/>
        </p:nvSpPr>
        <p:spPr>
          <a:xfrm>
            <a:off x="1957251" y="5073329"/>
            <a:ext cx="7211038" cy="1169551"/>
          </a:xfrm>
          <a:prstGeom prst="rect">
            <a:avLst/>
          </a:prstGeom>
          <a:noFill/>
        </p:spPr>
        <p:txBody>
          <a:bodyPr wrap="square" rtlCol="0">
            <a:spAutoFit/>
          </a:bodyPr>
          <a:lstStyle/>
          <a:p>
            <a:pPr marL="285750" indent="-285750">
              <a:buFont typeface="Arial"/>
              <a:buChar char="•"/>
            </a:pPr>
            <a:r>
              <a:rPr lang="en-GB" sz="1400" dirty="0" smtClean="0"/>
              <a:t>VPP FIB </a:t>
            </a:r>
            <a:r>
              <a:rPr lang="en-GB" sz="1400" dirty="0"/>
              <a:t>2.0 is a </a:t>
            </a:r>
            <a:r>
              <a:rPr lang="en-US" sz="1400" dirty="0"/>
              <a:t>fast FIB implementation that provides for fast </a:t>
            </a:r>
            <a:r>
              <a:rPr lang="en-US" sz="1400" dirty="0" smtClean="0"/>
              <a:t>route updates</a:t>
            </a:r>
            <a:r>
              <a:rPr lang="en-US" sz="1400" dirty="0"/>
              <a:t>, </a:t>
            </a:r>
            <a:r>
              <a:rPr lang="en-US" sz="1400" dirty="0" smtClean="0"/>
              <a:t>robust failure and fast routing decisions. </a:t>
            </a:r>
          </a:p>
          <a:p>
            <a:pPr marL="285750" indent="-285750">
              <a:buFont typeface="Arial"/>
              <a:buChar char="•"/>
            </a:pPr>
            <a:r>
              <a:rPr lang="en-US" sz="1400" dirty="0"/>
              <a:t>It provides an optimal implementation without the trade-</a:t>
            </a:r>
            <a:r>
              <a:rPr lang="en-US" sz="1400" dirty="0" err="1"/>
              <a:t>off’s</a:t>
            </a:r>
            <a:r>
              <a:rPr lang="en-US" sz="1400" dirty="0"/>
              <a:t> associated with a collapsed FIB (faster but slow updates) or a decoupled FIB/RIB (slow but faster updates ) </a:t>
            </a:r>
          </a:p>
          <a:p>
            <a:pPr marL="285750" indent="-285750">
              <a:buFont typeface="Arial"/>
              <a:buChar char="•"/>
            </a:pPr>
            <a:r>
              <a:rPr lang="en-US" sz="1400" dirty="0" smtClean="0"/>
              <a:t>Data </a:t>
            </a:r>
            <a:r>
              <a:rPr lang="en-US" sz="1400" dirty="0"/>
              <a:t>plane FIB indirection enables route scale independent failure </a:t>
            </a:r>
            <a:r>
              <a:rPr lang="en-US" sz="1400" dirty="0" smtClean="0"/>
              <a:t>handling</a:t>
            </a:r>
            <a:endParaRPr lang="en-US" sz="1400" dirty="0"/>
          </a:p>
        </p:txBody>
      </p:sp>
      <p:cxnSp>
        <p:nvCxnSpPr>
          <p:cNvPr id="39" name="Straight Arrow Connector 38"/>
          <p:cNvCxnSpPr/>
          <p:nvPr/>
        </p:nvCxnSpPr>
        <p:spPr>
          <a:xfrm flipV="1">
            <a:off x="3640721" y="2049655"/>
            <a:ext cx="1559391" cy="452885"/>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5470301" y="3071500"/>
            <a:ext cx="613373" cy="369332"/>
          </a:xfrm>
          <a:prstGeom prst="rect">
            <a:avLst/>
          </a:prstGeom>
        </p:spPr>
        <p:txBody>
          <a:bodyPr wrap="none">
            <a:spAutoFit/>
          </a:bodyPr>
          <a:lstStyle/>
          <a:p>
            <a:r>
              <a:rPr lang="en-US" dirty="0"/>
              <a:t>slow</a:t>
            </a:r>
          </a:p>
        </p:txBody>
      </p:sp>
    </p:spTree>
    <p:extLst>
      <p:ext uri="{BB962C8B-B14F-4D97-AF65-F5344CB8AC3E}">
        <p14:creationId xmlns:p14="http://schemas.microsoft.com/office/powerpoint/2010/main" val="180732287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future directions</a:t>
            </a:r>
          </a:p>
          <a:p>
            <a:pPr marL="571500" indent="-571500">
              <a:buFont typeface="Arial" panose="020B0604020202020204" pitchFamily="34" charset="0"/>
              <a:buChar char="•"/>
            </a:pPr>
            <a:r>
              <a:rPr lang="en-GB" sz="4000" dirty="0" smtClean="0"/>
              <a:t>Accelerating container networking</a:t>
            </a:r>
          </a:p>
          <a:p>
            <a:pPr marL="571500" indent="-571500">
              <a:buFont typeface="Arial" panose="020B0604020202020204" pitchFamily="34" charset="0"/>
              <a:buChar char="•"/>
            </a:pPr>
            <a:r>
              <a:rPr lang="en-GB" sz="4000" dirty="0" smtClean="0"/>
              <a:t>Accelerating IPSEC</a:t>
            </a:r>
            <a:endParaRPr sz="4000" dirty="0"/>
          </a:p>
        </p:txBody>
      </p:sp>
    </p:spTree>
    <p:extLst>
      <p:ext uri="{BB962C8B-B14F-4D97-AF65-F5344CB8AC3E}">
        <p14:creationId xmlns:p14="http://schemas.microsoft.com/office/powerpoint/2010/main" val="194489449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4755" y="3226402"/>
            <a:ext cx="9433148" cy="28542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Container networking: Current State</a:t>
            </a:r>
            <a:endParaRPr lang="en-US" dirty="0"/>
          </a:p>
        </p:txBody>
      </p:sp>
      <p:sp>
        <p:nvSpPr>
          <p:cNvPr id="3" name="Rounded Rectangle 2"/>
          <p:cNvSpPr/>
          <p:nvPr/>
        </p:nvSpPr>
        <p:spPr>
          <a:xfrm>
            <a:off x="1370240" y="2993048"/>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FIFO</a:t>
            </a:r>
            <a:endParaRPr lang="en-US" sz="1333" b="1" dirty="0">
              <a:solidFill>
                <a:schemeClr val="tx1"/>
              </a:solidFill>
            </a:endParaRPr>
          </a:p>
        </p:txBody>
      </p:sp>
      <p:sp>
        <p:nvSpPr>
          <p:cNvPr id="6" name="Rounded Rectangle 5"/>
          <p:cNvSpPr/>
          <p:nvPr/>
        </p:nvSpPr>
        <p:spPr>
          <a:xfrm>
            <a:off x="987269" y="1272987"/>
            <a:ext cx="1704623" cy="1488652"/>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600" b="1" dirty="0" smtClean="0">
                <a:solidFill>
                  <a:schemeClr val="accent1"/>
                </a:solidFill>
              </a:rPr>
              <a:t>Container A</a:t>
            </a:r>
            <a:endParaRPr lang="en-US" sz="1600" b="1" dirty="0" smtClean="0">
              <a:solidFill>
                <a:schemeClr val="accent1"/>
              </a:solidFill>
            </a:endParaRPr>
          </a:p>
          <a:p>
            <a:pPr algn="ctr"/>
            <a:r>
              <a:rPr lang="en-US" sz="1600" b="1" dirty="0" smtClean="0">
                <a:solidFill>
                  <a:schemeClr val="accent1"/>
                </a:solidFill>
              </a:rPr>
              <a:t>PID </a:t>
            </a:r>
            <a:r>
              <a:rPr lang="en-US" sz="1600" b="1" dirty="0">
                <a:solidFill>
                  <a:schemeClr val="accent1"/>
                </a:solidFill>
              </a:rPr>
              <a:t>1234</a:t>
            </a:r>
          </a:p>
        </p:txBody>
      </p:sp>
      <p:sp>
        <p:nvSpPr>
          <p:cNvPr id="8" name="Rounded Rectangle 7"/>
          <p:cNvSpPr/>
          <p:nvPr/>
        </p:nvSpPr>
        <p:spPr>
          <a:xfrm>
            <a:off x="1370240" y="3687272"/>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TCP</a:t>
            </a:r>
          </a:p>
        </p:txBody>
      </p:sp>
      <p:sp>
        <p:nvSpPr>
          <p:cNvPr id="9" name="Rounded Rectangle 8"/>
          <p:cNvSpPr/>
          <p:nvPr/>
        </p:nvSpPr>
        <p:spPr>
          <a:xfrm>
            <a:off x="1370240" y="4374348"/>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IP </a:t>
            </a:r>
            <a:r>
              <a:rPr lang="en-US" sz="1333" b="1">
                <a:solidFill>
                  <a:schemeClr val="tx1"/>
                </a:solidFill>
              </a:rPr>
              <a:t>(routing)</a:t>
            </a:r>
            <a:endParaRPr lang="en-US" sz="1333" b="1" dirty="0">
              <a:solidFill>
                <a:schemeClr val="tx1"/>
              </a:solidFill>
            </a:endParaRPr>
          </a:p>
        </p:txBody>
      </p:sp>
      <p:sp>
        <p:nvSpPr>
          <p:cNvPr id="10" name="Rounded Rectangle 9"/>
          <p:cNvSpPr/>
          <p:nvPr/>
        </p:nvSpPr>
        <p:spPr>
          <a:xfrm>
            <a:off x="1370240" y="5061424"/>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device</a:t>
            </a:r>
          </a:p>
        </p:txBody>
      </p:sp>
      <p:cxnSp>
        <p:nvCxnSpPr>
          <p:cNvPr id="5" name="Straight Arrow Connector 4"/>
          <p:cNvCxnSpPr/>
          <p:nvPr/>
        </p:nvCxnSpPr>
        <p:spPr>
          <a:xfrm>
            <a:off x="1839579" y="3455864"/>
            <a:ext cx="0" cy="231408"/>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839579" y="4150089"/>
            <a:ext cx="0" cy="22426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39579" y="4837165"/>
            <a:ext cx="0" cy="224260"/>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386862" y="2153715"/>
            <a:ext cx="905436" cy="376517"/>
          </a:xfrm>
          <a:prstGeom prst="ellipse">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b="1">
                <a:solidFill>
                  <a:schemeClr val="tx1"/>
                </a:solidFill>
              </a:rPr>
              <a:t>send</a:t>
            </a:r>
            <a:r>
              <a:rPr lang="en-US" sz="1067" b="1" dirty="0">
                <a:solidFill>
                  <a:schemeClr val="tx1"/>
                </a:solidFill>
              </a:rPr>
              <a:t>()</a:t>
            </a:r>
          </a:p>
        </p:txBody>
      </p:sp>
      <p:cxnSp>
        <p:nvCxnSpPr>
          <p:cNvPr id="26" name="Straight Arrow Connector 25"/>
          <p:cNvCxnSpPr/>
          <p:nvPr/>
        </p:nvCxnSpPr>
        <p:spPr>
          <a:xfrm flipH="1">
            <a:off x="1839580" y="2530232"/>
            <a:ext cx="1" cy="462816"/>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8513692" y="2993048"/>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FIFO</a:t>
            </a:r>
            <a:endParaRPr lang="en-US" sz="1333" b="1" dirty="0">
              <a:solidFill>
                <a:schemeClr val="tx1"/>
              </a:solidFill>
            </a:endParaRPr>
          </a:p>
        </p:txBody>
      </p:sp>
      <p:sp>
        <p:nvSpPr>
          <p:cNvPr id="32" name="Rounded Rectangle 31"/>
          <p:cNvSpPr/>
          <p:nvPr/>
        </p:nvSpPr>
        <p:spPr>
          <a:xfrm>
            <a:off x="8130721" y="1272987"/>
            <a:ext cx="1704623" cy="1488652"/>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600" b="1" dirty="0">
                <a:solidFill>
                  <a:schemeClr val="accent1"/>
                </a:solidFill>
              </a:rPr>
              <a:t>Container B</a:t>
            </a:r>
            <a:endParaRPr lang="en-US" sz="1600" b="1" dirty="0" smtClean="0">
              <a:solidFill>
                <a:schemeClr val="accent1"/>
              </a:solidFill>
            </a:endParaRPr>
          </a:p>
          <a:p>
            <a:pPr algn="ctr"/>
            <a:r>
              <a:rPr lang="en-US" sz="1600" b="1" dirty="0" smtClean="0">
                <a:solidFill>
                  <a:schemeClr val="accent1"/>
                </a:solidFill>
              </a:rPr>
              <a:t>PID </a:t>
            </a:r>
            <a:r>
              <a:rPr lang="en-US" sz="1600" b="1" dirty="0">
                <a:solidFill>
                  <a:schemeClr val="accent1"/>
                </a:solidFill>
              </a:rPr>
              <a:t>4321</a:t>
            </a:r>
          </a:p>
        </p:txBody>
      </p:sp>
      <p:sp>
        <p:nvSpPr>
          <p:cNvPr id="33" name="Rounded Rectangle 32"/>
          <p:cNvSpPr/>
          <p:nvPr/>
        </p:nvSpPr>
        <p:spPr>
          <a:xfrm>
            <a:off x="8513692" y="3687272"/>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TCP</a:t>
            </a:r>
          </a:p>
        </p:txBody>
      </p:sp>
      <p:sp>
        <p:nvSpPr>
          <p:cNvPr id="34" name="Rounded Rectangle 33"/>
          <p:cNvSpPr/>
          <p:nvPr/>
        </p:nvSpPr>
        <p:spPr>
          <a:xfrm>
            <a:off x="8513692" y="4374348"/>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IP </a:t>
            </a:r>
            <a:r>
              <a:rPr lang="en-US" sz="1333" b="1">
                <a:solidFill>
                  <a:schemeClr val="tx1"/>
                </a:solidFill>
              </a:rPr>
              <a:t>(routing)</a:t>
            </a:r>
            <a:endParaRPr lang="en-US" sz="1333" b="1" dirty="0">
              <a:solidFill>
                <a:schemeClr val="tx1"/>
              </a:solidFill>
            </a:endParaRPr>
          </a:p>
        </p:txBody>
      </p:sp>
      <p:sp>
        <p:nvSpPr>
          <p:cNvPr id="35" name="Rounded Rectangle 34"/>
          <p:cNvSpPr/>
          <p:nvPr/>
        </p:nvSpPr>
        <p:spPr>
          <a:xfrm>
            <a:off x="8513692" y="5061424"/>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device</a:t>
            </a:r>
          </a:p>
        </p:txBody>
      </p:sp>
      <p:cxnSp>
        <p:nvCxnSpPr>
          <p:cNvPr id="36" name="Straight Arrow Connector 35"/>
          <p:cNvCxnSpPr/>
          <p:nvPr/>
        </p:nvCxnSpPr>
        <p:spPr>
          <a:xfrm>
            <a:off x="8983031" y="3455864"/>
            <a:ext cx="0" cy="231408"/>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983031" y="4150089"/>
            <a:ext cx="0" cy="224260"/>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983031" y="4837165"/>
            <a:ext cx="0" cy="224260"/>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8530314" y="2153715"/>
            <a:ext cx="905436" cy="376517"/>
          </a:xfrm>
          <a:prstGeom prst="ellipse">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b="1" dirty="0" err="1">
                <a:solidFill>
                  <a:schemeClr val="tx1"/>
                </a:solidFill>
              </a:rPr>
              <a:t>recv</a:t>
            </a:r>
            <a:r>
              <a:rPr lang="en-US" sz="1067" b="1" dirty="0">
                <a:solidFill>
                  <a:schemeClr val="tx1"/>
                </a:solidFill>
              </a:rPr>
              <a:t>()</a:t>
            </a:r>
          </a:p>
        </p:txBody>
      </p:sp>
      <p:cxnSp>
        <p:nvCxnSpPr>
          <p:cNvPr id="40" name="Straight Arrow Connector 39"/>
          <p:cNvCxnSpPr/>
          <p:nvPr/>
        </p:nvCxnSpPr>
        <p:spPr>
          <a:xfrm flipH="1">
            <a:off x="8983032" y="2530232"/>
            <a:ext cx="1" cy="462816"/>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2" idx="1"/>
            <a:endCxn id="10" idx="3"/>
          </p:cNvCxnSpPr>
          <p:nvPr/>
        </p:nvCxnSpPr>
        <p:spPr>
          <a:xfrm flipH="1">
            <a:off x="2308918" y="5292832"/>
            <a:ext cx="1536769" cy="0"/>
          </a:xfrm>
          <a:prstGeom prst="straightConnector1">
            <a:avLst/>
          </a:prstGeom>
          <a:ln w="19050">
            <a:solidFill>
              <a:srgbClr val="92D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845687" y="4367201"/>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FIFO</a:t>
            </a:r>
            <a:endParaRPr lang="en-US" sz="1333" b="1" dirty="0">
              <a:solidFill>
                <a:schemeClr val="tx1"/>
              </a:solidFill>
            </a:endParaRPr>
          </a:p>
        </p:txBody>
      </p:sp>
      <p:sp>
        <p:nvSpPr>
          <p:cNvPr id="42" name="Rounded Rectangle 41"/>
          <p:cNvSpPr/>
          <p:nvPr/>
        </p:nvSpPr>
        <p:spPr>
          <a:xfrm>
            <a:off x="3845687" y="5061424"/>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device</a:t>
            </a:r>
          </a:p>
        </p:txBody>
      </p:sp>
      <p:cxnSp>
        <p:nvCxnSpPr>
          <p:cNvPr id="43" name="Straight Arrow Connector 42"/>
          <p:cNvCxnSpPr/>
          <p:nvPr/>
        </p:nvCxnSpPr>
        <p:spPr>
          <a:xfrm>
            <a:off x="4323809" y="4830017"/>
            <a:ext cx="0" cy="231408"/>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5" idx="1"/>
            <a:endCxn id="48" idx="3"/>
          </p:cNvCxnSpPr>
          <p:nvPr/>
        </p:nvCxnSpPr>
        <p:spPr>
          <a:xfrm flipH="1">
            <a:off x="7152638" y="5292832"/>
            <a:ext cx="1361055" cy="0"/>
          </a:xfrm>
          <a:prstGeom prst="straightConnector1">
            <a:avLst/>
          </a:prstGeom>
          <a:ln w="19050">
            <a:solidFill>
              <a:srgbClr val="92D05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6213960" y="4367201"/>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FIFO</a:t>
            </a:r>
            <a:endParaRPr lang="en-US" sz="1333" b="1" dirty="0">
              <a:solidFill>
                <a:schemeClr val="tx1"/>
              </a:solidFill>
            </a:endParaRPr>
          </a:p>
        </p:txBody>
      </p:sp>
      <p:sp>
        <p:nvSpPr>
          <p:cNvPr id="48" name="Rounded Rectangle 47"/>
          <p:cNvSpPr/>
          <p:nvPr/>
        </p:nvSpPr>
        <p:spPr>
          <a:xfrm>
            <a:off x="6213960" y="5061424"/>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a:solidFill>
                  <a:schemeClr val="tx1"/>
                </a:solidFill>
              </a:rPr>
              <a:t>device</a:t>
            </a:r>
          </a:p>
        </p:txBody>
      </p:sp>
      <p:cxnSp>
        <p:nvCxnSpPr>
          <p:cNvPr id="49" name="Straight Arrow Connector 48"/>
          <p:cNvCxnSpPr/>
          <p:nvPr/>
        </p:nvCxnSpPr>
        <p:spPr>
          <a:xfrm>
            <a:off x="6683299" y="4830017"/>
            <a:ext cx="0" cy="231408"/>
          </a:xfrm>
          <a:prstGeom prst="straightConnector1">
            <a:avLst/>
          </a:prstGeom>
          <a:ln w="1905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072419" y="1278901"/>
            <a:ext cx="4658708" cy="2513543"/>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accent1"/>
                </a:solidFill>
              </a:rPr>
              <a:t>VPP</a:t>
            </a:r>
          </a:p>
        </p:txBody>
      </p:sp>
      <p:sp>
        <p:nvSpPr>
          <p:cNvPr id="54" name="Rounded Rectangle 53"/>
          <p:cNvSpPr/>
          <p:nvPr/>
        </p:nvSpPr>
        <p:spPr>
          <a:xfrm>
            <a:off x="3767057" y="3304179"/>
            <a:ext cx="1095940" cy="303371"/>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af_packet</a:t>
            </a:r>
            <a:endParaRPr lang="en-US" sz="1333" b="1" dirty="0">
              <a:solidFill>
                <a:schemeClr val="tx1"/>
              </a:solidFill>
            </a:endParaRPr>
          </a:p>
        </p:txBody>
      </p:sp>
      <p:sp>
        <p:nvSpPr>
          <p:cNvPr id="56" name="Rounded Rectangle 55"/>
          <p:cNvSpPr/>
          <p:nvPr/>
        </p:nvSpPr>
        <p:spPr>
          <a:xfrm>
            <a:off x="3767056" y="2627794"/>
            <a:ext cx="3464214"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Layer 2</a:t>
            </a:r>
            <a:endParaRPr lang="en-US" sz="1333" b="1" dirty="0">
              <a:solidFill>
                <a:schemeClr val="tx1"/>
              </a:solidFill>
            </a:endParaRPr>
          </a:p>
        </p:txBody>
      </p:sp>
      <p:sp>
        <p:nvSpPr>
          <p:cNvPr id="60" name="Rounded Rectangle 59"/>
          <p:cNvSpPr/>
          <p:nvPr/>
        </p:nvSpPr>
        <p:spPr>
          <a:xfrm>
            <a:off x="4998078" y="3138877"/>
            <a:ext cx="1022601" cy="548396"/>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err="1">
                <a:solidFill>
                  <a:schemeClr val="tx1"/>
                </a:solidFill>
              </a:rPr>
              <a:t>dpdk</a:t>
            </a:r>
            <a:endParaRPr lang="en-US" sz="1333" b="1" dirty="0">
              <a:solidFill>
                <a:schemeClr val="tx1"/>
              </a:solidFill>
            </a:endParaRPr>
          </a:p>
        </p:txBody>
      </p:sp>
      <p:cxnSp>
        <p:nvCxnSpPr>
          <p:cNvPr id="62" name="Straight Arrow Connector 61"/>
          <p:cNvCxnSpPr>
            <a:stCxn id="54" idx="2"/>
            <a:endCxn id="28" idx="0"/>
          </p:cNvCxnSpPr>
          <p:nvPr/>
        </p:nvCxnSpPr>
        <p:spPr>
          <a:xfrm flipH="1">
            <a:off x="4315026" y="3607550"/>
            <a:ext cx="1" cy="759652"/>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6683300" y="3600403"/>
            <a:ext cx="1" cy="766799"/>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8" name="Rounded Rectangle 77"/>
          <p:cNvSpPr/>
          <p:nvPr/>
        </p:nvSpPr>
        <p:spPr>
          <a:xfrm>
            <a:off x="6135330" y="3297032"/>
            <a:ext cx="1095940" cy="303371"/>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err="1">
                <a:solidFill>
                  <a:schemeClr val="tx1"/>
                </a:solidFill>
              </a:rPr>
              <a:t>af_packet</a:t>
            </a:r>
            <a:endParaRPr lang="en-US" sz="1333" b="1" dirty="0">
              <a:solidFill>
                <a:schemeClr val="tx1"/>
              </a:solidFill>
            </a:endParaRPr>
          </a:p>
        </p:txBody>
      </p:sp>
      <p:pic>
        <p:nvPicPr>
          <p:cNvPr id="45" name="Picture 44"/>
          <p:cNvPicPr>
            <a:picLocks noChangeAspect="1"/>
          </p:cNvPicPr>
          <p:nvPr/>
        </p:nvPicPr>
        <p:blipFill>
          <a:blip r:embed="rId2">
            <a:duotone>
              <a:prstClr val="black"/>
              <a:srgbClr val="6BBAA7">
                <a:tint val="45000"/>
                <a:satMod val="400000"/>
              </a:srgbClr>
            </a:duotone>
          </a:blip>
          <a:stretch>
            <a:fillRect/>
          </a:stretch>
        </p:blipFill>
        <p:spPr>
          <a:xfrm>
            <a:off x="5185648" y="3555239"/>
            <a:ext cx="641758" cy="428563"/>
          </a:xfrm>
          <a:prstGeom prst="rect">
            <a:avLst/>
          </a:prstGeom>
        </p:spPr>
      </p:pic>
      <p:sp>
        <p:nvSpPr>
          <p:cNvPr id="7" name="Rectangle 6"/>
          <p:cNvSpPr/>
          <p:nvPr/>
        </p:nvSpPr>
        <p:spPr>
          <a:xfrm>
            <a:off x="10759109" y="1832647"/>
            <a:ext cx="742511" cy="646331"/>
          </a:xfrm>
          <a:prstGeom prst="rect">
            <a:avLst/>
          </a:prstGeom>
        </p:spPr>
        <p:txBody>
          <a:bodyPr wrap="none">
            <a:spAutoFit/>
          </a:bodyPr>
          <a:lstStyle/>
          <a:p>
            <a:pPr algn="ctr"/>
            <a:r>
              <a:rPr lang="en-US" b="1" dirty="0" smtClean="0"/>
              <a:t>User</a:t>
            </a:r>
            <a:br>
              <a:rPr lang="en-US" b="1" dirty="0" smtClean="0"/>
            </a:br>
            <a:r>
              <a:rPr lang="en-US" b="1" dirty="0" smtClean="0"/>
              <a:t>Space</a:t>
            </a:r>
            <a:endParaRPr lang="en-US" b="1" dirty="0"/>
          </a:p>
        </p:txBody>
      </p:sp>
      <p:sp>
        <p:nvSpPr>
          <p:cNvPr id="52" name="Rectangle 51"/>
          <p:cNvSpPr/>
          <p:nvPr/>
        </p:nvSpPr>
        <p:spPr>
          <a:xfrm>
            <a:off x="4399070" y="4506851"/>
            <a:ext cx="2160415" cy="646331"/>
          </a:xfrm>
          <a:prstGeom prst="rect">
            <a:avLst/>
          </a:prstGeom>
        </p:spPr>
        <p:txBody>
          <a:bodyPr wrap="square">
            <a:spAutoFit/>
          </a:bodyPr>
          <a:lstStyle/>
          <a:p>
            <a:pPr algn="ctr"/>
            <a:r>
              <a:rPr lang="en-US" b="1" dirty="0" smtClean="0"/>
              <a:t>Kernel</a:t>
            </a:r>
            <a:br>
              <a:rPr lang="en-US" b="1" dirty="0" smtClean="0"/>
            </a:br>
            <a:r>
              <a:rPr lang="en-US" b="1" dirty="0" smtClean="0"/>
              <a:t>Space</a:t>
            </a:r>
            <a:endParaRPr lang="en-US" b="1" dirty="0"/>
          </a:p>
        </p:txBody>
      </p:sp>
      <p:sp>
        <p:nvSpPr>
          <p:cNvPr id="53" name="Rounded Rectangle 52"/>
          <p:cNvSpPr/>
          <p:nvPr/>
        </p:nvSpPr>
        <p:spPr>
          <a:xfrm>
            <a:off x="3767056" y="2157058"/>
            <a:ext cx="3464214"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Layer 3</a:t>
            </a:r>
            <a:endParaRPr lang="en-US" sz="1333" b="1" dirty="0">
              <a:solidFill>
                <a:schemeClr val="tx1"/>
              </a:solidFill>
            </a:endParaRPr>
          </a:p>
        </p:txBody>
      </p:sp>
      <p:sp>
        <p:nvSpPr>
          <p:cNvPr id="55" name="Rounded Rectangle 54"/>
          <p:cNvSpPr/>
          <p:nvPr/>
        </p:nvSpPr>
        <p:spPr>
          <a:xfrm>
            <a:off x="3767056" y="1688238"/>
            <a:ext cx="1688171"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Overlays</a:t>
            </a:r>
            <a:endParaRPr lang="en-US" sz="1333" b="1" dirty="0">
              <a:solidFill>
                <a:schemeClr val="tx1"/>
              </a:solidFill>
            </a:endParaRPr>
          </a:p>
        </p:txBody>
      </p:sp>
      <p:sp>
        <p:nvSpPr>
          <p:cNvPr id="57" name="Rounded Rectangle 56"/>
          <p:cNvSpPr/>
          <p:nvPr/>
        </p:nvSpPr>
        <p:spPr>
          <a:xfrm>
            <a:off x="5527963" y="1685694"/>
            <a:ext cx="1679061"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ACL/Policy</a:t>
            </a:r>
            <a:endParaRPr lang="en-US" sz="1333" b="1" dirty="0">
              <a:solidFill>
                <a:schemeClr val="tx1"/>
              </a:solidFill>
            </a:endParaRPr>
          </a:p>
        </p:txBody>
      </p:sp>
    </p:spTree>
    <p:extLst>
      <p:ext uri="{BB962C8B-B14F-4D97-AF65-F5344CB8AC3E}">
        <p14:creationId xmlns:p14="http://schemas.microsoft.com/office/powerpoint/2010/main" val="99102049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Smarter networking</a:t>
            </a:r>
            <a:r>
              <a:rPr lang="en-US" dirty="0"/>
              <a:t>: </a:t>
            </a:r>
            <a:r>
              <a:rPr lang="en-US" dirty="0" smtClean="0"/>
              <a:t>Future </a:t>
            </a:r>
            <a:r>
              <a:rPr lang="en-US" dirty="0"/>
              <a:t>State</a:t>
            </a:r>
          </a:p>
        </p:txBody>
      </p:sp>
      <p:sp>
        <p:nvSpPr>
          <p:cNvPr id="102" name="Rounded Rectangle 101"/>
          <p:cNvSpPr/>
          <p:nvPr/>
        </p:nvSpPr>
        <p:spPr>
          <a:xfrm>
            <a:off x="1370240" y="2993048"/>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FIFO</a:t>
            </a:r>
            <a:endParaRPr lang="en-US" sz="1333" b="1" dirty="0">
              <a:solidFill>
                <a:schemeClr val="tx1"/>
              </a:solidFill>
            </a:endParaRPr>
          </a:p>
        </p:txBody>
      </p:sp>
      <p:sp>
        <p:nvSpPr>
          <p:cNvPr id="103" name="Rounded Rectangle 102"/>
          <p:cNvSpPr/>
          <p:nvPr/>
        </p:nvSpPr>
        <p:spPr>
          <a:xfrm>
            <a:off x="987269" y="1272987"/>
            <a:ext cx="1704623" cy="1488652"/>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600" b="1" dirty="0">
                <a:solidFill>
                  <a:schemeClr val="accent1"/>
                </a:solidFill>
              </a:rPr>
              <a:t>Container </a:t>
            </a:r>
            <a:r>
              <a:rPr lang="en-GB" sz="1600" b="1" dirty="0" smtClean="0">
                <a:solidFill>
                  <a:schemeClr val="accent1"/>
                </a:solidFill>
              </a:rPr>
              <a:t>A</a:t>
            </a:r>
            <a:endParaRPr lang="en-US" sz="1600" b="1" dirty="0" smtClean="0">
              <a:solidFill>
                <a:schemeClr val="accent1"/>
              </a:solidFill>
            </a:endParaRPr>
          </a:p>
          <a:p>
            <a:pPr algn="ctr"/>
            <a:r>
              <a:rPr lang="en-US" sz="1600" b="1" dirty="0" smtClean="0">
                <a:solidFill>
                  <a:schemeClr val="accent1"/>
                </a:solidFill>
              </a:rPr>
              <a:t>PID </a:t>
            </a:r>
            <a:r>
              <a:rPr lang="en-US" sz="1600" b="1" dirty="0">
                <a:solidFill>
                  <a:schemeClr val="accent1"/>
                </a:solidFill>
              </a:rPr>
              <a:t>1234</a:t>
            </a:r>
          </a:p>
        </p:txBody>
      </p:sp>
      <p:sp>
        <p:nvSpPr>
          <p:cNvPr id="110" name="Oval 109"/>
          <p:cNvSpPr/>
          <p:nvPr/>
        </p:nvSpPr>
        <p:spPr>
          <a:xfrm>
            <a:off x="1386862" y="2153715"/>
            <a:ext cx="905436" cy="376517"/>
          </a:xfrm>
          <a:prstGeom prst="ellipse">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b="1">
                <a:solidFill>
                  <a:schemeClr val="tx1"/>
                </a:solidFill>
              </a:rPr>
              <a:t>send</a:t>
            </a:r>
            <a:r>
              <a:rPr lang="en-US" sz="1067" b="1" dirty="0">
                <a:solidFill>
                  <a:schemeClr val="tx1"/>
                </a:solidFill>
              </a:rPr>
              <a:t>()</a:t>
            </a:r>
          </a:p>
        </p:txBody>
      </p:sp>
      <p:cxnSp>
        <p:nvCxnSpPr>
          <p:cNvPr id="111" name="Straight Arrow Connector 110"/>
          <p:cNvCxnSpPr/>
          <p:nvPr/>
        </p:nvCxnSpPr>
        <p:spPr>
          <a:xfrm flipH="1">
            <a:off x="1839580" y="2530232"/>
            <a:ext cx="1" cy="462816"/>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2" name="Rounded Rectangle 111"/>
          <p:cNvSpPr/>
          <p:nvPr/>
        </p:nvSpPr>
        <p:spPr>
          <a:xfrm>
            <a:off x="8513692" y="2993048"/>
            <a:ext cx="938677" cy="462816"/>
          </a:xfrm>
          <a:prstGeom prst="roundRect">
            <a:avLst/>
          </a:prstGeom>
          <a:solidFill>
            <a:srgbClr val="FFFFFF"/>
          </a:solidFill>
          <a:ln w="1905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FIFO</a:t>
            </a:r>
            <a:endParaRPr lang="en-US" sz="1333" b="1" dirty="0">
              <a:solidFill>
                <a:schemeClr val="tx1"/>
              </a:solidFill>
            </a:endParaRPr>
          </a:p>
        </p:txBody>
      </p:sp>
      <p:sp>
        <p:nvSpPr>
          <p:cNvPr id="113" name="Rounded Rectangle 112"/>
          <p:cNvSpPr/>
          <p:nvPr/>
        </p:nvSpPr>
        <p:spPr>
          <a:xfrm>
            <a:off x="8130721" y="1272987"/>
            <a:ext cx="1704623" cy="1488652"/>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600" b="1" dirty="0">
                <a:solidFill>
                  <a:schemeClr val="accent1"/>
                </a:solidFill>
              </a:rPr>
              <a:t>Container B</a:t>
            </a:r>
            <a:endParaRPr lang="en-US" sz="1600" b="1" dirty="0" smtClean="0">
              <a:solidFill>
                <a:schemeClr val="accent1"/>
              </a:solidFill>
            </a:endParaRPr>
          </a:p>
          <a:p>
            <a:pPr algn="ctr"/>
            <a:r>
              <a:rPr lang="en-US" sz="1600" b="1" dirty="0" smtClean="0">
                <a:solidFill>
                  <a:schemeClr val="accent1"/>
                </a:solidFill>
              </a:rPr>
              <a:t>PID </a:t>
            </a:r>
            <a:r>
              <a:rPr lang="en-US" sz="1600" b="1" dirty="0">
                <a:solidFill>
                  <a:schemeClr val="accent1"/>
                </a:solidFill>
              </a:rPr>
              <a:t>4321</a:t>
            </a:r>
          </a:p>
        </p:txBody>
      </p:sp>
      <p:sp>
        <p:nvSpPr>
          <p:cNvPr id="120" name="Oval 119"/>
          <p:cNvSpPr/>
          <p:nvPr/>
        </p:nvSpPr>
        <p:spPr>
          <a:xfrm>
            <a:off x="8530314" y="2153715"/>
            <a:ext cx="905436" cy="376517"/>
          </a:xfrm>
          <a:prstGeom prst="ellipse">
            <a:avLst/>
          </a:prstGeom>
          <a:solidFill>
            <a:srgbClr val="FFFFFF"/>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b="1" dirty="0" err="1">
                <a:solidFill>
                  <a:schemeClr val="tx1"/>
                </a:solidFill>
              </a:rPr>
              <a:t>recv</a:t>
            </a:r>
            <a:r>
              <a:rPr lang="en-US" sz="1067" b="1" dirty="0">
                <a:solidFill>
                  <a:schemeClr val="tx1"/>
                </a:solidFill>
              </a:rPr>
              <a:t>()</a:t>
            </a:r>
          </a:p>
        </p:txBody>
      </p:sp>
      <p:cxnSp>
        <p:nvCxnSpPr>
          <p:cNvPr id="121" name="Straight Arrow Connector 120"/>
          <p:cNvCxnSpPr/>
          <p:nvPr/>
        </p:nvCxnSpPr>
        <p:spPr>
          <a:xfrm flipH="1">
            <a:off x="8983032" y="2530232"/>
            <a:ext cx="1" cy="462816"/>
          </a:xfrm>
          <a:prstGeom prst="straightConnector1">
            <a:avLst/>
          </a:prstGeom>
          <a:ln w="1905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0" name="Rounded Rectangle 129"/>
          <p:cNvSpPr/>
          <p:nvPr/>
        </p:nvSpPr>
        <p:spPr>
          <a:xfrm>
            <a:off x="3109005" y="2078182"/>
            <a:ext cx="4658708" cy="3891225"/>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dirty="0">
                <a:solidFill>
                  <a:schemeClr val="accent1"/>
                </a:solidFill>
              </a:rPr>
              <a:t>VPP</a:t>
            </a:r>
          </a:p>
        </p:txBody>
      </p:sp>
      <p:sp>
        <p:nvSpPr>
          <p:cNvPr id="131" name="Rounded Rectangle 130"/>
          <p:cNvSpPr/>
          <p:nvPr/>
        </p:nvSpPr>
        <p:spPr>
          <a:xfrm>
            <a:off x="3803643" y="5481142"/>
            <a:ext cx="1095940" cy="303371"/>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a:solidFill>
                  <a:schemeClr val="tx1"/>
                </a:solidFill>
              </a:rPr>
              <a:t>af_packet</a:t>
            </a:r>
            <a:endParaRPr lang="en-US" sz="1333" b="1" dirty="0">
              <a:solidFill>
                <a:schemeClr val="tx1"/>
              </a:solidFill>
            </a:endParaRPr>
          </a:p>
        </p:txBody>
      </p:sp>
      <p:sp>
        <p:nvSpPr>
          <p:cNvPr id="133" name="Rounded Rectangle 132"/>
          <p:cNvSpPr/>
          <p:nvPr/>
        </p:nvSpPr>
        <p:spPr>
          <a:xfrm>
            <a:off x="5034664" y="5315840"/>
            <a:ext cx="1022601" cy="548396"/>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err="1">
                <a:solidFill>
                  <a:schemeClr val="tx1"/>
                </a:solidFill>
              </a:rPr>
              <a:t>dpdk</a:t>
            </a:r>
            <a:endParaRPr lang="en-US" sz="1333" b="1" dirty="0">
              <a:solidFill>
                <a:schemeClr val="tx1"/>
              </a:solidFill>
            </a:endParaRPr>
          </a:p>
        </p:txBody>
      </p:sp>
      <p:sp>
        <p:nvSpPr>
          <p:cNvPr id="136" name="Rounded Rectangle 135"/>
          <p:cNvSpPr/>
          <p:nvPr/>
        </p:nvSpPr>
        <p:spPr>
          <a:xfrm>
            <a:off x="6171916" y="5473995"/>
            <a:ext cx="1095940" cy="303371"/>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err="1">
                <a:solidFill>
                  <a:schemeClr val="tx1"/>
                </a:solidFill>
              </a:rPr>
              <a:t>af_packet</a:t>
            </a:r>
            <a:endParaRPr lang="en-US" sz="1333" b="1" dirty="0">
              <a:solidFill>
                <a:schemeClr val="tx1"/>
              </a:solidFill>
            </a:endParaRPr>
          </a:p>
        </p:txBody>
      </p:sp>
      <p:pic>
        <p:nvPicPr>
          <p:cNvPr id="137" name="Picture 136"/>
          <p:cNvPicPr>
            <a:picLocks noChangeAspect="1"/>
          </p:cNvPicPr>
          <p:nvPr/>
        </p:nvPicPr>
        <p:blipFill>
          <a:blip r:embed="rId2">
            <a:duotone>
              <a:prstClr val="black"/>
              <a:srgbClr val="6BBAA7">
                <a:tint val="45000"/>
                <a:satMod val="400000"/>
              </a:srgbClr>
            </a:duotone>
          </a:blip>
          <a:stretch>
            <a:fillRect/>
          </a:stretch>
        </p:blipFill>
        <p:spPr>
          <a:xfrm>
            <a:off x="5222234" y="5732202"/>
            <a:ext cx="641758" cy="428563"/>
          </a:xfrm>
          <a:prstGeom prst="rect">
            <a:avLst/>
          </a:prstGeom>
        </p:spPr>
      </p:pic>
      <p:sp>
        <p:nvSpPr>
          <p:cNvPr id="138" name="Rectangle 137"/>
          <p:cNvSpPr/>
          <p:nvPr/>
        </p:nvSpPr>
        <p:spPr>
          <a:xfrm>
            <a:off x="9723860" y="3455864"/>
            <a:ext cx="2350376" cy="646331"/>
          </a:xfrm>
          <a:prstGeom prst="rect">
            <a:avLst/>
          </a:prstGeom>
        </p:spPr>
        <p:txBody>
          <a:bodyPr wrap="square">
            <a:spAutoFit/>
          </a:bodyPr>
          <a:lstStyle/>
          <a:p>
            <a:pPr algn="ctr"/>
            <a:r>
              <a:rPr lang="en-US" b="1" dirty="0" smtClean="0"/>
              <a:t>User</a:t>
            </a:r>
            <a:br>
              <a:rPr lang="en-US" b="1" dirty="0" smtClean="0"/>
            </a:br>
            <a:r>
              <a:rPr lang="en-US" b="1" dirty="0" smtClean="0"/>
              <a:t>Space</a:t>
            </a:r>
            <a:endParaRPr lang="en-US" b="1" dirty="0"/>
          </a:p>
        </p:txBody>
      </p:sp>
      <p:sp>
        <p:nvSpPr>
          <p:cNvPr id="141" name="Rounded Rectangle 140"/>
          <p:cNvSpPr/>
          <p:nvPr/>
        </p:nvSpPr>
        <p:spPr>
          <a:xfrm>
            <a:off x="3840940" y="4705889"/>
            <a:ext cx="3464214"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Layer 2</a:t>
            </a:r>
            <a:endParaRPr lang="en-US" sz="1333" b="1" dirty="0">
              <a:solidFill>
                <a:schemeClr val="tx1"/>
              </a:solidFill>
            </a:endParaRPr>
          </a:p>
        </p:txBody>
      </p:sp>
      <p:sp>
        <p:nvSpPr>
          <p:cNvPr id="142" name="Rounded Rectangle 141"/>
          <p:cNvSpPr/>
          <p:nvPr/>
        </p:nvSpPr>
        <p:spPr>
          <a:xfrm>
            <a:off x="3840940" y="4235153"/>
            <a:ext cx="3464214"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Layer 3</a:t>
            </a:r>
            <a:endParaRPr lang="en-US" sz="1333" b="1" dirty="0">
              <a:solidFill>
                <a:schemeClr val="tx1"/>
              </a:solidFill>
            </a:endParaRPr>
          </a:p>
        </p:txBody>
      </p:sp>
      <p:sp>
        <p:nvSpPr>
          <p:cNvPr id="143" name="Rounded Rectangle 142"/>
          <p:cNvSpPr/>
          <p:nvPr/>
        </p:nvSpPr>
        <p:spPr>
          <a:xfrm>
            <a:off x="3840940" y="3766333"/>
            <a:ext cx="1688171"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Overlays</a:t>
            </a:r>
            <a:endParaRPr lang="en-US" sz="1333" b="1" dirty="0">
              <a:solidFill>
                <a:schemeClr val="tx1"/>
              </a:solidFill>
            </a:endParaRPr>
          </a:p>
        </p:txBody>
      </p:sp>
      <p:sp>
        <p:nvSpPr>
          <p:cNvPr id="144" name="Rounded Rectangle 143"/>
          <p:cNvSpPr/>
          <p:nvPr/>
        </p:nvSpPr>
        <p:spPr>
          <a:xfrm>
            <a:off x="5601847" y="3763789"/>
            <a:ext cx="1679061"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ACL/Policy</a:t>
            </a:r>
            <a:endParaRPr lang="en-US" sz="1333" b="1" dirty="0">
              <a:solidFill>
                <a:schemeClr val="tx1"/>
              </a:solidFill>
            </a:endParaRPr>
          </a:p>
        </p:txBody>
      </p:sp>
      <p:sp>
        <p:nvSpPr>
          <p:cNvPr id="145" name="Rounded Rectangle 144"/>
          <p:cNvSpPr/>
          <p:nvPr/>
        </p:nvSpPr>
        <p:spPr>
          <a:xfrm>
            <a:off x="3840940" y="3224456"/>
            <a:ext cx="3464214" cy="425057"/>
          </a:xfrm>
          <a:prstGeom prst="roundRect">
            <a:avLst/>
          </a:prstGeom>
          <a:solidFill>
            <a:srgbClr val="FFFFFF"/>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3" b="1" dirty="0" smtClean="0">
                <a:solidFill>
                  <a:schemeClr val="tx1"/>
                </a:solidFill>
              </a:rPr>
              <a:t>TCP/UDP</a:t>
            </a:r>
            <a:endParaRPr lang="en-US" sz="1333" b="1" dirty="0">
              <a:solidFill>
                <a:schemeClr val="tx1"/>
              </a:solidFill>
            </a:endParaRPr>
          </a:p>
        </p:txBody>
      </p:sp>
      <p:cxnSp>
        <p:nvCxnSpPr>
          <p:cNvPr id="107" name="Straight Arrow Connector 106"/>
          <p:cNvCxnSpPr>
            <a:endCxn id="145" idx="1"/>
          </p:cNvCxnSpPr>
          <p:nvPr/>
        </p:nvCxnSpPr>
        <p:spPr>
          <a:xfrm>
            <a:off x="2107000" y="3224456"/>
            <a:ext cx="1733940" cy="21252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12" idx="1"/>
            <a:endCxn id="145" idx="3"/>
          </p:cNvCxnSpPr>
          <p:nvPr/>
        </p:nvCxnSpPr>
        <p:spPr>
          <a:xfrm flipH="1">
            <a:off x="7305154" y="3224456"/>
            <a:ext cx="1208538" cy="212529"/>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22775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455612" y="308848"/>
            <a:ext cx="11015951" cy="868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GB" dirty="0" smtClean="0"/>
              <a:t>Accelerating IPSEC</a:t>
            </a:r>
            <a:endParaRPr lang="en-US" dirty="0"/>
          </a:p>
        </p:txBody>
      </p:sp>
      <p:grpSp>
        <p:nvGrpSpPr>
          <p:cNvPr id="4" name="Group 3"/>
          <p:cNvGrpSpPr/>
          <p:nvPr/>
        </p:nvGrpSpPr>
        <p:grpSpPr>
          <a:xfrm>
            <a:off x="481925" y="5024874"/>
            <a:ext cx="10799128" cy="486089"/>
            <a:chOff x="70153" y="4504265"/>
            <a:chExt cx="8960958" cy="632178"/>
          </a:xfrm>
          <a:scene3d>
            <a:camera prst="perspectiveRelaxedModerately"/>
            <a:lightRig rig="threePt" dir="t"/>
          </a:scene3d>
        </p:grpSpPr>
        <p:sp>
          <p:nvSpPr>
            <p:cNvPr id="5" name="Rounded Rectangle 4"/>
            <p:cNvSpPr/>
            <p:nvPr/>
          </p:nvSpPr>
          <p:spPr>
            <a:xfrm>
              <a:off x="70153" y="4504265"/>
              <a:ext cx="8960958" cy="632178"/>
            </a:xfrm>
            <a:prstGeom prst="roundRect">
              <a:avLst>
                <a:gd name="adj" fmla="val 5727"/>
              </a:avLst>
            </a:prstGeom>
            <a:solidFill>
              <a:schemeClr val="bg1">
                <a:lumMod val="50000"/>
              </a:schemeClr>
            </a:solidFill>
            <a:ln w="571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r"/>
              <a:endParaRPr lang="en-US" b="1" dirty="0">
                <a:solidFill>
                  <a:schemeClr val="accent6">
                    <a:lumMod val="75000"/>
                  </a:schemeClr>
                </a:solidFill>
              </a:endParaRPr>
            </a:p>
          </p:txBody>
        </p:sp>
        <p:sp>
          <p:nvSpPr>
            <p:cNvPr id="6" name="Rectangle 5"/>
            <p:cNvSpPr/>
            <p:nvPr/>
          </p:nvSpPr>
          <p:spPr>
            <a:xfrm>
              <a:off x="530577"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487712"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2369863"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326998"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187775"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144910"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099624"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056759" y="4707466"/>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8043935" y="4730043"/>
              <a:ext cx="496711" cy="180622"/>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920" descr="chipse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922231" y="5523907"/>
            <a:ext cx="1413124" cy="589883"/>
          </a:xfrm>
          <a:prstGeom prst="rect">
            <a:avLst/>
          </a:prstGeom>
          <a:noFill/>
          <a:ln w="9525">
            <a:noFill/>
            <a:miter lim="800000"/>
            <a:headEnd/>
            <a:tailEnd/>
          </a:ln>
          <a:scene3d>
            <a:camera prst="perspectiveRelaxedModerately"/>
            <a:lightRig rig="threePt" dir="t"/>
          </a:scene3d>
          <a:sp3d/>
        </p:spPr>
      </p:pic>
      <p:pic>
        <p:nvPicPr>
          <p:cNvPr id="16" name="Picture 24" descr="xeonchip"/>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326008" y="5377966"/>
            <a:ext cx="1864173" cy="876026"/>
          </a:xfrm>
          <a:prstGeom prst="rect">
            <a:avLst/>
          </a:prstGeom>
          <a:noFill/>
          <a:ln w="9525">
            <a:noFill/>
            <a:miter lim="800000"/>
            <a:headEnd/>
            <a:tailEnd/>
          </a:ln>
        </p:spPr>
      </p:pic>
      <p:pic>
        <p:nvPicPr>
          <p:cNvPr id="17" name="Picture 2"/>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74620" y="5542011"/>
            <a:ext cx="1490438" cy="5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7"/>
          <p:cNvGrpSpPr/>
          <p:nvPr/>
        </p:nvGrpSpPr>
        <p:grpSpPr>
          <a:xfrm>
            <a:off x="6187978" y="5471948"/>
            <a:ext cx="998775" cy="650496"/>
            <a:chOff x="2185364" y="1710937"/>
            <a:chExt cx="1525978" cy="1464877"/>
          </a:xfrm>
          <a:scene3d>
            <a:camera prst="perspectiveRelaxedModerately"/>
            <a:lightRig rig="threePt" dir="t"/>
          </a:scene3d>
        </p:grpSpPr>
        <p:cxnSp>
          <p:nvCxnSpPr>
            <p:cNvPr id="19" name="Straight Connector 18"/>
            <p:cNvCxnSpPr/>
            <p:nvPr/>
          </p:nvCxnSpPr>
          <p:spPr>
            <a:xfrm>
              <a:off x="2379835" y="172464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455006" y="172202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38413" y="172202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613584" y="171941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680516" y="172202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55687" y="171941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839094" y="171941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914265" y="1716798"/>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980167" y="1718937"/>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055338" y="1716323"/>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138745" y="1716323"/>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213916" y="1713709"/>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276730" y="171616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351901" y="171355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435308" y="171355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10479" y="1710937"/>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rot="5400000">
              <a:off x="3092277" y="2403430"/>
              <a:ext cx="1130644" cy="107487"/>
              <a:chOff x="2868957" y="1560596"/>
              <a:chExt cx="1130644" cy="107487"/>
            </a:xfrm>
          </p:grpSpPr>
          <p:cxnSp>
            <p:nvCxnSpPr>
              <p:cNvPr id="71" name="Straight Connector 70"/>
              <p:cNvCxnSpPr/>
              <p:nvPr/>
            </p:nvCxnSpPr>
            <p:spPr>
              <a:xfrm>
                <a:off x="2868957" y="1574299"/>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2944128"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027535"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102706"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169638"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244809"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328216"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403387" y="1566457"/>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469289" y="156859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544460" y="156598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627867" y="156598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703038" y="1563368"/>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765852" y="1565824"/>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841023" y="156321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924430" y="156321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999601" y="156059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rot="5400000">
              <a:off x="1673786" y="2403431"/>
              <a:ext cx="1130644" cy="107487"/>
              <a:chOff x="2868957" y="1560596"/>
              <a:chExt cx="1130644" cy="107487"/>
            </a:xfrm>
          </p:grpSpPr>
          <p:cxnSp>
            <p:nvCxnSpPr>
              <p:cNvPr id="55" name="Straight Connector 54"/>
              <p:cNvCxnSpPr/>
              <p:nvPr/>
            </p:nvCxnSpPr>
            <p:spPr>
              <a:xfrm>
                <a:off x="2868957" y="1574299"/>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944128"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027535"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3102706"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3169638"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244809"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3328216"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3403387" y="1566457"/>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3469289" y="156859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544460" y="156598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627867" y="156598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3703038" y="1563368"/>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765852" y="1565824"/>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841023" y="156321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924430" y="156321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3999601" y="156059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2383032" y="3068327"/>
              <a:ext cx="1130644" cy="107487"/>
              <a:chOff x="2868957" y="1560596"/>
              <a:chExt cx="1130644" cy="107487"/>
            </a:xfrm>
          </p:grpSpPr>
          <p:cxnSp>
            <p:nvCxnSpPr>
              <p:cNvPr id="39" name="Straight Connector 38"/>
              <p:cNvCxnSpPr/>
              <p:nvPr/>
            </p:nvCxnSpPr>
            <p:spPr>
              <a:xfrm>
                <a:off x="2868957" y="1574299"/>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944128"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027535"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3102706"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69638" y="1571685"/>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244809"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328216" y="1569071"/>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403387" y="1566457"/>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69289" y="156859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544460" y="156598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627867" y="1565982"/>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3703038" y="1563368"/>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65852" y="1565824"/>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841023" y="156321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3924430" y="1563210"/>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3999601" y="1560596"/>
                <a:ext cx="0" cy="93784"/>
              </a:xfrm>
              <a:prstGeom prst="line">
                <a:avLst/>
              </a:prstGeom>
              <a:ln>
                <a:solidFill>
                  <a:schemeClr val="bg2">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38" name="Rounded Rectangle 37"/>
            <p:cNvSpPr/>
            <p:nvPr/>
          </p:nvSpPr>
          <p:spPr>
            <a:xfrm>
              <a:off x="2239108" y="1781908"/>
              <a:ext cx="1418492" cy="1350530"/>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TextBox 86"/>
          <p:cNvSpPr txBox="1"/>
          <p:nvPr/>
        </p:nvSpPr>
        <p:spPr>
          <a:xfrm>
            <a:off x="553373" y="4269428"/>
            <a:ext cx="2801230" cy="331297"/>
          </a:xfrm>
          <a:prstGeom prst="rect">
            <a:avLst/>
          </a:prstGeom>
          <a:noFill/>
          <a:effectLst>
            <a:outerShdw blurRad="76200" dist="12700" dir="2700000" sy="-23000" kx="-800400" algn="bl" rotWithShape="0">
              <a:prstClr val="black">
                <a:alpha val="20000"/>
              </a:prstClr>
            </a:outerShdw>
          </a:effectLst>
        </p:spPr>
        <p:txBody>
          <a:bodyPr vert="horz" wrap="none" lIns="0" tIns="0" rIns="0" bIns="0" rtlCol="0">
            <a:noAutofit/>
          </a:bodyPr>
          <a:lstStyle/>
          <a:p>
            <a:pPr algn="ctr"/>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Vector/Crypto</a:t>
            </a:r>
            <a:b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br>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Instructions</a:t>
            </a:r>
          </a:p>
        </p:txBody>
      </p:sp>
      <p:sp>
        <p:nvSpPr>
          <p:cNvPr id="88" name="TextBox 87"/>
          <p:cNvSpPr txBox="1"/>
          <p:nvPr/>
        </p:nvSpPr>
        <p:spPr>
          <a:xfrm>
            <a:off x="3467284" y="4494811"/>
            <a:ext cx="2783916" cy="299465"/>
          </a:xfrm>
          <a:prstGeom prst="rect">
            <a:avLst/>
          </a:prstGeom>
          <a:noFill/>
          <a:effectLst>
            <a:outerShdw blurRad="76200" dist="12700" dir="2700000" sy="-23000" kx="-800400" algn="bl" rotWithShape="0">
              <a:prstClr val="black">
                <a:alpha val="20000"/>
              </a:prstClr>
            </a:outerShdw>
          </a:effectLst>
        </p:spPr>
        <p:txBody>
          <a:bodyPr vert="horz" wrap="none" lIns="0" tIns="0" rIns="0" bIns="0" rtlCol="0">
            <a:noAutofit/>
          </a:bodyPr>
          <a:lstStyle/>
          <a:p>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Quick Assist</a:t>
            </a:r>
            <a:endParaRPr lang="en-US"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endParaRPr>
          </a:p>
        </p:txBody>
      </p:sp>
      <p:sp>
        <p:nvSpPr>
          <p:cNvPr id="89" name="TextBox 88"/>
          <p:cNvSpPr txBox="1"/>
          <p:nvPr/>
        </p:nvSpPr>
        <p:spPr>
          <a:xfrm>
            <a:off x="5228688" y="4276407"/>
            <a:ext cx="2813886" cy="303952"/>
          </a:xfrm>
          <a:prstGeom prst="rect">
            <a:avLst/>
          </a:prstGeom>
          <a:noFill/>
          <a:effectLst>
            <a:outerShdw blurRad="76200" dist="12700" dir="2700000" sy="-23000" kx="-800400" algn="bl" rotWithShape="0">
              <a:prstClr val="black">
                <a:alpha val="20000"/>
              </a:prstClr>
            </a:outerShdw>
          </a:effectLst>
        </p:spPr>
        <p:txBody>
          <a:bodyPr vert="horz" wrap="none" lIns="0" tIns="0" rIns="0" bIns="0" rtlCol="0">
            <a:noAutofit/>
          </a:bodyPr>
          <a:lstStyle/>
          <a:p>
            <a:pPr algn="ctr"/>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Future </a:t>
            </a:r>
            <a:b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br>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On-core </a:t>
            </a:r>
            <a:r>
              <a:rPr lang="en-GB" sz="2400" dirty="0" err="1"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Accel</a:t>
            </a:r>
            <a:endParaRPr lang="en-US"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endParaRPr>
          </a:p>
        </p:txBody>
      </p:sp>
      <p:sp>
        <p:nvSpPr>
          <p:cNvPr id="90" name="TextBox 89"/>
          <p:cNvSpPr txBox="1"/>
          <p:nvPr/>
        </p:nvSpPr>
        <p:spPr>
          <a:xfrm>
            <a:off x="7940365" y="4225306"/>
            <a:ext cx="2180540" cy="289550"/>
          </a:xfrm>
          <a:prstGeom prst="rect">
            <a:avLst/>
          </a:prstGeom>
          <a:noFill/>
          <a:effectLst>
            <a:outerShdw blurRad="76200" dist="12700" dir="2700000" sy="-23000" kx="-800400" algn="bl" rotWithShape="0">
              <a:prstClr val="black">
                <a:alpha val="20000"/>
              </a:prstClr>
            </a:outerShdw>
          </a:effectLst>
        </p:spPr>
        <p:txBody>
          <a:bodyPr vert="horz" wrap="none" lIns="0" tIns="0" rIns="0" bIns="0" rtlCol="0">
            <a:noAutofit/>
          </a:bodyPr>
          <a:lstStyle/>
          <a:p>
            <a:pPr algn="ctr"/>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Future</a:t>
            </a:r>
            <a:b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br>
            <a:r>
              <a:rPr lang="en-GB"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rPr>
              <a:t>Accelerators</a:t>
            </a:r>
            <a:endParaRPr lang="en-US" sz="2400" dirty="0" smtClean="0">
              <a:effectLst>
                <a:outerShdw blurRad="38100" dist="38100" dir="2700000" algn="tl">
                  <a:srgbClr val="000000">
                    <a:alpha val="43137"/>
                  </a:srgbClr>
                </a:outerShdw>
              </a:effectLst>
              <a:latin typeface="Intel Clear" panose="020B0604020203020204" pitchFamily="34" charset="0"/>
              <a:ea typeface="Intel Clear" panose="020B0604020203020204" pitchFamily="34" charset="0"/>
              <a:cs typeface="Intel Clear" panose="020B0604020203020204" pitchFamily="34" charset="0"/>
            </a:endParaRPr>
          </a:p>
        </p:txBody>
      </p:sp>
      <p:sp>
        <p:nvSpPr>
          <p:cNvPr id="91" name="TextBox 90"/>
          <p:cNvSpPr txBox="1"/>
          <p:nvPr/>
        </p:nvSpPr>
        <p:spPr>
          <a:xfrm>
            <a:off x="2849304" y="5976161"/>
            <a:ext cx="1476273" cy="267004"/>
          </a:xfrm>
          <a:prstGeom prst="rect">
            <a:avLst/>
          </a:prstGeom>
          <a:noFill/>
        </p:spPr>
        <p:txBody>
          <a:bodyPr vert="horz" wrap="none" lIns="0" tIns="0" rIns="0" bIns="0" rtlCol="0">
            <a:noAutofit/>
          </a:bodyPr>
          <a:lstStyle/>
          <a:p>
            <a:r>
              <a:rPr lang="en-GB" sz="3200" dirty="0" smtClean="0"/>
              <a:t>2017</a:t>
            </a:r>
            <a:endParaRPr lang="en-US" sz="3200" dirty="0" smtClean="0"/>
          </a:p>
        </p:txBody>
      </p:sp>
      <p:sp>
        <p:nvSpPr>
          <p:cNvPr id="92" name="TextBox 91"/>
          <p:cNvSpPr txBox="1"/>
          <p:nvPr/>
        </p:nvSpPr>
        <p:spPr>
          <a:xfrm>
            <a:off x="10400755" y="6020980"/>
            <a:ext cx="1476273" cy="267004"/>
          </a:xfrm>
          <a:prstGeom prst="rect">
            <a:avLst/>
          </a:prstGeom>
          <a:noFill/>
        </p:spPr>
        <p:txBody>
          <a:bodyPr vert="horz" wrap="none" lIns="0" tIns="0" rIns="0" bIns="0" rtlCol="0">
            <a:noAutofit/>
          </a:bodyPr>
          <a:lstStyle/>
          <a:p>
            <a:r>
              <a:rPr lang="en-GB" sz="3200" dirty="0" smtClean="0"/>
              <a:t>2019</a:t>
            </a:r>
            <a:endParaRPr lang="en-US" sz="3200" dirty="0" smtClean="0"/>
          </a:p>
        </p:txBody>
      </p:sp>
      <p:sp>
        <p:nvSpPr>
          <p:cNvPr id="93" name="Rounded Rectangle 92"/>
          <p:cNvSpPr/>
          <p:nvPr/>
        </p:nvSpPr>
        <p:spPr>
          <a:xfrm>
            <a:off x="584545" y="2832390"/>
            <a:ext cx="10600315" cy="974848"/>
          </a:xfrm>
          <a:prstGeom prst="roundRect">
            <a:avLst>
              <a:gd name="adj" fmla="val 5727"/>
            </a:avLst>
          </a:prstGeom>
          <a:noFill/>
          <a:ln w="57150">
            <a:solidFill>
              <a:srgbClr val="7030A0"/>
            </a:solidFill>
          </a:ln>
          <a:effectLst/>
        </p:spPr>
        <p:style>
          <a:lnRef idx="1">
            <a:schemeClr val="accent1"/>
          </a:lnRef>
          <a:fillRef idx="3">
            <a:schemeClr val="accent1"/>
          </a:fillRef>
          <a:effectRef idx="2">
            <a:schemeClr val="accent1"/>
          </a:effectRef>
          <a:fontRef idx="minor">
            <a:schemeClr val="lt1"/>
          </a:fontRef>
        </p:style>
        <p:txBody>
          <a:bodyPr tIns="0" rtlCol="0" anchor="ctr"/>
          <a:lstStyle/>
          <a:p>
            <a:pPr algn="ctr"/>
            <a:r>
              <a:rPr lang="en-GB" sz="3600" b="1" dirty="0">
                <a:solidFill>
                  <a:schemeClr val="tx1"/>
                </a:solidFill>
              </a:rPr>
              <a:t>DPDK</a:t>
            </a:r>
            <a:endParaRPr lang="en-GB" sz="3600" b="1" dirty="0" smtClean="0">
              <a:solidFill>
                <a:schemeClr val="tx1"/>
              </a:solidFill>
            </a:endParaRPr>
          </a:p>
        </p:txBody>
      </p:sp>
      <p:sp>
        <p:nvSpPr>
          <p:cNvPr id="94" name="Rounded Rectangle 93"/>
          <p:cNvSpPr/>
          <p:nvPr/>
        </p:nvSpPr>
        <p:spPr>
          <a:xfrm>
            <a:off x="584545" y="1762744"/>
            <a:ext cx="10600315" cy="1006544"/>
          </a:xfrm>
          <a:prstGeom prst="roundRect">
            <a:avLst>
              <a:gd name="adj" fmla="val 5727"/>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tIns="0" rtlCol="0" anchor="ctr" anchorCtr="0"/>
          <a:lstStyle/>
          <a:p>
            <a:pPr algn="ctr"/>
            <a:r>
              <a:rPr lang="en-GB" sz="3600" b="1" dirty="0" smtClean="0">
                <a:solidFill>
                  <a:schemeClr val="tx1"/>
                </a:solidFill>
              </a:rPr>
              <a:t>VPP</a:t>
            </a:r>
            <a:endParaRPr lang="en-US" sz="3600" b="1" dirty="0">
              <a:solidFill>
                <a:schemeClr val="tx1"/>
              </a:solidFill>
            </a:endParaRPr>
          </a:p>
        </p:txBody>
      </p:sp>
      <p:pic>
        <p:nvPicPr>
          <p:cNvPr id="95" name="Picture 94"/>
          <p:cNvPicPr>
            <a:picLocks noChangeAspect="1"/>
          </p:cNvPicPr>
          <p:nvPr/>
        </p:nvPicPr>
        <p:blipFill>
          <a:blip r:embed="rId5"/>
          <a:stretch>
            <a:fillRect/>
          </a:stretch>
        </p:blipFill>
        <p:spPr>
          <a:xfrm>
            <a:off x="1962152" y="3244789"/>
            <a:ext cx="1874850" cy="388920"/>
          </a:xfrm>
          <a:prstGeom prst="rect">
            <a:avLst/>
          </a:prstGeom>
        </p:spPr>
      </p:pic>
      <p:pic>
        <p:nvPicPr>
          <p:cNvPr id="96" name="Picture 9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2921" y="1823499"/>
            <a:ext cx="1707354" cy="747561"/>
          </a:xfrm>
          <a:prstGeom prst="rect">
            <a:avLst/>
          </a:prstGeom>
        </p:spPr>
      </p:pic>
      <p:sp>
        <p:nvSpPr>
          <p:cNvPr id="97" name="Rounded Rectangle 96"/>
          <p:cNvSpPr/>
          <p:nvPr/>
        </p:nvSpPr>
        <p:spPr>
          <a:xfrm>
            <a:off x="584545" y="2661656"/>
            <a:ext cx="10600315" cy="361658"/>
          </a:xfrm>
          <a:prstGeom prst="roundRect">
            <a:avLst>
              <a:gd name="adj" fmla="val 5727"/>
            </a:avLst>
          </a:prstGeom>
          <a:solidFill>
            <a:srgbClr val="0071C5"/>
          </a:solidFill>
          <a:ln w="57150">
            <a:solidFill>
              <a:srgbClr val="0071C5"/>
            </a:solidFill>
          </a:ln>
          <a:effectLst/>
        </p:spPr>
        <p:style>
          <a:lnRef idx="1">
            <a:schemeClr val="accent1"/>
          </a:lnRef>
          <a:fillRef idx="3">
            <a:schemeClr val="accent1"/>
          </a:fillRef>
          <a:effectRef idx="2">
            <a:schemeClr val="accent1"/>
          </a:effectRef>
          <a:fontRef idx="minor">
            <a:schemeClr val="lt1"/>
          </a:fontRef>
        </p:style>
        <p:txBody>
          <a:bodyPr tIns="0" rtlCol="0" anchor="ctr" anchorCtr="0"/>
          <a:lstStyle/>
          <a:p>
            <a:pPr algn="ctr"/>
            <a:r>
              <a:rPr lang="en-GB" sz="2800" b="1" dirty="0" smtClean="0">
                <a:solidFill>
                  <a:schemeClr val="bg1"/>
                </a:solidFill>
              </a:rPr>
              <a:t>Cryptodev API</a:t>
            </a:r>
            <a:endParaRPr lang="en-US" sz="2800" b="1" dirty="0">
              <a:solidFill>
                <a:schemeClr val="bg1"/>
              </a:solidFill>
            </a:endParaRPr>
          </a:p>
        </p:txBody>
      </p:sp>
      <p:sp>
        <p:nvSpPr>
          <p:cNvPr id="100" name="TextBox 99"/>
          <p:cNvSpPr txBox="1"/>
          <p:nvPr/>
        </p:nvSpPr>
        <p:spPr>
          <a:xfrm>
            <a:off x="7334316" y="6095253"/>
            <a:ext cx="1476273" cy="267004"/>
          </a:xfrm>
          <a:prstGeom prst="rect">
            <a:avLst/>
          </a:prstGeom>
          <a:noFill/>
        </p:spPr>
        <p:txBody>
          <a:bodyPr vert="horz" wrap="none" lIns="0" tIns="0" rIns="0" bIns="0" rtlCol="0">
            <a:noAutofit/>
          </a:bodyPr>
          <a:lstStyle/>
          <a:p>
            <a:r>
              <a:rPr lang="en-GB" sz="3200" dirty="0" smtClean="0"/>
              <a:t>2018</a:t>
            </a:r>
            <a:endParaRPr lang="en-US" sz="3200" dirty="0" smtClean="0"/>
          </a:p>
        </p:txBody>
      </p:sp>
    </p:spTree>
    <p:extLst>
      <p:ext uri="{BB962C8B-B14F-4D97-AF65-F5344CB8AC3E}">
        <p14:creationId xmlns:p14="http://schemas.microsoft.com/office/powerpoint/2010/main" val="134839467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new features</a:t>
            </a:r>
            <a:endParaRPr sz="4000" dirty="0"/>
          </a:p>
        </p:txBody>
      </p:sp>
    </p:spTree>
    <p:extLst>
      <p:ext uri="{BB962C8B-B14F-4D97-AF65-F5344CB8AC3E}">
        <p14:creationId xmlns:p14="http://schemas.microsoft.com/office/powerpoint/2010/main" val="1892606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CC8E1A-A953-FA40-9E8D-D790E7D153E7}" type="slidenum">
              <a:rPr lang="en-US" smtClean="0">
                <a:solidFill>
                  <a:prstClr val="black">
                    <a:tint val="75000"/>
                  </a:prstClr>
                </a:solidFill>
              </a:rPr>
              <a:pPr/>
              <a:t>28</a:t>
            </a:fld>
            <a:endParaRPr lang="en-US">
              <a:solidFill>
                <a:prstClr val="black">
                  <a:tint val="75000"/>
                </a:prstClr>
              </a:solidFill>
            </a:endParaRPr>
          </a:p>
        </p:txBody>
      </p:sp>
      <p:sp>
        <p:nvSpPr>
          <p:cNvPr id="3" name="Title 2"/>
          <p:cNvSpPr>
            <a:spLocks noGrp="1"/>
          </p:cNvSpPr>
          <p:nvPr>
            <p:ph type="title"/>
          </p:nvPr>
        </p:nvSpPr>
        <p:spPr>
          <a:xfrm>
            <a:off x="838199" y="-25012"/>
            <a:ext cx="10515600" cy="1325563"/>
          </a:xfrm>
        </p:spPr>
        <p:txBody>
          <a:bodyPr/>
          <a:lstStyle/>
          <a:p>
            <a:r>
              <a:rPr lang="en-US" dirty="0" smtClean="0"/>
              <a:t>Rapid Release Cadence </a:t>
            </a:r>
            <a:r>
              <a:rPr lang="mr-IN" dirty="0" smtClean="0"/>
              <a:t>–</a:t>
            </a:r>
            <a:r>
              <a:rPr lang="en-US" dirty="0" smtClean="0"/>
              <a:t> ~3 months</a:t>
            </a:r>
            <a:endParaRPr lang="en-US" dirty="0"/>
          </a:p>
        </p:txBody>
      </p:sp>
      <p:cxnSp>
        <p:nvCxnSpPr>
          <p:cNvPr id="39" name="Straight Arrow Connector 38"/>
          <p:cNvCxnSpPr/>
          <p:nvPr/>
        </p:nvCxnSpPr>
        <p:spPr>
          <a:xfrm>
            <a:off x="1301858" y="2138766"/>
            <a:ext cx="9595440"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1305734" y="1439879"/>
            <a:ext cx="1410345" cy="1000880"/>
            <a:chOff x="1053241" y="1447852"/>
            <a:chExt cx="1410345" cy="1000880"/>
          </a:xfrm>
        </p:grpSpPr>
        <p:cxnSp>
          <p:nvCxnSpPr>
            <p:cNvPr id="46" name="Straight Connector 45"/>
            <p:cNvCxnSpPr/>
            <p:nvPr/>
          </p:nvCxnSpPr>
          <p:spPr>
            <a:xfrm>
              <a:off x="1611824" y="1921790"/>
              <a:ext cx="0" cy="526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53241" y="1447852"/>
              <a:ext cx="1410345" cy="461665"/>
            </a:xfrm>
            <a:prstGeom prst="rect">
              <a:avLst/>
            </a:prstGeom>
            <a:noFill/>
          </p:spPr>
          <p:txBody>
            <a:bodyPr wrap="square" rtlCol="0">
              <a:spAutoFit/>
            </a:bodyPr>
            <a:lstStyle/>
            <a:p>
              <a:r>
                <a:rPr lang="en-US" sz="1200" b="1" dirty="0" smtClean="0">
                  <a:solidFill>
                    <a:prstClr val="black"/>
                  </a:solidFill>
                </a:rPr>
                <a:t>16-06</a:t>
              </a:r>
            </a:p>
            <a:p>
              <a:r>
                <a:rPr lang="en-US" sz="1200" b="1" dirty="0" smtClean="0">
                  <a:solidFill>
                    <a:prstClr val="black"/>
                  </a:solidFill>
                </a:rPr>
                <a:t>Release- VPP</a:t>
              </a:r>
            </a:p>
          </p:txBody>
        </p:sp>
      </p:grpSp>
      <p:grpSp>
        <p:nvGrpSpPr>
          <p:cNvPr id="48" name="Group 47"/>
          <p:cNvGrpSpPr/>
          <p:nvPr/>
        </p:nvGrpSpPr>
        <p:grpSpPr>
          <a:xfrm>
            <a:off x="3759335" y="1138585"/>
            <a:ext cx="1925018" cy="1317887"/>
            <a:chOff x="1038386" y="1130845"/>
            <a:chExt cx="1925018" cy="1317887"/>
          </a:xfrm>
        </p:grpSpPr>
        <p:cxnSp>
          <p:nvCxnSpPr>
            <p:cNvPr id="49" name="Straight Connector 48"/>
            <p:cNvCxnSpPr/>
            <p:nvPr/>
          </p:nvCxnSpPr>
          <p:spPr>
            <a:xfrm>
              <a:off x="1611824" y="1921790"/>
              <a:ext cx="0" cy="526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038386" y="1130845"/>
              <a:ext cx="1925018" cy="830997"/>
            </a:xfrm>
            <a:prstGeom prst="rect">
              <a:avLst/>
            </a:prstGeom>
            <a:noFill/>
          </p:spPr>
          <p:txBody>
            <a:bodyPr wrap="square" rtlCol="0">
              <a:spAutoFit/>
            </a:bodyPr>
            <a:lstStyle/>
            <a:p>
              <a:r>
                <a:rPr lang="en-US" sz="1200" b="1" dirty="0" smtClean="0">
                  <a:solidFill>
                    <a:prstClr val="black"/>
                  </a:solidFill>
                </a:rPr>
                <a:t>16-09</a:t>
              </a:r>
            </a:p>
            <a:p>
              <a:r>
                <a:rPr lang="en-US" sz="1200" b="1" dirty="0" smtClean="0">
                  <a:solidFill>
                    <a:prstClr val="black"/>
                  </a:solidFill>
                </a:rPr>
                <a:t>Release:</a:t>
              </a:r>
            </a:p>
            <a:p>
              <a:r>
                <a:rPr lang="en-US" sz="1200" b="1" dirty="0" smtClean="0">
                  <a:solidFill>
                    <a:prstClr val="black"/>
                  </a:solidFill>
                </a:rPr>
                <a:t>VPP, Honeycomb, NSH_SFC, ONE</a:t>
              </a:r>
            </a:p>
          </p:txBody>
        </p:sp>
      </p:grpSp>
      <p:grpSp>
        <p:nvGrpSpPr>
          <p:cNvPr id="51" name="Group 50"/>
          <p:cNvGrpSpPr/>
          <p:nvPr/>
        </p:nvGrpSpPr>
        <p:grpSpPr>
          <a:xfrm>
            <a:off x="6196792" y="1113466"/>
            <a:ext cx="1925018" cy="1335266"/>
            <a:chOff x="1036151" y="1113466"/>
            <a:chExt cx="1925018" cy="1335266"/>
          </a:xfrm>
        </p:grpSpPr>
        <p:cxnSp>
          <p:nvCxnSpPr>
            <p:cNvPr id="52" name="Straight Connector 51"/>
            <p:cNvCxnSpPr/>
            <p:nvPr/>
          </p:nvCxnSpPr>
          <p:spPr>
            <a:xfrm>
              <a:off x="1611824" y="1921790"/>
              <a:ext cx="0" cy="526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36151" y="1113466"/>
              <a:ext cx="1925018" cy="830997"/>
            </a:xfrm>
            <a:prstGeom prst="rect">
              <a:avLst/>
            </a:prstGeom>
            <a:noFill/>
          </p:spPr>
          <p:txBody>
            <a:bodyPr wrap="square" rtlCol="0">
              <a:spAutoFit/>
            </a:bodyPr>
            <a:lstStyle/>
            <a:p>
              <a:r>
                <a:rPr lang="en-US" sz="1200" b="1" dirty="0" smtClean="0">
                  <a:solidFill>
                    <a:prstClr val="black"/>
                  </a:solidFill>
                </a:rPr>
                <a:t>17-01</a:t>
              </a:r>
            </a:p>
            <a:p>
              <a:r>
                <a:rPr lang="en-US" sz="1200" b="1" dirty="0" smtClean="0">
                  <a:solidFill>
                    <a:prstClr val="black"/>
                  </a:solidFill>
                </a:rPr>
                <a:t>Release:</a:t>
              </a:r>
            </a:p>
            <a:p>
              <a:r>
                <a:rPr lang="en-US" sz="1200" b="1" dirty="0" smtClean="0">
                  <a:solidFill>
                    <a:prstClr val="black"/>
                  </a:solidFill>
                </a:rPr>
                <a:t>VPP, Honeycomb, NSH_SFC, ONE</a:t>
              </a:r>
            </a:p>
          </p:txBody>
        </p:sp>
      </p:grpSp>
      <p:grpSp>
        <p:nvGrpSpPr>
          <p:cNvPr id="54" name="Group 53"/>
          <p:cNvGrpSpPr/>
          <p:nvPr/>
        </p:nvGrpSpPr>
        <p:grpSpPr>
          <a:xfrm>
            <a:off x="408984" y="2478854"/>
            <a:ext cx="2696572" cy="4838806"/>
            <a:chOff x="3067301" y="2324101"/>
            <a:chExt cx="2696572" cy="4838806"/>
          </a:xfrm>
        </p:grpSpPr>
        <p:sp>
          <p:nvSpPr>
            <p:cNvPr id="55" name="Rounded Rectangle 54"/>
            <p:cNvSpPr/>
            <p:nvPr/>
          </p:nvSpPr>
          <p:spPr>
            <a:xfrm>
              <a:off x="3447789" y="2324101"/>
              <a:ext cx="2190375" cy="3727994"/>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56" name="Rounded Rectangle 55"/>
            <p:cNvSpPr/>
            <p:nvPr/>
          </p:nvSpPr>
          <p:spPr>
            <a:xfrm>
              <a:off x="3683843" y="2529431"/>
              <a:ext cx="1768987" cy="309215"/>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16-06 New Features</a:t>
              </a:r>
              <a:endParaRPr lang="en-US" sz="1330" dirty="0">
                <a:solidFill>
                  <a:prstClr val="white"/>
                </a:solidFill>
              </a:endParaRPr>
            </a:p>
          </p:txBody>
        </p:sp>
        <p:sp>
          <p:nvSpPr>
            <p:cNvPr id="57" name="TextBox 56"/>
            <p:cNvSpPr txBox="1"/>
            <p:nvPr/>
          </p:nvSpPr>
          <p:spPr>
            <a:xfrm>
              <a:off x="3067301" y="2838646"/>
              <a:ext cx="2696572" cy="4324261"/>
            </a:xfrm>
            <a:prstGeom prst="rect">
              <a:avLst/>
            </a:prstGeom>
            <a:noFill/>
          </p:spPr>
          <p:txBody>
            <a:bodyPr wrap="none" rtlCol="0">
              <a:spAutoFit/>
            </a:bodyPr>
            <a:lstStyle/>
            <a:p>
              <a:pPr lvl="1"/>
              <a:r>
                <a:rPr lang="en-US" sz="1100" b="1" dirty="0">
                  <a:solidFill>
                    <a:prstClr val="white"/>
                  </a:solidFill>
                  <a:ea typeface="Arial" charset="0"/>
                  <a:cs typeface="Arial" charset="0"/>
                </a:rPr>
                <a:t>Enhanced Switching &amp; Routing</a:t>
              </a:r>
            </a:p>
            <a:p>
              <a:pPr lvl="1"/>
              <a:r>
                <a:rPr lang="en-US" sz="1100" b="1" dirty="0" smtClean="0">
                  <a:solidFill>
                    <a:schemeClr val="bg1"/>
                  </a:solidFill>
                  <a:ea typeface="Arial" charset="0"/>
                  <a:cs typeface="Arial" charset="0"/>
                </a:rPr>
                <a:t>    </a:t>
              </a:r>
              <a:r>
                <a:rPr lang="en-US" sz="1100" b="1" dirty="0">
                  <a:solidFill>
                    <a:schemeClr val="bg1"/>
                  </a:solidFill>
                </a:rPr>
                <a:t>SRv6 spray use-case (IP-TV)</a:t>
              </a:r>
              <a:endParaRPr lang="en-US" sz="1100" b="1" dirty="0" smtClean="0">
                <a:solidFill>
                  <a:schemeClr val="bg1"/>
                </a:solidFill>
                <a:ea typeface="Arial" charset="0"/>
                <a:cs typeface="Arial" charset="0"/>
              </a:endParaRPr>
            </a:p>
            <a:p>
              <a:pPr lvl="1"/>
              <a:r>
                <a:rPr lang="en-US" sz="1100" b="1" dirty="0" smtClean="0">
                  <a:solidFill>
                    <a:prstClr val="white"/>
                  </a:solidFill>
                  <a:ea typeface="Arial" charset="0"/>
                  <a:cs typeface="Arial" charset="0"/>
                </a:rPr>
                <a:t>    LISP </a:t>
              </a:r>
              <a:r>
                <a:rPr lang="en-US" sz="1100" b="1" dirty="0" err="1" smtClean="0">
                  <a:solidFill>
                    <a:prstClr val="white"/>
                  </a:solidFill>
                  <a:ea typeface="Arial" charset="0"/>
                  <a:cs typeface="Arial" charset="0"/>
                </a:rPr>
                <a:t>xTR</a:t>
              </a:r>
              <a:r>
                <a:rPr lang="en-US" sz="1100" b="1" dirty="0" smtClean="0">
                  <a:solidFill>
                    <a:prstClr val="white"/>
                  </a:solidFill>
                  <a:ea typeface="Arial" charset="0"/>
                  <a:cs typeface="Arial" charset="0"/>
                </a:rPr>
                <a:t> support</a:t>
              </a:r>
            </a:p>
            <a:p>
              <a:pPr lvl="1"/>
              <a:r>
                <a:rPr lang="en-US" sz="1100" b="1" dirty="0" smtClean="0">
                  <a:solidFill>
                    <a:prstClr val="white"/>
                  </a:solidFill>
                  <a:ea typeface="Arial" charset="0"/>
                  <a:cs typeface="Arial" charset="0"/>
                </a:rPr>
                <a:t>    VXLAN </a:t>
              </a:r>
              <a:r>
                <a:rPr lang="en-US" sz="1100" b="1" dirty="0">
                  <a:solidFill>
                    <a:prstClr val="white"/>
                  </a:solidFill>
                  <a:ea typeface="Arial" charset="0"/>
                  <a:cs typeface="Arial" charset="0"/>
                </a:rPr>
                <a:t>over IPv6 underlay</a:t>
              </a:r>
            </a:p>
            <a:p>
              <a:pPr lvl="1"/>
              <a:r>
                <a:rPr lang="en-US" sz="1100" b="1" dirty="0" smtClean="0">
                  <a:solidFill>
                    <a:prstClr val="white"/>
                  </a:solidFill>
                  <a:ea typeface="Arial" charset="0"/>
                  <a:cs typeface="Arial" charset="0"/>
                </a:rPr>
                <a:t>    per </a:t>
              </a:r>
              <a:r>
                <a:rPr lang="en-US" sz="1100" b="1" dirty="0">
                  <a:solidFill>
                    <a:prstClr val="white"/>
                  </a:solidFill>
                  <a:ea typeface="Arial" charset="0"/>
                  <a:cs typeface="Arial" charset="0"/>
                </a:rPr>
                <a:t>interface whitelists</a:t>
              </a:r>
            </a:p>
            <a:p>
              <a:pPr lvl="1"/>
              <a:r>
                <a:rPr lang="en-US" sz="1100" b="1" dirty="0" smtClean="0">
                  <a:solidFill>
                    <a:prstClr val="white"/>
                  </a:solidFill>
                  <a:ea typeface="Arial" charset="0"/>
                  <a:cs typeface="Arial" charset="0"/>
                </a:rPr>
                <a:t>    shared </a:t>
              </a:r>
              <a:r>
                <a:rPr lang="en-US" sz="1100" b="1" dirty="0">
                  <a:solidFill>
                    <a:prstClr val="white"/>
                  </a:solidFill>
                  <a:ea typeface="Arial" charset="0"/>
                  <a:cs typeface="Arial" charset="0"/>
                </a:rPr>
                <a:t>adjacencies in </a:t>
              </a:r>
              <a:r>
                <a:rPr lang="en-US" sz="1100" b="1" dirty="0" smtClean="0">
                  <a:solidFill>
                    <a:prstClr val="white"/>
                  </a:solidFill>
                  <a:ea typeface="Arial" charset="0"/>
                  <a:cs typeface="Arial" charset="0"/>
                </a:rPr>
                <a:t>FIB</a:t>
              </a:r>
            </a:p>
            <a:p>
              <a:pPr lvl="1"/>
              <a:r>
                <a:rPr lang="en-US" sz="1100" b="1" dirty="0" smtClean="0">
                  <a:solidFill>
                    <a:prstClr val="white"/>
                  </a:solidFill>
                  <a:ea typeface="Arial" charset="0"/>
                  <a:cs typeface="Arial" charset="0"/>
                </a:rPr>
                <a:t>Improves interface </a:t>
              </a:r>
              <a:r>
                <a:rPr lang="en-US" sz="1100" b="1" dirty="0">
                  <a:solidFill>
                    <a:prstClr val="white"/>
                  </a:solidFill>
                  <a:ea typeface="Arial" charset="0"/>
                  <a:cs typeface="Arial" charset="0"/>
                </a:rPr>
                <a:t>support</a:t>
              </a:r>
            </a:p>
            <a:p>
              <a:pPr lvl="1"/>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vhost</a:t>
              </a:r>
              <a:r>
                <a:rPr lang="en-US" sz="1100" b="1" dirty="0" smtClean="0">
                  <a:solidFill>
                    <a:prstClr val="white"/>
                  </a:solidFill>
                  <a:ea typeface="Arial" charset="0"/>
                  <a:cs typeface="Arial" charset="0"/>
                </a:rPr>
                <a:t>-user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jumbo frames</a:t>
              </a:r>
              <a:endParaRPr lang="en-US" sz="1100" b="1" dirty="0">
                <a:solidFill>
                  <a:prstClr val="white"/>
                </a:solidFill>
                <a:ea typeface="Arial" charset="0"/>
                <a:cs typeface="Arial" charset="0"/>
              </a:endParaRPr>
            </a:p>
            <a:p>
              <a:pPr lvl="1"/>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Netmap</a:t>
              </a:r>
              <a:r>
                <a:rPr lang="en-US" sz="1100" b="1" dirty="0" smtClean="0">
                  <a:solidFill>
                    <a:prstClr val="white"/>
                  </a:solidFill>
                  <a:ea typeface="Arial" charset="0"/>
                  <a:cs typeface="Arial" charset="0"/>
                </a:rPr>
                <a:t> </a:t>
              </a:r>
              <a:r>
                <a:rPr lang="en-US" sz="1100" b="1" dirty="0">
                  <a:solidFill>
                    <a:prstClr val="white"/>
                  </a:solidFill>
                  <a:ea typeface="Arial" charset="0"/>
                  <a:cs typeface="Arial" charset="0"/>
                </a:rPr>
                <a:t>interface support</a:t>
              </a:r>
            </a:p>
            <a:p>
              <a:pPr lvl="1"/>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AF_Packet</a:t>
              </a:r>
              <a:r>
                <a:rPr lang="en-US" sz="1100" b="1" dirty="0" smtClean="0">
                  <a:solidFill>
                    <a:prstClr val="white"/>
                  </a:solidFill>
                  <a:ea typeface="Arial" charset="0"/>
                  <a:cs typeface="Arial" charset="0"/>
                </a:rPr>
                <a:t> </a:t>
              </a:r>
              <a:r>
                <a:rPr lang="en-US" sz="1100" b="1" dirty="0">
                  <a:solidFill>
                    <a:prstClr val="white"/>
                  </a:solidFill>
                  <a:ea typeface="Arial" charset="0"/>
                  <a:cs typeface="Arial" charset="0"/>
                </a:rPr>
                <a:t>interface support</a:t>
              </a:r>
            </a:p>
            <a:p>
              <a:pPr lvl="1"/>
              <a:r>
                <a:rPr lang="en-US" sz="1100" b="1" dirty="0" smtClean="0">
                  <a:solidFill>
                    <a:prstClr val="white"/>
                  </a:solidFill>
                  <a:ea typeface="Arial" charset="0"/>
                  <a:cs typeface="Arial" charset="0"/>
                </a:rPr>
                <a:t>Improved programmability</a:t>
              </a:r>
              <a:endParaRPr lang="en-US" sz="1100" b="1" dirty="0">
                <a:solidFill>
                  <a:prstClr val="white"/>
                </a:solidFill>
                <a:ea typeface="Arial" charset="0"/>
                <a:cs typeface="Arial" charset="0"/>
              </a:endParaRPr>
            </a:p>
            <a:p>
              <a:pPr lvl="1"/>
              <a:r>
                <a:rPr lang="en-US" sz="1100" b="1" dirty="0" smtClean="0">
                  <a:solidFill>
                    <a:prstClr val="white"/>
                  </a:solidFill>
                  <a:ea typeface="Arial" charset="0"/>
                  <a:cs typeface="Arial" charset="0"/>
                </a:rPr>
                <a:t>    Python </a:t>
              </a:r>
              <a:r>
                <a:rPr lang="en-US" sz="1100" b="1" dirty="0">
                  <a:solidFill>
                    <a:prstClr val="white"/>
                  </a:solidFill>
                  <a:ea typeface="Arial" charset="0"/>
                  <a:cs typeface="Arial" charset="0"/>
                </a:rPr>
                <a:t>API bindings</a:t>
              </a:r>
            </a:p>
            <a:p>
              <a:pPr lvl="1"/>
              <a:r>
                <a:rPr lang="en-US" sz="1100" b="1" dirty="0" smtClean="0">
                  <a:solidFill>
                    <a:prstClr val="white"/>
                  </a:solidFill>
                  <a:ea typeface="Arial" charset="0"/>
                  <a:cs typeface="Arial" charset="0"/>
                </a:rPr>
                <a:t>    Enhanced </a:t>
              </a:r>
              <a:r>
                <a:rPr lang="en-US" sz="1100" b="1" dirty="0">
                  <a:solidFill>
                    <a:prstClr val="white"/>
                  </a:solidFill>
                  <a:ea typeface="Arial" charset="0"/>
                  <a:cs typeface="Arial" charset="0"/>
                </a:rPr>
                <a:t>JVPP Java API bindings</a:t>
              </a:r>
            </a:p>
            <a:p>
              <a:pPr lvl="1"/>
              <a:r>
                <a:rPr lang="en-US" sz="1100" b="1" dirty="0" smtClean="0">
                  <a:solidFill>
                    <a:prstClr val="white"/>
                  </a:solidFill>
                  <a:ea typeface="Arial" charset="0"/>
                  <a:cs typeface="Arial" charset="0"/>
                </a:rPr>
                <a:t>    Enhanced </a:t>
              </a:r>
              <a:r>
                <a:rPr lang="en-US" sz="1100" b="1" dirty="0">
                  <a:solidFill>
                    <a:prstClr val="white"/>
                  </a:solidFill>
                  <a:ea typeface="Arial" charset="0"/>
                  <a:cs typeface="Arial" charset="0"/>
                </a:rPr>
                <a:t>debugging cli</a:t>
              </a:r>
            </a:p>
            <a:p>
              <a:pPr lvl="1"/>
              <a:r>
                <a:rPr lang="en-US" sz="1100" b="1" dirty="0" smtClean="0">
                  <a:solidFill>
                    <a:prstClr val="white"/>
                  </a:solidFill>
                  <a:ea typeface="Arial" charset="0"/>
                  <a:cs typeface="Arial" charset="0"/>
                </a:rPr>
                <a:t>Hardware </a:t>
              </a:r>
              <a:r>
                <a:rPr lang="en-US" sz="1100" b="1" dirty="0">
                  <a:solidFill>
                    <a:prstClr val="white"/>
                  </a:solidFill>
                  <a:ea typeface="Arial" charset="0"/>
                  <a:cs typeface="Arial" charset="0"/>
                </a:rPr>
                <a:t>and Software Support</a:t>
              </a:r>
            </a:p>
            <a:p>
              <a:pPr lvl="1"/>
              <a:r>
                <a:rPr lang="en-US" sz="1100" b="1" dirty="0" smtClean="0">
                  <a:solidFill>
                    <a:prstClr val="white"/>
                  </a:solidFill>
                  <a:ea typeface="Arial" charset="0"/>
                  <a:cs typeface="Arial" charset="0"/>
                </a:rPr>
                <a:t>    Support </a:t>
              </a:r>
              <a:r>
                <a:rPr lang="en-US" sz="1100" b="1" dirty="0">
                  <a:solidFill>
                    <a:prstClr val="white"/>
                  </a:solidFill>
                  <a:ea typeface="Arial" charset="0"/>
                  <a:cs typeface="Arial" charset="0"/>
                </a:rPr>
                <a:t>for ARM 32 targets</a:t>
              </a:r>
            </a:p>
            <a:p>
              <a:pPr lvl="1"/>
              <a:r>
                <a:rPr lang="en-US" sz="1100" b="1" dirty="0" smtClean="0">
                  <a:solidFill>
                    <a:prstClr val="white"/>
                  </a:solidFill>
                  <a:ea typeface="Arial" charset="0"/>
                  <a:cs typeface="Arial" charset="0"/>
                </a:rPr>
                <a:t>    Support </a:t>
              </a:r>
              <a:r>
                <a:rPr lang="en-US" sz="1100" b="1" dirty="0">
                  <a:solidFill>
                    <a:prstClr val="white"/>
                  </a:solidFill>
                  <a:ea typeface="Arial" charset="0"/>
                  <a:cs typeface="Arial" charset="0"/>
                </a:rPr>
                <a:t>for Raspberry Pi</a:t>
              </a:r>
            </a:p>
            <a:p>
              <a:pPr lvl="1"/>
              <a:r>
                <a:rPr lang="en-US" sz="1100" b="1" dirty="0" smtClean="0">
                  <a:solidFill>
                    <a:prstClr val="white"/>
                  </a:solidFill>
                  <a:ea typeface="Arial" charset="0"/>
                  <a:cs typeface="Arial" charset="0"/>
                </a:rPr>
                <a:t>    Support </a:t>
              </a:r>
              <a:r>
                <a:rPr lang="en-US" sz="1100" b="1" dirty="0">
                  <a:solidFill>
                    <a:prstClr val="white"/>
                  </a:solidFill>
                  <a:ea typeface="Arial" charset="0"/>
                  <a:cs typeface="Arial" charset="0"/>
                </a:rPr>
                <a:t>for DPDK 16.04</a:t>
              </a:r>
            </a:p>
            <a:p>
              <a:pPr lvl="1"/>
              <a:endParaRPr lang="en-US" sz="1100" b="1"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58" name="Group 57"/>
          <p:cNvGrpSpPr/>
          <p:nvPr/>
        </p:nvGrpSpPr>
        <p:grpSpPr>
          <a:xfrm>
            <a:off x="2872706" y="2464238"/>
            <a:ext cx="3542958" cy="3823146"/>
            <a:chOff x="3066091" y="2324099"/>
            <a:chExt cx="3542958" cy="3823146"/>
          </a:xfrm>
        </p:grpSpPr>
        <p:sp>
          <p:nvSpPr>
            <p:cNvPr id="59" name="Rounded Rectangle 58"/>
            <p:cNvSpPr/>
            <p:nvPr/>
          </p:nvSpPr>
          <p:spPr>
            <a:xfrm>
              <a:off x="3447789" y="2324099"/>
              <a:ext cx="2190375" cy="3742609"/>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60" name="Rounded Rectangle 59"/>
            <p:cNvSpPr/>
            <p:nvPr/>
          </p:nvSpPr>
          <p:spPr>
            <a:xfrm>
              <a:off x="3683843" y="2529431"/>
              <a:ext cx="1768987" cy="309215"/>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16-09 New Features</a:t>
              </a:r>
              <a:endParaRPr lang="en-US" sz="1330" dirty="0">
                <a:solidFill>
                  <a:prstClr val="white"/>
                </a:solidFill>
              </a:endParaRPr>
            </a:p>
          </p:txBody>
        </p:sp>
        <p:sp>
          <p:nvSpPr>
            <p:cNvPr id="61" name="TextBox 60"/>
            <p:cNvSpPr txBox="1"/>
            <p:nvPr/>
          </p:nvSpPr>
          <p:spPr>
            <a:xfrm>
              <a:off x="3066091" y="2838647"/>
              <a:ext cx="3542958" cy="3308598"/>
            </a:xfrm>
            <a:prstGeom prst="rect">
              <a:avLst/>
            </a:prstGeom>
            <a:noFill/>
          </p:spPr>
          <p:txBody>
            <a:bodyPr wrap="none" rtlCol="0">
              <a:spAutoFit/>
            </a:bodyPr>
            <a:lstStyle/>
            <a:p>
              <a:pPr lvl="1"/>
              <a:r>
                <a:rPr lang="en-US" sz="1100" b="1" dirty="0">
                  <a:solidFill>
                    <a:prstClr val="white"/>
                  </a:solidFill>
                  <a:ea typeface="Arial" charset="0"/>
                  <a:cs typeface="Arial" charset="0"/>
                </a:rPr>
                <a:t>Enhanced LISP support for</a:t>
              </a:r>
            </a:p>
            <a:p>
              <a:pPr lvl="1"/>
              <a:r>
                <a:rPr lang="en-US" sz="1100" b="1" dirty="0" smtClean="0">
                  <a:solidFill>
                    <a:prstClr val="white"/>
                  </a:solidFill>
                  <a:ea typeface="Arial" charset="0"/>
                  <a:cs typeface="Arial" charset="0"/>
                </a:rPr>
                <a:t>    L2 </a:t>
              </a:r>
              <a:r>
                <a:rPr lang="en-US" sz="1100" b="1" dirty="0">
                  <a:solidFill>
                    <a:prstClr val="white"/>
                  </a:solidFill>
                  <a:ea typeface="Arial" charset="0"/>
                  <a:cs typeface="Arial" charset="0"/>
                </a:rPr>
                <a:t>overlays</a:t>
              </a:r>
            </a:p>
            <a:p>
              <a:pPr lvl="1"/>
              <a:r>
                <a:rPr lang="en-US" sz="1100" b="1" dirty="0" smtClean="0">
                  <a:solidFill>
                    <a:prstClr val="white"/>
                  </a:solidFill>
                  <a:ea typeface="Arial" charset="0"/>
                  <a:cs typeface="Arial" charset="0"/>
                </a:rPr>
                <a:t>    Multitenancy</a:t>
              </a:r>
              <a:endParaRPr lang="en-US" sz="1100" b="1" dirty="0">
                <a:solidFill>
                  <a:prstClr val="white"/>
                </a:solidFill>
                <a:ea typeface="Arial" charset="0"/>
                <a:cs typeface="Arial" charset="0"/>
              </a:endParaRPr>
            </a:p>
            <a:p>
              <a:pPr lvl="1"/>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Multihoming</a:t>
              </a:r>
              <a:endParaRPr lang="en-US" sz="1100" b="1" dirty="0">
                <a:solidFill>
                  <a:prstClr val="white"/>
                </a:solidFill>
                <a:ea typeface="Arial" charset="0"/>
                <a:cs typeface="Arial" charset="0"/>
              </a:endParaRPr>
            </a:p>
            <a:p>
              <a:pPr lvl="1"/>
              <a:r>
                <a:rPr lang="en-US" sz="1100" b="1" dirty="0" smtClean="0">
                  <a:solidFill>
                    <a:prstClr val="white"/>
                  </a:solidFill>
                  <a:ea typeface="Arial" charset="0"/>
                  <a:cs typeface="Arial" charset="0"/>
                </a:rPr>
                <a:t>    Re-encapsulating </a:t>
              </a:r>
              <a:r>
                <a:rPr lang="en-US" sz="1100" b="1" dirty="0">
                  <a:solidFill>
                    <a:prstClr val="white"/>
                  </a:solidFill>
                  <a:ea typeface="Arial" charset="0"/>
                  <a:cs typeface="Arial" charset="0"/>
                </a:rPr>
                <a:t>Tunnel Routers (RTR) support</a:t>
              </a:r>
            </a:p>
            <a:p>
              <a:pPr lvl="1"/>
              <a:r>
                <a:rPr lang="en-US" sz="1100" b="1" dirty="0" smtClean="0">
                  <a:solidFill>
                    <a:prstClr val="white"/>
                  </a:solidFill>
                  <a:ea typeface="Arial" charset="0"/>
                  <a:cs typeface="Arial" charset="0"/>
                </a:rPr>
                <a:t>    Map-Resolver </a:t>
              </a:r>
              <a:r>
                <a:rPr lang="en-US" sz="1100" b="1" dirty="0">
                  <a:solidFill>
                    <a:prstClr val="white"/>
                  </a:solidFill>
                  <a:ea typeface="Arial" charset="0"/>
                  <a:cs typeface="Arial" charset="0"/>
                </a:rPr>
                <a:t>failover algorithm</a:t>
              </a:r>
            </a:p>
            <a:p>
              <a:pPr lvl="1"/>
              <a:r>
                <a:rPr lang="en-US" sz="1100" b="1" dirty="0">
                  <a:solidFill>
                    <a:prstClr val="white"/>
                  </a:solidFill>
                  <a:ea typeface="Arial" charset="0"/>
                  <a:cs typeface="Arial" charset="0"/>
                </a:rPr>
                <a:t>New plugins for</a:t>
              </a:r>
            </a:p>
            <a:p>
              <a:pPr lvl="1"/>
              <a:r>
                <a:rPr lang="en-US" sz="1100" b="1" dirty="0" smtClean="0">
                  <a:solidFill>
                    <a:prstClr val="white"/>
                  </a:solidFill>
                  <a:ea typeface="Arial" charset="0"/>
                  <a:cs typeface="Arial" charset="0"/>
                </a:rPr>
                <a:t>    SNAT</a:t>
              </a:r>
              <a:endParaRPr lang="en-US" sz="1100" b="1" dirty="0">
                <a:solidFill>
                  <a:prstClr val="white"/>
                </a:solidFill>
                <a:ea typeface="Arial" charset="0"/>
                <a:cs typeface="Arial" charset="0"/>
              </a:endParaRPr>
            </a:p>
            <a:p>
              <a:pPr lvl="1"/>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MagLev</a:t>
              </a:r>
              <a:r>
                <a:rPr lang="en-US" sz="1100" b="1" dirty="0" smtClean="0">
                  <a:solidFill>
                    <a:prstClr val="white"/>
                  </a:solidFill>
                  <a:ea typeface="Arial" charset="0"/>
                  <a:cs typeface="Arial" charset="0"/>
                </a:rPr>
                <a:t>-like </a:t>
              </a:r>
              <a:r>
                <a:rPr lang="en-US" sz="1100" b="1" dirty="0">
                  <a:solidFill>
                    <a:prstClr val="white"/>
                  </a:solidFill>
                  <a:ea typeface="Arial" charset="0"/>
                  <a:cs typeface="Arial" charset="0"/>
                </a:rPr>
                <a:t>Load</a:t>
              </a:r>
            </a:p>
            <a:p>
              <a:pPr lvl="1"/>
              <a:r>
                <a:rPr lang="en-US" sz="1100" b="1" dirty="0" smtClean="0">
                  <a:solidFill>
                    <a:prstClr val="white"/>
                  </a:solidFill>
                  <a:ea typeface="Arial" charset="0"/>
                  <a:cs typeface="Arial" charset="0"/>
                </a:rPr>
                <a:t>    Identifier </a:t>
              </a:r>
              <a:r>
                <a:rPr lang="en-US" sz="1100" b="1" dirty="0">
                  <a:solidFill>
                    <a:prstClr val="white"/>
                  </a:solidFill>
                  <a:ea typeface="Arial" charset="0"/>
                  <a:cs typeface="Arial" charset="0"/>
                </a:rPr>
                <a:t>Locator Addressing</a:t>
              </a:r>
            </a:p>
            <a:p>
              <a:pPr lvl="1"/>
              <a:r>
                <a:rPr lang="en-US" sz="1100" b="1" dirty="0" smtClean="0">
                  <a:solidFill>
                    <a:prstClr val="white"/>
                  </a:solidFill>
                  <a:ea typeface="Arial" charset="0"/>
                  <a:cs typeface="Arial" charset="0"/>
                </a:rPr>
                <a:t>    NSH </a:t>
              </a:r>
              <a:r>
                <a:rPr lang="en-US" sz="1100" b="1" dirty="0">
                  <a:solidFill>
                    <a:prstClr val="white"/>
                  </a:solidFill>
                  <a:ea typeface="Arial" charset="0"/>
                  <a:cs typeface="Arial" charset="0"/>
                </a:rPr>
                <a:t>SFC SFF’s &amp; NSH Proxy</a:t>
              </a:r>
            </a:p>
            <a:p>
              <a:pPr lvl="1"/>
              <a:r>
                <a:rPr lang="en-US" sz="1100" b="1" dirty="0">
                  <a:solidFill>
                    <a:prstClr val="white"/>
                  </a:solidFill>
                  <a:ea typeface="Arial" charset="0"/>
                  <a:cs typeface="Arial" charset="0"/>
                </a:rPr>
                <a:t>P</a:t>
              </a:r>
              <a:r>
                <a:rPr lang="en-US" sz="1100" b="1" dirty="0" smtClean="0">
                  <a:solidFill>
                    <a:prstClr val="white"/>
                  </a:solidFill>
                  <a:ea typeface="Arial" charset="0"/>
                  <a:cs typeface="Arial" charset="0"/>
                </a:rPr>
                <a:t>ort </a:t>
              </a:r>
              <a:r>
                <a:rPr lang="en-US" sz="1100" b="1" dirty="0">
                  <a:solidFill>
                    <a:prstClr val="white"/>
                  </a:solidFill>
                  <a:ea typeface="Arial" charset="0"/>
                  <a:cs typeface="Arial" charset="0"/>
                </a:rPr>
                <a:t>range ingress filtering</a:t>
              </a:r>
            </a:p>
            <a:p>
              <a:pPr lvl="1"/>
              <a:r>
                <a:rPr lang="en-US" sz="1100" b="1" dirty="0">
                  <a:solidFill>
                    <a:prstClr val="white"/>
                  </a:solidFill>
                  <a:ea typeface="Arial" charset="0"/>
                  <a:cs typeface="Arial" charset="0"/>
                </a:rPr>
                <a:t>Dynamically ordered subgraphs</a:t>
              </a:r>
            </a:p>
            <a:p>
              <a:pPr lvl="1"/>
              <a:endParaRPr lang="en-US" sz="1100" b="1" dirty="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62" name="Group 61"/>
          <p:cNvGrpSpPr/>
          <p:nvPr/>
        </p:nvGrpSpPr>
        <p:grpSpPr>
          <a:xfrm>
            <a:off x="5486428" y="2456472"/>
            <a:ext cx="2733441" cy="5685194"/>
            <a:chOff x="3066091" y="2324099"/>
            <a:chExt cx="2733441" cy="5685194"/>
          </a:xfrm>
        </p:grpSpPr>
        <p:sp>
          <p:nvSpPr>
            <p:cNvPr id="63" name="Rounded Rectangle 62"/>
            <p:cNvSpPr/>
            <p:nvPr/>
          </p:nvSpPr>
          <p:spPr>
            <a:xfrm>
              <a:off x="3447789" y="2324099"/>
              <a:ext cx="2190375" cy="4326053"/>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64" name="Rounded Rectangle 63"/>
            <p:cNvSpPr/>
            <p:nvPr/>
          </p:nvSpPr>
          <p:spPr>
            <a:xfrm>
              <a:off x="3683843" y="2529431"/>
              <a:ext cx="1768987" cy="309215"/>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17-01 New Features</a:t>
              </a:r>
              <a:endParaRPr lang="en-US" sz="1330" dirty="0">
                <a:solidFill>
                  <a:prstClr val="white"/>
                </a:solidFill>
              </a:endParaRPr>
            </a:p>
          </p:txBody>
        </p:sp>
        <p:sp>
          <p:nvSpPr>
            <p:cNvPr id="65" name="TextBox 64"/>
            <p:cNvSpPr txBox="1"/>
            <p:nvPr/>
          </p:nvSpPr>
          <p:spPr>
            <a:xfrm>
              <a:off x="3066091" y="2838647"/>
              <a:ext cx="2733441" cy="5170646"/>
            </a:xfrm>
            <a:prstGeom prst="rect">
              <a:avLst/>
            </a:prstGeom>
            <a:noFill/>
          </p:spPr>
          <p:txBody>
            <a:bodyPr wrap="square" rtlCol="0">
              <a:spAutoFit/>
            </a:bodyPr>
            <a:lstStyle/>
            <a:p>
              <a:pPr lvl="1"/>
              <a:r>
                <a:rPr lang="en-US" sz="1100" b="1" dirty="0" smtClean="0">
                  <a:solidFill>
                    <a:prstClr val="white"/>
                  </a:solidFill>
                  <a:ea typeface="Arial" charset="0"/>
                  <a:cs typeface="Arial" charset="0"/>
                </a:rPr>
                <a:t>Hierarchical FIB</a:t>
              </a:r>
            </a:p>
            <a:p>
              <a:pPr lvl="1"/>
              <a:r>
                <a:rPr lang="en-US" sz="1100" b="1" dirty="0" smtClean="0">
                  <a:solidFill>
                    <a:prstClr val="white"/>
                  </a:solidFill>
                  <a:ea typeface="Arial" charset="0"/>
                  <a:cs typeface="Arial" charset="0"/>
                </a:rPr>
                <a:t>Performance Improvements</a:t>
              </a:r>
            </a:p>
            <a:p>
              <a:pPr lvl="1"/>
              <a:r>
                <a:rPr lang="en-US" sz="1100" b="1" dirty="0">
                  <a:solidFill>
                    <a:prstClr val="white"/>
                  </a:solidFill>
                  <a:ea typeface="Arial" charset="0"/>
                  <a:cs typeface="Arial" charset="0"/>
                </a:rPr>
                <a:t>    DPDK input and output </a:t>
              </a:r>
              <a:r>
                <a:rPr lang="en-US" sz="1100" b="1" dirty="0" smtClean="0">
                  <a:solidFill>
                    <a:prstClr val="white"/>
                  </a:solidFill>
                  <a:ea typeface="Arial" charset="0"/>
                  <a:cs typeface="Arial" charset="0"/>
                </a:rPr>
                <a:t>nodes</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L2 Path</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IPv4 lookup node</a:t>
              </a:r>
            </a:p>
            <a:p>
              <a:pPr lvl="1"/>
              <a:r>
                <a:rPr lang="en-US" sz="1100" b="1" dirty="0" smtClean="0">
                  <a:solidFill>
                    <a:prstClr val="white"/>
                  </a:solidFill>
                  <a:ea typeface="Arial" charset="0"/>
                  <a:cs typeface="Arial" charset="0"/>
                </a:rPr>
                <a:t>IPSEC</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SW and HW Crypto Support</a:t>
              </a:r>
            </a:p>
            <a:p>
              <a:pPr lvl="1"/>
              <a:r>
                <a:rPr lang="en-US" sz="1100" b="1" dirty="0" err="1">
                  <a:solidFill>
                    <a:prstClr val="white"/>
                  </a:solidFill>
                  <a:ea typeface="Arial" charset="0"/>
                  <a:cs typeface="Arial" charset="0"/>
                </a:rPr>
                <a:t>HQoS</a:t>
              </a:r>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support</a:t>
              </a:r>
            </a:p>
            <a:p>
              <a:pPr lvl="1"/>
              <a:r>
                <a:rPr lang="en-US" sz="1100" b="1" dirty="0">
                  <a:solidFill>
                    <a:prstClr val="white"/>
                  </a:solidFill>
                  <a:ea typeface="Arial" charset="0"/>
                  <a:cs typeface="Arial" charset="0"/>
                </a:rPr>
                <a:t>Simple Port Analyzer (SPAN</a:t>
              </a:r>
              <a:r>
                <a:rPr lang="en-US" sz="1100" b="1" dirty="0" smtClean="0">
                  <a:solidFill>
                    <a:prstClr val="white"/>
                  </a:solidFill>
                  <a:ea typeface="Arial" charset="0"/>
                  <a:cs typeface="Arial" charset="0"/>
                </a:rPr>
                <a:t>)</a:t>
              </a:r>
            </a:p>
            <a:p>
              <a:pPr lvl="1"/>
              <a:r>
                <a:rPr lang="en-US" sz="1100" b="1" dirty="0" smtClean="0">
                  <a:solidFill>
                    <a:prstClr val="white"/>
                  </a:solidFill>
                  <a:ea typeface="Arial" charset="0"/>
                  <a:cs typeface="Arial" charset="0"/>
                </a:rPr>
                <a:t>BFD</a:t>
              </a:r>
            </a:p>
            <a:p>
              <a:pPr lvl="1"/>
              <a:r>
                <a:rPr lang="en-US" sz="1100" b="1" dirty="0">
                  <a:solidFill>
                    <a:prstClr val="white"/>
                  </a:solidFill>
                  <a:ea typeface="Arial" charset="0"/>
                  <a:cs typeface="Arial" charset="0"/>
                </a:rPr>
                <a:t>IPFIX </a:t>
              </a:r>
              <a:r>
                <a:rPr lang="en-US" sz="1100" b="1" dirty="0" smtClean="0">
                  <a:solidFill>
                    <a:prstClr val="white"/>
                  </a:solidFill>
                  <a:ea typeface="Arial" charset="0"/>
                  <a:cs typeface="Arial" charset="0"/>
                </a:rPr>
                <a:t>Improvements</a:t>
              </a:r>
            </a:p>
            <a:p>
              <a:pPr lvl="1"/>
              <a:r>
                <a:rPr lang="en-US" sz="1100" b="1" dirty="0">
                  <a:solidFill>
                    <a:prstClr val="white"/>
                  </a:solidFill>
                  <a:ea typeface="Arial" charset="0"/>
                  <a:cs typeface="Arial" charset="0"/>
                </a:rPr>
                <a:t>L2 GRE over </a:t>
              </a:r>
              <a:r>
                <a:rPr lang="en-US" sz="1100" b="1" dirty="0" err="1">
                  <a:solidFill>
                    <a:prstClr val="white"/>
                  </a:solidFill>
                  <a:ea typeface="Arial" charset="0"/>
                  <a:cs typeface="Arial" charset="0"/>
                </a:rPr>
                <a:t>IPSec</a:t>
              </a:r>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tunnels</a:t>
              </a:r>
            </a:p>
            <a:p>
              <a:pPr lvl="1"/>
              <a:r>
                <a:rPr lang="en-US" sz="1100" b="1" dirty="0" smtClean="0">
                  <a:solidFill>
                    <a:prstClr val="white"/>
                  </a:solidFill>
                  <a:ea typeface="Arial" charset="0"/>
                  <a:cs typeface="Arial" charset="0"/>
                </a:rPr>
                <a:t>LLDP</a:t>
              </a:r>
            </a:p>
            <a:p>
              <a:pPr lvl="1"/>
              <a:r>
                <a:rPr lang="en-US" sz="1100" b="1" dirty="0">
                  <a:solidFill>
                    <a:prstClr val="white"/>
                  </a:solidFill>
                  <a:ea typeface="Arial" charset="0"/>
                  <a:cs typeface="Arial" charset="0"/>
                </a:rPr>
                <a:t>LISP </a:t>
              </a:r>
              <a:r>
                <a:rPr lang="en-US" sz="1100" b="1" dirty="0" smtClean="0">
                  <a:solidFill>
                    <a:prstClr val="white"/>
                  </a:solidFill>
                  <a:ea typeface="Arial" charset="0"/>
                  <a:cs typeface="Arial" charset="0"/>
                </a:rPr>
                <a:t>Enhancements</a:t>
              </a:r>
            </a:p>
            <a:p>
              <a:pPr lvl="1"/>
              <a:r>
                <a:rPr lang="en-US" sz="1100" b="1" dirty="0">
                  <a:solidFill>
                    <a:prstClr val="white"/>
                  </a:solidFill>
                  <a:ea typeface="Arial" charset="0"/>
                  <a:cs typeface="Arial" charset="0"/>
                </a:rPr>
                <a:t>    Source/</a:t>
              </a:r>
              <a:r>
                <a:rPr lang="en-US" sz="1100" b="1" dirty="0" err="1">
                  <a:solidFill>
                    <a:prstClr val="white"/>
                  </a:solidFill>
                  <a:ea typeface="Arial" charset="0"/>
                  <a:cs typeface="Arial" charset="0"/>
                </a:rPr>
                <a:t>Dest</a:t>
              </a:r>
              <a:r>
                <a:rPr lang="en-US" sz="1100" b="1" dirty="0">
                  <a:solidFill>
                    <a:prstClr val="white"/>
                  </a:solidFill>
                  <a:ea typeface="Arial" charset="0"/>
                  <a:cs typeface="Arial" charset="0"/>
                </a:rPr>
                <a:t> control </a:t>
              </a:r>
              <a:r>
                <a:rPr lang="en-US" sz="1100" b="1" dirty="0" smtClean="0">
                  <a:solidFill>
                    <a:prstClr val="white"/>
                  </a:solidFill>
                  <a:ea typeface="Arial" charset="0"/>
                  <a:cs typeface="Arial" charset="0"/>
                </a:rPr>
                <a:t>plane</a:t>
              </a:r>
            </a:p>
            <a:p>
              <a:pPr lvl="1"/>
              <a:r>
                <a:rPr lang="en-US" sz="1100" b="1" dirty="0">
                  <a:solidFill>
                    <a:prstClr val="white"/>
                  </a:solidFill>
                  <a:ea typeface="Arial" charset="0"/>
                  <a:cs typeface="Arial" charset="0"/>
                </a:rPr>
                <a:t>    L2 over LISP and </a:t>
              </a:r>
              <a:r>
                <a:rPr lang="en-US" sz="1100" b="1" dirty="0" smtClean="0">
                  <a:solidFill>
                    <a:prstClr val="white"/>
                  </a:solidFill>
                  <a:ea typeface="Arial" charset="0"/>
                  <a:cs typeface="Arial" charset="0"/>
                </a:rPr>
                <a:t>GRE</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Map-Register/Map-Notify</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RLOC-probing</a:t>
              </a:r>
            </a:p>
            <a:p>
              <a:pPr lvl="1"/>
              <a:r>
                <a:rPr lang="en-US" sz="1100" b="1" dirty="0" smtClean="0">
                  <a:solidFill>
                    <a:prstClr val="white"/>
                  </a:solidFill>
                  <a:ea typeface="Arial" charset="0"/>
                  <a:cs typeface="Arial" charset="0"/>
                </a:rPr>
                <a:t>ACL</a:t>
              </a:r>
            </a:p>
            <a:p>
              <a:pPr lvl="1"/>
              <a:r>
                <a:rPr lang="en-US" sz="1100" b="1" dirty="0" smtClean="0">
                  <a:solidFill>
                    <a:prstClr val="white"/>
                  </a:solidFill>
                  <a:ea typeface="Arial" charset="0"/>
                  <a:cs typeface="Arial" charset="0"/>
                </a:rPr>
                <a:t>Flow Per Packet</a:t>
              </a:r>
            </a:p>
            <a:p>
              <a:pPr lvl="1"/>
              <a:r>
                <a:rPr lang="en-US" sz="1100" b="1" dirty="0" smtClean="0">
                  <a:solidFill>
                    <a:prstClr val="white"/>
                  </a:solidFill>
                  <a:ea typeface="Arial" charset="0"/>
                  <a:cs typeface="Arial" charset="0"/>
                </a:rPr>
                <a:t>SNAT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Multithread, Flow Export</a:t>
              </a:r>
            </a:p>
            <a:p>
              <a:pPr lvl="1"/>
              <a:r>
                <a:rPr lang="en-US" sz="1100" b="1" dirty="0" smtClean="0">
                  <a:solidFill>
                    <a:prstClr val="white"/>
                  </a:solidFill>
                  <a:ea typeface="Arial" charset="0"/>
                  <a:cs typeface="Arial" charset="0"/>
                </a:rPr>
                <a:t>LUA API Bindings</a:t>
              </a:r>
              <a:endParaRPr lang="en-US" sz="1100" b="1" dirty="0">
                <a:solidFill>
                  <a:prstClr val="white"/>
                </a:solidFill>
                <a:ea typeface="Arial" charset="0"/>
                <a:cs typeface="Arial" charset="0"/>
              </a:endParaRPr>
            </a:p>
            <a:p>
              <a:pPr lvl="1"/>
              <a:endParaRPr lang="en-US" sz="1100" b="1" dirty="0" smtClean="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29" name="Group 28"/>
          <p:cNvGrpSpPr/>
          <p:nvPr/>
        </p:nvGrpSpPr>
        <p:grpSpPr>
          <a:xfrm>
            <a:off x="8058501" y="2478854"/>
            <a:ext cx="2572073" cy="4326053"/>
            <a:chOff x="3066091" y="2324099"/>
            <a:chExt cx="2572073" cy="4326053"/>
          </a:xfrm>
        </p:grpSpPr>
        <p:sp>
          <p:nvSpPr>
            <p:cNvPr id="30" name="Rounded Rectangle 29"/>
            <p:cNvSpPr/>
            <p:nvPr/>
          </p:nvSpPr>
          <p:spPr>
            <a:xfrm>
              <a:off x="3447789" y="2324099"/>
              <a:ext cx="2190375" cy="4326053"/>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31" name="Rounded Rectangle 30"/>
            <p:cNvSpPr/>
            <p:nvPr/>
          </p:nvSpPr>
          <p:spPr>
            <a:xfrm>
              <a:off x="3683843" y="2529431"/>
              <a:ext cx="1768987" cy="309215"/>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17-04 New Features</a:t>
              </a:r>
              <a:endParaRPr lang="en-US" sz="1330" dirty="0">
                <a:solidFill>
                  <a:prstClr val="white"/>
                </a:solidFill>
              </a:endParaRPr>
            </a:p>
          </p:txBody>
        </p:sp>
        <p:sp>
          <p:nvSpPr>
            <p:cNvPr id="32" name="TextBox 31"/>
            <p:cNvSpPr txBox="1"/>
            <p:nvPr/>
          </p:nvSpPr>
          <p:spPr>
            <a:xfrm>
              <a:off x="3066091" y="2838647"/>
              <a:ext cx="779381" cy="261610"/>
            </a:xfrm>
            <a:prstGeom prst="rect">
              <a:avLst/>
            </a:prstGeom>
            <a:noFill/>
          </p:spPr>
          <p:txBody>
            <a:bodyPr wrap="none" rtlCol="0">
              <a:spAutoFit/>
            </a:bodyPr>
            <a:lstStyle/>
            <a:p>
              <a:pPr lvl="1"/>
              <a:r>
                <a:rPr lang="en-GB" sz="1100" dirty="0" smtClean="0">
                  <a:solidFill>
                    <a:prstClr val="white"/>
                  </a:solidFill>
                  <a:ea typeface="Arial" charset="0"/>
                  <a:cs typeface="Arial" charset="0"/>
                </a:rPr>
                <a:t>….</a:t>
              </a:r>
              <a:endParaRPr lang="en-US" sz="1100" dirty="0">
                <a:solidFill>
                  <a:prstClr val="white"/>
                </a:solidFill>
                <a:ea typeface="Arial" charset="0"/>
                <a:cs typeface="Arial" charset="0"/>
              </a:endParaRPr>
            </a:p>
          </p:txBody>
        </p:sp>
      </p:grpSp>
      <p:cxnSp>
        <p:nvCxnSpPr>
          <p:cNvPr id="34" name="Straight Connector 33"/>
          <p:cNvCxnSpPr/>
          <p:nvPr/>
        </p:nvCxnSpPr>
        <p:spPr>
          <a:xfrm>
            <a:off x="9181162" y="1951201"/>
            <a:ext cx="0" cy="526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605489" y="1142877"/>
            <a:ext cx="1925018" cy="830997"/>
          </a:xfrm>
          <a:prstGeom prst="rect">
            <a:avLst/>
          </a:prstGeom>
          <a:noFill/>
        </p:spPr>
        <p:txBody>
          <a:bodyPr wrap="square" rtlCol="0">
            <a:spAutoFit/>
          </a:bodyPr>
          <a:lstStyle/>
          <a:p>
            <a:r>
              <a:rPr lang="en-US" sz="1200" b="1" dirty="0" smtClean="0">
                <a:solidFill>
                  <a:prstClr val="black"/>
                </a:solidFill>
              </a:rPr>
              <a:t>17-04</a:t>
            </a:r>
          </a:p>
          <a:p>
            <a:r>
              <a:rPr lang="en-US" sz="1200" b="1" dirty="0" smtClean="0">
                <a:solidFill>
                  <a:prstClr val="black"/>
                </a:solidFill>
              </a:rPr>
              <a:t>Release:</a:t>
            </a:r>
          </a:p>
          <a:p>
            <a:r>
              <a:rPr lang="en-US" sz="1200" b="1" dirty="0" smtClean="0">
                <a:solidFill>
                  <a:prstClr val="black"/>
                </a:solidFill>
              </a:rPr>
              <a:t>VPP, Honeycomb, NSH_SFC, ONE…</a:t>
            </a:r>
          </a:p>
        </p:txBody>
      </p:sp>
    </p:spTree>
    <p:extLst>
      <p:ext uri="{BB962C8B-B14F-4D97-AF65-F5344CB8AC3E}">
        <p14:creationId xmlns:p14="http://schemas.microsoft.com/office/powerpoint/2010/main" val="2742589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0CC8E1A-A953-FA40-9E8D-D790E7D153E7}" type="slidenum">
              <a:rPr lang="en-US" smtClean="0">
                <a:solidFill>
                  <a:prstClr val="black">
                    <a:tint val="75000"/>
                  </a:prstClr>
                </a:solidFill>
              </a:rPr>
              <a:pPr/>
              <a:t>29</a:t>
            </a:fld>
            <a:endParaRPr lang="en-US">
              <a:solidFill>
                <a:prstClr val="black">
                  <a:tint val="75000"/>
                </a:prstClr>
              </a:solidFill>
            </a:endParaRPr>
          </a:p>
        </p:txBody>
      </p:sp>
      <p:sp>
        <p:nvSpPr>
          <p:cNvPr id="3" name="Title 2"/>
          <p:cNvSpPr>
            <a:spLocks noGrp="1"/>
          </p:cNvSpPr>
          <p:nvPr>
            <p:ph type="title"/>
          </p:nvPr>
        </p:nvSpPr>
        <p:spPr>
          <a:xfrm>
            <a:off x="838199" y="-20277"/>
            <a:ext cx="10515600" cy="1325563"/>
          </a:xfrm>
        </p:spPr>
        <p:txBody>
          <a:bodyPr>
            <a:normAutofit/>
          </a:bodyPr>
          <a:lstStyle/>
          <a:p>
            <a:r>
              <a:rPr lang="en-US" sz="4000" dirty="0" smtClean="0"/>
              <a:t>Future Release Plans </a:t>
            </a:r>
            <a:r>
              <a:rPr lang="mr-IN" sz="4000" dirty="0" smtClean="0"/>
              <a:t>–</a:t>
            </a:r>
            <a:r>
              <a:rPr lang="en-US" sz="4000" dirty="0" smtClean="0"/>
              <a:t> 17.04 </a:t>
            </a:r>
            <a:r>
              <a:rPr lang="en-US" sz="3200" dirty="0" smtClean="0"/>
              <a:t>(Due Apr 19)</a:t>
            </a:r>
            <a:endParaRPr lang="en-US" sz="3200" dirty="0"/>
          </a:p>
        </p:txBody>
      </p:sp>
      <p:grpSp>
        <p:nvGrpSpPr>
          <p:cNvPr id="7" name="Group 6"/>
          <p:cNvGrpSpPr/>
          <p:nvPr/>
        </p:nvGrpSpPr>
        <p:grpSpPr>
          <a:xfrm>
            <a:off x="1450009" y="1663911"/>
            <a:ext cx="3001074" cy="2638205"/>
            <a:chOff x="3066091" y="2324100"/>
            <a:chExt cx="3001074" cy="2638205"/>
          </a:xfrm>
        </p:grpSpPr>
        <p:sp>
          <p:nvSpPr>
            <p:cNvPr id="8" name="Rounded Rectangle 7"/>
            <p:cNvSpPr/>
            <p:nvPr/>
          </p:nvSpPr>
          <p:spPr>
            <a:xfrm>
              <a:off x="3447789" y="2324100"/>
              <a:ext cx="2619376" cy="1806434"/>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9" name="Rounded Rectangle 8"/>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VPP Userspace Host Stack</a:t>
              </a:r>
              <a:endParaRPr lang="en-US" sz="1330" dirty="0">
                <a:solidFill>
                  <a:prstClr val="white"/>
                </a:solidFill>
              </a:endParaRPr>
            </a:p>
          </p:txBody>
        </p:sp>
        <p:sp>
          <p:nvSpPr>
            <p:cNvPr id="10" name="TextBox 9"/>
            <p:cNvSpPr txBox="1"/>
            <p:nvPr/>
          </p:nvSpPr>
          <p:spPr>
            <a:xfrm>
              <a:off x="3066091" y="2838647"/>
              <a:ext cx="2436886" cy="2123658"/>
            </a:xfrm>
            <a:prstGeom prst="rect">
              <a:avLst/>
            </a:prstGeom>
            <a:noFill/>
          </p:spPr>
          <p:txBody>
            <a:bodyPr wrap="none" rtlCol="0">
              <a:spAutoFit/>
            </a:bodyPr>
            <a:lstStyle/>
            <a:p>
              <a:pPr lvl="1"/>
              <a:r>
                <a:rPr lang="en-US" sz="1100" dirty="0">
                  <a:solidFill>
                    <a:prstClr val="white"/>
                  </a:solidFill>
                  <a:ea typeface="Arial" charset="0"/>
                  <a:cs typeface="Arial" charset="0"/>
                </a:rPr>
                <a:t>TCP </a:t>
              </a:r>
              <a:r>
                <a:rPr lang="en-US" sz="1100" dirty="0" smtClean="0">
                  <a:solidFill>
                    <a:prstClr val="white"/>
                  </a:solidFill>
                  <a:ea typeface="Arial" charset="0"/>
                  <a:cs typeface="Arial" charset="0"/>
                </a:rPr>
                <a:t>stack</a:t>
              </a:r>
            </a:p>
            <a:p>
              <a:pPr lvl="1"/>
              <a:r>
                <a:rPr lang="en-US" sz="1100" dirty="0" smtClean="0">
                  <a:solidFill>
                    <a:prstClr val="white"/>
                  </a:solidFill>
                  <a:ea typeface="Arial" charset="0"/>
                  <a:cs typeface="Arial" charset="0"/>
                </a:rPr>
                <a:t>DHCPv4 </a:t>
              </a:r>
              <a:r>
                <a:rPr lang="en-US" sz="1100" dirty="0">
                  <a:solidFill>
                    <a:prstClr val="white"/>
                  </a:solidFill>
                  <a:ea typeface="Arial" charset="0"/>
                  <a:cs typeface="Arial" charset="0"/>
                </a:rPr>
                <a:t>relay </a:t>
              </a:r>
              <a:r>
                <a:rPr lang="en-US" sz="1100" dirty="0" smtClean="0">
                  <a:solidFill>
                    <a:prstClr val="white"/>
                  </a:solidFill>
                  <a:ea typeface="Arial" charset="0"/>
                  <a:cs typeface="Arial" charset="0"/>
                </a:rPr>
                <a:t>multi-destination</a:t>
              </a:r>
            </a:p>
            <a:p>
              <a:pPr lvl="1"/>
              <a:r>
                <a:rPr lang="en-US" sz="1100" dirty="0" smtClean="0">
                  <a:solidFill>
                    <a:prstClr val="white"/>
                  </a:solidFill>
                  <a:ea typeface="Arial" charset="0"/>
                  <a:cs typeface="Arial" charset="0"/>
                </a:rPr>
                <a:t>DHCPv4 </a:t>
              </a:r>
              <a:r>
                <a:rPr lang="en-US" sz="1100" dirty="0">
                  <a:solidFill>
                    <a:prstClr val="white"/>
                  </a:solidFill>
                  <a:ea typeface="Arial" charset="0"/>
                  <a:cs typeface="Arial" charset="0"/>
                </a:rPr>
                <a:t>option </a:t>
              </a:r>
              <a:r>
                <a:rPr lang="en-US" sz="1100" dirty="0" smtClean="0">
                  <a:solidFill>
                    <a:prstClr val="white"/>
                  </a:solidFill>
                  <a:ea typeface="Arial" charset="0"/>
                  <a:cs typeface="Arial" charset="0"/>
                </a:rPr>
                <a:t>82</a:t>
              </a:r>
            </a:p>
            <a:p>
              <a:pPr lvl="1"/>
              <a:r>
                <a:rPr lang="en-US" sz="1100" dirty="0" smtClean="0">
                  <a:solidFill>
                    <a:prstClr val="white"/>
                  </a:solidFill>
                  <a:ea typeface="Arial" charset="0"/>
                  <a:cs typeface="Arial" charset="0"/>
                </a:rPr>
                <a:t>DHCPv6 </a:t>
              </a:r>
              <a:r>
                <a:rPr lang="en-US" sz="1100" dirty="0">
                  <a:solidFill>
                    <a:prstClr val="white"/>
                  </a:solidFill>
                  <a:ea typeface="Arial" charset="0"/>
                  <a:cs typeface="Arial" charset="0"/>
                </a:rPr>
                <a:t>relay </a:t>
              </a:r>
              <a:r>
                <a:rPr lang="en-US" sz="1100" dirty="0" smtClean="0">
                  <a:solidFill>
                    <a:prstClr val="white"/>
                  </a:solidFill>
                  <a:ea typeface="Arial" charset="0"/>
                  <a:cs typeface="Arial" charset="0"/>
                </a:rPr>
                <a:t>multi-destination</a:t>
              </a:r>
            </a:p>
            <a:p>
              <a:pPr lvl="1"/>
              <a:r>
                <a:rPr lang="en-US" sz="1100" dirty="0" smtClean="0">
                  <a:solidFill>
                    <a:prstClr val="white"/>
                  </a:solidFill>
                  <a:ea typeface="Arial" charset="0"/>
                  <a:cs typeface="Arial" charset="0"/>
                </a:rPr>
                <a:t>DHPCv6 </a:t>
              </a:r>
              <a:r>
                <a:rPr lang="en-US" sz="1100" dirty="0">
                  <a:solidFill>
                    <a:prstClr val="white"/>
                  </a:solidFill>
                  <a:ea typeface="Arial" charset="0"/>
                  <a:cs typeface="Arial" charset="0"/>
                </a:rPr>
                <a:t>relay </a:t>
              </a:r>
              <a:r>
                <a:rPr lang="en-US" sz="1100" dirty="0" smtClean="0">
                  <a:solidFill>
                    <a:prstClr val="white"/>
                  </a:solidFill>
                  <a:ea typeface="Arial" charset="0"/>
                  <a:cs typeface="Arial" charset="0"/>
                </a:rPr>
                <a:t>remote-id</a:t>
              </a:r>
            </a:p>
            <a:p>
              <a:pPr lvl="1"/>
              <a:r>
                <a:rPr lang="en-US" sz="1100" dirty="0" smtClean="0">
                  <a:solidFill>
                    <a:prstClr val="white"/>
                  </a:solidFill>
                  <a:ea typeface="Arial" charset="0"/>
                  <a:cs typeface="Arial" charset="0"/>
                </a:rPr>
                <a:t>ND </a:t>
              </a:r>
              <a:r>
                <a:rPr lang="en-US" sz="1100" dirty="0">
                  <a:solidFill>
                    <a:prstClr val="white"/>
                  </a:solidFill>
                  <a:ea typeface="Arial" charset="0"/>
                  <a:cs typeface="Arial" charset="0"/>
                </a:rPr>
                <a:t>Proxy</a:t>
              </a:r>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11" name="Group 10"/>
          <p:cNvGrpSpPr/>
          <p:nvPr/>
        </p:nvGrpSpPr>
        <p:grpSpPr>
          <a:xfrm>
            <a:off x="1411274" y="3630842"/>
            <a:ext cx="3001074" cy="2299651"/>
            <a:chOff x="3066091" y="2324100"/>
            <a:chExt cx="3001074" cy="2299651"/>
          </a:xfrm>
        </p:grpSpPr>
        <p:sp>
          <p:nvSpPr>
            <p:cNvPr id="12" name="Rounded Rectangle 11"/>
            <p:cNvSpPr/>
            <p:nvPr/>
          </p:nvSpPr>
          <p:spPr>
            <a:xfrm>
              <a:off x="3447789" y="2324100"/>
              <a:ext cx="2619376" cy="1592040"/>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13" name="Rounded Rectangle 12"/>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SNAT</a:t>
              </a:r>
              <a:endParaRPr lang="en-US" sz="1330" dirty="0">
                <a:solidFill>
                  <a:prstClr val="white"/>
                </a:solidFill>
              </a:endParaRPr>
            </a:p>
          </p:txBody>
        </p:sp>
        <p:sp>
          <p:nvSpPr>
            <p:cNvPr id="14" name="TextBox 13"/>
            <p:cNvSpPr txBox="1"/>
            <p:nvPr/>
          </p:nvSpPr>
          <p:spPr>
            <a:xfrm>
              <a:off x="3066091" y="2838647"/>
              <a:ext cx="2651688" cy="1785104"/>
            </a:xfrm>
            <a:prstGeom prst="rect">
              <a:avLst/>
            </a:prstGeom>
            <a:noFill/>
          </p:spPr>
          <p:txBody>
            <a:bodyPr wrap="none" rtlCol="0">
              <a:spAutoFit/>
            </a:bodyPr>
            <a:lstStyle/>
            <a:p>
              <a:pPr lvl="1"/>
              <a:r>
                <a:rPr lang="en-US" sz="1100" dirty="0">
                  <a:solidFill>
                    <a:prstClr val="white"/>
                  </a:solidFill>
                  <a:ea typeface="Arial" charset="0"/>
                  <a:cs typeface="Arial" charset="0"/>
                </a:rPr>
                <a:t>CGN: Configurable port </a:t>
              </a:r>
              <a:r>
                <a:rPr lang="en-US" sz="1100" dirty="0" smtClean="0">
                  <a:solidFill>
                    <a:prstClr val="white"/>
                  </a:solidFill>
                  <a:ea typeface="Arial" charset="0"/>
                  <a:cs typeface="Arial" charset="0"/>
                </a:rPr>
                <a:t>allocation</a:t>
              </a:r>
            </a:p>
            <a:p>
              <a:pPr lvl="1"/>
              <a:r>
                <a:rPr lang="en-US" sz="1100" dirty="0" smtClean="0">
                  <a:solidFill>
                    <a:prstClr val="white"/>
                  </a:solidFill>
                  <a:ea typeface="Arial" charset="0"/>
                  <a:cs typeface="Arial" charset="0"/>
                </a:rPr>
                <a:t>CGN</a:t>
              </a:r>
              <a:r>
                <a:rPr lang="en-US" sz="1100" dirty="0">
                  <a:solidFill>
                    <a:prstClr val="white"/>
                  </a:solidFill>
                  <a:ea typeface="Arial" charset="0"/>
                  <a:cs typeface="Arial" charset="0"/>
                </a:rPr>
                <a:t>: Configurable Address </a:t>
              </a:r>
              <a:r>
                <a:rPr lang="en-US" sz="1100" dirty="0" smtClean="0">
                  <a:solidFill>
                    <a:prstClr val="white"/>
                  </a:solidFill>
                  <a:ea typeface="Arial" charset="0"/>
                  <a:cs typeface="Arial" charset="0"/>
                </a:rPr>
                <a:t>pooling</a:t>
              </a:r>
            </a:p>
            <a:p>
              <a:pPr lvl="1"/>
              <a:r>
                <a:rPr lang="en-US" sz="1100" dirty="0" smtClean="0">
                  <a:solidFill>
                    <a:prstClr val="white"/>
                  </a:solidFill>
                  <a:ea typeface="Arial" charset="0"/>
                  <a:cs typeface="Arial" charset="0"/>
                </a:rPr>
                <a:t>CPE</a:t>
              </a:r>
              <a:r>
                <a:rPr lang="en-US" sz="1100" dirty="0">
                  <a:solidFill>
                    <a:prstClr val="white"/>
                  </a:solidFill>
                  <a:ea typeface="Arial" charset="0"/>
                  <a:cs typeface="Arial" charset="0"/>
                </a:rPr>
                <a:t>: External interface </a:t>
              </a:r>
              <a:endParaRPr lang="en-US" sz="1100" dirty="0" smtClean="0">
                <a:solidFill>
                  <a:prstClr val="white"/>
                </a:solidFill>
                <a:ea typeface="Arial" charset="0"/>
                <a:cs typeface="Arial" charset="0"/>
              </a:endParaRPr>
            </a:p>
            <a:p>
              <a:pPr lvl="1"/>
              <a:r>
                <a:rPr lang="en-US" sz="1100" dirty="0" smtClean="0">
                  <a:solidFill>
                    <a:prstClr val="white"/>
                  </a:solidFill>
                  <a:ea typeface="Arial" charset="0"/>
                  <a:cs typeface="Arial" charset="0"/>
                </a:rPr>
                <a:t>DHCP support</a:t>
              </a:r>
            </a:p>
            <a:p>
              <a:pPr lvl="1"/>
              <a:r>
                <a:rPr lang="en-US" sz="1100" dirty="0" smtClean="0">
                  <a:solidFill>
                    <a:prstClr val="white"/>
                  </a:solidFill>
                  <a:ea typeface="Arial" charset="0"/>
                  <a:cs typeface="Arial" charset="0"/>
                </a:rPr>
                <a:t>NAT64</a:t>
              </a:r>
              <a:r>
                <a:rPr lang="en-US" sz="1100" dirty="0">
                  <a:solidFill>
                    <a:prstClr val="white"/>
                  </a:solidFill>
                  <a:ea typeface="Arial" charset="0"/>
                  <a:cs typeface="Arial" charset="0"/>
                </a:rPr>
                <a:t>, LW46</a:t>
              </a: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15" name="Group 14"/>
          <p:cNvGrpSpPr/>
          <p:nvPr/>
        </p:nvGrpSpPr>
        <p:grpSpPr>
          <a:xfrm>
            <a:off x="4350002" y="1662641"/>
            <a:ext cx="3001074" cy="1791820"/>
            <a:chOff x="3066091" y="2324100"/>
            <a:chExt cx="3001074" cy="1791820"/>
          </a:xfrm>
        </p:grpSpPr>
        <p:sp>
          <p:nvSpPr>
            <p:cNvPr id="16" name="Rounded Rectangle 15"/>
            <p:cNvSpPr/>
            <p:nvPr/>
          </p:nvSpPr>
          <p:spPr>
            <a:xfrm>
              <a:off x="3447789" y="2324100"/>
              <a:ext cx="2619376" cy="1115208"/>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17" name="Rounded Rectangle 16"/>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Security Groups</a:t>
              </a:r>
              <a:endParaRPr lang="en-US" sz="1330" dirty="0">
                <a:solidFill>
                  <a:prstClr val="white"/>
                </a:solidFill>
              </a:endParaRPr>
            </a:p>
          </p:txBody>
        </p:sp>
        <p:sp>
          <p:nvSpPr>
            <p:cNvPr id="18" name="TextBox 17"/>
            <p:cNvSpPr txBox="1"/>
            <p:nvPr/>
          </p:nvSpPr>
          <p:spPr>
            <a:xfrm>
              <a:off x="3066091" y="2838647"/>
              <a:ext cx="2792752" cy="1277273"/>
            </a:xfrm>
            <a:prstGeom prst="rect">
              <a:avLst/>
            </a:prstGeom>
            <a:noFill/>
          </p:spPr>
          <p:txBody>
            <a:bodyPr wrap="none" rtlCol="0">
              <a:spAutoFit/>
            </a:bodyPr>
            <a:lstStyle/>
            <a:p>
              <a:pPr lvl="1"/>
              <a:r>
                <a:rPr lang="en-US" sz="1100" dirty="0" smtClean="0">
                  <a:solidFill>
                    <a:prstClr val="white"/>
                  </a:solidFill>
                  <a:ea typeface="Arial" charset="0"/>
                  <a:cs typeface="Arial" charset="0"/>
                </a:rPr>
                <a:t>Routed </a:t>
              </a:r>
              <a:r>
                <a:rPr lang="en-US" sz="1100" dirty="0">
                  <a:solidFill>
                    <a:prstClr val="white"/>
                  </a:solidFill>
                  <a:ea typeface="Arial" charset="0"/>
                  <a:cs typeface="Arial" charset="0"/>
                </a:rPr>
                <a:t>interface </a:t>
              </a:r>
              <a:r>
                <a:rPr lang="en-US" sz="1100" dirty="0" smtClean="0">
                  <a:solidFill>
                    <a:prstClr val="white"/>
                  </a:solidFill>
                  <a:ea typeface="Arial" charset="0"/>
                  <a:cs typeface="Arial" charset="0"/>
                </a:rPr>
                <a:t>support</a:t>
              </a:r>
            </a:p>
            <a:p>
              <a:pPr lvl="1"/>
              <a:r>
                <a:rPr lang="en-US" sz="1100" dirty="0" smtClean="0">
                  <a:solidFill>
                    <a:prstClr val="white"/>
                  </a:solidFill>
                  <a:ea typeface="Arial" charset="0"/>
                  <a:cs typeface="Arial" charset="0"/>
                </a:rPr>
                <a:t>L4 </a:t>
              </a:r>
              <a:r>
                <a:rPr lang="en-US" sz="1100" dirty="0">
                  <a:solidFill>
                    <a:prstClr val="white"/>
                  </a:solidFill>
                  <a:ea typeface="Arial" charset="0"/>
                  <a:cs typeface="Arial" charset="0"/>
                </a:rPr>
                <a:t>filters with IPv6 Extension Headers</a:t>
              </a: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19" name="Group 18"/>
          <p:cNvGrpSpPr/>
          <p:nvPr/>
        </p:nvGrpSpPr>
        <p:grpSpPr>
          <a:xfrm>
            <a:off x="4350002" y="2988535"/>
            <a:ext cx="3001074" cy="2130374"/>
            <a:chOff x="3066091" y="2324100"/>
            <a:chExt cx="3001074" cy="2130374"/>
          </a:xfrm>
        </p:grpSpPr>
        <p:sp>
          <p:nvSpPr>
            <p:cNvPr id="20" name="Rounded Rectangle 19"/>
            <p:cNvSpPr/>
            <p:nvPr/>
          </p:nvSpPr>
          <p:spPr>
            <a:xfrm>
              <a:off x="3447789" y="2324100"/>
              <a:ext cx="2619376" cy="1341374"/>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21" name="Rounded Rectangle 20"/>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API</a:t>
              </a:r>
              <a:endParaRPr lang="en-US" sz="1330" dirty="0">
                <a:solidFill>
                  <a:prstClr val="white"/>
                </a:solidFill>
              </a:endParaRPr>
            </a:p>
          </p:txBody>
        </p:sp>
        <p:sp>
          <p:nvSpPr>
            <p:cNvPr id="22" name="TextBox 21"/>
            <p:cNvSpPr txBox="1"/>
            <p:nvPr/>
          </p:nvSpPr>
          <p:spPr>
            <a:xfrm>
              <a:off x="3066091" y="2838647"/>
              <a:ext cx="2582758" cy="1615827"/>
            </a:xfrm>
            <a:prstGeom prst="rect">
              <a:avLst/>
            </a:prstGeom>
            <a:noFill/>
          </p:spPr>
          <p:txBody>
            <a:bodyPr wrap="none" rtlCol="0">
              <a:spAutoFit/>
            </a:bodyPr>
            <a:lstStyle/>
            <a:p>
              <a:pPr lvl="1"/>
              <a:r>
                <a:rPr lang="en-US" sz="1100" dirty="0">
                  <a:solidFill>
                    <a:prstClr val="white"/>
                  </a:solidFill>
                  <a:ea typeface="Arial" charset="0"/>
                  <a:cs typeface="Arial" charset="0"/>
                </a:rPr>
                <a:t>Move to CFFI for Python </a:t>
              </a:r>
              <a:r>
                <a:rPr lang="en-US" sz="1100" dirty="0" smtClean="0">
                  <a:solidFill>
                    <a:prstClr val="white"/>
                  </a:solidFill>
                  <a:ea typeface="Arial" charset="0"/>
                  <a:cs typeface="Arial" charset="0"/>
                </a:rPr>
                <a:t>binding</a:t>
              </a:r>
            </a:p>
            <a:p>
              <a:pPr lvl="1"/>
              <a:r>
                <a:rPr lang="en-US" sz="1100" dirty="0" smtClean="0">
                  <a:solidFill>
                    <a:prstClr val="white"/>
                  </a:solidFill>
                  <a:ea typeface="Arial" charset="0"/>
                  <a:cs typeface="Arial" charset="0"/>
                </a:rPr>
                <a:t>Python </a:t>
              </a:r>
              <a:r>
                <a:rPr lang="en-US" sz="1100" dirty="0">
                  <a:solidFill>
                    <a:prstClr val="white"/>
                  </a:solidFill>
                  <a:ea typeface="Arial" charset="0"/>
                  <a:cs typeface="Arial" charset="0"/>
                </a:rPr>
                <a:t>Packaging </a:t>
              </a:r>
              <a:r>
                <a:rPr lang="en-US" sz="1100" dirty="0" smtClean="0">
                  <a:solidFill>
                    <a:prstClr val="white"/>
                  </a:solidFill>
                  <a:ea typeface="Arial" charset="0"/>
                  <a:cs typeface="Arial" charset="0"/>
                </a:rPr>
                <a:t>improvements</a:t>
              </a:r>
            </a:p>
            <a:p>
              <a:pPr lvl="1"/>
              <a:r>
                <a:rPr lang="en-US" sz="1100" dirty="0" smtClean="0">
                  <a:solidFill>
                    <a:prstClr val="white"/>
                  </a:solidFill>
                  <a:ea typeface="Arial" charset="0"/>
                  <a:cs typeface="Arial" charset="0"/>
                </a:rPr>
                <a:t>CLI </a:t>
              </a:r>
              <a:r>
                <a:rPr lang="en-US" sz="1100" dirty="0">
                  <a:solidFill>
                    <a:prstClr val="white"/>
                  </a:solidFill>
                  <a:ea typeface="Arial" charset="0"/>
                  <a:cs typeface="Arial" charset="0"/>
                </a:rPr>
                <a:t>over </a:t>
              </a:r>
              <a:r>
                <a:rPr lang="en-US" sz="1100" dirty="0" smtClean="0">
                  <a:solidFill>
                    <a:prstClr val="white"/>
                  </a:solidFill>
                  <a:ea typeface="Arial" charset="0"/>
                  <a:cs typeface="Arial" charset="0"/>
                </a:rPr>
                <a:t>API</a:t>
              </a:r>
            </a:p>
            <a:p>
              <a:pPr lvl="1"/>
              <a:r>
                <a:rPr lang="en-US" sz="1100" dirty="0" smtClean="0">
                  <a:solidFill>
                    <a:prstClr val="white"/>
                  </a:solidFill>
                  <a:ea typeface="Arial" charset="0"/>
                  <a:cs typeface="Arial" charset="0"/>
                </a:rPr>
                <a:t>Improved C/C</a:t>
              </a:r>
              <a:r>
                <a:rPr lang="en-US" sz="1100" dirty="0">
                  <a:solidFill>
                    <a:prstClr val="white"/>
                  </a:solidFill>
                  <a:ea typeface="Arial" charset="0"/>
                  <a:cs typeface="Arial" charset="0"/>
                </a:rPr>
                <a:t>++ language binding</a:t>
              </a: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23" name="Group 22"/>
          <p:cNvGrpSpPr/>
          <p:nvPr/>
        </p:nvGrpSpPr>
        <p:grpSpPr>
          <a:xfrm>
            <a:off x="7550512" y="1563271"/>
            <a:ext cx="2667466" cy="2126334"/>
            <a:chOff x="3447789" y="2324100"/>
            <a:chExt cx="2667466" cy="2126334"/>
          </a:xfrm>
        </p:grpSpPr>
        <p:sp>
          <p:nvSpPr>
            <p:cNvPr id="24" name="Rounded Rectangle 23"/>
            <p:cNvSpPr/>
            <p:nvPr/>
          </p:nvSpPr>
          <p:spPr>
            <a:xfrm>
              <a:off x="3447789" y="2324100"/>
              <a:ext cx="2619376" cy="1475569"/>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25" name="Rounded Rectangle 24"/>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Segment Routing v6</a:t>
              </a:r>
              <a:endParaRPr lang="en-US" sz="1330" dirty="0">
                <a:solidFill>
                  <a:prstClr val="white"/>
                </a:solidFill>
              </a:endParaRPr>
            </a:p>
          </p:txBody>
        </p:sp>
        <p:sp>
          <p:nvSpPr>
            <p:cNvPr id="26" name="TextBox 25"/>
            <p:cNvSpPr txBox="1"/>
            <p:nvPr/>
          </p:nvSpPr>
          <p:spPr>
            <a:xfrm>
              <a:off x="3484407" y="2834607"/>
              <a:ext cx="2630848" cy="1615827"/>
            </a:xfrm>
            <a:prstGeom prst="rect">
              <a:avLst/>
            </a:prstGeom>
            <a:noFill/>
          </p:spPr>
          <p:txBody>
            <a:bodyPr wrap="none" rtlCol="0">
              <a:spAutoFit/>
            </a:bodyPr>
            <a:lstStyle/>
            <a:p>
              <a:r>
                <a:rPr lang="en-US" sz="1100" dirty="0">
                  <a:solidFill>
                    <a:schemeClr val="bg1"/>
                  </a:solidFill>
                </a:rPr>
                <a:t>SRv6 Network Programming</a:t>
              </a:r>
            </a:p>
            <a:p>
              <a:r>
                <a:rPr lang="en-US" sz="1100" dirty="0">
                  <a:solidFill>
                    <a:schemeClr val="bg1"/>
                  </a:solidFill>
                </a:rPr>
                <a:t>SR Traffic Engineering</a:t>
              </a:r>
            </a:p>
            <a:p>
              <a:r>
                <a:rPr lang="en-US" sz="1100" dirty="0">
                  <a:solidFill>
                    <a:schemeClr val="bg1"/>
                  </a:solidFill>
                </a:rPr>
                <a:t>SR </a:t>
              </a:r>
              <a:r>
                <a:rPr lang="en-US" sz="1100" dirty="0" err="1">
                  <a:solidFill>
                    <a:schemeClr val="bg1"/>
                  </a:solidFill>
                </a:rPr>
                <a:t>LocalSIDs</a:t>
              </a:r>
              <a:endParaRPr lang="en-US" sz="1100" dirty="0">
                <a:solidFill>
                  <a:schemeClr val="bg1"/>
                </a:solidFill>
              </a:endParaRPr>
            </a:p>
            <a:p>
              <a:r>
                <a:rPr lang="en-US" sz="1100" dirty="0">
                  <a:solidFill>
                    <a:schemeClr val="bg1"/>
                  </a:solidFill>
                </a:rPr>
                <a:t>Framework to expand </a:t>
              </a:r>
              <a:r>
                <a:rPr lang="en-US" sz="1100" dirty="0" err="1">
                  <a:solidFill>
                    <a:schemeClr val="bg1"/>
                  </a:solidFill>
                </a:rPr>
                <a:t>LocalSIDs</a:t>
              </a:r>
              <a:r>
                <a:rPr lang="en-US" sz="1100" dirty="0">
                  <a:solidFill>
                    <a:schemeClr val="bg1"/>
                  </a:solidFill>
                </a:rPr>
                <a:t> w/ plugins</a:t>
              </a:r>
            </a:p>
            <a:p>
              <a:pPr lvl="1"/>
              <a:endParaRPr lang="en-US" sz="1100" dirty="0">
                <a:solidFill>
                  <a:schemeClr val="bg1"/>
                </a:solidFill>
                <a:ea typeface="Arial" charset="0"/>
                <a:cs typeface="Arial" charset="0"/>
              </a:endParaRPr>
            </a:p>
            <a:p>
              <a:pPr lvl="1"/>
              <a:endParaRPr lang="en-US" sz="1100" dirty="0" smtClean="0">
                <a:solidFill>
                  <a:schemeClr val="bg1"/>
                </a:solidFill>
                <a:ea typeface="Arial" charset="0"/>
                <a:cs typeface="Arial" charset="0"/>
              </a:endParaRPr>
            </a:p>
            <a:p>
              <a:pPr lvl="1"/>
              <a:endParaRPr lang="en-US" sz="1100" dirty="0">
                <a:solidFill>
                  <a:schemeClr val="bg1"/>
                </a:solidFill>
                <a:ea typeface="Arial" charset="0"/>
                <a:cs typeface="Arial" charset="0"/>
              </a:endParaRPr>
            </a:p>
            <a:p>
              <a:pPr lvl="1"/>
              <a:endParaRPr lang="en-US" sz="1100" dirty="0" smtClean="0">
                <a:solidFill>
                  <a:schemeClr val="bg1"/>
                </a:solidFill>
                <a:ea typeface="Arial" charset="0"/>
                <a:cs typeface="Arial" charset="0"/>
              </a:endParaRPr>
            </a:p>
            <a:p>
              <a:pPr lvl="1"/>
              <a:endParaRPr lang="en-US" sz="1100" dirty="0">
                <a:solidFill>
                  <a:schemeClr val="bg1"/>
                </a:solidFill>
                <a:ea typeface="Arial" charset="0"/>
                <a:cs typeface="Arial" charset="0"/>
              </a:endParaRPr>
            </a:p>
          </p:txBody>
        </p:sp>
      </p:grpSp>
      <p:grpSp>
        <p:nvGrpSpPr>
          <p:cNvPr id="27" name="Group 26"/>
          <p:cNvGrpSpPr/>
          <p:nvPr/>
        </p:nvGrpSpPr>
        <p:grpSpPr>
          <a:xfrm>
            <a:off x="7133744" y="3227751"/>
            <a:ext cx="3001074" cy="2130374"/>
            <a:chOff x="3066091" y="2324100"/>
            <a:chExt cx="3001074" cy="2130374"/>
          </a:xfrm>
        </p:grpSpPr>
        <p:sp>
          <p:nvSpPr>
            <p:cNvPr id="28" name="Rounded Rectangle 27"/>
            <p:cNvSpPr/>
            <p:nvPr/>
          </p:nvSpPr>
          <p:spPr>
            <a:xfrm>
              <a:off x="3447789" y="2324100"/>
              <a:ext cx="2619376" cy="1422047"/>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29" name="Rounded Rectangle 28"/>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err="1" smtClean="0">
                  <a:solidFill>
                    <a:prstClr val="white"/>
                  </a:solidFill>
                </a:rPr>
                <a:t>iOAM</a:t>
              </a:r>
              <a:endParaRPr lang="en-US" sz="1330" dirty="0">
                <a:solidFill>
                  <a:prstClr val="white"/>
                </a:solidFill>
              </a:endParaRPr>
            </a:p>
          </p:txBody>
        </p:sp>
        <p:sp>
          <p:nvSpPr>
            <p:cNvPr id="30" name="TextBox 29"/>
            <p:cNvSpPr txBox="1"/>
            <p:nvPr/>
          </p:nvSpPr>
          <p:spPr>
            <a:xfrm>
              <a:off x="3066091" y="2838647"/>
              <a:ext cx="2828018" cy="1615827"/>
            </a:xfrm>
            <a:prstGeom prst="rect">
              <a:avLst/>
            </a:prstGeom>
            <a:noFill/>
          </p:spPr>
          <p:txBody>
            <a:bodyPr wrap="none" rtlCol="0">
              <a:spAutoFit/>
            </a:bodyPr>
            <a:lstStyle/>
            <a:p>
              <a:pPr lvl="1"/>
              <a:r>
                <a:rPr lang="en-US" sz="1100" dirty="0">
                  <a:solidFill>
                    <a:prstClr val="white"/>
                  </a:solidFill>
                  <a:ea typeface="Arial" charset="0"/>
                  <a:cs typeface="Arial" charset="0"/>
                </a:rPr>
                <a:t>UDP </a:t>
              </a:r>
              <a:r>
                <a:rPr lang="en-US" sz="1100" dirty="0" err="1">
                  <a:solidFill>
                    <a:prstClr val="white"/>
                  </a:solidFill>
                  <a:ea typeface="Arial" charset="0"/>
                  <a:cs typeface="Arial" charset="0"/>
                </a:rPr>
                <a:t>Pinger</a:t>
              </a:r>
              <a:r>
                <a:rPr lang="en-US" sz="1100" dirty="0">
                  <a:solidFill>
                    <a:prstClr val="white"/>
                  </a:solidFill>
                  <a:ea typeface="Arial" charset="0"/>
                  <a:cs typeface="Arial" charset="0"/>
                </a:rPr>
                <a:t> </a:t>
              </a:r>
              <a:r>
                <a:rPr lang="en-US" sz="1100" dirty="0" smtClean="0">
                  <a:solidFill>
                    <a:prstClr val="white"/>
                  </a:solidFill>
                  <a:ea typeface="Arial" charset="0"/>
                  <a:cs typeface="Arial" charset="0"/>
                </a:rPr>
                <a:t>w/path </a:t>
              </a:r>
              <a:r>
                <a:rPr lang="en-US" sz="1100" dirty="0">
                  <a:solidFill>
                    <a:prstClr val="white"/>
                  </a:solidFill>
                  <a:ea typeface="Arial" charset="0"/>
                  <a:cs typeface="Arial" charset="0"/>
                </a:rPr>
                <a:t>fault </a:t>
              </a:r>
              <a:r>
                <a:rPr lang="en-US" sz="1100" dirty="0" smtClean="0">
                  <a:solidFill>
                    <a:prstClr val="white"/>
                  </a:solidFill>
                  <a:ea typeface="Arial" charset="0"/>
                  <a:cs typeface="Arial" charset="0"/>
                </a:rPr>
                <a:t>isolation</a:t>
              </a:r>
            </a:p>
            <a:p>
              <a:pPr lvl="1"/>
              <a:r>
                <a:rPr lang="en-US" sz="1100" dirty="0" smtClean="0">
                  <a:solidFill>
                    <a:prstClr val="white"/>
                  </a:solidFill>
                  <a:ea typeface="Arial" charset="0"/>
                  <a:cs typeface="Arial" charset="0"/>
                </a:rPr>
                <a:t>IOAM as </a:t>
              </a:r>
              <a:r>
                <a:rPr lang="en-US" sz="1100" dirty="0">
                  <a:solidFill>
                    <a:prstClr val="white"/>
                  </a:solidFill>
                  <a:ea typeface="Arial" charset="0"/>
                  <a:cs typeface="Arial" charset="0"/>
                </a:rPr>
                <a:t>type 2 metadata in </a:t>
              </a:r>
              <a:r>
                <a:rPr lang="en-US" sz="1100" dirty="0" smtClean="0">
                  <a:solidFill>
                    <a:prstClr val="white"/>
                  </a:solidFill>
                  <a:ea typeface="Arial" charset="0"/>
                  <a:cs typeface="Arial" charset="0"/>
                </a:rPr>
                <a:t>NSH</a:t>
              </a:r>
            </a:p>
            <a:p>
              <a:pPr lvl="1"/>
              <a:r>
                <a:rPr lang="en-US" sz="1100" dirty="0" smtClean="0">
                  <a:solidFill>
                    <a:prstClr val="white"/>
                  </a:solidFill>
                  <a:ea typeface="Arial" charset="0"/>
                  <a:cs typeface="Arial" charset="0"/>
                </a:rPr>
                <a:t>IOAM </a:t>
              </a:r>
              <a:r>
                <a:rPr lang="en-US" sz="1100" dirty="0">
                  <a:solidFill>
                    <a:prstClr val="white"/>
                  </a:solidFill>
                  <a:ea typeface="Arial" charset="0"/>
                  <a:cs typeface="Arial" charset="0"/>
                </a:rPr>
                <a:t>raw IPFIX </a:t>
              </a:r>
              <a:r>
                <a:rPr lang="en-US" sz="1100" dirty="0" smtClean="0">
                  <a:solidFill>
                    <a:prstClr val="white"/>
                  </a:solidFill>
                  <a:ea typeface="Arial" charset="0"/>
                  <a:cs typeface="Arial" charset="0"/>
                </a:rPr>
                <a:t>collector and analyzer</a:t>
              </a:r>
            </a:p>
            <a:p>
              <a:pPr lvl="1"/>
              <a:r>
                <a:rPr lang="en-US" sz="1100" dirty="0" err="1" smtClean="0">
                  <a:solidFill>
                    <a:prstClr val="white"/>
                  </a:solidFill>
                  <a:ea typeface="Arial" charset="0"/>
                  <a:cs typeface="Arial" charset="0"/>
                </a:rPr>
                <a:t>Anycast</a:t>
              </a:r>
              <a:r>
                <a:rPr lang="en-US" sz="1100" dirty="0" smtClean="0">
                  <a:solidFill>
                    <a:prstClr val="white"/>
                  </a:solidFill>
                  <a:ea typeface="Arial" charset="0"/>
                  <a:cs typeface="Arial" charset="0"/>
                </a:rPr>
                <a:t> </a:t>
              </a:r>
              <a:r>
                <a:rPr lang="en-US" sz="1100" dirty="0">
                  <a:solidFill>
                    <a:prstClr val="white"/>
                  </a:solidFill>
                  <a:ea typeface="Arial" charset="0"/>
                  <a:cs typeface="Arial" charset="0"/>
                </a:rPr>
                <a:t>active server selection</a:t>
              </a: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grpSp>
        <p:nvGrpSpPr>
          <p:cNvPr id="35" name="Group 34"/>
          <p:cNvGrpSpPr/>
          <p:nvPr/>
        </p:nvGrpSpPr>
        <p:grpSpPr>
          <a:xfrm>
            <a:off x="7133744" y="4827371"/>
            <a:ext cx="3001074" cy="1791820"/>
            <a:chOff x="3066091" y="2324100"/>
            <a:chExt cx="3001074" cy="1791820"/>
          </a:xfrm>
        </p:grpSpPr>
        <p:sp>
          <p:nvSpPr>
            <p:cNvPr id="36" name="Rounded Rectangle 35"/>
            <p:cNvSpPr/>
            <p:nvPr/>
          </p:nvSpPr>
          <p:spPr>
            <a:xfrm>
              <a:off x="3447789" y="2324100"/>
              <a:ext cx="2619376" cy="1034599"/>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37" name="Rounded Rectangle 36"/>
            <p:cNvSpPr/>
            <p:nvPr/>
          </p:nvSpPr>
          <p:spPr>
            <a:xfrm>
              <a:off x="3683843" y="2513011"/>
              <a:ext cx="2061370" cy="325636"/>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IPFIX</a:t>
              </a:r>
              <a:endParaRPr lang="en-US" sz="1330" dirty="0">
                <a:solidFill>
                  <a:prstClr val="white"/>
                </a:solidFill>
              </a:endParaRPr>
            </a:p>
          </p:txBody>
        </p:sp>
        <p:sp>
          <p:nvSpPr>
            <p:cNvPr id="38" name="TextBox 37"/>
            <p:cNvSpPr txBox="1"/>
            <p:nvPr/>
          </p:nvSpPr>
          <p:spPr>
            <a:xfrm>
              <a:off x="3066091" y="2838647"/>
              <a:ext cx="2021707" cy="1277273"/>
            </a:xfrm>
            <a:prstGeom prst="rect">
              <a:avLst/>
            </a:prstGeom>
            <a:noFill/>
          </p:spPr>
          <p:txBody>
            <a:bodyPr wrap="none" rtlCol="0">
              <a:spAutoFit/>
            </a:bodyPr>
            <a:lstStyle/>
            <a:p>
              <a:pPr lvl="1"/>
              <a:r>
                <a:rPr lang="en-US" sz="1100" dirty="0">
                  <a:solidFill>
                    <a:prstClr val="white"/>
                  </a:solidFill>
                  <a:ea typeface="Arial" charset="0"/>
                  <a:cs typeface="Arial" charset="0"/>
                </a:rPr>
                <a:t>Collect IPv6 </a:t>
              </a:r>
              <a:r>
                <a:rPr lang="en-US" sz="1100" dirty="0" smtClean="0">
                  <a:solidFill>
                    <a:prstClr val="white"/>
                  </a:solidFill>
                  <a:ea typeface="Arial" charset="0"/>
                  <a:cs typeface="Arial" charset="0"/>
                </a:rPr>
                <a:t>information</a:t>
              </a:r>
            </a:p>
            <a:p>
              <a:pPr lvl="1"/>
              <a:r>
                <a:rPr lang="en-US" sz="1100" dirty="0" smtClean="0">
                  <a:solidFill>
                    <a:prstClr val="white"/>
                  </a:solidFill>
                  <a:ea typeface="Arial" charset="0"/>
                  <a:cs typeface="Arial" charset="0"/>
                </a:rPr>
                <a:t>Per </a:t>
              </a:r>
              <a:r>
                <a:rPr lang="en-US" sz="1100" dirty="0">
                  <a:solidFill>
                    <a:prstClr val="white"/>
                  </a:solidFill>
                  <a:ea typeface="Arial" charset="0"/>
                  <a:cs typeface="Arial" charset="0"/>
                </a:rPr>
                <a:t>flow state</a:t>
              </a: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a:p>
              <a:pPr lvl="1"/>
              <a:endParaRPr lang="en-US" sz="1100" dirty="0" smtClean="0">
                <a:solidFill>
                  <a:prstClr val="white"/>
                </a:solidFill>
                <a:ea typeface="Arial" charset="0"/>
                <a:cs typeface="Arial" charset="0"/>
              </a:endParaRPr>
            </a:p>
            <a:p>
              <a:pPr lvl="1"/>
              <a:endParaRPr lang="en-US" sz="1100" dirty="0">
                <a:solidFill>
                  <a:prstClr val="white"/>
                </a:solidFill>
                <a:ea typeface="Arial" charset="0"/>
                <a:cs typeface="Arial" charset="0"/>
              </a:endParaRPr>
            </a:p>
          </p:txBody>
        </p:sp>
      </p:grpSp>
    </p:spTree>
    <p:extLst>
      <p:ext uri="{BB962C8B-B14F-4D97-AF65-F5344CB8AC3E}">
        <p14:creationId xmlns:p14="http://schemas.microsoft.com/office/powerpoint/2010/main" val="1926312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672353" y="3942915"/>
            <a:ext cx="10047493" cy="808379"/>
          </a:xfrm>
          <a:prstGeom prst="rect">
            <a:avLst/>
          </a:prstGeom>
          <a:noFill/>
          <a:ln>
            <a:noFill/>
          </a:ln>
        </p:spPr>
        <p:txBody>
          <a:bodyPr lIns="121900" tIns="121900" rIns="121900" bIns="121900" anchor="t" anchorCtr="0">
            <a:noAutofit/>
          </a:bodyPr>
          <a:lstStyle/>
          <a:p>
            <a:r>
              <a:rPr lang="en-US" sz="4000" dirty="0" smtClean="0"/>
              <a:t>Introducing VPP: the </a:t>
            </a:r>
            <a:r>
              <a:rPr lang="en-US" sz="4000" i="1" dirty="0" smtClean="0"/>
              <a:t>vector packet processor</a:t>
            </a:r>
            <a:endParaRPr sz="4000" i="1" dirty="0"/>
          </a:p>
        </p:txBody>
      </p:sp>
    </p:spTree>
    <p:extLst>
      <p:ext uri="{BB962C8B-B14F-4D97-AF65-F5344CB8AC3E}">
        <p14:creationId xmlns:p14="http://schemas.microsoft.com/office/powerpoint/2010/main" val="2021969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performance</a:t>
            </a:r>
            <a:endParaRPr sz="4000" dirty="0"/>
          </a:p>
        </p:txBody>
      </p:sp>
    </p:spTree>
    <p:extLst>
      <p:ext uri="{BB962C8B-B14F-4D97-AF65-F5344CB8AC3E}">
        <p14:creationId xmlns:p14="http://schemas.microsoft.com/office/powerpoint/2010/main" val="36882285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11570" y="255772"/>
            <a:ext cx="9169774" cy="994172"/>
          </a:xfrm>
          <a:prstGeom prst="rect">
            <a:avLst/>
          </a:prstGeom>
        </p:spPr>
        <p:txBody>
          <a:bodyPr>
            <a:normAutofit/>
          </a:bodyPr>
          <a:lstStyle>
            <a:lvl1pPr algn="l" defTabSz="914400" rtl="0" eaLnBrk="1" latinLnBrk="0" hangingPunct="1">
              <a:lnSpc>
                <a:spcPct val="90000"/>
              </a:lnSpc>
              <a:spcBef>
                <a:spcPct val="0"/>
              </a:spcBef>
              <a:buNone/>
              <a:defRPr sz="4400" b="1" kern="1200">
                <a:solidFill>
                  <a:srgbClr val="F53240"/>
                </a:solidFill>
                <a:latin typeface="+mj-lt"/>
                <a:ea typeface="+mj-ea"/>
                <a:cs typeface="+mj-cs"/>
              </a:defRPr>
            </a:lvl1pPr>
          </a:lstStyle>
          <a:p>
            <a:pPr algn="ctr"/>
            <a:r>
              <a:rPr lang="en-GB" dirty="0" smtClean="0">
                <a:solidFill>
                  <a:schemeClr val="tx1"/>
                </a:solidFill>
              </a:rPr>
              <a:t>CSIT </a:t>
            </a:r>
            <a:r>
              <a:rPr lang="en-US" dirty="0" smtClean="0">
                <a:solidFill>
                  <a:schemeClr val="tx1"/>
                </a:solidFill>
              </a:rPr>
              <a:t>NDR Throughput VPP </a:t>
            </a:r>
            <a:r>
              <a:rPr lang="en-US" dirty="0">
                <a:solidFill>
                  <a:schemeClr val="tx1"/>
                </a:solidFill>
              </a:rPr>
              <a:t>16.09 v 17.01</a:t>
            </a:r>
          </a:p>
        </p:txBody>
      </p:sp>
      <p:graphicFrame>
        <p:nvGraphicFramePr>
          <p:cNvPr id="5" name="Content Placeholder 8"/>
          <p:cNvGraphicFramePr>
            <a:graphicFrameLocks/>
          </p:cNvGraphicFramePr>
          <p:nvPr>
            <p:extLst>
              <p:ext uri="{D42A27DB-BD31-4B8C-83A1-F6EECF244321}">
                <p14:modId xmlns:p14="http://schemas.microsoft.com/office/powerpoint/2010/main" val="529646086"/>
              </p:ext>
            </p:extLst>
          </p:nvPr>
        </p:nvGraphicFramePr>
        <p:xfrm>
          <a:off x="265958" y="1333876"/>
          <a:ext cx="10806473" cy="445776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453482" y="1367324"/>
            <a:ext cx="3182281" cy="553998"/>
          </a:xfrm>
          <a:prstGeom prst="rect">
            <a:avLst/>
          </a:prstGeom>
        </p:spPr>
        <p:txBody>
          <a:bodyPr wrap="none">
            <a:spAutoFit/>
          </a:bodyPr>
          <a:lstStyle/>
          <a:p>
            <a:pPr algn="ctr"/>
            <a:r>
              <a:rPr lang="en-GB" sz="1500" dirty="0" smtClean="0">
                <a:solidFill>
                  <a:srgbClr val="2B2929"/>
                </a:solidFill>
                <a:latin typeface="Arial" charset="0"/>
                <a:cs typeface="Arial" charset="0"/>
              </a:rPr>
              <a:t>&gt; 400% </a:t>
            </a:r>
            <a:br>
              <a:rPr lang="en-GB" sz="1500" dirty="0" smtClean="0">
                <a:solidFill>
                  <a:srgbClr val="2B2929"/>
                </a:solidFill>
                <a:latin typeface="Arial" charset="0"/>
                <a:cs typeface="Arial" charset="0"/>
              </a:rPr>
            </a:br>
            <a:r>
              <a:rPr lang="en-GB" sz="1500" dirty="0" smtClean="0">
                <a:solidFill>
                  <a:srgbClr val="2B2929"/>
                </a:solidFill>
                <a:latin typeface="Arial" charset="0"/>
                <a:cs typeface="Arial" charset="0"/>
              </a:rPr>
              <a:t>improvement in </a:t>
            </a:r>
            <a:r>
              <a:rPr lang="en-GB" sz="1500" dirty="0" err="1" smtClean="0">
                <a:solidFill>
                  <a:srgbClr val="2B2929"/>
                </a:solidFill>
                <a:latin typeface="Arial" charset="0"/>
                <a:cs typeface="Arial" charset="0"/>
              </a:rPr>
              <a:t>vHost</a:t>
            </a:r>
            <a:r>
              <a:rPr lang="en-GB" sz="1500" dirty="0" smtClean="0">
                <a:solidFill>
                  <a:srgbClr val="2B2929"/>
                </a:solidFill>
                <a:latin typeface="Arial" charset="0"/>
                <a:cs typeface="Arial" charset="0"/>
              </a:rPr>
              <a:t> performance</a:t>
            </a:r>
            <a:endParaRPr lang="en-US" sz="1500" dirty="0"/>
          </a:p>
        </p:txBody>
      </p:sp>
      <p:cxnSp>
        <p:nvCxnSpPr>
          <p:cNvPr id="7" name="Straight Arrow Connector 6"/>
          <p:cNvCxnSpPr/>
          <p:nvPr/>
        </p:nvCxnSpPr>
        <p:spPr>
          <a:xfrm flipH="1">
            <a:off x="5515167" y="1970832"/>
            <a:ext cx="368753"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451339" y="1921322"/>
            <a:ext cx="261257" cy="310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23887" y="1100823"/>
            <a:ext cx="2904962" cy="553998"/>
          </a:xfrm>
          <a:prstGeom prst="rect">
            <a:avLst/>
          </a:prstGeom>
        </p:spPr>
        <p:txBody>
          <a:bodyPr wrap="none">
            <a:spAutoFit/>
          </a:bodyPr>
          <a:lstStyle/>
          <a:p>
            <a:pPr algn="ctr"/>
            <a:r>
              <a:rPr lang="en-GB" sz="1500" dirty="0" smtClean="0">
                <a:solidFill>
                  <a:srgbClr val="2B2929"/>
                </a:solidFill>
                <a:latin typeface="Arial" charset="0"/>
                <a:cs typeface="Arial" charset="0"/>
              </a:rPr>
              <a:t>&gt;20% </a:t>
            </a:r>
            <a:br>
              <a:rPr lang="en-GB" sz="1500" dirty="0" smtClean="0">
                <a:solidFill>
                  <a:srgbClr val="2B2929"/>
                </a:solidFill>
                <a:latin typeface="Arial" charset="0"/>
                <a:cs typeface="Arial" charset="0"/>
              </a:rPr>
            </a:br>
            <a:r>
              <a:rPr lang="en-GB" sz="1500" dirty="0" smtClean="0">
                <a:solidFill>
                  <a:srgbClr val="2B2929"/>
                </a:solidFill>
                <a:latin typeface="Arial" charset="0"/>
                <a:cs typeface="Arial" charset="0"/>
              </a:rPr>
              <a:t>improvement in L2 performance</a:t>
            </a:r>
            <a:endParaRPr lang="en-US" sz="1500" dirty="0"/>
          </a:p>
        </p:txBody>
      </p:sp>
      <p:cxnSp>
        <p:nvCxnSpPr>
          <p:cNvPr id="10" name="Straight Arrow Connector 9"/>
          <p:cNvCxnSpPr/>
          <p:nvPr/>
        </p:nvCxnSpPr>
        <p:spPr>
          <a:xfrm>
            <a:off x="7507197" y="1895596"/>
            <a:ext cx="1113546" cy="336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015991" y="1714423"/>
            <a:ext cx="368753" cy="26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75057" y="1214671"/>
            <a:ext cx="3074881" cy="553998"/>
          </a:xfrm>
          <a:prstGeom prst="rect">
            <a:avLst/>
          </a:prstGeom>
        </p:spPr>
        <p:txBody>
          <a:bodyPr wrap="none">
            <a:spAutoFit/>
          </a:bodyPr>
          <a:lstStyle/>
          <a:p>
            <a:pPr algn="ctr"/>
            <a:r>
              <a:rPr lang="en-GB" sz="1500" dirty="0" smtClean="0">
                <a:solidFill>
                  <a:srgbClr val="2B2929"/>
                </a:solidFill>
                <a:latin typeface="Arial" charset="0"/>
                <a:cs typeface="Arial" charset="0"/>
              </a:rPr>
              <a:t>&gt; 100% </a:t>
            </a:r>
            <a:br>
              <a:rPr lang="en-GB" sz="1500" dirty="0" smtClean="0">
                <a:solidFill>
                  <a:srgbClr val="2B2929"/>
                </a:solidFill>
                <a:latin typeface="Arial" charset="0"/>
                <a:cs typeface="Arial" charset="0"/>
              </a:rPr>
            </a:br>
            <a:r>
              <a:rPr lang="en-GB" sz="1500" dirty="0" smtClean="0">
                <a:solidFill>
                  <a:srgbClr val="2B2929"/>
                </a:solidFill>
                <a:latin typeface="Arial" charset="0"/>
                <a:cs typeface="Arial" charset="0"/>
              </a:rPr>
              <a:t>improvement in IPv6 performance</a:t>
            </a:r>
            <a:endParaRPr lang="en-US" sz="1500" dirty="0"/>
          </a:p>
        </p:txBody>
      </p:sp>
      <p:cxnSp>
        <p:nvCxnSpPr>
          <p:cNvPr id="13" name="Straight Arrow Connector 12"/>
          <p:cNvCxnSpPr/>
          <p:nvPr/>
        </p:nvCxnSpPr>
        <p:spPr>
          <a:xfrm>
            <a:off x="9324104" y="1806838"/>
            <a:ext cx="276835" cy="374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886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10448248" y="67759"/>
            <a:ext cx="1616753" cy="533400"/>
          </a:xfrm>
          <a:prstGeom prst="roundRect">
            <a:avLst/>
          </a:prstGeom>
          <a:noFill/>
          <a:ln>
            <a:solidFill>
              <a:schemeClr val="bg1">
                <a:lumMod val="50000"/>
              </a:schemeClr>
            </a:solidFill>
          </a:ln>
          <a:effectLst>
            <a:outerShdw blurRad="76200" dist="50800" dir="5400000" algn="ctr" rotWithShape="0">
              <a:srgbClr val="000000">
                <a:alpha val="27000"/>
              </a:srgbClr>
            </a:outerShdw>
          </a:effectLst>
          <a:extLst/>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400" b="1" dirty="0" err="1">
                <a:solidFill>
                  <a:srgbClr val="2B2929"/>
                </a:solidFill>
              </a:rPr>
              <a:t>Phy</a:t>
            </a:r>
            <a:r>
              <a:rPr lang="en-US" sz="1400" b="1" dirty="0">
                <a:solidFill>
                  <a:srgbClr val="2B2929"/>
                </a:solidFill>
              </a:rPr>
              <a:t>-VS-</a:t>
            </a:r>
            <a:r>
              <a:rPr lang="en-US" sz="1400" b="1" dirty="0" err="1">
                <a:solidFill>
                  <a:srgbClr val="2B2929"/>
                </a:solidFill>
              </a:rPr>
              <a:t>Phy</a:t>
            </a:r>
            <a:endParaRPr lang="en-US" sz="1400" b="1" dirty="0">
              <a:solidFill>
                <a:srgbClr val="2B2929"/>
              </a:solidFill>
            </a:endParaRPr>
          </a:p>
        </p:txBody>
      </p:sp>
      <p:sp>
        <p:nvSpPr>
          <p:cNvPr id="2" name="Title 1"/>
          <p:cNvSpPr>
            <a:spLocks noGrp="1"/>
          </p:cNvSpPr>
          <p:nvPr>
            <p:ph type="title"/>
          </p:nvPr>
        </p:nvSpPr>
        <p:spPr>
          <a:xfrm>
            <a:off x="301896" y="-52525"/>
            <a:ext cx="11127317" cy="975783"/>
          </a:xfrm>
        </p:spPr>
        <p:txBody>
          <a:bodyPr/>
          <a:lstStyle/>
          <a:p>
            <a:r>
              <a:rPr lang="en-US" dirty="0" smtClean="0"/>
              <a:t>VPP Performance at Scale</a:t>
            </a:r>
            <a:endParaRPr lang="en-US" dirty="0"/>
          </a:p>
        </p:txBody>
      </p:sp>
      <p:grpSp>
        <p:nvGrpSpPr>
          <p:cNvPr id="13" name="Group 12"/>
          <p:cNvGrpSpPr/>
          <p:nvPr/>
        </p:nvGrpSpPr>
        <p:grpSpPr>
          <a:xfrm>
            <a:off x="512828" y="1172771"/>
            <a:ext cx="4114800" cy="2514600"/>
            <a:chOff x="250602" y="983901"/>
            <a:chExt cx="4970762" cy="2783346"/>
          </a:xfrm>
        </p:grpSpPr>
        <p:grpSp>
          <p:nvGrpSpPr>
            <p:cNvPr id="11" name="Group 10"/>
            <p:cNvGrpSpPr/>
            <p:nvPr/>
          </p:nvGrpSpPr>
          <p:grpSpPr>
            <a:xfrm>
              <a:off x="293423" y="991559"/>
              <a:ext cx="4927941" cy="2736316"/>
              <a:chOff x="258422" y="1061517"/>
              <a:chExt cx="4927941" cy="2736316"/>
            </a:xfrm>
          </p:grpSpPr>
          <p:graphicFrame>
            <p:nvGraphicFramePr>
              <p:cNvPr id="24" name="Chart 23"/>
              <p:cNvGraphicFramePr>
                <a:graphicFrameLocks/>
              </p:cNvGraphicFramePr>
              <p:nvPr>
                <p:extLst/>
              </p:nvPr>
            </p:nvGraphicFramePr>
            <p:xfrm>
              <a:off x="381767" y="1061517"/>
              <a:ext cx="4804596" cy="259608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58422" y="1095735"/>
                <a:ext cx="793807" cy="297454"/>
              </a:xfrm>
              <a:prstGeom prst="rect">
                <a:avLst/>
              </a:prstGeom>
              <a:noFill/>
            </p:spPr>
            <p:txBody>
              <a:bodyPr wrap="none" rtlCol="0">
                <a:spAutoFit/>
              </a:bodyPr>
              <a:lstStyle/>
              <a:p>
                <a:pPr defTabSz="609207"/>
                <a:r>
                  <a:rPr lang="en-US" sz="1333" b="1" dirty="0" smtClean="0">
                    <a:solidFill>
                      <a:srgbClr val="2B2929"/>
                    </a:solidFill>
                    <a:latin typeface="Arial"/>
                  </a:rPr>
                  <a:t>[</a:t>
                </a:r>
                <a:r>
                  <a:rPr lang="en-US" sz="1333" b="1" dirty="0" err="1" smtClean="0">
                    <a:solidFill>
                      <a:srgbClr val="2B2929"/>
                    </a:solidFill>
                    <a:latin typeface="Arial"/>
                  </a:rPr>
                  <a:t>Gbps</a:t>
                </a:r>
                <a:r>
                  <a:rPr lang="en-US" sz="1333" b="1" dirty="0" smtClean="0">
                    <a:solidFill>
                      <a:srgbClr val="2B2929"/>
                    </a:solidFill>
                    <a:latin typeface="Arial"/>
                  </a:rPr>
                  <a:t>]</a:t>
                </a:r>
                <a:r>
                  <a:rPr lang="en-US" sz="1333" b="1" dirty="0" smtClean="0">
                    <a:solidFill>
                      <a:prstClr val="white"/>
                    </a:solidFill>
                    <a:latin typeface="Arial"/>
                  </a:rPr>
                  <a:t>]</a:t>
                </a:r>
                <a:endParaRPr lang="en-US" sz="1333" b="1" dirty="0">
                  <a:solidFill>
                    <a:prstClr val="white"/>
                  </a:solidFill>
                  <a:latin typeface="Arial"/>
                </a:endParaRPr>
              </a:p>
            </p:txBody>
          </p:sp>
          <p:sp>
            <p:nvSpPr>
              <p:cNvPr id="5" name="TextBox 4"/>
              <p:cNvSpPr txBox="1"/>
              <p:nvPr/>
            </p:nvSpPr>
            <p:spPr>
              <a:xfrm>
                <a:off x="1313750" y="3428501"/>
                <a:ext cx="2574872" cy="369332"/>
              </a:xfrm>
              <a:prstGeom prst="rect">
                <a:avLst/>
              </a:prstGeom>
              <a:noFill/>
            </p:spPr>
            <p:txBody>
              <a:bodyPr wrap="none" rtlCol="0">
                <a:spAutoFit/>
              </a:bodyPr>
              <a:lstStyle/>
              <a:p>
                <a:r>
                  <a:rPr lang="en-US" b="1" dirty="0" smtClean="0">
                    <a:solidFill>
                      <a:srgbClr val="FF6600"/>
                    </a:solidFill>
                  </a:rPr>
                  <a:t>480Gbps </a:t>
                </a:r>
                <a:r>
                  <a:rPr lang="en-US" b="1" dirty="0">
                    <a:solidFill>
                      <a:srgbClr val="FF6600"/>
                    </a:solidFill>
                  </a:rPr>
                  <a:t>zero frame </a:t>
                </a:r>
                <a:r>
                  <a:rPr lang="en-US" b="1" dirty="0" smtClean="0">
                    <a:solidFill>
                      <a:srgbClr val="FF6600"/>
                    </a:solidFill>
                  </a:rPr>
                  <a:t>loss</a:t>
                </a:r>
                <a:endParaRPr lang="en-US" b="1" dirty="0">
                  <a:solidFill>
                    <a:srgbClr val="FF6600"/>
                  </a:solidFill>
                </a:endParaRPr>
              </a:p>
            </p:txBody>
          </p:sp>
        </p:grpSp>
        <p:sp>
          <p:nvSpPr>
            <p:cNvPr id="12" name="Rectangle 11"/>
            <p:cNvSpPr/>
            <p:nvPr/>
          </p:nvSpPr>
          <p:spPr>
            <a:xfrm>
              <a:off x="250602" y="983901"/>
              <a:ext cx="4950151" cy="27833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5" name="Group 14"/>
          <p:cNvGrpSpPr/>
          <p:nvPr/>
        </p:nvGrpSpPr>
        <p:grpSpPr>
          <a:xfrm>
            <a:off x="512828" y="3792304"/>
            <a:ext cx="4114800" cy="2514600"/>
            <a:chOff x="187051" y="3649856"/>
            <a:chExt cx="4970762" cy="3000378"/>
          </a:xfrm>
        </p:grpSpPr>
        <p:graphicFrame>
          <p:nvGraphicFramePr>
            <p:cNvPr id="31" name="Chart 30"/>
            <p:cNvGraphicFramePr>
              <a:graphicFrameLocks/>
            </p:cNvGraphicFramePr>
            <p:nvPr>
              <p:extLst/>
            </p:nvPr>
          </p:nvGraphicFramePr>
          <p:xfrm>
            <a:off x="298268" y="3697318"/>
            <a:ext cx="4800600" cy="2882693"/>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p:cNvSpPr txBox="1"/>
            <p:nvPr/>
          </p:nvSpPr>
          <p:spPr>
            <a:xfrm>
              <a:off x="207738" y="3697318"/>
              <a:ext cx="745717" cy="297455"/>
            </a:xfrm>
            <a:prstGeom prst="rect">
              <a:avLst/>
            </a:prstGeom>
            <a:noFill/>
          </p:spPr>
          <p:txBody>
            <a:bodyPr wrap="none" rtlCol="0">
              <a:spAutoFit/>
            </a:bodyPr>
            <a:lstStyle/>
            <a:p>
              <a:pPr defTabSz="609207"/>
              <a:r>
                <a:rPr lang="en-US" sz="1333" b="1" dirty="0">
                  <a:solidFill>
                    <a:srgbClr val="2B2929"/>
                  </a:solidFill>
                  <a:latin typeface="Arial"/>
                </a:rPr>
                <a:t>[</a:t>
              </a:r>
              <a:r>
                <a:rPr lang="en-US" sz="1333" b="1" dirty="0" err="1">
                  <a:solidFill>
                    <a:srgbClr val="2B2929"/>
                  </a:solidFill>
                  <a:latin typeface="Arial"/>
                </a:rPr>
                <a:t>Mpps</a:t>
              </a:r>
              <a:r>
                <a:rPr lang="en-US" sz="1333" b="1" dirty="0">
                  <a:solidFill>
                    <a:srgbClr val="2B2929"/>
                  </a:solidFill>
                  <a:latin typeface="Arial"/>
                </a:rPr>
                <a:t>]</a:t>
              </a:r>
            </a:p>
          </p:txBody>
        </p:sp>
        <p:sp>
          <p:nvSpPr>
            <p:cNvPr id="25" name="TextBox 24"/>
            <p:cNvSpPr txBox="1"/>
            <p:nvPr/>
          </p:nvSpPr>
          <p:spPr>
            <a:xfrm>
              <a:off x="1323033" y="6210680"/>
              <a:ext cx="2629374" cy="369332"/>
            </a:xfrm>
            <a:prstGeom prst="rect">
              <a:avLst/>
            </a:prstGeom>
            <a:noFill/>
          </p:spPr>
          <p:txBody>
            <a:bodyPr wrap="none" rtlCol="0">
              <a:spAutoFit/>
            </a:bodyPr>
            <a:lstStyle/>
            <a:p>
              <a:pPr algn="ctr"/>
              <a:r>
                <a:rPr lang="en-US" b="1" dirty="0" smtClean="0">
                  <a:solidFill>
                    <a:srgbClr val="FF6600"/>
                  </a:solidFill>
                </a:rPr>
                <a:t>200Mpps </a:t>
              </a:r>
              <a:r>
                <a:rPr lang="en-US" b="1" dirty="0">
                  <a:solidFill>
                    <a:srgbClr val="FF6600"/>
                  </a:solidFill>
                </a:rPr>
                <a:t>zero frame loss</a:t>
              </a:r>
            </a:p>
          </p:txBody>
        </p:sp>
        <p:sp>
          <p:nvSpPr>
            <p:cNvPr id="28" name="Rectangle 27"/>
            <p:cNvSpPr/>
            <p:nvPr/>
          </p:nvSpPr>
          <p:spPr>
            <a:xfrm>
              <a:off x="187051" y="3649856"/>
              <a:ext cx="4970762" cy="30003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6" name="Group 15"/>
          <p:cNvGrpSpPr/>
          <p:nvPr/>
        </p:nvGrpSpPr>
        <p:grpSpPr>
          <a:xfrm>
            <a:off x="5325788" y="1166593"/>
            <a:ext cx="4114800" cy="2514600"/>
            <a:chOff x="6356721" y="1264088"/>
            <a:chExt cx="5735638" cy="2783346"/>
          </a:xfrm>
        </p:grpSpPr>
        <p:graphicFrame>
          <p:nvGraphicFramePr>
            <p:cNvPr id="20" name="Chart 19"/>
            <p:cNvGraphicFramePr>
              <a:graphicFrameLocks noChangeAspect="1"/>
            </p:cNvGraphicFramePr>
            <p:nvPr>
              <p:extLst/>
            </p:nvPr>
          </p:nvGraphicFramePr>
          <p:xfrm>
            <a:off x="6614709" y="1303055"/>
            <a:ext cx="5219663" cy="2596896"/>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p:cNvSpPr txBox="1"/>
            <p:nvPr/>
          </p:nvSpPr>
          <p:spPr>
            <a:xfrm>
              <a:off x="6614709" y="1352154"/>
              <a:ext cx="793807" cy="297454"/>
            </a:xfrm>
            <a:prstGeom prst="rect">
              <a:avLst/>
            </a:prstGeom>
            <a:noFill/>
          </p:spPr>
          <p:txBody>
            <a:bodyPr wrap="none" rtlCol="0">
              <a:spAutoFit/>
            </a:bodyPr>
            <a:lstStyle/>
            <a:p>
              <a:pPr defTabSz="609207"/>
              <a:r>
                <a:rPr lang="en-US" sz="1333" b="1" dirty="0" smtClean="0">
                  <a:solidFill>
                    <a:srgbClr val="2B2929"/>
                  </a:solidFill>
                  <a:latin typeface="Arial"/>
                </a:rPr>
                <a:t>[</a:t>
              </a:r>
              <a:r>
                <a:rPr lang="en-US" sz="1333" b="1" dirty="0" err="1" smtClean="0">
                  <a:solidFill>
                    <a:srgbClr val="2B2929"/>
                  </a:solidFill>
                  <a:latin typeface="Arial"/>
                </a:rPr>
                <a:t>Gbps</a:t>
              </a:r>
              <a:r>
                <a:rPr lang="en-US" sz="1333" b="1" dirty="0" smtClean="0">
                  <a:solidFill>
                    <a:srgbClr val="2B2929"/>
                  </a:solidFill>
                  <a:latin typeface="Arial"/>
                </a:rPr>
                <a:t>]</a:t>
              </a:r>
              <a:r>
                <a:rPr lang="en-US" sz="1333" b="1" dirty="0" smtClean="0">
                  <a:solidFill>
                    <a:prstClr val="white"/>
                  </a:solidFill>
                  <a:latin typeface="Arial"/>
                </a:rPr>
                <a:t>]</a:t>
              </a:r>
              <a:endParaRPr lang="en-US" sz="1333" b="1" dirty="0">
                <a:solidFill>
                  <a:prstClr val="white"/>
                </a:solidFill>
                <a:latin typeface="Arial"/>
              </a:endParaRPr>
            </a:p>
          </p:txBody>
        </p:sp>
        <p:sp>
          <p:nvSpPr>
            <p:cNvPr id="8" name="Rectangle 7"/>
            <p:cNvSpPr/>
            <p:nvPr/>
          </p:nvSpPr>
          <p:spPr>
            <a:xfrm>
              <a:off x="6356721" y="3609530"/>
              <a:ext cx="5735638" cy="369332"/>
            </a:xfrm>
            <a:prstGeom prst="rect">
              <a:avLst/>
            </a:prstGeom>
          </p:spPr>
          <p:txBody>
            <a:bodyPr wrap="square">
              <a:spAutoFit/>
            </a:bodyPr>
            <a:lstStyle/>
            <a:p>
              <a:pPr algn="ctr" defTabSz="914377" fontAlgn="base">
                <a:spcAft>
                  <a:spcPct val="0"/>
                </a:spcAft>
                <a:buClr>
                  <a:srgbClr val="26BBD5"/>
                </a:buClr>
              </a:pPr>
              <a:r>
                <a:rPr lang="en-US" b="1" dirty="0" smtClean="0">
                  <a:solidFill>
                    <a:srgbClr val="FF6501"/>
                  </a:solidFill>
                </a:rPr>
                <a:t>IMIX </a:t>
              </a:r>
              <a:r>
                <a:rPr lang="en-US" b="1" dirty="0">
                  <a:solidFill>
                    <a:srgbClr val="FF6501"/>
                  </a:solidFill>
                </a:rPr>
                <a:t>=&gt; 342 </a:t>
              </a:r>
              <a:r>
                <a:rPr lang="en-US" b="1" dirty="0" smtClean="0">
                  <a:solidFill>
                    <a:srgbClr val="FF6501"/>
                  </a:solidFill>
                </a:rPr>
                <a:t>Gbps,1518B </a:t>
              </a:r>
              <a:r>
                <a:rPr lang="en-US" b="1" dirty="0">
                  <a:solidFill>
                    <a:srgbClr val="FF6501"/>
                  </a:solidFill>
                </a:rPr>
                <a:t>=&gt; 462 </a:t>
              </a:r>
              <a:r>
                <a:rPr lang="en-US" b="1" dirty="0" err="1">
                  <a:solidFill>
                    <a:srgbClr val="FF6501"/>
                  </a:solidFill>
                </a:rPr>
                <a:t>Gbps</a:t>
              </a:r>
              <a:endParaRPr lang="en-US" b="1" dirty="0">
                <a:solidFill>
                  <a:srgbClr val="FF6501"/>
                </a:solidFill>
              </a:endParaRPr>
            </a:p>
          </p:txBody>
        </p:sp>
        <p:sp>
          <p:nvSpPr>
            <p:cNvPr id="30" name="Rectangle 29"/>
            <p:cNvSpPr/>
            <p:nvPr/>
          </p:nvSpPr>
          <p:spPr>
            <a:xfrm>
              <a:off x="6357291" y="1264088"/>
              <a:ext cx="5477081" cy="27833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3" name="Group 32"/>
          <p:cNvGrpSpPr/>
          <p:nvPr/>
        </p:nvGrpSpPr>
        <p:grpSpPr>
          <a:xfrm>
            <a:off x="5325788" y="3694290"/>
            <a:ext cx="3929718" cy="2612614"/>
            <a:chOff x="6329933" y="3634991"/>
            <a:chExt cx="5257400" cy="3200399"/>
          </a:xfrm>
        </p:grpSpPr>
        <p:graphicFrame>
          <p:nvGraphicFramePr>
            <p:cNvPr id="23" name="Chart 22"/>
            <p:cNvGraphicFramePr>
              <a:graphicFrameLocks noChangeAspect="1"/>
            </p:cNvGraphicFramePr>
            <p:nvPr>
              <p:extLst/>
            </p:nvPr>
          </p:nvGraphicFramePr>
          <p:xfrm>
            <a:off x="6628613" y="3634991"/>
            <a:ext cx="4800600" cy="3200399"/>
          </p:xfrm>
          <a:graphic>
            <a:graphicData uri="http://schemas.openxmlformats.org/drawingml/2006/chart">
              <c:chart xmlns:c="http://schemas.openxmlformats.org/drawingml/2006/chart" xmlns:r="http://schemas.openxmlformats.org/officeDocument/2006/relationships" r:id="rId6"/>
            </a:graphicData>
          </a:graphic>
        </p:graphicFrame>
        <p:sp>
          <p:nvSpPr>
            <p:cNvPr id="26" name="TextBox 25"/>
            <p:cNvSpPr txBox="1"/>
            <p:nvPr/>
          </p:nvSpPr>
          <p:spPr>
            <a:xfrm>
              <a:off x="6406372" y="3802183"/>
              <a:ext cx="745717" cy="297454"/>
            </a:xfrm>
            <a:prstGeom prst="rect">
              <a:avLst/>
            </a:prstGeom>
            <a:noFill/>
          </p:spPr>
          <p:txBody>
            <a:bodyPr wrap="none" rtlCol="0">
              <a:spAutoFit/>
            </a:bodyPr>
            <a:lstStyle/>
            <a:p>
              <a:pPr defTabSz="609207"/>
              <a:r>
                <a:rPr lang="en-US" sz="1333" b="1" dirty="0">
                  <a:solidFill>
                    <a:srgbClr val="2B2929"/>
                  </a:solidFill>
                  <a:latin typeface="Arial"/>
                </a:rPr>
                <a:t>[</a:t>
              </a:r>
              <a:r>
                <a:rPr lang="en-US" sz="1333" b="1" dirty="0" err="1">
                  <a:solidFill>
                    <a:srgbClr val="2B2929"/>
                  </a:solidFill>
                  <a:latin typeface="Arial"/>
                </a:rPr>
                <a:t>Mpps</a:t>
              </a:r>
              <a:r>
                <a:rPr lang="en-US" sz="1333" b="1" dirty="0">
                  <a:solidFill>
                    <a:srgbClr val="2B2929"/>
                  </a:solidFill>
                  <a:latin typeface="Arial"/>
                </a:rPr>
                <a:t>]</a:t>
              </a:r>
            </a:p>
          </p:txBody>
        </p:sp>
        <p:sp>
          <p:nvSpPr>
            <p:cNvPr id="7" name="Rectangle 6"/>
            <p:cNvSpPr/>
            <p:nvPr/>
          </p:nvSpPr>
          <p:spPr>
            <a:xfrm>
              <a:off x="8114688" y="6368289"/>
              <a:ext cx="1828449" cy="369332"/>
            </a:xfrm>
            <a:prstGeom prst="rect">
              <a:avLst/>
            </a:prstGeom>
          </p:spPr>
          <p:txBody>
            <a:bodyPr wrap="none">
              <a:spAutoFit/>
            </a:bodyPr>
            <a:lstStyle/>
            <a:p>
              <a:pPr algn="ctr" defTabSz="914377" fontAlgn="base">
                <a:spcAft>
                  <a:spcPct val="0"/>
                </a:spcAft>
                <a:buClr>
                  <a:srgbClr val="26BBD5"/>
                </a:buClr>
              </a:pPr>
              <a:r>
                <a:rPr lang="en-US" b="1" dirty="0" smtClean="0">
                  <a:solidFill>
                    <a:srgbClr val="FF6501"/>
                  </a:solidFill>
                </a:rPr>
                <a:t>64B </a:t>
              </a:r>
              <a:r>
                <a:rPr lang="en-US" b="1" dirty="0">
                  <a:solidFill>
                    <a:srgbClr val="FF6501"/>
                  </a:solidFill>
                </a:rPr>
                <a:t>=&gt; 238 </a:t>
              </a:r>
              <a:r>
                <a:rPr lang="en-US" b="1" dirty="0" err="1">
                  <a:solidFill>
                    <a:srgbClr val="FF6501"/>
                  </a:solidFill>
                </a:rPr>
                <a:t>Mpps</a:t>
              </a:r>
              <a:endParaRPr lang="en-US" b="1" dirty="0">
                <a:solidFill>
                  <a:srgbClr val="FF6501"/>
                </a:solidFill>
              </a:endParaRPr>
            </a:p>
          </p:txBody>
        </p:sp>
        <p:sp>
          <p:nvSpPr>
            <p:cNvPr id="32" name="Rectangle 31"/>
            <p:cNvSpPr/>
            <p:nvPr/>
          </p:nvSpPr>
          <p:spPr>
            <a:xfrm>
              <a:off x="6329933" y="3778669"/>
              <a:ext cx="5257400" cy="30291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2" name="Rectangle 41"/>
          <p:cNvSpPr/>
          <p:nvPr/>
        </p:nvSpPr>
        <p:spPr>
          <a:xfrm>
            <a:off x="301895" y="672423"/>
            <a:ext cx="4598717" cy="5779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TextBox 42"/>
          <p:cNvSpPr txBox="1"/>
          <p:nvPr/>
        </p:nvSpPr>
        <p:spPr>
          <a:xfrm>
            <a:off x="2639004" y="727827"/>
            <a:ext cx="2035878" cy="369332"/>
          </a:xfrm>
          <a:prstGeom prst="rect">
            <a:avLst/>
          </a:prstGeom>
          <a:noFill/>
        </p:spPr>
        <p:txBody>
          <a:bodyPr wrap="none" rtlCol="0">
            <a:spAutoFit/>
          </a:bodyPr>
          <a:lstStyle/>
          <a:p>
            <a:r>
              <a:rPr lang="en-US" b="1" dirty="0" smtClean="0">
                <a:solidFill>
                  <a:prstClr val="black"/>
                </a:solidFill>
              </a:rPr>
              <a:t>IPv6, 24 of 72 cores</a:t>
            </a:r>
          </a:p>
        </p:txBody>
      </p:sp>
      <p:sp>
        <p:nvSpPr>
          <p:cNvPr id="44" name="Rectangle 43"/>
          <p:cNvSpPr/>
          <p:nvPr/>
        </p:nvSpPr>
        <p:spPr>
          <a:xfrm>
            <a:off x="5083831" y="672422"/>
            <a:ext cx="4460220" cy="57790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5" name="TextBox 44"/>
          <p:cNvSpPr txBox="1"/>
          <p:nvPr/>
        </p:nvSpPr>
        <p:spPr>
          <a:xfrm>
            <a:off x="5940320" y="766466"/>
            <a:ext cx="3348224" cy="369332"/>
          </a:xfrm>
          <a:prstGeom prst="rect">
            <a:avLst/>
          </a:prstGeom>
          <a:noFill/>
        </p:spPr>
        <p:txBody>
          <a:bodyPr wrap="none" rtlCol="0">
            <a:spAutoFit/>
          </a:bodyPr>
          <a:lstStyle/>
          <a:p>
            <a:r>
              <a:rPr lang="en-US" b="1" dirty="0" smtClean="0">
                <a:solidFill>
                  <a:prstClr val="black"/>
                </a:solidFill>
              </a:rPr>
              <a:t>IPv4+ 2k Whitelist, 36 of 72 cores</a:t>
            </a:r>
          </a:p>
        </p:txBody>
      </p:sp>
      <p:sp>
        <p:nvSpPr>
          <p:cNvPr id="46" name="TextBox 45"/>
          <p:cNvSpPr txBox="1"/>
          <p:nvPr/>
        </p:nvSpPr>
        <p:spPr>
          <a:xfrm>
            <a:off x="9682547" y="795344"/>
            <a:ext cx="2375134" cy="507178"/>
          </a:xfrm>
          <a:prstGeom prst="rect">
            <a:avLst/>
          </a:prstGeom>
          <a:noFill/>
          <a:ln>
            <a:solidFill>
              <a:schemeClr val="tx1"/>
            </a:solidFill>
            <a:prstDash val="dash"/>
          </a:ln>
        </p:spPr>
        <p:style>
          <a:lnRef idx="1">
            <a:schemeClr val="accent4"/>
          </a:lnRef>
          <a:fillRef idx="2">
            <a:schemeClr val="accent4"/>
          </a:fillRef>
          <a:effectRef idx="1">
            <a:schemeClr val="accent4"/>
          </a:effectRef>
          <a:fontRef idx="minor">
            <a:schemeClr val="dk1"/>
          </a:fontRef>
        </p:style>
        <p:txBody>
          <a:bodyPr wrap="square" lIns="48000" tIns="48000" rIns="48000" bIns="48000" rtlCol="0">
            <a:spAutoFit/>
          </a:bodyPr>
          <a:lstStyle>
            <a:defPPr>
              <a:defRPr lang="en-US"/>
            </a:defPPr>
            <a:lvl1pPr defTabSz="609223" eaLnBrk="1" fontAlgn="auto" hangingPunct="1">
              <a:spcBef>
                <a:spcPts val="0"/>
              </a:spcBef>
              <a:spcAft>
                <a:spcPts val="0"/>
              </a:spcAft>
              <a:defRPr sz="1333">
                <a:solidFill>
                  <a:schemeClr val="tx1"/>
                </a:solidFill>
              </a:defRPr>
            </a:lvl1pPr>
          </a:lstStyle>
          <a:p>
            <a:r>
              <a:rPr lang="en-US" dirty="0">
                <a:solidFill>
                  <a:prstClr val="black"/>
                </a:solidFill>
              </a:rPr>
              <a:t>Zero-packet-loss Throughput </a:t>
            </a:r>
            <a:endParaRPr lang="en-US" dirty="0" smtClean="0">
              <a:solidFill>
                <a:prstClr val="black"/>
              </a:solidFill>
            </a:endParaRPr>
          </a:p>
          <a:p>
            <a:r>
              <a:rPr lang="en-US" dirty="0" smtClean="0">
                <a:solidFill>
                  <a:prstClr val="black"/>
                </a:solidFill>
              </a:rPr>
              <a:t>for </a:t>
            </a:r>
            <a:r>
              <a:rPr lang="en-US" dirty="0">
                <a:solidFill>
                  <a:prstClr val="black"/>
                </a:solidFill>
              </a:rPr>
              <a:t>12 port </a:t>
            </a:r>
            <a:r>
              <a:rPr lang="en-US" dirty="0" smtClean="0">
                <a:solidFill>
                  <a:prstClr val="black"/>
                </a:solidFill>
              </a:rPr>
              <a:t>40GE</a:t>
            </a:r>
            <a:endParaRPr lang="en-US" dirty="0">
              <a:solidFill>
                <a:srgbClr val="FF0000"/>
              </a:solidFill>
            </a:endParaRPr>
          </a:p>
        </p:txBody>
      </p:sp>
      <p:graphicFrame>
        <p:nvGraphicFramePr>
          <p:cNvPr id="47" name="Table 46"/>
          <p:cNvGraphicFramePr>
            <a:graphicFrameLocks noGrp="1"/>
          </p:cNvGraphicFramePr>
          <p:nvPr>
            <p:extLst/>
          </p:nvPr>
        </p:nvGraphicFramePr>
        <p:xfrm>
          <a:off x="9696300" y="1549770"/>
          <a:ext cx="2361381" cy="1773936"/>
        </p:xfrm>
        <a:graphic>
          <a:graphicData uri="http://schemas.openxmlformats.org/drawingml/2006/table">
            <a:tbl>
              <a:tblPr>
                <a:gradFill rotWithShape="1">
                  <a:gsLst>
                    <a:gs pos="0">
                      <a:srgbClr val="676767">
                        <a:tint val="50000"/>
                        <a:satMod val="300000"/>
                      </a:srgbClr>
                    </a:gs>
                    <a:gs pos="35000">
                      <a:srgbClr val="676767">
                        <a:tint val="37000"/>
                        <a:satMod val="300000"/>
                      </a:srgbClr>
                    </a:gs>
                    <a:gs pos="100000">
                      <a:srgbClr val="676767">
                        <a:tint val="15000"/>
                        <a:satMod val="350000"/>
                      </a:srgbClr>
                    </a:gs>
                  </a:gsLst>
                  <a:lin ang="16200000" scaled="1"/>
                </a:gradFill>
                <a:effectLst>
                  <a:outerShdw blurRad="40000" dist="20000" dir="5400000" rotWithShape="0">
                    <a:srgbClr val="000000">
                      <a:alpha val="38000"/>
                    </a:srgbClr>
                  </a:outerShdw>
                </a:effectLst>
              </a:tblPr>
              <a:tblGrid>
                <a:gridCol w="2361381"/>
              </a:tblGrid>
              <a:tr h="420624">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lnSpc>
                          <a:spcPct val="115000"/>
                        </a:lnSpc>
                        <a:spcAft>
                          <a:spcPts val="0"/>
                        </a:spcAft>
                      </a:pPr>
                      <a:r>
                        <a:rPr lang="en-US" sz="1200" b="1" dirty="0" smtClean="0">
                          <a:solidFill>
                            <a:schemeClr val="tx1"/>
                          </a:solidFill>
                          <a:effectLst/>
                        </a:rPr>
                        <a:t>Hardware:</a:t>
                      </a:r>
                    </a:p>
                    <a:p>
                      <a:pPr algn="ctr">
                        <a:lnSpc>
                          <a:spcPct val="115000"/>
                        </a:lnSpc>
                        <a:spcAft>
                          <a:spcPts val="0"/>
                        </a:spcAft>
                      </a:pPr>
                      <a:r>
                        <a:rPr lang="en-US" sz="1200" b="1" dirty="0" smtClean="0">
                          <a:solidFill>
                            <a:schemeClr val="tx1"/>
                          </a:solidFill>
                          <a:effectLst/>
                        </a:rPr>
                        <a:t>Cisco </a:t>
                      </a:r>
                      <a:r>
                        <a:rPr lang="en-US" sz="1200" b="1" dirty="0">
                          <a:solidFill>
                            <a:schemeClr val="tx1"/>
                          </a:solidFill>
                          <a:effectLst/>
                        </a:rPr>
                        <a:t>UCS C460 M4</a:t>
                      </a:r>
                      <a:endParaRPr lang="en-US" sz="1200" b="1"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10312">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a:solidFill>
                            <a:schemeClr val="tx1"/>
                          </a:solidFill>
                          <a:effectLst/>
                        </a:rPr>
                        <a:t>Intel® C610 series chipset</a:t>
                      </a:r>
                      <a:endParaRPr lang="en-US" sz="100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512064">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a:solidFill>
                            <a:schemeClr val="tx1"/>
                          </a:solidFill>
                          <a:effectLst/>
                        </a:rPr>
                        <a:t>4 x Intel® Xeon® Processor </a:t>
                      </a:r>
                      <a:r>
                        <a:rPr lang="fi-FI" sz="1000" dirty="0">
                          <a:solidFill>
                            <a:schemeClr val="tx1"/>
                          </a:solidFill>
                          <a:effectLst/>
                        </a:rPr>
                        <a:t>E7-8890</a:t>
                      </a:r>
                      <a:r>
                        <a:rPr lang="en-US" sz="1000" dirty="0">
                          <a:solidFill>
                            <a:schemeClr val="tx1"/>
                          </a:solidFill>
                          <a:effectLst/>
                        </a:rPr>
                        <a:t> v3</a:t>
                      </a:r>
                      <a:r>
                        <a:rPr lang="en-US" sz="1000" baseline="0" dirty="0">
                          <a:solidFill>
                            <a:schemeClr val="tx1"/>
                          </a:solidFill>
                          <a:effectLst/>
                        </a:rPr>
                        <a:t> </a:t>
                      </a:r>
                      <a:endParaRPr lang="en-US" sz="1000" baseline="0" dirty="0" smtClean="0">
                        <a:solidFill>
                          <a:schemeClr val="tx1"/>
                        </a:solidFill>
                        <a:effectLst/>
                      </a:endParaRPr>
                    </a:p>
                    <a:p>
                      <a:pPr>
                        <a:lnSpc>
                          <a:spcPct val="115000"/>
                        </a:lnSpc>
                        <a:spcAft>
                          <a:spcPts val="0"/>
                        </a:spcAft>
                      </a:pPr>
                      <a:r>
                        <a:rPr lang="en-US" sz="1000" dirty="0" smtClean="0">
                          <a:solidFill>
                            <a:schemeClr val="tx1"/>
                          </a:solidFill>
                          <a:effectLst/>
                        </a:rPr>
                        <a:t>(</a:t>
                      </a:r>
                      <a:r>
                        <a:rPr lang="en-US" sz="1000" dirty="0">
                          <a:solidFill>
                            <a:schemeClr val="tx1"/>
                          </a:solidFill>
                          <a:effectLst/>
                        </a:rPr>
                        <a:t>18</a:t>
                      </a:r>
                      <a:r>
                        <a:rPr lang="en-US" sz="1000" baseline="0" dirty="0">
                          <a:solidFill>
                            <a:schemeClr val="tx1"/>
                          </a:solidFill>
                          <a:effectLst/>
                        </a:rPr>
                        <a:t> cores, </a:t>
                      </a:r>
                      <a:r>
                        <a:rPr lang="en-US" sz="1000" dirty="0">
                          <a:solidFill>
                            <a:schemeClr val="tx1"/>
                          </a:solidFill>
                          <a:effectLst/>
                        </a:rPr>
                        <a:t>2.5GHz, </a:t>
                      </a:r>
                      <a:r>
                        <a:rPr lang="en-US" sz="1000" baseline="0" dirty="0">
                          <a:solidFill>
                            <a:schemeClr val="tx1"/>
                          </a:solidFill>
                          <a:effectLst/>
                        </a:rPr>
                        <a:t>45MB Cache)</a:t>
                      </a:r>
                      <a:endParaRPr lang="en-US" sz="1000" dirty="0">
                        <a:solidFill>
                          <a:schemeClr val="tx1"/>
                        </a:solidFill>
                        <a:effectLst/>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10312">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rPr>
                        <a:t>2133 </a:t>
                      </a:r>
                      <a:r>
                        <a:rPr lang="en-US" sz="1000" dirty="0">
                          <a:solidFill>
                            <a:schemeClr val="tx1"/>
                          </a:solidFill>
                          <a:effectLst/>
                        </a:rPr>
                        <a:t>MHz, 512 GB Total</a:t>
                      </a:r>
                      <a:endParaRPr lang="en-US" sz="100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420624">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de-DE" sz="1000" dirty="0">
                          <a:solidFill>
                            <a:schemeClr val="tx1"/>
                          </a:solidFill>
                          <a:effectLst/>
                        </a:rPr>
                        <a:t>9 x 2p40GE Intel</a:t>
                      </a:r>
                      <a:r>
                        <a:rPr lang="de-DE" sz="1000" baseline="0" dirty="0">
                          <a:solidFill>
                            <a:schemeClr val="tx1"/>
                          </a:solidFill>
                          <a:effectLst/>
                        </a:rPr>
                        <a:t> XL710</a:t>
                      </a:r>
                    </a:p>
                    <a:p>
                      <a:pPr>
                        <a:lnSpc>
                          <a:spcPct val="115000"/>
                        </a:lnSpc>
                        <a:spcAft>
                          <a:spcPts val="0"/>
                        </a:spcAft>
                      </a:pPr>
                      <a:r>
                        <a:rPr lang="de-DE" sz="1000" baseline="0" dirty="0">
                          <a:solidFill>
                            <a:schemeClr val="tx1"/>
                          </a:solidFill>
                          <a:effectLst/>
                          <a:latin typeface="Verdana"/>
                          <a:ea typeface="Calibri"/>
                          <a:cs typeface="Verdana"/>
                        </a:rPr>
                        <a:t>18 x 40GE = 720GE !!</a:t>
                      </a:r>
                      <a:endParaRPr lang="en-US" sz="1000" baseline="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lnB>
                    <a:lnTlToBr w="12700" cmpd="sng">
                      <a:noFill/>
                      <a:prstDash val="solid"/>
                    </a:lnTlToBr>
                    <a:lnBlToTr w="12700" cmpd="sng">
                      <a:noFill/>
                      <a:prstDash val="solid"/>
                    </a:lnBlToTr>
                    <a:noFill/>
                  </a:tcPr>
                </a:tc>
              </a:tr>
            </a:tbl>
          </a:graphicData>
        </a:graphic>
      </p:graphicFrame>
      <p:graphicFrame>
        <p:nvGraphicFramePr>
          <p:cNvPr id="49" name="Table 48"/>
          <p:cNvGraphicFramePr>
            <a:graphicFrameLocks noGrp="1"/>
          </p:cNvGraphicFramePr>
          <p:nvPr>
            <p:extLst/>
          </p:nvPr>
        </p:nvGraphicFramePr>
        <p:xfrm>
          <a:off x="9689423" y="3484965"/>
          <a:ext cx="2361381" cy="1091163"/>
        </p:xfrm>
        <a:graphic>
          <a:graphicData uri="http://schemas.openxmlformats.org/drawingml/2006/table">
            <a:tbl>
              <a:tblPr>
                <a:gradFill rotWithShape="1">
                  <a:gsLst>
                    <a:gs pos="0">
                      <a:srgbClr val="676767">
                        <a:tint val="50000"/>
                        <a:satMod val="300000"/>
                      </a:srgbClr>
                    </a:gs>
                    <a:gs pos="35000">
                      <a:srgbClr val="676767">
                        <a:tint val="37000"/>
                        <a:satMod val="300000"/>
                      </a:srgbClr>
                    </a:gs>
                    <a:gs pos="100000">
                      <a:srgbClr val="676767">
                        <a:tint val="15000"/>
                        <a:satMod val="350000"/>
                      </a:srgbClr>
                    </a:gs>
                  </a:gsLst>
                  <a:lin ang="16200000" scaled="1"/>
                </a:gradFill>
                <a:effectLst>
                  <a:outerShdw blurRad="40000" dist="20000" dir="5400000" rotWithShape="0">
                    <a:srgbClr val="000000">
                      <a:alpha val="38000"/>
                    </a:srgbClr>
                  </a:outerShdw>
                </a:effectLst>
              </a:tblPr>
              <a:tblGrid>
                <a:gridCol w="2361381"/>
              </a:tblGrid>
              <a:tr h="0">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lnSpc>
                          <a:spcPct val="115000"/>
                        </a:lnSpc>
                        <a:spcAft>
                          <a:spcPts val="0"/>
                        </a:spcAft>
                      </a:pPr>
                      <a:r>
                        <a:rPr lang="en-US" sz="1200" b="1" dirty="0" smtClean="0">
                          <a:solidFill>
                            <a:schemeClr val="tx1"/>
                          </a:solidFill>
                          <a:effectLst/>
                        </a:rPr>
                        <a:t>Latency</a:t>
                      </a:r>
                      <a:endParaRPr lang="en-US" sz="1200" b="1"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10312">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rPr>
                        <a:t>18 x 7.7trillion packets soak</a:t>
                      </a:r>
                      <a:r>
                        <a:rPr lang="en-US" sz="1000" baseline="0" dirty="0" smtClean="0">
                          <a:solidFill>
                            <a:schemeClr val="tx1"/>
                          </a:solidFill>
                          <a:effectLst/>
                        </a:rPr>
                        <a:t> test</a:t>
                      </a:r>
                      <a:endParaRPr lang="en-US" sz="1000" dirty="0">
                        <a:solidFill>
                          <a:schemeClr val="tx1"/>
                        </a:solidFill>
                        <a:effectLst/>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27626">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rPr>
                        <a:t>Average</a:t>
                      </a:r>
                      <a:r>
                        <a:rPr lang="en-US" sz="1000" baseline="0" dirty="0" smtClean="0">
                          <a:solidFill>
                            <a:schemeClr val="tx1"/>
                          </a:solidFill>
                          <a:effectLst/>
                        </a:rPr>
                        <a:t> latency:  &lt;23 </a:t>
                      </a:r>
                      <a:r>
                        <a:rPr lang="en-US" sz="1000" baseline="0" dirty="0" err="1" smtClean="0">
                          <a:solidFill>
                            <a:schemeClr val="tx1"/>
                          </a:solidFill>
                          <a:effectLst/>
                        </a:rPr>
                        <a:t>usec</a:t>
                      </a:r>
                      <a:endParaRPr lang="en-US" sz="1000" dirty="0">
                        <a:solidFill>
                          <a:schemeClr val="tx1"/>
                        </a:solidFill>
                        <a:effectLst/>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10312">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rPr>
                        <a:t>Min Latency: 7</a:t>
                      </a:r>
                      <a:r>
                        <a:rPr lang="mr-IN" sz="1000" dirty="0" smtClean="0">
                          <a:solidFill>
                            <a:schemeClr val="tx1"/>
                          </a:solidFill>
                          <a:effectLst/>
                        </a:rPr>
                        <a:t>…</a:t>
                      </a:r>
                      <a:r>
                        <a:rPr lang="en-US" sz="1000" dirty="0" smtClean="0">
                          <a:solidFill>
                            <a:schemeClr val="tx1"/>
                          </a:solidFill>
                          <a:effectLst/>
                        </a:rPr>
                        <a:t>10 </a:t>
                      </a:r>
                      <a:r>
                        <a:rPr lang="en-US" sz="1000" dirty="0" err="1" smtClean="0">
                          <a:solidFill>
                            <a:schemeClr val="tx1"/>
                          </a:solidFill>
                          <a:effectLst/>
                        </a:rPr>
                        <a:t>usec</a:t>
                      </a:r>
                      <a:r>
                        <a:rPr lang="en-US" sz="1000" baseline="0" dirty="0" smtClean="0">
                          <a:solidFill>
                            <a:schemeClr val="tx1"/>
                          </a:solidFill>
                          <a:effectLst/>
                        </a:rPr>
                        <a:t> </a:t>
                      </a:r>
                      <a:endParaRPr lang="en-US" sz="100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32601">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de-DE" sz="1000" dirty="0" smtClean="0">
                          <a:solidFill>
                            <a:schemeClr val="tx1"/>
                          </a:solidFill>
                          <a:effectLst/>
                        </a:rPr>
                        <a:t>Max </a:t>
                      </a:r>
                      <a:r>
                        <a:rPr lang="de-DE" sz="1000" dirty="0" err="1" smtClean="0">
                          <a:solidFill>
                            <a:schemeClr val="tx1"/>
                          </a:solidFill>
                          <a:effectLst/>
                        </a:rPr>
                        <a:t>Latency</a:t>
                      </a:r>
                      <a:r>
                        <a:rPr lang="de-DE" sz="1000" dirty="0" smtClean="0">
                          <a:solidFill>
                            <a:schemeClr val="tx1"/>
                          </a:solidFill>
                          <a:effectLst/>
                        </a:rPr>
                        <a:t>: 3.5 </a:t>
                      </a:r>
                      <a:r>
                        <a:rPr lang="de-DE" sz="1000" dirty="0" err="1" smtClean="0">
                          <a:solidFill>
                            <a:schemeClr val="tx1"/>
                          </a:solidFill>
                          <a:effectLst/>
                        </a:rPr>
                        <a:t>ms</a:t>
                      </a:r>
                      <a:endParaRPr lang="en-US" sz="1000" baseline="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extLst/>
          </p:nvPr>
        </p:nvGraphicFramePr>
        <p:xfrm>
          <a:off x="9682547" y="4745524"/>
          <a:ext cx="2361381" cy="1231371"/>
        </p:xfrm>
        <a:graphic>
          <a:graphicData uri="http://schemas.openxmlformats.org/drawingml/2006/table">
            <a:tbl>
              <a:tblPr>
                <a:gradFill rotWithShape="1">
                  <a:gsLst>
                    <a:gs pos="0">
                      <a:srgbClr val="676767">
                        <a:tint val="50000"/>
                        <a:satMod val="300000"/>
                      </a:srgbClr>
                    </a:gs>
                    <a:gs pos="35000">
                      <a:srgbClr val="676767">
                        <a:tint val="37000"/>
                        <a:satMod val="300000"/>
                      </a:srgbClr>
                    </a:gs>
                    <a:gs pos="100000">
                      <a:srgbClr val="676767">
                        <a:tint val="15000"/>
                        <a:satMod val="350000"/>
                      </a:srgbClr>
                    </a:gs>
                  </a:gsLst>
                  <a:lin ang="16200000" scaled="1"/>
                </a:gradFill>
                <a:effectLst>
                  <a:outerShdw blurRad="40000" dist="20000" dir="5400000" rotWithShape="0">
                    <a:srgbClr val="000000">
                      <a:alpha val="38000"/>
                    </a:srgbClr>
                  </a:outerShdw>
                </a:effectLst>
              </a:tblPr>
              <a:tblGrid>
                <a:gridCol w="2361381"/>
              </a:tblGrid>
              <a:tr h="0">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lnSpc>
                          <a:spcPct val="115000"/>
                        </a:lnSpc>
                        <a:spcAft>
                          <a:spcPts val="0"/>
                        </a:spcAft>
                      </a:pPr>
                      <a:r>
                        <a:rPr lang="en-US" sz="1200" b="1" dirty="0" smtClean="0">
                          <a:solidFill>
                            <a:schemeClr val="tx1"/>
                          </a:solidFill>
                          <a:effectLst/>
                        </a:rPr>
                        <a:t>Headroom</a:t>
                      </a:r>
                      <a:endParaRPr lang="en-US" sz="1200" b="1"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10312">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rPr>
                        <a:t>Average vector size ~24-27</a:t>
                      </a:r>
                      <a:endParaRPr lang="en-US" sz="1000" dirty="0">
                        <a:solidFill>
                          <a:schemeClr val="tx1"/>
                        </a:solidFill>
                        <a:effectLst/>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27626">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rPr>
                        <a:t>Max vector</a:t>
                      </a:r>
                      <a:r>
                        <a:rPr lang="en-US" sz="1000" baseline="0" dirty="0" smtClean="0">
                          <a:solidFill>
                            <a:schemeClr val="tx1"/>
                          </a:solidFill>
                          <a:effectLst/>
                        </a:rPr>
                        <a:t> size 255</a:t>
                      </a:r>
                      <a:endParaRPr lang="en-US" sz="1000" dirty="0">
                        <a:solidFill>
                          <a:schemeClr val="tx1"/>
                        </a:solidFill>
                        <a:effectLst/>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10312">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en-US" sz="1000" dirty="0" smtClean="0">
                          <a:solidFill>
                            <a:schemeClr val="tx1"/>
                          </a:solidFill>
                          <a:effectLst/>
                          <a:latin typeface="Arial"/>
                          <a:ea typeface=""/>
                          <a:cs typeface=""/>
                        </a:rPr>
                        <a:t>Headroom </a:t>
                      </a:r>
                      <a:r>
                        <a:rPr lang="en-US" sz="1000" baseline="0" dirty="0" smtClean="0">
                          <a:solidFill>
                            <a:schemeClr val="tx1"/>
                          </a:solidFill>
                          <a:effectLst/>
                          <a:latin typeface="Arial"/>
                          <a:ea typeface=""/>
                          <a:cs typeface=""/>
                        </a:rPr>
                        <a:t>for much more throughput/features</a:t>
                      </a:r>
                      <a:endParaRPr lang="en-US" sz="100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tr>
              <a:tr h="232601">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nSpc>
                          <a:spcPct val="115000"/>
                        </a:lnSpc>
                        <a:spcAft>
                          <a:spcPts val="0"/>
                        </a:spcAft>
                      </a:pPr>
                      <a:r>
                        <a:rPr lang="de-DE" sz="1000" dirty="0" smtClean="0">
                          <a:solidFill>
                            <a:schemeClr val="tx1"/>
                          </a:solidFill>
                          <a:effectLst/>
                        </a:rPr>
                        <a:t>NIC/PCI </a:t>
                      </a:r>
                      <a:r>
                        <a:rPr lang="de-DE" sz="1000" dirty="0" err="1" smtClean="0">
                          <a:solidFill>
                            <a:schemeClr val="tx1"/>
                          </a:solidFill>
                          <a:effectLst/>
                        </a:rPr>
                        <a:t>bus</a:t>
                      </a:r>
                      <a:r>
                        <a:rPr lang="de-DE" sz="1000" dirty="0" smtClean="0">
                          <a:solidFill>
                            <a:schemeClr val="tx1"/>
                          </a:solidFill>
                          <a:effectLst/>
                        </a:rPr>
                        <a:t> </a:t>
                      </a:r>
                      <a:r>
                        <a:rPr lang="de-DE" sz="1000" dirty="0" err="1" smtClean="0">
                          <a:solidFill>
                            <a:schemeClr val="tx1"/>
                          </a:solidFill>
                          <a:effectLst/>
                        </a:rPr>
                        <a:t>is</a:t>
                      </a:r>
                      <a:r>
                        <a:rPr lang="de-DE" sz="1000" dirty="0" smtClean="0">
                          <a:solidFill>
                            <a:schemeClr val="tx1"/>
                          </a:solidFill>
                          <a:effectLst/>
                        </a:rPr>
                        <a:t> </a:t>
                      </a:r>
                      <a:r>
                        <a:rPr lang="de-DE" sz="1000" dirty="0" err="1" smtClean="0">
                          <a:solidFill>
                            <a:schemeClr val="tx1"/>
                          </a:solidFill>
                          <a:effectLst/>
                        </a:rPr>
                        <a:t>the</a:t>
                      </a:r>
                      <a:r>
                        <a:rPr lang="de-DE" sz="1000" dirty="0" smtClean="0">
                          <a:solidFill>
                            <a:schemeClr val="tx1"/>
                          </a:solidFill>
                          <a:effectLst/>
                        </a:rPr>
                        <a:t> </a:t>
                      </a:r>
                      <a:r>
                        <a:rPr lang="de-DE" sz="1000" dirty="0" err="1" smtClean="0">
                          <a:solidFill>
                            <a:schemeClr val="tx1"/>
                          </a:solidFill>
                          <a:effectLst/>
                        </a:rPr>
                        <a:t>limit</a:t>
                      </a:r>
                      <a:r>
                        <a:rPr lang="de-DE" sz="1000" dirty="0" smtClean="0">
                          <a:solidFill>
                            <a:schemeClr val="tx1"/>
                          </a:solidFill>
                          <a:effectLst/>
                        </a:rPr>
                        <a:t> not </a:t>
                      </a:r>
                      <a:r>
                        <a:rPr lang="de-DE" sz="1000" dirty="0" err="1" smtClean="0">
                          <a:solidFill>
                            <a:schemeClr val="tx1"/>
                          </a:solidFill>
                          <a:effectLst/>
                        </a:rPr>
                        <a:t>vpp</a:t>
                      </a:r>
                      <a:endParaRPr lang="en-US" sz="1000" baseline="0" dirty="0">
                        <a:solidFill>
                          <a:schemeClr val="tx1"/>
                        </a:solidFill>
                        <a:effectLst/>
                        <a:latin typeface="Verdana"/>
                        <a:ea typeface="Calibri"/>
                        <a:cs typeface="Verdana"/>
                      </a:endParaRPr>
                    </a:p>
                  </a:txBody>
                  <a:tcPr marL="51435" marR="51435" marT="0" marB="0">
                    <a:lnL w="9525" cap="flat" cmpd="sng" algn="ctr">
                      <a:solidFill>
                        <a:srgbClr val="676767">
                          <a:shade val="95000"/>
                          <a:satMod val="105000"/>
                        </a:srgbClr>
                      </a:solidFill>
                      <a:prstDash val="solid"/>
                    </a:lnL>
                    <a:lnR w="9525" cap="flat" cmpd="sng" algn="ctr">
                      <a:solidFill>
                        <a:srgbClr val="676767">
                          <a:shade val="95000"/>
                          <a:satMod val="105000"/>
                        </a:srgbClr>
                      </a:solidFill>
                      <a:prstDash val="solid"/>
                    </a:lnR>
                    <a:lnT w="9525" cap="flat" cmpd="sng" algn="ctr">
                      <a:solidFill>
                        <a:srgbClr val="676767">
                          <a:shade val="95000"/>
                          <a:satMod val="105000"/>
                        </a:srgbClr>
                      </a:solidFill>
                      <a:prstDash val="solid"/>
                      <a:round/>
                      <a:headEnd type="none" w="med" len="med"/>
                      <a:tailEnd type="none" w="med" len="med"/>
                    </a:lnT>
                    <a:lnB w="9525" cap="flat" cmpd="sng" algn="ctr">
                      <a:solidFill>
                        <a:srgbClr val="676767">
                          <a:shade val="95000"/>
                          <a:satMod val="105000"/>
                        </a:srgbClr>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97921197"/>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a:t>
            </a:r>
            <a:r>
              <a:rPr lang="en-GB" sz="4000" dirty="0" smtClean="0"/>
              <a:t>Continuous Integration and Testing</a:t>
            </a:r>
            <a:endParaRPr sz="4000" dirty="0"/>
          </a:p>
        </p:txBody>
      </p:sp>
    </p:spTree>
    <p:extLst>
      <p:ext uri="{BB962C8B-B14F-4D97-AF65-F5344CB8AC3E}">
        <p14:creationId xmlns:p14="http://schemas.microsoft.com/office/powerpoint/2010/main" val="27073246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fd.io Foundation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0CC8E1A-A953-FA40-9E8D-D790E7D153E7}" type="slidenum">
              <a:rPr lang="en-US" smtClean="0">
                <a:solidFill>
                  <a:prstClr val="black">
                    <a:tint val="75000"/>
                  </a:prstClr>
                </a:solidFill>
              </a:rPr>
              <a:pPr/>
              <a:t>34</a:t>
            </a:fld>
            <a:endParaRPr lang="en-US">
              <a:solidFill>
                <a:prstClr val="black">
                  <a:tint val="75000"/>
                </a:prstClr>
              </a:solidFill>
            </a:endParaRPr>
          </a:p>
        </p:txBody>
      </p:sp>
      <p:sp>
        <p:nvSpPr>
          <p:cNvPr id="4" name="Rounded Rectangle 3"/>
          <p:cNvSpPr/>
          <p:nvPr/>
        </p:nvSpPr>
        <p:spPr>
          <a:xfrm>
            <a:off x="666426" y="1160760"/>
            <a:ext cx="1255363" cy="914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Submit</a:t>
            </a:r>
            <a:endParaRPr lang="en-US" dirty="0">
              <a:solidFill>
                <a:prstClr val="white"/>
              </a:solidFill>
            </a:endParaRPr>
          </a:p>
        </p:txBody>
      </p:sp>
      <p:sp>
        <p:nvSpPr>
          <p:cNvPr id="8" name="Rounded Rectangle 7"/>
          <p:cNvSpPr/>
          <p:nvPr/>
        </p:nvSpPr>
        <p:spPr>
          <a:xfrm>
            <a:off x="2734227" y="1154970"/>
            <a:ext cx="1536916" cy="914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Automated</a:t>
            </a:r>
          </a:p>
          <a:p>
            <a:pPr algn="ctr"/>
            <a:r>
              <a:rPr lang="en-US" dirty="0" smtClean="0">
                <a:solidFill>
                  <a:prstClr val="white"/>
                </a:solidFill>
              </a:rPr>
              <a:t>Verify</a:t>
            </a:r>
            <a:endParaRPr lang="en-US" dirty="0">
              <a:solidFill>
                <a:prstClr val="white"/>
              </a:solidFill>
            </a:endParaRPr>
          </a:p>
        </p:txBody>
      </p:sp>
      <p:sp>
        <p:nvSpPr>
          <p:cNvPr id="9" name="Rounded Rectangle 8"/>
          <p:cNvSpPr/>
          <p:nvPr/>
        </p:nvSpPr>
        <p:spPr>
          <a:xfrm>
            <a:off x="5135771" y="1158588"/>
            <a:ext cx="1536916" cy="914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Code Review</a:t>
            </a:r>
            <a:endParaRPr lang="en-US" dirty="0">
              <a:solidFill>
                <a:prstClr val="white"/>
              </a:solidFill>
            </a:endParaRPr>
          </a:p>
        </p:txBody>
      </p:sp>
      <p:sp>
        <p:nvSpPr>
          <p:cNvPr id="10" name="Rounded Rectangle 9"/>
          <p:cNvSpPr/>
          <p:nvPr/>
        </p:nvSpPr>
        <p:spPr>
          <a:xfrm>
            <a:off x="7482135" y="1159674"/>
            <a:ext cx="1536916" cy="914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Merge</a:t>
            </a:r>
            <a:endParaRPr lang="en-US" dirty="0">
              <a:solidFill>
                <a:prstClr val="white"/>
              </a:solidFill>
            </a:endParaRPr>
          </a:p>
        </p:txBody>
      </p:sp>
      <p:sp>
        <p:nvSpPr>
          <p:cNvPr id="11" name="Rounded Rectangle 10"/>
          <p:cNvSpPr/>
          <p:nvPr/>
        </p:nvSpPr>
        <p:spPr>
          <a:xfrm>
            <a:off x="9938592" y="1158588"/>
            <a:ext cx="1832082" cy="914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Publish Artifacts</a:t>
            </a:r>
            <a:endParaRPr lang="en-US" dirty="0">
              <a:solidFill>
                <a:prstClr val="white"/>
              </a:solidFill>
            </a:endParaRPr>
          </a:p>
        </p:txBody>
      </p:sp>
      <p:sp>
        <p:nvSpPr>
          <p:cNvPr id="12" name="Title 1"/>
          <p:cNvSpPr>
            <a:spLocks noGrp="1"/>
          </p:cNvSpPr>
          <p:nvPr>
            <p:ph type="title"/>
          </p:nvPr>
        </p:nvSpPr>
        <p:spPr>
          <a:xfrm>
            <a:off x="280884" y="85812"/>
            <a:ext cx="11432036" cy="975783"/>
          </a:xfrm>
        </p:spPr>
        <p:txBody>
          <a:bodyPr>
            <a:normAutofit fontScale="90000"/>
          </a:bodyPr>
          <a:lstStyle/>
          <a:p>
            <a:r>
              <a:rPr lang="en-US" dirty="0" smtClean="0">
                <a:solidFill>
                  <a:schemeClr val="tx1"/>
                </a:solidFill>
              </a:rPr>
              <a:t>Continuous Quality, Performance, Usability</a:t>
            </a:r>
            <a:br>
              <a:rPr lang="en-US" dirty="0" smtClean="0">
                <a:solidFill>
                  <a:schemeClr val="tx1"/>
                </a:solidFill>
              </a:rPr>
            </a:br>
            <a:r>
              <a:rPr lang="en-US" sz="1800" dirty="0" smtClean="0">
                <a:solidFill>
                  <a:schemeClr val="tx1"/>
                </a:solidFill>
              </a:rPr>
              <a:t>Built into the development process </a:t>
            </a:r>
            <a:r>
              <a:rPr lang="mr-IN" sz="1800" dirty="0" smtClean="0">
                <a:solidFill>
                  <a:schemeClr val="tx1"/>
                </a:solidFill>
              </a:rPr>
              <a:t>–</a:t>
            </a:r>
            <a:r>
              <a:rPr lang="en-US" sz="1800" dirty="0" smtClean="0">
                <a:solidFill>
                  <a:schemeClr val="tx1"/>
                </a:solidFill>
              </a:rPr>
              <a:t> patch by patch</a:t>
            </a:r>
            <a:endParaRPr lang="en-US" dirty="0">
              <a:solidFill>
                <a:schemeClr val="tx1"/>
              </a:solidFill>
            </a:endParaRPr>
          </a:p>
        </p:txBody>
      </p:sp>
      <p:grpSp>
        <p:nvGrpSpPr>
          <p:cNvPr id="15" name="Group 14"/>
          <p:cNvGrpSpPr/>
          <p:nvPr/>
        </p:nvGrpSpPr>
        <p:grpSpPr>
          <a:xfrm>
            <a:off x="2552252" y="2702480"/>
            <a:ext cx="3000377" cy="4099316"/>
            <a:chOff x="697" y="914400"/>
            <a:chExt cx="3000377" cy="4099316"/>
          </a:xfrm>
        </p:grpSpPr>
        <p:sp>
          <p:nvSpPr>
            <p:cNvPr id="16" name="Rounded Rectangle 15"/>
            <p:cNvSpPr/>
            <p:nvPr/>
          </p:nvSpPr>
          <p:spPr>
            <a:xfrm>
              <a:off x="381698" y="914400"/>
              <a:ext cx="2619376" cy="4099316"/>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17" name="Rounded Rectangle 16"/>
            <p:cNvSpPr/>
            <p:nvPr/>
          </p:nvSpPr>
          <p:spPr>
            <a:xfrm>
              <a:off x="558608" y="1103313"/>
              <a:ext cx="2293749" cy="557784"/>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System Functional Testing</a:t>
              </a:r>
            </a:p>
            <a:p>
              <a:pPr algn="ctr"/>
              <a:r>
                <a:rPr lang="en-US" sz="1330" dirty="0" smtClean="0">
                  <a:solidFill>
                    <a:srgbClr val="FF0000"/>
                  </a:solidFill>
                </a:rPr>
                <a:t>252 Tests/Patch</a:t>
              </a:r>
              <a:endParaRPr lang="en-US" sz="1330" dirty="0">
                <a:solidFill>
                  <a:srgbClr val="FF0000"/>
                </a:solidFill>
              </a:endParaRPr>
            </a:p>
          </p:txBody>
        </p:sp>
        <p:sp>
          <p:nvSpPr>
            <p:cNvPr id="18" name="TextBox 17"/>
            <p:cNvSpPr txBox="1"/>
            <p:nvPr/>
          </p:nvSpPr>
          <p:spPr>
            <a:xfrm>
              <a:off x="697" y="1705118"/>
              <a:ext cx="2965877" cy="3308598"/>
            </a:xfrm>
            <a:prstGeom prst="rect">
              <a:avLst/>
            </a:prstGeom>
            <a:noFill/>
          </p:spPr>
          <p:txBody>
            <a:bodyPr wrap="none" rtlCol="0">
              <a:spAutoFit/>
            </a:bodyPr>
            <a:lstStyle/>
            <a:p>
              <a:pPr lvl="1"/>
              <a:r>
                <a:rPr lang="en-US" sz="1100" b="1" dirty="0" smtClean="0">
                  <a:solidFill>
                    <a:prstClr val="white"/>
                  </a:solidFill>
                  <a:ea typeface="Arial" charset="0"/>
                  <a:cs typeface="Arial" charset="0"/>
                </a:rPr>
                <a:t>DHCP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Client and Proxy</a:t>
              </a:r>
            </a:p>
            <a:p>
              <a:pPr lvl="1"/>
              <a:r>
                <a:rPr lang="en-US" sz="1100" b="1" dirty="0" smtClean="0">
                  <a:solidFill>
                    <a:prstClr val="white"/>
                  </a:solidFill>
                  <a:ea typeface="Arial" charset="0"/>
                  <a:cs typeface="Arial" charset="0"/>
                </a:rPr>
                <a:t>GRE Overlay Tunnels</a:t>
              </a:r>
            </a:p>
            <a:p>
              <a:pPr lvl="1"/>
              <a:r>
                <a:rPr lang="en-US" sz="1100" b="1" dirty="0" smtClean="0">
                  <a:solidFill>
                    <a:prstClr val="white"/>
                  </a:solidFill>
                  <a:ea typeface="Arial" charset="0"/>
                  <a:cs typeface="Arial" charset="0"/>
                </a:rPr>
                <a:t>L2BD Ethernet Switching</a:t>
              </a:r>
            </a:p>
            <a:p>
              <a:pPr lvl="1"/>
              <a:r>
                <a:rPr lang="en-US" sz="1100" b="1" dirty="0" smtClean="0">
                  <a:solidFill>
                    <a:prstClr val="white"/>
                  </a:solidFill>
                  <a:ea typeface="Arial" charset="0"/>
                  <a:cs typeface="Arial" charset="0"/>
                </a:rPr>
                <a:t>L2 Cross Connect Ethernet Switching</a:t>
              </a:r>
            </a:p>
            <a:p>
              <a:pPr lvl="1"/>
              <a:r>
                <a:rPr lang="en-US" sz="1100" b="1" dirty="0" smtClean="0">
                  <a:solidFill>
                    <a:prstClr val="white"/>
                  </a:solidFill>
                  <a:ea typeface="Arial" charset="0"/>
                  <a:cs typeface="Arial" charset="0"/>
                </a:rPr>
                <a:t>LISP Overlay Tunnels</a:t>
              </a:r>
            </a:p>
            <a:p>
              <a:pPr lvl="1"/>
              <a:r>
                <a:rPr lang="en-US" sz="1100" b="1" dirty="0" smtClean="0">
                  <a:solidFill>
                    <a:prstClr val="white"/>
                  </a:solidFill>
                  <a:ea typeface="Arial" charset="0"/>
                  <a:cs typeface="Arial" charset="0"/>
                </a:rPr>
                <a:t>IPv4-in-IPv6 </a:t>
              </a:r>
              <a:r>
                <a:rPr lang="en-US" sz="1100" b="1" dirty="0" err="1" smtClean="0">
                  <a:solidFill>
                    <a:prstClr val="white"/>
                  </a:solidFill>
                  <a:ea typeface="Arial" charset="0"/>
                  <a:cs typeface="Arial" charset="0"/>
                </a:rPr>
                <a:t>Softwire</a:t>
              </a:r>
              <a:r>
                <a:rPr lang="en-US" sz="1100" b="1" dirty="0" smtClean="0">
                  <a:solidFill>
                    <a:prstClr val="white"/>
                  </a:solidFill>
                  <a:ea typeface="Arial" charset="0"/>
                  <a:cs typeface="Arial" charset="0"/>
                </a:rPr>
                <a:t> Tunnels</a:t>
              </a:r>
            </a:p>
            <a:p>
              <a:pPr lvl="1"/>
              <a:r>
                <a:rPr lang="en-US" sz="1100" b="1" dirty="0" smtClean="0">
                  <a:solidFill>
                    <a:prstClr val="white"/>
                  </a:solidFill>
                  <a:ea typeface="Arial" charset="0"/>
                  <a:cs typeface="Arial" charset="0"/>
                </a:rPr>
                <a:t>Cop Address Security</a:t>
              </a:r>
            </a:p>
            <a:p>
              <a:pPr lvl="1"/>
              <a:r>
                <a:rPr lang="en-US" sz="1100" b="1" dirty="0" err="1" smtClean="0">
                  <a:solidFill>
                    <a:prstClr val="white"/>
                  </a:solidFill>
                  <a:ea typeface="Arial" charset="0"/>
                  <a:cs typeface="Arial" charset="0"/>
                </a:rPr>
                <a:t>IPSec</a:t>
              </a:r>
              <a:endParaRPr lang="en-US" sz="1100" b="1" dirty="0" smtClean="0">
                <a:solidFill>
                  <a:prstClr val="white"/>
                </a:solidFill>
                <a:ea typeface="Arial" charset="0"/>
                <a:cs typeface="Arial" charset="0"/>
              </a:endParaRPr>
            </a:p>
            <a:p>
              <a:pPr lvl="1"/>
              <a:r>
                <a:rPr lang="en-US" sz="1100" b="1" dirty="0" smtClean="0">
                  <a:solidFill>
                    <a:prstClr val="white"/>
                  </a:solidFill>
                  <a:ea typeface="Arial" charset="0"/>
                  <a:cs typeface="Arial" charset="0"/>
                </a:rPr>
                <a:t>IPv6 Routing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NS/ND, RA, ICMPv6</a:t>
              </a:r>
            </a:p>
            <a:p>
              <a:pPr lvl="1"/>
              <a:r>
                <a:rPr lang="en-US" sz="1100" b="1" dirty="0" err="1" smtClean="0">
                  <a:solidFill>
                    <a:prstClr val="white"/>
                  </a:solidFill>
                  <a:ea typeface="Arial" charset="0"/>
                  <a:cs typeface="Arial" charset="0"/>
                </a:rPr>
                <a:t>uRPF</a:t>
              </a:r>
              <a:r>
                <a:rPr lang="en-US" sz="1100" b="1" dirty="0" smtClean="0">
                  <a:solidFill>
                    <a:prstClr val="white"/>
                  </a:solidFill>
                  <a:ea typeface="Arial" charset="0"/>
                  <a:cs typeface="Arial" charset="0"/>
                </a:rPr>
                <a:t> Security</a:t>
              </a:r>
            </a:p>
            <a:p>
              <a:pPr lvl="1"/>
              <a:r>
                <a:rPr lang="en-US" sz="1100" b="1" dirty="0" smtClean="0">
                  <a:solidFill>
                    <a:prstClr val="white"/>
                  </a:solidFill>
                  <a:ea typeface="Arial" charset="0"/>
                  <a:cs typeface="Arial" charset="0"/>
                </a:rPr>
                <a:t>Tap Interface</a:t>
              </a:r>
            </a:p>
            <a:p>
              <a:pPr lvl="1"/>
              <a:r>
                <a:rPr lang="en-US" sz="1100" b="1" dirty="0" smtClean="0">
                  <a:solidFill>
                    <a:prstClr val="white"/>
                  </a:solidFill>
                  <a:ea typeface="Arial" charset="0"/>
                  <a:cs typeface="Arial" charset="0"/>
                </a:rPr>
                <a:t>Telemetry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IPFIX and Span</a:t>
              </a:r>
            </a:p>
            <a:p>
              <a:pPr lvl="1"/>
              <a:r>
                <a:rPr lang="en-US" sz="1100" b="1" dirty="0" smtClean="0">
                  <a:solidFill>
                    <a:prstClr val="white"/>
                  </a:solidFill>
                  <a:ea typeface="Arial" charset="0"/>
                  <a:cs typeface="Arial" charset="0"/>
                </a:rPr>
                <a:t>VRF Routed Forwarding</a:t>
              </a:r>
            </a:p>
            <a:p>
              <a:pPr lvl="1"/>
              <a:r>
                <a:rPr lang="en-US" sz="1100" b="1" dirty="0" err="1" smtClean="0">
                  <a:solidFill>
                    <a:prstClr val="white"/>
                  </a:solidFill>
                  <a:ea typeface="Arial" charset="0"/>
                  <a:cs typeface="Arial" charset="0"/>
                </a:rPr>
                <a:t>iACL</a:t>
              </a:r>
              <a:r>
                <a:rPr lang="en-US" sz="1100" b="1" dirty="0" smtClean="0">
                  <a:solidFill>
                    <a:prstClr val="white"/>
                  </a:solidFill>
                  <a:ea typeface="Arial" charset="0"/>
                  <a:cs typeface="Arial" charset="0"/>
                </a:rPr>
                <a:t> Security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Ingress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IPv6/IPv6/Mac</a:t>
              </a:r>
            </a:p>
            <a:p>
              <a:pPr lvl="1"/>
              <a:r>
                <a:rPr lang="en-US" sz="1100" b="1" dirty="0" smtClean="0">
                  <a:solidFill>
                    <a:prstClr val="white"/>
                  </a:solidFill>
                  <a:ea typeface="Arial" charset="0"/>
                  <a:cs typeface="Arial" charset="0"/>
                </a:rPr>
                <a:t>IPv4 Routing</a:t>
              </a:r>
            </a:p>
            <a:p>
              <a:pPr lvl="1"/>
              <a:r>
                <a:rPr lang="en-US" sz="1100" b="1" dirty="0" err="1" smtClean="0">
                  <a:solidFill>
                    <a:prstClr val="white"/>
                  </a:solidFill>
                  <a:ea typeface="Arial" charset="0"/>
                  <a:cs typeface="Arial" charset="0"/>
                </a:rPr>
                <a:t>QoS</a:t>
              </a:r>
              <a:r>
                <a:rPr lang="en-US" sz="1100" b="1" dirty="0" smtClean="0">
                  <a:solidFill>
                    <a:prstClr val="white"/>
                  </a:solidFill>
                  <a:ea typeface="Arial" charset="0"/>
                  <a:cs typeface="Arial" charset="0"/>
                </a:rPr>
                <a:t> Policer Metering</a:t>
              </a:r>
            </a:p>
            <a:p>
              <a:pPr lvl="1"/>
              <a:r>
                <a:rPr lang="en-US" sz="1100" b="1" dirty="0" smtClean="0">
                  <a:solidFill>
                    <a:prstClr val="white"/>
                  </a:solidFill>
                  <a:ea typeface="Arial" charset="0"/>
                  <a:cs typeface="Arial" charset="0"/>
                </a:rPr>
                <a:t>VLAN Tag Translation</a:t>
              </a:r>
            </a:p>
            <a:p>
              <a:pPr lvl="1"/>
              <a:r>
                <a:rPr lang="en-US" sz="1100" b="1" dirty="0" smtClean="0">
                  <a:solidFill>
                    <a:prstClr val="white"/>
                  </a:solidFill>
                  <a:ea typeface="Arial" charset="0"/>
                  <a:cs typeface="Arial" charset="0"/>
                </a:rPr>
                <a:t>VXLAN Overlay Tunnels</a:t>
              </a:r>
            </a:p>
            <a:p>
              <a:pPr lvl="1"/>
              <a:endParaRPr lang="en-US" sz="1100" b="1" dirty="0">
                <a:solidFill>
                  <a:prstClr val="white"/>
                </a:solidFill>
                <a:ea typeface="Arial" charset="0"/>
                <a:cs typeface="Arial" charset="0"/>
              </a:endParaRPr>
            </a:p>
          </p:txBody>
        </p:sp>
      </p:grpSp>
      <p:grpSp>
        <p:nvGrpSpPr>
          <p:cNvPr id="23" name="Group 22"/>
          <p:cNvGrpSpPr/>
          <p:nvPr/>
        </p:nvGrpSpPr>
        <p:grpSpPr>
          <a:xfrm>
            <a:off x="5274694" y="2702481"/>
            <a:ext cx="3010598" cy="4415738"/>
            <a:chOff x="-9524" y="914400"/>
            <a:chExt cx="3010598" cy="4415738"/>
          </a:xfrm>
        </p:grpSpPr>
        <p:sp>
          <p:nvSpPr>
            <p:cNvPr id="24" name="Rounded Rectangle 23"/>
            <p:cNvSpPr/>
            <p:nvPr/>
          </p:nvSpPr>
          <p:spPr>
            <a:xfrm>
              <a:off x="381698" y="914400"/>
              <a:ext cx="2619376" cy="4099316"/>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25" name="Rounded Rectangle 24"/>
            <p:cNvSpPr/>
            <p:nvPr/>
          </p:nvSpPr>
          <p:spPr>
            <a:xfrm>
              <a:off x="558374" y="1088364"/>
              <a:ext cx="2295144" cy="557784"/>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Performance Testing</a:t>
              </a:r>
            </a:p>
            <a:p>
              <a:pPr algn="ctr"/>
              <a:r>
                <a:rPr lang="en-US" sz="1330" dirty="0" smtClean="0">
                  <a:solidFill>
                    <a:srgbClr val="FF0000"/>
                  </a:solidFill>
                </a:rPr>
                <a:t>144 Tests/Patch, 841 Tests</a:t>
              </a:r>
              <a:endParaRPr lang="en-US" sz="1330" dirty="0">
                <a:solidFill>
                  <a:srgbClr val="FF0000"/>
                </a:solidFill>
              </a:endParaRPr>
            </a:p>
          </p:txBody>
        </p:sp>
        <p:sp>
          <p:nvSpPr>
            <p:cNvPr id="52" name="TextBox 51"/>
            <p:cNvSpPr txBox="1"/>
            <p:nvPr/>
          </p:nvSpPr>
          <p:spPr>
            <a:xfrm>
              <a:off x="-9524" y="1682986"/>
              <a:ext cx="2779928" cy="3647152"/>
            </a:xfrm>
            <a:prstGeom prst="rect">
              <a:avLst/>
            </a:prstGeom>
            <a:noFill/>
          </p:spPr>
          <p:txBody>
            <a:bodyPr wrap="none" rtlCol="0">
              <a:spAutoFit/>
            </a:bodyPr>
            <a:lstStyle/>
            <a:p>
              <a:pPr lvl="1"/>
              <a:r>
                <a:rPr lang="en-US" sz="1100" b="1" dirty="0" smtClean="0">
                  <a:solidFill>
                    <a:prstClr val="white"/>
                  </a:solidFill>
                  <a:ea typeface="Arial" charset="0"/>
                  <a:cs typeface="Arial" charset="0"/>
                </a:rPr>
                <a:t>L2 Cross Connect</a:t>
              </a:r>
            </a:p>
            <a:p>
              <a:pPr lvl="1"/>
              <a:r>
                <a:rPr lang="en-US" sz="1100" b="1" dirty="0" smtClean="0">
                  <a:solidFill>
                    <a:prstClr val="white"/>
                  </a:solidFill>
                  <a:ea typeface="Arial" charset="0"/>
                  <a:cs typeface="Arial" charset="0"/>
                </a:rPr>
                <a:t>L2 Bridging</a:t>
              </a:r>
            </a:p>
            <a:p>
              <a:pPr lvl="1"/>
              <a:r>
                <a:rPr lang="en-US" sz="1100" b="1" dirty="0" smtClean="0">
                  <a:solidFill>
                    <a:prstClr val="white"/>
                  </a:solidFill>
                  <a:ea typeface="Arial" charset="0"/>
                  <a:cs typeface="Arial" charset="0"/>
                </a:rPr>
                <a:t>IPv4 Routing</a:t>
              </a:r>
            </a:p>
            <a:p>
              <a:pPr lvl="1"/>
              <a:r>
                <a:rPr lang="en-US" sz="1100" b="1" dirty="0" smtClean="0">
                  <a:solidFill>
                    <a:prstClr val="white"/>
                  </a:solidFill>
                  <a:ea typeface="Arial" charset="0"/>
                  <a:cs typeface="Arial" charset="0"/>
                </a:rPr>
                <a:t>IPv6 Routing</a:t>
              </a:r>
            </a:p>
            <a:p>
              <a:pPr lvl="1"/>
              <a:r>
                <a:rPr lang="en-US" sz="1100" b="1" dirty="0" smtClean="0">
                  <a:solidFill>
                    <a:prstClr val="white"/>
                  </a:solidFill>
                  <a:ea typeface="Arial" charset="0"/>
                  <a:cs typeface="Arial" charset="0"/>
                </a:rPr>
                <a:t>IPv4 Scale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20k,200k,2M FIB Entries</a:t>
              </a:r>
            </a:p>
            <a:p>
              <a:pPr lvl="1"/>
              <a:r>
                <a:rPr lang="en-US" sz="1100" b="1" dirty="0" smtClean="0">
                  <a:solidFill>
                    <a:prstClr val="white"/>
                  </a:solidFill>
                  <a:ea typeface="Arial" charset="0"/>
                  <a:cs typeface="Arial" charset="0"/>
                </a:rPr>
                <a:t>IPv4 Scale - </a:t>
              </a:r>
              <a:r>
                <a:rPr lang="en-US" sz="1100" b="1" dirty="0">
                  <a:solidFill>
                    <a:prstClr val="white"/>
                  </a:solidFill>
                  <a:ea typeface="Arial" charset="0"/>
                  <a:cs typeface="Arial" charset="0"/>
                </a:rPr>
                <a:t>20k,200k,2M FIB Entries</a:t>
              </a:r>
            </a:p>
            <a:p>
              <a:pPr lvl="1"/>
              <a:r>
                <a:rPr lang="en-US" sz="1100" b="1" dirty="0" smtClean="0">
                  <a:solidFill>
                    <a:prstClr val="white"/>
                  </a:solidFill>
                  <a:ea typeface="Arial" charset="0"/>
                  <a:cs typeface="Arial" charset="0"/>
                </a:rPr>
                <a:t>VM with </a:t>
              </a:r>
              <a:r>
                <a:rPr lang="en-US" sz="1100" b="1" dirty="0" err="1" smtClean="0">
                  <a:solidFill>
                    <a:prstClr val="white"/>
                  </a:solidFill>
                  <a:ea typeface="Arial" charset="0"/>
                  <a:cs typeface="Arial" charset="0"/>
                </a:rPr>
                <a:t>vhost-userr</a:t>
              </a:r>
              <a:endParaRPr lang="en-US" sz="1100" b="1" dirty="0" smtClean="0">
                <a:solidFill>
                  <a:prstClr val="white"/>
                </a:solidFill>
                <a:ea typeface="Arial" charset="0"/>
                <a:cs typeface="Arial" charset="0"/>
              </a:endParaRP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PHYS-VPP-VM-VPP-PHYS</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L2 Cross Connect/Bridge</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VXLAN w/L2 Bridge Domain</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IPv4 Routing</a:t>
              </a:r>
            </a:p>
            <a:p>
              <a:pPr lvl="1"/>
              <a:r>
                <a:rPr lang="en-US" sz="1100" b="1" dirty="0" smtClean="0">
                  <a:solidFill>
                    <a:prstClr val="white"/>
                  </a:solidFill>
                  <a:ea typeface="Arial" charset="0"/>
                  <a:cs typeface="Arial" charset="0"/>
                </a:rPr>
                <a:t>COP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IPv4/IPv6 </a:t>
              </a:r>
              <a:r>
                <a:rPr lang="en-US" sz="1100" b="1" dirty="0" err="1" smtClean="0">
                  <a:solidFill>
                    <a:prstClr val="white"/>
                  </a:solidFill>
                  <a:ea typeface="Arial" charset="0"/>
                  <a:cs typeface="Arial" charset="0"/>
                </a:rPr>
                <a:t>whiteless</a:t>
              </a:r>
              <a:r>
                <a:rPr lang="en-US" sz="1100" b="1" dirty="0" smtClean="0">
                  <a:solidFill>
                    <a:prstClr val="white"/>
                  </a:solidFill>
                  <a:ea typeface="Arial" charset="0"/>
                  <a:cs typeface="Arial" charset="0"/>
                </a:rPr>
                <a:t> </a:t>
              </a:r>
            </a:p>
            <a:p>
              <a:pPr lvl="1"/>
              <a:r>
                <a:rPr lang="en-US" sz="1100" b="1" dirty="0" err="1" smtClean="0">
                  <a:solidFill>
                    <a:prstClr val="white"/>
                  </a:solidFill>
                  <a:ea typeface="Arial" charset="0"/>
                  <a:cs typeface="Arial" charset="0"/>
                </a:rPr>
                <a:t>iACL</a:t>
              </a:r>
              <a:r>
                <a:rPr lang="en-US" sz="1100" b="1" dirty="0" smtClean="0">
                  <a:solidFill>
                    <a:prstClr val="white"/>
                  </a:solidFill>
                  <a:ea typeface="Arial" charset="0"/>
                  <a:cs typeface="Arial" charset="0"/>
                </a:rPr>
                <a:t>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ingress IPv4/IPv6 ACLs</a:t>
              </a:r>
            </a:p>
            <a:p>
              <a:pPr lvl="1"/>
              <a:r>
                <a:rPr lang="en-US" sz="1100" b="1" dirty="0" smtClean="0">
                  <a:solidFill>
                    <a:prstClr val="white"/>
                  </a:solidFill>
                  <a:ea typeface="Arial" charset="0"/>
                  <a:cs typeface="Arial" charset="0"/>
                </a:rPr>
                <a:t>LISP </a:t>
              </a:r>
              <a:r>
                <a:rPr lang="mr-IN" sz="1100" b="1" dirty="0" smtClean="0">
                  <a:solidFill>
                    <a:prstClr val="white"/>
                  </a:solidFill>
                  <a:ea typeface="Arial" charset="0"/>
                  <a:cs typeface="Arial" charset="0"/>
                </a:rPr>
                <a:t>–</a:t>
              </a:r>
              <a:r>
                <a:rPr lang="en-US" sz="1100" b="1" dirty="0" smtClean="0">
                  <a:solidFill>
                    <a:prstClr val="white"/>
                  </a:solidFill>
                  <a:ea typeface="Arial" charset="0"/>
                  <a:cs typeface="Arial" charset="0"/>
                </a:rPr>
                <a:t> IPv4-o-IPv6/IPv6-o-IPv4</a:t>
              </a:r>
            </a:p>
            <a:p>
              <a:pPr lvl="1"/>
              <a:r>
                <a:rPr lang="en-US" sz="1100" b="1" dirty="0" smtClean="0">
                  <a:solidFill>
                    <a:prstClr val="white"/>
                  </a:solidFill>
                  <a:ea typeface="Arial" charset="0"/>
                  <a:cs typeface="Arial" charset="0"/>
                </a:rPr>
                <a:t>VXLAN</a:t>
              </a:r>
            </a:p>
            <a:p>
              <a:pPr lvl="1"/>
              <a:r>
                <a:rPr lang="en-US" sz="1100" b="1" dirty="0" err="1" smtClean="0">
                  <a:solidFill>
                    <a:prstClr val="white"/>
                  </a:solidFill>
                  <a:ea typeface="Arial" charset="0"/>
                  <a:cs typeface="Arial" charset="0"/>
                </a:rPr>
                <a:t>QoS</a:t>
              </a:r>
              <a:r>
                <a:rPr lang="en-US" sz="1100" b="1" dirty="0" smtClean="0">
                  <a:solidFill>
                    <a:prstClr val="white"/>
                  </a:solidFill>
                  <a:ea typeface="Arial" charset="0"/>
                  <a:cs typeface="Arial" charset="0"/>
                </a:rPr>
                <a:t> Policer</a:t>
              </a:r>
            </a:p>
            <a:p>
              <a:pPr lvl="1"/>
              <a:r>
                <a:rPr lang="en-US" sz="1100" b="1" dirty="0" smtClean="0">
                  <a:solidFill>
                    <a:prstClr val="white"/>
                  </a:solidFill>
                  <a:ea typeface="Arial" charset="0"/>
                  <a:cs typeface="Arial" charset="0"/>
                </a:rPr>
                <a:t>L2 Cross over</a:t>
              </a:r>
            </a:p>
            <a:p>
              <a:pPr lvl="1"/>
              <a:r>
                <a:rPr lang="en-US" sz="1100" b="1" dirty="0" smtClean="0">
                  <a:solidFill>
                    <a:prstClr val="white"/>
                  </a:solidFill>
                  <a:ea typeface="Arial" charset="0"/>
                  <a:cs typeface="Arial" charset="0"/>
                </a:rPr>
                <a:t>L2 Bridging</a:t>
              </a:r>
            </a:p>
            <a:p>
              <a:pPr lvl="1"/>
              <a:endParaRPr lang="en-US" sz="1100" b="1" dirty="0" smtClean="0">
                <a:solidFill>
                  <a:prstClr val="white"/>
                </a:solidFill>
                <a:ea typeface="Arial" charset="0"/>
                <a:cs typeface="Arial" charset="0"/>
              </a:endParaRPr>
            </a:p>
            <a:p>
              <a:pPr lvl="1"/>
              <a:endParaRPr lang="en-US" sz="1100" b="1" dirty="0" smtClean="0">
                <a:solidFill>
                  <a:prstClr val="white"/>
                </a:solidFill>
                <a:ea typeface="Arial" charset="0"/>
                <a:cs typeface="Arial" charset="0"/>
              </a:endParaRPr>
            </a:p>
            <a:p>
              <a:pPr lvl="1"/>
              <a:endParaRPr lang="en-US" sz="1100" b="1" dirty="0">
                <a:solidFill>
                  <a:prstClr val="white"/>
                </a:solidFill>
                <a:ea typeface="Arial" charset="0"/>
                <a:cs typeface="Arial" charset="0"/>
              </a:endParaRPr>
            </a:p>
          </p:txBody>
        </p:sp>
      </p:grpSp>
      <p:grpSp>
        <p:nvGrpSpPr>
          <p:cNvPr id="29" name="Group 28"/>
          <p:cNvGrpSpPr/>
          <p:nvPr/>
        </p:nvGrpSpPr>
        <p:grpSpPr>
          <a:xfrm>
            <a:off x="8943705" y="2702480"/>
            <a:ext cx="2951449" cy="3540319"/>
            <a:chOff x="72528" y="914398"/>
            <a:chExt cx="2951449" cy="7025543"/>
          </a:xfrm>
        </p:grpSpPr>
        <p:sp>
          <p:nvSpPr>
            <p:cNvPr id="30" name="Rounded Rectangle 29"/>
            <p:cNvSpPr/>
            <p:nvPr/>
          </p:nvSpPr>
          <p:spPr>
            <a:xfrm>
              <a:off x="381698" y="914398"/>
              <a:ext cx="2619376" cy="5737418"/>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31" name="Rounded Rectangle 30"/>
            <p:cNvSpPr/>
            <p:nvPr/>
          </p:nvSpPr>
          <p:spPr>
            <a:xfrm>
              <a:off x="546599" y="1152755"/>
              <a:ext cx="2295144" cy="1106888"/>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Usability</a:t>
              </a:r>
              <a:endParaRPr lang="en-US" sz="1330" dirty="0">
                <a:solidFill>
                  <a:prstClr val="white"/>
                </a:solidFill>
              </a:endParaRPr>
            </a:p>
          </p:txBody>
        </p:sp>
        <p:sp>
          <p:nvSpPr>
            <p:cNvPr id="32" name="TextBox 31"/>
            <p:cNvSpPr txBox="1"/>
            <p:nvPr/>
          </p:nvSpPr>
          <p:spPr>
            <a:xfrm>
              <a:off x="72528" y="2381993"/>
              <a:ext cx="2951449" cy="5557948"/>
            </a:xfrm>
            <a:prstGeom prst="rect">
              <a:avLst/>
            </a:prstGeom>
            <a:noFill/>
          </p:spPr>
          <p:txBody>
            <a:bodyPr wrap="none" rtlCol="0">
              <a:spAutoFit/>
            </a:bodyPr>
            <a:lstStyle/>
            <a:p>
              <a:pPr lvl="1"/>
              <a:r>
                <a:rPr lang="en-US" sz="1100" b="1" dirty="0" smtClean="0">
                  <a:solidFill>
                    <a:prstClr val="white"/>
                  </a:solidFill>
                  <a:ea typeface="Arial" charset="0"/>
                  <a:cs typeface="Arial" charset="0"/>
                </a:rPr>
                <a:t>Merge-by-merge:</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apt installable deb packaging</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yum installable rpm packaging</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autogenerated</a:t>
              </a:r>
              <a:r>
                <a:rPr lang="en-US" sz="1100" b="1" dirty="0" smtClean="0">
                  <a:solidFill>
                    <a:prstClr val="white"/>
                  </a:solidFill>
                  <a:ea typeface="Arial" charset="0"/>
                  <a:cs typeface="Arial" charset="0"/>
                </a:rPr>
                <a:t> code documentation</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autogenerated</a:t>
              </a:r>
              <a:r>
                <a:rPr lang="en-US" sz="1100" b="1" dirty="0" smtClean="0">
                  <a:solidFill>
                    <a:prstClr val="white"/>
                  </a:solidFill>
                  <a:ea typeface="Arial" charset="0"/>
                  <a:cs typeface="Arial" charset="0"/>
                </a:rPr>
                <a:t> cli documentation</a:t>
              </a:r>
            </a:p>
            <a:p>
              <a:pPr lvl="1"/>
              <a:r>
                <a:rPr lang="en-US" sz="1100" b="1" dirty="0" smtClean="0">
                  <a:solidFill>
                    <a:prstClr val="white"/>
                  </a:solidFill>
                  <a:ea typeface="Arial" charset="0"/>
                  <a:cs typeface="Arial" charset="0"/>
                </a:rPr>
                <a:t>Per release:</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a:t>
              </a:r>
              <a:r>
                <a:rPr lang="en-US" sz="1100" b="1" dirty="0" err="1" smtClean="0">
                  <a:solidFill>
                    <a:prstClr val="white"/>
                  </a:solidFill>
                  <a:ea typeface="Arial" charset="0"/>
                  <a:cs typeface="Arial" charset="0"/>
                </a:rPr>
                <a:t>autogenerated</a:t>
              </a:r>
              <a:r>
                <a:rPr lang="en-US" sz="1100" b="1" dirty="0" smtClean="0">
                  <a:solidFill>
                    <a:prstClr val="white"/>
                  </a:solidFill>
                  <a:ea typeface="Arial" charset="0"/>
                  <a:cs typeface="Arial" charset="0"/>
                </a:rPr>
                <a:t> testing reports</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report perf improvements</a:t>
              </a:r>
            </a:p>
            <a:p>
              <a:pPr lvl="1"/>
              <a:r>
                <a:rPr lang="en-US" sz="1100" b="1" dirty="0" smtClean="0">
                  <a:solidFill>
                    <a:prstClr val="white"/>
                  </a:solidFill>
                  <a:ea typeface="Arial" charset="0"/>
                  <a:cs typeface="Arial" charset="0"/>
                </a:rPr>
                <a:t>Puppet modules</a:t>
              </a:r>
            </a:p>
            <a:p>
              <a:pPr lvl="1"/>
              <a:r>
                <a:rPr lang="en-US" sz="1100" b="1" dirty="0" smtClean="0">
                  <a:solidFill>
                    <a:prstClr val="white"/>
                  </a:solidFill>
                  <a:ea typeface="Arial" charset="0"/>
                  <a:cs typeface="Arial" charset="0"/>
                </a:rPr>
                <a:t>Training/Tutorial videos</a:t>
              </a:r>
            </a:p>
            <a:p>
              <a:pPr lvl="1"/>
              <a:r>
                <a:rPr lang="en-US" sz="1100" b="1" dirty="0" smtClean="0">
                  <a:solidFill>
                    <a:prstClr val="white"/>
                  </a:solidFill>
                  <a:ea typeface="Arial" charset="0"/>
                  <a:cs typeface="Arial" charset="0"/>
                </a:rPr>
                <a:t>Hands-on-</a:t>
              </a:r>
              <a:r>
                <a:rPr lang="en-US" sz="1100" b="1" dirty="0" err="1" smtClean="0">
                  <a:solidFill>
                    <a:prstClr val="white"/>
                  </a:solidFill>
                  <a:ea typeface="Arial" charset="0"/>
                  <a:cs typeface="Arial" charset="0"/>
                </a:rPr>
                <a:t>usecase</a:t>
              </a:r>
              <a:r>
                <a:rPr lang="en-US" sz="1100" b="1" dirty="0" smtClean="0">
                  <a:solidFill>
                    <a:prstClr val="white"/>
                  </a:solidFill>
                  <a:ea typeface="Arial" charset="0"/>
                  <a:cs typeface="Arial" charset="0"/>
                </a:rPr>
                <a:t> documentation</a:t>
              </a:r>
            </a:p>
            <a:p>
              <a:pPr lvl="1"/>
              <a:endParaRPr lang="en-US" sz="1100" b="1" dirty="0" smtClean="0">
                <a:solidFill>
                  <a:prstClr val="white"/>
                </a:solidFill>
                <a:ea typeface="Arial" charset="0"/>
                <a:cs typeface="Arial" charset="0"/>
              </a:endParaRPr>
            </a:p>
            <a:p>
              <a:pPr lvl="1"/>
              <a:endParaRPr lang="en-US" sz="1100" b="1" dirty="0" smtClean="0">
                <a:solidFill>
                  <a:prstClr val="white"/>
                </a:solidFill>
                <a:ea typeface="Arial" charset="0"/>
                <a:cs typeface="Arial" charset="0"/>
              </a:endParaRPr>
            </a:p>
            <a:p>
              <a:pPr lvl="1"/>
              <a:endParaRPr lang="en-US" sz="1100" b="1" dirty="0" smtClean="0">
                <a:solidFill>
                  <a:prstClr val="white"/>
                </a:solidFill>
                <a:ea typeface="Arial" charset="0"/>
                <a:cs typeface="Arial" charset="0"/>
              </a:endParaRPr>
            </a:p>
            <a:p>
              <a:pPr lvl="1"/>
              <a:endParaRPr lang="en-US" sz="1100" b="1" dirty="0" smtClean="0">
                <a:solidFill>
                  <a:prstClr val="white"/>
                </a:solidFill>
                <a:ea typeface="Arial" charset="0"/>
                <a:cs typeface="Arial" charset="0"/>
              </a:endParaRPr>
            </a:p>
            <a:p>
              <a:pPr lvl="1"/>
              <a:endParaRPr lang="en-US" sz="1100" b="1" dirty="0">
                <a:solidFill>
                  <a:prstClr val="white"/>
                </a:solidFill>
                <a:ea typeface="Arial" charset="0"/>
                <a:cs typeface="Arial" charset="0"/>
              </a:endParaRPr>
            </a:p>
          </p:txBody>
        </p:sp>
      </p:grpSp>
      <p:cxnSp>
        <p:nvCxnSpPr>
          <p:cNvPr id="34" name="Straight Arrow Connector 33"/>
          <p:cNvCxnSpPr>
            <a:stCxn id="4" idx="3"/>
            <a:endCxn id="8" idx="1"/>
          </p:cNvCxnSpPr>
          <p:nvPr/>
        </p:nvCxnSpPr>
        <p:spPr>
          <a:xfrm flipV="1">
            <a:off x="1921789" y="1612170"/>
            <a:ext cx="812438" cy="579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8" idx="3"/>
            <a:endCxn id="9" idx="1"/>
          </p:cNvCxnSpPr>
          <p:nvPr/>
        </p:nvCxnSpPr>
        <p:spPr>
          <a:xfrm>
            <a:off x="4271143" y="1612170"/>
            <a:ext cx="864628" cy="361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3"/>
            <a:endCxn id="10" idx="1"/>
          </p:cNvCxnSpPr>
          <p:nvPr/>
        </p:nvCxnSpPr>
        <p:spPr>
          <a:xfrm>
            <a:off x="6672687" y="1615788"/>
            <a:ext cx="809448" cy="108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3"/>
            <a:endCxn id="11" idx="1"/>
          </p:cNvCxnSpPr>
          <p:nvPr/>
        </p:nvCxnSpPr>
        <p:spPr>
          <a:xfrm flipV="1">
            <a:off x="9019051" y="1615788"/>
            <a:ext cx="919541" cy="108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225956" y="2702479"/>
            <a:ext cx="3084721" cy="3956885"/>
            <a:chOff x="8993929" y="-1513187"/>
            <a:chExt cx="3084721" cy="3956885"/>
          </a:xfrm>
        </p:grpSpPr>
        <p:grpSp>
          <p:nvGrpSpPr>
            <p:cNvPr id="48" name="Group 47"/>
            <p:cNvGrpSpPr/>
            <p:nvPr/>
          </p:nvGrpSpPr>
          <p:grpSpPr>
            <a:xfrm>
              <a:off x="8993929" y="-1513187"/>
              <a:ext cx="3034687" cy="3956885"/>
              <a:chOff x="-33613" y="914399"/>
              <a:chExt cx="3034687" cy="3956885"/>
            </a:xfrm>
          </p:grpSpPr>
          <p:sp>
            <p:nvSpPr>
              <p:cNvPr id="49" name="Rounded Rectangle 48"/>
              <p:cNvSpPr/>
              <p:nvPr/>
            </p:nvSpPr>
            <p:spPr>
              <a:xfrm>
                <a:off x="381698" y="914399"/>
                <a:ext cx="2619376" cy="3681655"/>
              </a:xfrm>
              <a:prstGeom prst="roundRect">
                <a:avLst>
                  <a:gd name="adj" fmla="val 22182"/>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sz="1100" dirty="0">
                  <a:solidFill>
                    <a:prstClr val="white"/>
                  </a:solidFill>
                  <a:ea typeface="Arial" charset="0"/>
                  <a:cs typeface="Arial" charset="0"/>
                </a:endParaRPr>
              </a:p>
            </p:txBody>
          </p:sp>
          <p:sp>
            <p:nvSpPr>
              <p:cNvPr id="50" name="Rounded Rectangle 49"/>
              <p:cNvSpPr/>
              <p:nvPr/>
            </p:nvSpPr>
            <p:spPr>
              <a:xfrm>
                <a:off x="539707" y="1103313"/>
                <a:ext cx="2295144" cy="557784"/>
              </a:xfrm>
              <a:prstGeom prst="roundRect">
                <a:avLst>
                  <a:gd name="adj" fmla="val 5000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30" dirty="0" smtClean="0">
                    <a:solidFill>
                      <a:prstClr val="white"/>
                    </a:solidFill>
                  </a:rPr>
                  <a:t>Build/Unit Testing</a:t>
                </a:r>
              </a:p>
              <a:p>
                <a:pPr algn="ctr"/>
                <a:r>
                  <a:rPr lang="en-US" sz="1330" dirty="0" smtClean="0">
                    <a:solidFill>
                      <a:srgbClr val="FF0000"/>
                    </a:solidFill>
                  </a:rPr>
                  <a:t>120 Tests/Patch</a:t>
                </a:r>
                <a:endParaRPr lang="en-US" sz="1330" dirty="0">
                  <a:solidFill>
                    <a:srgbClr val="FF0000"/>
                  </a:solidFill>
                </a:endParaRPr>
              </a:p>
            </p:txBody>
          </p:sp>
          <p:sp>
            <p:nvSpPr>
              <p:cNvPr id="51" name="TextBox 50"/>
              <p:cNvSpPr txBox="1"/>
              <p:nvPr/>
            </p:nvSpPr>
            <p:spPr>
              <a:xfrm>
                <a:off x="-33613" y="1731963"/>
                <a:ext cx="2191626" cy="3139321"/>
              </a:xfrm>
              <a:prstGeom prst="rect">
                <a:avLst/>
              </a:prstGeom>
              <a:noFill/>
            </p:spPr>
            <p:txBody>
              <a:bodyPr wrap="none" rtlCol="0">
                <a:spAutoFit/>
              </a:bodyPr>
              <a:lstStyle/>
              <a:p>
                <a:pPr lvl="1"/>
                <a:r>
                  <a:rPr lang="en-US" sz="1100" b="1" dirty="0" smtClean="0">
                    <a:solidFill>
                      <a:prstClr val="white"/>
                    </a:solidFill>
                    <a:ea typeface="Arial" charset="0"/>
                    <a:cs typeface="Arial" charset="0"/>
                  </a:rPr>
                  <a:t>Build binary packaging for</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Ubuntu 14.04</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Ubuntu 16.04</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Centos 7</a:t>
                </a:r>
              </a:p>
              <a:p>
                <a:pPr lvl="1"/>
                <a:r>
                  <a:rPr lang="en-US" sz="1100" b="1" dirty="0" smtClean="0">
                    <a:solidFill>
                      <a:prstClr val="white"/>
                    </a:solidFill>
                    <a:ea typeface="Arial" charset="0"/>
                    <a:cs typeface="Arial" charset="0"/>
                  </a:rPr>
                  <a:t>Automated Style Checking</a:t>
                </a:r>
              </a:p>
              <a:p>
                <a:pPr lvl="1"/>
                <a:r>
                  <a:rPr lang="en-US" sz="1100" b="1" dirty="0" smtClean="0">
                    <a:solidFill>
                      <a:prstClr val="white"/>
                    </a:solidFill>
                    <a:ea typeface="Arial" charset="0"/>
                    <a:cs typeface="Arial" charset="0"/>
                  </a:rPr>
                  <a:t>Unit test :</a:t>
                </a:r>
                <a:endParaRPr lang="en-US" sz="1100" b="1" dirty="0">
                  <a:solidFill>
                    <a:prstClr val="white"/>
                  </a:solidFill>
                  <a:ea typeface="Arial" charset="0"/>
                  <a:cs typeface="Arial" charset="0"/>
                </a:endParaRP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IPFIX</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BFD</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Classifier</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DHCP</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FIB</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GRE</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IPv4</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IPv4 IRB</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IPv4 multi-VRF</a:t>
                </a:r>
              </a:p>
              <a:p>
                <a:pPr lvl="1"/>
                <a:r>
                  <a:rPr lang="en-US" sz="1100" b="1" dirty="0" smtClean="0">
                    <a:solidFill>
                      <a:prstClr val="white"/>
                    </a:solidFill>
                    <a:ea typeface="Arial" charset="0"/>
                    <a:cs typeface="Arial" charset="0"/>
                  </a:rPr>
                  <a:t>                  </a:t>
                </a:r>
              </a:p>
              <a:p>
                <a:pPr lvl="1"/>
                <a:endParaRPr lang="en-US" sz="1100" b="1" dirty="0" smtClean="0">
                  <a:solidFill>
                    <a:prstClr val="white"/>
                  </a:solidFill>
                  <a:ea typeface="Arial" charset="0"/>
                  <a:cs typeface="Arial" charset="0"/>
                </a:endParaRPr>
              </a:p>
              <a:p>
                <a:pPr lvl="1"/>
                <a:endParaRPr lang="en-US" sz="1100" b="1" dirty="0">
                  <a:solidFill>
                    <a:prstClr val="white"/>
                  </a:solidFill>
                  <a:ea typeface="Arial" charset="0"/>
                  <a:cs typeface="Arial" charset="0"/>
                </a:endParaRPr>
              </a:p>
            </p:txBody>
          </p:sp>
        </p:grpSp>
        <p:sp>
          <p:nvSpPr>
            <p:cNvPr id="53" name="TextBox 52"/>
            <p:cNvSpPr txBox="1"/>
            <p:nvPr/>
          </p:nvSpPr>
          <p:spPr>
            <a:xfrm>
              <a:off x="10113047" y="303098"/>
              <a:ext cx="1965603" cy="1954381"/>
            </a:xfrm>
            <a:prstGeom prst="rect">
              <a:avLst/>
            </a:prstGeom>
            <a:noFill/>
          </p:spPr>
          <p:txBody>
            <a:bodyPr wrap="none" rtlCol="0">
              <a:spAutoFit/>
            </a:bodyPr>
            <a:lstStyle/>
            <a:p>
              <a:pPr lvl="1"/>
              <a:r>
                <a:rPr lang="en-US" sz="1100" b="1" dirty="0" smtClean="0">
                  <a:solidFill>
                    <a:prstClr val="white"/>
                  </a:solidFill>
                  <a:ea typeface="Arial" charset="0"/>
                  <a:cs typeface="Arial" charset="0"/>
                </a:rPr>
                <a:t>         IPv6</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IP Multicast</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L2 FIB</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L2 Bridge Domain</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MPLS</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SNAT</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SPAN</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VXLAN</a:t>
              </a:r>
            </a:p>
            <a:p>
              <a:pPr lvl="1"/>
              <a:r>
                <a:rPr lang="en-US" sz="1100" b="1" dirty="0">
                  <a:solidFill>
                    <a:prstClr val="white"/>
                  </a:solidFill>
                  <a:ea typeface="Arial" charset="0"/>
                  <a:cs typeface="Arial" charset="0"/>
                </a:rPr>
                <a:t> </a:t>
              </a:r>
              <a:r>
                <a:rPr lang="en-US" sz="1100" b="1" dirty="0" smtClean="0">
                  <a:solidFill>
                    <a:prstClr val="white"/>
                  </a:solidFill>
                  <a:ea typeface="Arial" charset="0"/>
                  <a:cs typeface="Arial" charset="0"/>
                </a:rPr>
                <a:t>        </a:t>
              </a:r>
            </a:p>
            <a:p>
              <a:pPr lvl="1"/>
              <a:endParaRPr lang="en-US" sz="1100" b="1" dirty="0" smtClean="0">
                <a:solidFill>
                  <a:prstClr val="white"/>
                </a:solidFill>
                <a:ea typeface="Arial" charset="0"/>
                <a:cs typeface="Arial" charset="0"/>
              </a:endParaRPr>
            </a:p>
            <a:p>
              <a:pPr lvl="1"/>
              <a:endParaRPr lang="en-US" sz="1100" b="1" dirty="0">
                <a:solidFill>
                  <a:prstClr val="white"/>
                </a:solidFill>
                <a:ea typeface="Arial" charset="0"/>
                <a:cs typeface="Arial" charset="0"/>
              </a:endParaRPr>
            </a:p>
          </p:txBody>
        </p:sp>
      </p:grpSp>
      <p:sp>
        <p:nvSpPr>
          <p:cNvPr id="66" name="Left Brace 65"/>
          <p:cNvSpPr/>
          <p:nvPr/>
        </p:nvSpPr>
        <p:spPr>
          <a:xfrm rot="5400000">
            <a:off x="3768001" y="-1613212"/>
            <a:ext cx="823854" cy="8210728"/>
          </a:xfrm>
          <a:prstGeom prst="leftBrace">
            <a:avLst>
              <a:gd name="adj1" fmla="val 8333"/>
              <a:gd name="adj2" fmla="val 57928"/>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7" name="Left Brace 66"/>
          <p:cNvSpPr/>
          <p:nvPr/>
        </p:nvSpPr>
        <p:spPr>
          <a:xfrm rot="5400000">
            <a:off x="10111681" y="1189147"/>
            <a:ext cx="869491" cy="2651647"/>
          </a:xfrm>
          <a:prstGeom prst="leftBrace">
            <a:avLst>
              <a:gd name="adj1" fmla="val 8333"/>
              <a:gd name="adj2" fmla="val 3655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68" name="TextBox 67"/>
          <p:cNvSpPr txBox="1"/>
          <p:nvPr/>
        </p:nvSpPr>
        <p:spPr>
          <a:xfrm>
            <a:off x="8966474" y="6524797"/>
            <a:ext cx="3086101" cy="276999"/>
          </a:xfrm>
          <a:prstGeom prst="rect">
            <a:avLst/>
          </a:prstGeom>
          <a:noFill/>
        </p:spPr>
        <p:txBody>
          <a:bodyPr wrap="none" rtlCol="0">
            <a:spAutoFit/>
          </a:bodyPr>
          <a:lstStyle/>
          <a:p>
            <a:r>
              <a:rPr lang="en-US" sz="1200" dirty="0" smtClean="0">
                <a:solidFill>
                  <a:prstClr val="black"/>
                </a:solidFill>
              </a:rPr>
              <a:t>Run on real hardware in fd.io Performance Lab</a:t>
            </a:r>
          </a:p>
        </p:txBody>
      </p:sp>
      <p:cxnSp>
        <p:nvCxnSpPr>
          <p:cNvPr id="69" name="Straight Arrow Connector 68"/>
          <p:cNvCxnSpPr>
            <a:stCxn id="68" idx="1"/>
          </p:cNvCxnSpPr>
          <p:nvPr/>
        </p:nvCxnSpPr>
        <p:spPr>
          <a:xfrm flipH="1" flipV="1">
            <a:off x="8325012" y="6282993"/>
            <a:ext cx="641462" cy="38030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714637" y="5922470"/>
            <a:ext cx="2394695" cy="461665"/>
          </a:xfrm>
          <a:prstGeom prst="rect">
            <a:avLst/>
          </a:prstGeom>
          <a:noFill/>
        </p:spPr>
        <p:txBody>
          <a:bodyPr wrap="none" rtlCol="0">
            <a:spAutoFit/>
          </a:bodyPr>
          <a:lstStyle/>
          <a:p>
            <a:r>
              <a:rPr lang="en-US" sz="1200" dirty="0" smtClean="0">
                <a:solidFill>
                  <a:prstClr val="black"/>
                </a:solidFill>
              </a:rPr>
              <a:t>Merge-by-merge packaging feeds</a:t>
            </a:r>
          </a:p>
          <a:p>
            <a:r>
              <a:rPr lang="en-US" sz="1200" dirty="0" smtClean="0">
                <a:solidFill>
                  <a:prstClr val="black"/>
                </a:solidFill>
              </a:rPr>
              <a:t>Downstream consumer CI pipelines</a:t>
            </a:r>
          </a:p>
        </p:txBody>
      </p:sp>
      <p:cxnSp>
        <p:nvCxnSpPr>
          <p:cNvPr id="77" name="Straight Arrow Connector 76"/>
          <p:cNvCxnSpPr>
            <a:stCxn id="76" idx="0"/>
          </p:cNvCxnSpPr>
          <p:nvPr/>
        </p:nvCxnSpPr>
        <p:spPr>
          <a:xfrm flipH="1" flipV="1">
            <a:off x="9717172" y="5593686"/>
            <a:ext cx="194813" cy="32878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3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8"/>
                                        </p:tgtEl>
                                      </p:cBhvr>
                                    </p:animEffect>
                                    <p:animScale>
                                      <p:cBhvr>
                                        <p:cTn id="12" dur="250" autoRev="1" fill="hold"/>
                                        <p:tgtEl>
                                          <p:spTgt spid="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dissolve">
                                      <p:cBhvr>
                                        <p:cTn id="17" dur="500"/>
                                        <p:tgtEl>
                                          <p:spTgt spid="66"/>
                                        </p:tgtEl>
                                      </p:cBhvr>
                                    </p:animEffect>
                                  </p:childTnLst>
                                </p:cTn>
                              </p:par>
                              <p:par>
                                <p:cTn id="18" presetID="9" presetClass="entr" presetSubtype="0" fill="hold"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dissolv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dissolve">
                                      <p:cBhvr>
                                        <p:cTn id="35" dur="500"/>
                                        <p:tgtEl>
                                          <p:spTgt spid="69"/>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dissolve">
                                      <p:cBhvr>
                                        <p:cTn id="38" dur="500"/>
                                        <p:tgtEl>
                                          <p:spTgt spid="68"/>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9"/>
                                        </p:tgtEl>
                                      </p:cBhvr>
                                    </p:animEffect>
                                    <p:animScale>
                                      <p:cBhvr>
                                        <p:cTn id="43" dur="250" autoRev="1" fill="hold"/>
                                        <p:tgtEl>
                                          <p:spTgt spid="9"/>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26" presetClass="emph" presetSubtype="0" fill="hold" grpId="0" nodeType="clickEffect">
                                  <p:stCondLst>
                                    <p:cond delay="0"/>
                                  </p:stCondLst>
                                  <p:childTnLst>
                                    <p:animEffect transition="out" filter="fade">
                                      <p:cBhvr>
                                        <p:cTn id="47" dur="500" tmFilter="0, 0; .2, .5; .8, .5; 1, 0"/>
                                        <p:tgtEl>
                                          <p:spTgt spid="10"/>
                                        </p:tgtEl>
                                      </p:cBhvr>
                                    </p:animEffect>
                                    <p:animScale>
                                      <p:cBhvr>
                                        <p:cTn id="48" dur="250" autoRev="1" fill="hold"/>
                                        <p:tgtEl>
                                          <p:spTgt spid="10"/>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grpId="0" nodeType="clickEffect">
                                  <p:stCondLst>
                                    <p:cond delay="0"/>
                                  </p:stCondLst>
                                  <p:childTnLst>
                                    <p:animEffect transition="out" filter="fade">
                                      <p:cBhvr>
                                        <p:cTn id="52" dur="500" tmFilter="0, 0; .2, .5; .8, .5; 1, 0"/>
                                        <p:tgtEl>
                                          <p:spTgt spid="11"/>
                                        </p:tgtEl>
                                      </p:cBhvr>
                                    </p:animEffect>
                                    <p:animScale>
                                      <p:cBhvr>
                                        <p:cTn id="53" dur="250" autoRev="1" fill="hold"/>
                                        <p:tgtEl>
                                          <p:spTgt spid="11"/>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dissolve">
                                      <p:cBhvr>
                                        <p:cTn id="58" dur="500"/>
                                        <p:tgtEl>
                                          <p:spTgt spid="2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dissolve">
                                      <p:cBhvr>
                                        <p:cTn id="61" dur="500"/>
                                        <p:tgtEl>
                                          <p:spTgt spid="6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dissolve">
                                      <p:cBhvr>
                                        <p:cTn id="66" dur="500"/>
                                        <p:tgtEl>
                                          <p:spTgt spid="7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dissolve">
                                      <p:cBhvr>
                                        <p:cTn id="69"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66" grpId="0" animBg="1"/>
      <p:bldP spid="67" grpId="0" animBg="1"/>
      <p:bldP spid="68" grpId="0"/>
      <p:bldP spid="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55613" y="308848"/>
            <a:ext cx="8229600" cy="868680"/>
          </a:xfrm>
          <a:prstGeom prst="rect">
            <a:avLst/>
          </a:prstGeom>
        </p:spPr>
        <p:txBody>
          <a:bodyPr/>
          <a:lstStyle>
            <a:lvl1pPr algn="l" defTabSz="914400" rtl="0" eaLnBrk="1" latinLnBrk="0" hangingPunct="1">
              <a:lnSpc>
                <a:spcPct val="90000"/>
              </a:lnSpc>
              <a:spcBef>
                <a:spcPct val="0"/>
              </a:spcBef>
              <a:buNone/>
              <a:defRPr sz="4400" b="1" kern="1200">
                <a:solidFill>
                  <a:srgbClr val="F53240"/>
                </a:solidFill>
                <a:latin typeface="+mj-lt"/>
                <a:ea typeface="+mj-ea"/>
                <a:cs typeface="+mj-cs"/>
              </a:defRPr>
            </a:lvl1pPr>
          </a:lstStyle>
          <a:p>
            <a:r>
              <a:rPr lang="en-GB" dirty="0" smtClean="0">
                <a:solidFill>
                  <a:schemeClr val="tx1"/>
                </a:solidFill>
              </a:rPr>
              <a:t>Summary</a:t>
            </a:r>
            <a:endParaRPr lang="en-US" dirty="0">
              <a:solidFill>
                <a:schemeClr val="tx1"/>
              </a:solidFill>
            </a:endParaRPr>
          </a:p>
        </p:txBody>
      </p:sp>
      <p:sp>
        <p:nvSpPr>
          <p:cNvPr id="4" name="Content Placeholder 3"/>
          <p:cNvSpPr txBox="1">
            <a:spLocks/>
          </p:cNvSpPr>
          <p:nvPr/>
        </p:nvSpPr>
        <p:spPr>
          <a:xfrm>
            <a:off x="295834" y="1177528"/>
            <a:ext cx="11618259" cy="4084754"/>
          </a:xfrm>
          <a:prstGeom prst="rect">
            <a:avLst/>
          </a:prstGeom>
        </p:spPr>
        <p:txBody>
          <a:bodyPr/>
          <a:lstStyle>
            <a:lvl1pPr marL="0" indent="0" algn="l" defTabSz="457178"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14" indent="-225414" algn="l" defTabSz="457178" rtl="0" eaLnBrk="1" latinLnBrk="0" hangingPunct="1">
              <a:spcBef>
                <a:spcPts val="1200"/>
              </a:spcBef>
              <a:buFont typeface="Wingdings" charset="2"/>
              <a:buChar char="§"/>
              <a:defRPr sz="1600" kern="1200" baseline="0">
                <a:solidFill>
                  <a:srgbClr val="003C71"/>
                </a:solidFill>
                <a:latin typeface="+mn-lt"/>
                <a:ea typeface="+mn-ea"/>
                <a:cs typeface="Intel Clear" panose="020B0604020203020204" pitchFamily="34" charset="0"/>
              </a:defRPr>
            </a:lvl2pPr>
            <a:lvl3pPr marL="571472" indent="-228589" algn="l" defTabSz="457178" rtl="0" eaLnBrk="1" latinLnBrk="0" hangingPunct="1">
              <a:spcBef>
                <a:spcPts val="80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14" indent="-228589" algn="l" defTabSz="457178" rtl="0" eaLnBrk="1" latinLnBrk="0" hangingPunct="1">
              <a:spcBef>
                <a:spcPct val="20000"/>
              </a:spcBef>
              <a:buFont typeface="Arial"/>
              <a:buChar char="–"/>
              <a:defRPr sz="1400" kern="1200">
                <a:solidFill>
                  <a:srgbClr val="003C71"/>
                </a:solidFill>
                <a:latin typeface="+mn-lt"/>
                <a:ea typeface="+mn-ea"/>
                <a:cs typeface="Intel Clear" panose="020B0604020203020204" pitchFamily="34" charset="0"/>
              </a:defRPr>
            </a:lvl4pPr>
            <a:lvl5pPr marL="1319147" indent="-228589" algn="l" defTabSz="457178" rtl="0" eaLnBrk="1" latinLnBrk="0" hangingPunct="1">
              <a:spcBef>
                <a:spcPct val="2000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a:lstStyle>
          <a:p>
            <a:pPr marL="571500" indent="-571500">
              <a:buFont typeface="Arial" panose="020B0604020202020204" pitchFamily="34" charset="0"/>
              <a:buChar char="•"/>
            </a:pPr>
            <a:r>
              <a:rPr lang="en-GB" sz="2400" dirty="0" smtClean="0">
                <a:solidFill>
                  <a:schemeClr val="tx1"/>
                </a:solidFill>
              </a:rPr>
              <a:t>VPP is a fast, scalable and low latency network stack in user space. </a:t>
            </a:r>
          </a:p>
          <a:p>
            <a:pPr marL="571500" indent="-571500">
              <a:buFont typeface="Arial" panose="020B0604020202020204" pitchFamily="34" charset="0"/>
              <a:buChar char="•"/>
            </a:pPr>
            <a:r>
              <a:rPr lang="en-GB" sz="2400" dirty="0" smtClean="0">
                <a:solidFill>
                  <a:schemeClr val="tx1"/>
                </a:solidFill>
              </a:rPr>
              <a:t>VPP is trace-able, debug-able and fully featured layer 2, 3 ,4 implementation.</a:t>
            </a:r>
          </a:p>
          <a:p>
            <a:pPr marL="571500" indent="-571500">
              <a:buFont typeface="Arial" panose="020B0604020202020204" pitchFamily="34" charset="0"/>
              <a:buChar char="•"/>
            </a:pPr>
            <a:r>
              <a:rPr lang="en-GB" sz="2400" dirty="0" smtClean="0">
                <a:solidFill>
                  <a:schemeClr val="tx1"/>
                </a:solidFill>
              </a:rPr>
              <a:t>VPP is easy to integrate with your data-centre environment for both NFV and Cloud use cases. </a:t>
            </a:r>
          </a:p>
          <a:p>
            <a:pPr marL="571500" indent="-571500">
              <a:buFont typeface="Arial" panose="020B0604020202020204" pitchFamily="34" charset="0"/>
              <a:buChar char="•"/>
            </a:pPr>
            <a:r>
              <a:rPr lang="en-GB" sz="2400" dirty="0" smtClean="0">
                <a:solidFill>
                  <a:schemeClr val="tx1"/>
                </a:solidFill>
              </a:rPr>
              <a:t>VPP is always growing, innovating</a:t>
            </a:r>
            <a:r>
              <a:rPr lang="en-GB" sz="2400" dirty="0">
                <a:solidFill>
                  <a:schemeClr val="tx1"/>
                </a:solidFill>
              </a:rPr>
              <a:t> </a:t>
            </a:r>
            <a:r>
              <a:rPr lang="en-GB" sz="2400" dirty="0" smtClean="0">
                <a:solidFill>
                  <a:schemeClr val="tx1"/>
                </a:solidFill>
              </a:rPr>
              <a:t>and getting faster.</a:t>
            </a:r>
          </a:p>
          <a:p>
            <a:pPr marL="571500" indent="-571500">
              <a:buFont typeface="Arial" panose="020B0604020202020204" pitchFamily="34" charset="0"/>
              <a:buChar char="•"/>
            </a:pPr>
            <a:r>
              <a:rPr lang="en-GB" sz="2400" dirty="0" smtClean="0">
                <a:solidFill>
                  <a:schemeClr val="tx1"/>
                </a:solidFill>
              </a:rPr>
              <a:t>VPP is a fast growing community of fellow travellers.</a:t>
            </a:r>
            <a:r>
              <a:rPr lang="en-GB" dirty="0" smtClean="0">
                <a:solidFill>
                  <a:schemeClr val="tx1"/>
                </a:solidFill>
              </a:rPr>
              <a:t> </a:t>
            </a:r>
          </a:p>
          <a:p>
            <a:pPr marL="571500" indent="-571500">
              <a:buFont typeface="Arial" panose="020B0604020202020204" pitchFamily="34" charset="0"/>
              <a:buChar char="•"/>
            </a:pPr>
            <a:endParaRPr lang="en-GB" dirty="0" smtClean="0">
              <a:solidFill>
                <a:schemeClr val="tx1"/>
              </a:solidFill>
            </a:endParaRPr>
          </a:p>
          <a:p>
            <a:r>
              <a:rPr lang="en-GB" sz="2400" dirty="0" smtClean="0">
                <a:solidFill>
                  <a:schemeClr val="tx1"/>
                </a:solidFill>
              </a:rPr>
              <a:t>ML</a:t>
            </a:r>
            <a:r>
              <a:rPr lang="en-GB" sz="2400" dirty="0">
                <a:solidFill>
                  <a:schemeClr val="tx1"/>
                </a:solidFill>
              </a:rPr>
              <a:t>: </a:t>
            </a:r>
            <a:r>
              <a:rPr lang="en-GB" sz="2400" b="1" dirty="0">
                <a:solidFill>
                  <a:schemeClr val="tx1"/>
                </a:solidFill>
              </a:rPr>
              <a:t>vpp-dev@lists.fd.io </a:t>
            </a:r>
            <a:r>
              <a:rPr lang="en-GB" sz="2400" dirty="0" smtClean="0">
                <a:solidFill>
                  <a:schemeClr val="tx1"/>
                </a:solidFill>
              </a:rPr>
              <a:t>											Wiki: </a:t>
            </a:r>
            <a:r>
              <a:rPr lang="en-GB" sz="2400" b="1" dirty="0" smtClean="0">
                <a:solidFill>
                  <a:schemeClr val="tx1"/>
                </a:solidFill>
              </a:rPr>
              <a:t>wiki.fd.io/view/VPP</a:t>
            </a:r>
          </a:p>
          <a:p>
            <a:pPr marL="571500" indent="-571500">
              <a:buFont typeface="Arial" panose="020B0604020202020204" pitchFamily="34" charset="0"/>
              <a:buChar char="•"/>
            </a:pPr>
            <a:endParaRPr lang="en-GB" sz="1600" dirty="0" smtClean="0"/>
          </a:p>
        </p:txBody>
      </p:sp>
      <p:sp>
        <p:nvSpPr>
          <p:cNvPr id="5" name="Rounded Rectangle 4"/>
          <p:cNvSpPr/>
          <p:nvPr/>
        </p:nvSpPr>
        <p:spPr>
          <a:xfrm>
            <a:off x="295834" y="5397363"/>
            <a:ext cx="11477066" cy="947057"/>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smtClean="0">
                <a:solidFill>
                  <a:schemeClr val="bg1"/>
                </a:solidFill>
              </a:rPr>
              <a:t>Join us in FD.io &amp; VPP - f</a:t>
            </a:r>
            <a:r>
              <a:rPr lang="en-GB" sz="2000" b="1" i="1" dirty="0" smtClean="0">
                <a:solidFill>
                  <a:schemeClr val="bg1"/>
                </a:solidFill>
              </a:rPr>
              <a:t>ellow travellers are </a:t>
            </a:r>
            <a:r>
              <a:rPr lang="en-GB" sz="2000" b="1" i="1" u="sng" dirty="0" smtClean="0">
                <a:solidFill>
                  <a:schemeClr val="bg1"/>
                </a:solidFill>
              </a:rPr>
              <a:t>always</a:t>
            </a:r>
            <a:r>
              <a:rPr lang="en-GB" sz="2000" b="1" i="1" dirty="0" smtClean="0">
                <a:solidFill>
                  <a:schemeClr val="bg1"/>
                </a:solidFill>
              </a:rPr>
              <a:t> welcome. </a:t>
            </a:r>
          </a:p>
          <a:p>
            <a:pPr algn="ctr"/>
            <a:r>
              <a:rPr lang="en-GB" sz="2000" b="1" i="1" dirty="0" smtClean="0">
                <a:solidFill>
                  <a:schemeClr val="bg1"/>
                </a:solidFill>
              </a:rPr>
              <a:t>Please reuse and contribute!</a:t>
            </a:r>
            <a:endParaRPr lang="en-GB" sz="2000" b="1" i="1" dirty="0">
              <a:solidFill>
                <a:schemeClr val="bg1"/>
              </a:solidFill>
            </a:endParaRPr>
          </a:p>
        </p:txBody>
      </p:sp>
    </p:spTree>
    <p:extLst>
      <p:ext uri="{BB962C8B-B14F-4D97-AF65-F5344CB8AC3E}">
        <p14:creationId xmlns:p14="http://schemas.microsoft.com/office/powerpoint/2010/main" val="16400067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GB" sz="4000" dirty="0" smtClean="0"/>
              <a:t>Questions?</a:t>
            </a:r>
            <a:endParaRPr sz="4000" dirty="0"/>
          </a:p>
        </p:txBody>
      </p:sp>
    </p:spTree>
    <p:extLst>
      <p:ext uri="{BB962C8B-B14F-4D97-AF65-F5344CB8AC3E}">
        <p14:creationId xmlns:p14="http://schemas.microsoft.com/office/powerpoint/2010/main" val="1143978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2325"/>
            <a:ext cx="9919446" cy="1325563"/>
          </a:xfrm>
        </p:spPr>
        <p:txBody>
          <a:bodyPr>
            <a:normAutofit/>
          </a:bodyPr>
          <a:lstStyle/>
          <a:p>
            <a:r>
              <a:rPr lang="en-GB" b="0" dirty="0" smtClean="0"/>
              <a:t>VPP: Source Structure</a:t>
            </a:r>
            <a:endParaRPr lang="en-US" b="0" dirty="0"/>
          </a:p>
        </p:txBody>
      </p:sp>
      <p:graphicFrame>
        <p:nvGraphicFramePr>
          <p:cNvPr id="5" name="Table 4"/>
          <p:cNvGraphicFramePr>
            <a:graphicFrameLocks noGrp="1"/>
          </p:cNvGraphicFramePr>
          <p:nvPr>
            <p:extLst/>
          </p:nvPr>
        </p:nvGraphicFramePr>
        <p:xfrm>
          <a:off x="697577" y="1377888"/>
          <a:ext cx="9958432" cy="5339397"/>
        </p:xfrm>
        <a:graphic>
          <a:graphicData uri="http://schemas.openxmlformats.org/drawingml/2006/table">
            <a:tbl>
              <a:tblPr/>
              <a:tblGrid>
                <a:gridCol w="2207006"/>
                <a:gridCol w="7751426"/>
              </a:tblGrid>
              <a:tr h="0">
                <a:tc>
                  <a:txBody>
                    <a:bodyPr/>
                    <a:lstStyle/>
                    <a:p>
                      <a:r>
                        <a:rPr lang="en-US" sz="1300" dirty="0">
                          <a:solidFill>
                            <a:srgbClr val="FFFFFF"/>
                          </a:solidFill>
                          <a:effectLst/>
                        </a:rPr>
                        <a:t>Directory name</a:t>
                      </a: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a:txBody>
                    <a:bodyPr/>
                    <a:lstStyle/>
                    <a:p>
                      <a:r>
                        <a:rPr lang="en-US" sz="1300" dirty="0">
                          <a:solidFill>
                            <a:srgbClr val="FFFFFF"/>
                          </a:solidFill>
                          <a:effectLst/>
                        </a:rPr>
                        <a:t>Description</a:t>
                      </a: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r>
              <a:tr h="233771">
                <a:tc>
                  <a:txBody>
                    <a:bodyPr/>
                    <a:lstStyle/>
                    <a:p>
                      <a:r>
                        <a:rPr lang="en-US" sz="1300" dirty="0">
                          <a:effectLst/>
                        </a:rPr>
                        <a:t>build-data</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Build </a:t>
                      </a:r>
                      <a:r>
                        <a:rPr lang="en-US" sz="1300" dirty="0" smtClean="0">
                          <a:effectLst/>
                        </a:rPr>
                        <a:t>metadata – package</a:t>
                      </a:r>
                      <a:r>
                        <a:rPr lang="en-US" sz="1300" baseline="0" dirty="0" smtClean="0">
                          <a:effectLst/>
                        </a:rPr>
                        <a:t> and </a:t>
                      </a:r>
                      <a:r>
                        <a:rPr lang="en-US" sz="1300" dirty="0" smtClean="0">
                          <a:effectLst/>
                        </a:rPr>
                        <a:t>platform specific build</a:t>
                      </a:r>
                      <a:r>
                        <a:rPr lang="en-US" sz="1300" baseline="0" dirty="0" smtClean="0">
                          <a:effectLst/>
                        </a:rPr>
                        <a:t> </a:t>
                      </a:r>
                      <a:r>
                        <a:rPr lang="en-US" sz="1300" dirty="0" smtClean="0">
                          <a:effectLst/>
                        </a:rPr>
                        <a:t>settings. e.g.</a:t>
                      </a:r>
                      <a:r>
                        <a:rPr lang="en-US" sz="1300" baseline="0" dirty="0" smtClean="0">
                          <a:effectLst/>
                        </a:rPr>
                        <a:t> </a:t>
                      </a:r>
                      <a:r>
                        <a:rPr lang="en-US" sz="1300" baseline="0" dirty="0" err="1" smtClean="0">
                          <a:effectLst/>
                        </a:rPr>
                        <a:t>vpp_lite</a:t>
                      </a:r>
                      <a:r>
                        <a:rPr lang="en-US" sz="1300" baseline="0" dirty="0" smtClean="0">
                          <a:effectLst/>
                        </a:rPr>
                        <a:t>, x86, </a:t>
                      </a:r>
                      <a:r>
                        <a:rPr lang="en-US" sz="1300" baseline="0" dirty="0" err="1" smtClean="0">
                          <a:effectLst/>
                        </a:rPr>
                        <a:t>cavium</a:t>
                      </a:r>
                      <a:r>
                        <a:rPr lang="en-US" sz="1300" baseline="0" dirty="0" smtClean="0">
                          <a:effectLst/>
                        </a:rPr>
                        <a:t> etc. </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a:effectLst/>
                        </a:rPr>
                        <a:t>build-root</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marL="0" indent="0">
                        <a:buFont typeface="Arial" panose="020B0604020202020204" pitchFamily="34" charset="0"/>
                        <a:buNone/>
                      </a:pPr>
                      <a:r>
                        <a:rPr lang="en-US" sz="1300" dirty="0">
                          <a:effectLst/>
                        </a:rPr>
                        <a:t>Build output </a:t>
                      </a:r>
                      <a:r>
                        <a:rPr lang="en-US" sz="1300" dirty="0" smtClean="0">
                          <a:effectLst/>
                        </a:rPr>
                        <a:t>directory</a:t>
                      </a:r>
                      <a:r>
                        <a:rPr lang="en-US" sz="1300" baseline="0" dirty="0" smtClean="0">
                          <a:effectLst/>
                        </a:rPr>
                        <a:t> </a:t>
                      </a:r>
                    </a:p>
                    <a:p>
                      <a:pPr marL="285750" indent="-285750">
                        <a:buFont typeface="Arial" panose="020B0604020202020204" pitchFamily="34" charset="0"/>
                        <a:buChar char="•"/>
                      </a:pPr>
                      <a:r>
                        <a:rPr lang="en-US" sz="1300" baseline="0" dirty="0" smtClean="0">
                          <a:effectLst/>
                        </a:rPr>
                        <a:t>build-</a:t>
                      </a:r>
                      <a:r>
                        <a:rPr lang="en-US" sz="1300" baseline="0" dirty="0" err="1" smtClean="0">
                          <a:effectLst/>
                        </a:rPr>
                        <a:t>vpp_lite_debug</a:t>
                      </a:r>
                      <a:r>
                        <a:rPr lang="en-US" sz="1300" baseline="0" dirty="0" smtClean="0">
                          <a:effectLst/>
                        </a:rPr>
                        <a:t>-native  - build artifacts for </a:t>
                      </a:r>
                      <a:r>
                        <a:rPr lang="en-US" sz="1300" baseline="0" dirty="0" err="1" smtClean="0">
                          <a:effectLst/>
                        </a:rPr>
                        <a:t>vpp_lite</a:t>
                      </a:r>
                      <a:r>
                        <a:rPr lang="en-US" sz="1300" baseline="0" dirty="0" smtClean="0">
                          <a:effectLst/>
                        </a:rPr>
                        <a:t>, built with symbols. </a:t>
                      </a:r>
                    </a:p>
                    <a:p>
                      <a:pPr marL="285750" indent="-285750">
                        <a:buFont typeface="Arial" panose="020B0604020202020204" pitchFamily="34" charset="0"/>
                        <a:buChar char="•"/>
                      </a:pPr>
                      <a:r>
                        <a:rPr lang="en-US" sz="1300" baseline="0" dirty="0" smtClean="0">
                          <a:effectLst/>
                        </a:rPr>
                        <a:t>install-</a:t>
                      </a:r>
                      <a:r>
                        <a:rPr lang="en-US" sz="1300" baseline="0" dirty="0" err="1" smtClean="0">
                          <a:effectLst/>
                        </a:rPr>
                        <a:t>vpp_lite_debug</a:t>
                      </a:r>
                      <a:r>
                        <a:rPr lang="en-US" sz="1300" baseline="0" dirty="0" smtClean="0">
                          <a:effectLst/>
                        </a:rPr>
                        <a:t>-native – </a:t>
                      </a:r>
                      <a:r>
                        <a:rPr lang="en-US" sz="1300" baseline="0" dirty="0" err="1" smtClean="0">
                          <a:effectLst/>
                        </a:rPr>
                        <a:t>fakeroot</a:t>
                      </a:r>
                      <a:r>
                        <a:rPr lang="en-US" sz="1300" baseline="0" dirty="0" smtClean="0">
                          <a:effectLst/>
                        </a:rPr>
                        <a:t> for </a:t>
                      </a:r>
                      <a:r>
                        <a:rPr lang="en-US" sz="1300" baseline="0" dirty="0" err="1" smtClean="0">
                          <a:effectLst/>
                        </a:rPr>
                        <a:t>vpp_lite</a:t>
                      </a:r>
                      <a:r>
                        <a:rPr lang="en-US" sz="1300" baseline="0" dirty="0" smtClean="0">
                          <a:effectLst/>
                        </a:rPr>
                        <a:t> installation, built with symbols. </a:t>
                      </a:r>
                    </a:p>
                    <a:p>
                      <a:pPr marL="285750" indent="-285750">
                        <a:buFont typeface="Arial" panose="020B0604020202020204" pitchFamily="34" charset="0"/>
                        <a:buChar char="•"/>
                      </a:pPr>
                      <a:r>
                        <a:rPr lang="en-US" sz="1300" baseline="0" dirty="0" smtClean="0">
                          <a:effectLst/>
                        </a:rPr>
                        <a:t>deb – </a:t>
                      </a:r>
                      <a:r>
                        <a:rPr lang="en-US" sz="1300" baseline="0" dirty="0" err="1" smtClean="0">
                          <a:effectLst/>
                        </a:rPr>
                        <a:t>debian</a:t>
                      </a:r>
                      <a:r>
                        <a:rPr lang="en-US" sz="1300" baseline="0" dirty="0" smtClean="0">
                          <a:effectLst/>
                        </a:rPr>
                        <a:t> packages</a:t>
                      </a:r>
                    </a:p>
                    <a:p>
                      <a:pPr marL="285750" indent="-285750">
                        <a:buFont typeface="Arial" panose="020B0604020202020204" pitchFamily="34" charset="0"/>
                        <a:buChar char="•"/>
                      </a:pPr>
                      <a:r>
                        <a:rPr lang="en-US" sz="1300" baseline="0" dirty="0" smtClean="0">
                          <a:effectLst/>
                        </a:rPr>
                        <a:t>rpm –  rpm packages</a:t>
                      </a:r>
                    </a:p>
                    <a:p>
                      <a:pPr marL="285750" indent="-285750">
                        <a:buFont typeface="Arial" panose="020B0604020202020204" pitchFamily="34" charset="0"/>
                        <a:buChar char="•"/>
                      </a:pPr>
                      <a:r>
                        <a:rPr lang="en-US" sz="1300" baseline="0" dirty="0" smtClean="0">
                          <a:effectLst/>
                        </a:rPr>
                        <a:t>vagrant – bootstrap a development environment</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/plugins</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bundled plugins </a:t>
                      </a:r>
                      <a:r>
                        <a:rPr lang="en-US" sz="1300" dirty="0" smtClean="0">
                          <a:effectLst/>
                        </a:rPr>
                        <a:t>directory</a:t>
                      </a:r>
                    </a:p>
                    <a:p>
                      <a:r>
                        <a:rPr lang="en-GB" sz="1300" dirty="0" smtClean="0">
                          <a:effectLst/>
                        </a:rPr>
                        <a:t> - </a:t>
                      </a:r>
                      <a:r>
                        <a:rPr lang="en-GB" sz="1300" dirty="0" err="1" smtClean="0">
                          <a:effectLst/>
                        </a:rPr>
                        <a:t>ila</a:t>
                      </a:r>
                      <a:r>
                        <a:rPr lang="en-GB" sz="1300" dirty="0" smtClean="0">
                          <a:effectLst/>
                        </a:rPr>
                        <a:t>-plugin:</a:t>
                      </a:r>
                      <a:r>
                        <a:rPr lang="en-GB" sz="1300" baseline="0" dirty="0" smtClean="0">
                          <a:effectLst/>
                        </a:rPr>
                        <a:t> </a:t>
                      </a:r>
                      <a:r>
                        <a:rPr lang="en-GB" sz="1300" dirty="0" smtClean="0">
                          <a:effectLst/>
                        </a:rPr>
                        <a:t>Identifier Locator Addressing (ILA)</a:t>
                      </a:r>
                    </a:p>
                    <a:p>
                      <a:r>
                        <a:rPr lang="en-GB" sz="1300" dirty="0" smtClean="0">
                          <a:effectLst/>
                        </a:rPr>
                        <a:t> - </a:t>
                      </a:r>
                      <a:r>
                        <a:rPr lang="en-GB" sz="1300" dirty="0" err="1" smtClean="0">
                          <a:effectLst/>
                        </a:rPr>
                        <a:t>flowperpkt</a:t>
                      </a:r>
                      <a:r>
                        <a:rPr lang="en-GB" sz="1300" dirty="0" smtClean="0">
                          <a:effectLst/>
                        </a:rPr>
                        <a:t>-plugin:</a:t>
                      </a:r>
                      <a:r>
                        <a:rPr lang="en-GB" sz="1300" baseline="0" dirty="0" smtClean="0">
                          <a:effectLst/>
                        </a:rPr>
                        <a:t> Per-packet IPFIX record generation plugin</a:t>
                      </a:r>
                    </a:p>
                    <a:p>
                      <a:r>
                        <a:rPr lang="en-GB" sz="1300" baseline="0" dirty="0" smtClean="0">
                          <a:effectLst/>
                        </a:rPr>
                        <a:t> - lb-plugin: </a:t>
                      </a:r>
                      <a:r>
                        <a:rPr lang="en-GB" sz="1300" baseline="0" dirty="0" err="1" smtClean="0">
                          <a:effectLst/>
                        </a:rPr>
                        <a:t>MagLev</a:t>
                      </a:r>
                      <a:r>
                        <a:rPr lang="en-GB" sz="1300" baseline="0" dirty="0" smtClean="0">
                          <a:effectLst/>
                        </a:rPr>
                        <a:t>-like Load Balancer, similar to Google's  Maglev Load Balancer</a:t>
                      </a:r>
                    </a:p>
                    <a:p>
                      <a:r>
                        <a:rPr lang="en-GB" sz="1300" dirty="0" smtClean="0">
                          <a:effectLst/>
                        </a:rPr>
                        <a:t> - </a:t>
                      </a:r>
                      <a:r>
                        <a:rPr lang="en-GB" sz="1300" dirty="0" err="1" smtClean="0">
                          <a:effectLst/>
                        </a:rPr>
                        <a:t>snat</a:t>
                      </a:r>
                      <a:r>
                        <a:rPr lang="en-GB" sz="1300" dirty="0" smtClean="0">
                          <a:effectLst/>
                        </a:rPr>
                        <a:t>-plugin:</a:t>
                      </a:r>
                      <a:r>
                        <a:rPr lang="en-GB" sz="1300" baseline="0" dirty="0" smtClean="0">
                          <a:effectLst/>
                        </a:rPr>
                        <a:t> </a:t>
                      </a:r>
                      <a:r>
                        <a:rPr lang="en-GB" sz="1300" dirty="0" smtClean="0">
                          <a:effectLst/>
                        </a:rPr>
                        <a:t>Simple ip4 NAT plugin</a:t>
                      </a:r>
                    </a:p>
                    <a:p>
                      <a:r>
                        <a:rPr lang="en-GB" sz="1300" dirty="0" smtClean="0">
                          <a:effectLst/>
                        </a:rPr>
                        <a:t> - sample-plugin: Sample</a:t>
                      </a:r>
                      <a:r>
                        <a:rPr lang="en-GB" sz="1300" baseline="0" dirty="0" smtClean="0">
                          <a:effectLst/>
                        </a:rPr>
                        <a:t> </a:t>
                      </a:r>
                      <a:r>
                        <a:rPr lang="en-GB" sz="1300" baseline="0" dirty="0" err="1" smtClean="0">
                          <a:effectLst/>
                        </a:rPr>
                        <a:t>macswap</a:t>
                      </a:r>
                      <a:r>
                        <a:rPr lang="en-GB" sz="1300" baseline="0" dirty="0" smtClean="0">
                          <a:effectLst/>
                        </a:rPr>
                        <a:t> plugin</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vnet</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networking </a:t>
                      </a:r>
                      <a:r>
                        <a:rPr lang="en-US" sz="1300" dirty="0" smtClean="0">
                          <a:effectLst/>
                        </a:rPr>
                        <a:t>source</a:t>
                      </a:r>
                    </a:p>
                    <a:p>
                      <a:r>
                        <a:rPr lang="en-GB" sz="1300" dirty="0" smtClean="0">
                          <a:effectLst/>
                        </a:rPr>
                        <a:t> - device: </a:t>
                      </a:r>
                      <a:r>
                        <a:rPr lang="en-GB" sz="1300" dirty="0" err="1" smtClean="0">
                          <a:effectLst/>
                        </a:rPr>
                        <a:t>af</a:t>
                      </a:r>
                      <a:r>
                        <a:rPr lang="en-GB" sz="1300" dirty="0" smtClean="0">
                          <a:effectLst/>
                        </a:rPr>
                        <a:t>-packet,</a:t>
                      </a:r>
                      <a:r>
                        <a:rPr lang="en-GB" sz="1300" baseline="0" dirty="0" smtClean="0">
                          <a:effectLst/>
                        </a:rPr>
                        <a:t> </a:t>
                      </a:r>
                      <a:r>
                        <a:rPr lang="en-GB" sz="1300" baseline="0" dirty="0" err="1" smtClean="0">
                          <a:effectLst/>
                        </a:rPr>
                        <a:t>dpdk</a:t>
                      </a:r>
                      <a:r>
                        <a:rPr lang="en-GB" sz="1300" baseline="0" dirty="0" smtClean="0">
                          <a:effectLst/>
                        </a:rPr>
                        <a:t> </a:t>
                      </a:r>
                      <a:r>
                        <a:rPr lang="en-GB" sz="1300" baseline="0" dirty="0" err="1" smtClean="0">
                          <a:effectLst/>
                        </a:rPr>
                        <a:t>pmd</a:t>
                      </a:r>
                      <a:r>
                        <a:rPr lang="en-GB" sz="1300" baseline="0" dirty="0" smtClean="0">
                          <a:effectLst/>
                        </a:rPr>
                        <a:t>, </a:t>
                      </a:r>
                      <a:r>
                        <a:rPr lang="en-GB" sz="1300" baseline="0" dirty="0" err="1" smtClean="0">
                          <a:effectLst/>
                        </a:rPr>
                        <a:t>ssvm</a:t>
                      </a:r>
                      <a:endParaRPr lang="en-GB" sz="1300" dirty="0" smtClean="0">
                        <a:effectLst/>
                      </a:endParaRPr>
                    </a:p>
                    <a:p>
                      <a:r>
                        <a:rPr lang="en-GB" sz="1300" dirty="0" smtClean="0">
                          <a:effectLst/>
                        </a:rPr>
                        <a:t> -</a:t>
                      </a:r>
                      <a:r>
                        <a:rPr lang="en-GB" sz="1300" baseline="0" dirty="0" smtClean="0">
                          <a:effectLst/>
                        </a:rPr>
                        <a:t> l2 : </a:t>
                      </a:r>
                      <a:r>
                        <a:rPr lang="en-GB" sz="1300" baseline="0" dirty="0" err="1" smtClean="0">
                          <a:effectLst/>
                        </a:rPr>
                        <a:t>ethernet</a:t>
                      </a:r>
                      <a:r>
                        <a:rPr lang="en-GB" sz="1300" baseline="0" dirty="0" smtClean="0">
                          <a:effectLst/>
                        </a:rPr>
                        <a:t>, </a:t>
                      </a:r>
                      <a:r>
                        <a:rPr lang="en-GB" sz="1300" baseline="0" dirty="0" err="1" smtClean="0">
                          <a:effectLst/>
                        </a:rPr>
                        <a:t>mpls</a:t>
                      </a:r>
                      <a:r>
                        <a:rPr lang="en-GB" sz="1300" baseline="0" dirty="0" smtClean="0">
                          <a:effectLst/>
                        </a:rPr>
                        <a:t>, </a:t>
                      </a:r>
                      <a:r>
                        <a:rPr lang="en-GB" sz="1300" baseline="0" dirty="0" err="1" smtClean="0">
                          <a:effectLst/>
                        </a:rPr>
                        <a:t>lldp</a:t>
                      </a:r>
                      <a:r>
                        <a:rPr lang="en-GB" sz="1300" baseline="0" dirty="0" smtClean="0">
                          <a:effectLst/>
                        </a:rPr>
                        <a:t>, </a:t>
                      </a:r>
                      <a:r>
                        <a:rPr lang="en-GB" sz="1300" baseline="0" dirty="0" err="1" smtClean="0">
                          <a:effectLst/>
                        </a:rPr>
                        <a:t>ppp</a:t>
                      </a:r>
                      <a:r>
                        <a:rPr lang="en-GB" sz="1300" baseline="0" dirty="0" smtClean="0">
                          <a:effectLst/>
                        </a:rPr>
                        <a:t>, l2tp, </a:t>
                      </a:r>
                      <a:r>
                        <a:rPr lang="en-GB" sz="1300" baseline="0" dirty="0" err="1" smtClean="0">
                          <a:effectLst/>
                        </a:rPr>
                        <a:t>mcast</a:t>
                      </a:r>
                      <a:endParaRPr lang="en-GB" sz="1300" baseline="0" dirty="0" smtClean="0">
                        <a:effectLst/>
                      </a:endParaRPr>
                    </a:p>
                    <a:p>
                      <a:r>
                        <a:rPr lang="en-GB" sz="1300" baseline="0" dirty="0" smtClean="0">
                          <a:effectLst/>
                        </a:rPr>
                        <a:t> - l3+: </a:t>
                      </a:r>
                      <a:r>
                        <a:rPr lang="en-GB" sz="1300" baseline="0" dirty="0" err="1" smtClean="0">
                          <a:effectLst/>
                        </a:rPr>
                        <a:t>ip</a:t>
                      </a:r>
                      <a:r>
                        <a:rPr lang="en-GB" sz="1300" baseline="0" dirty="0" smtClean="0">
                          <a:effectLst/>
                        </a:rPr>
                        <a:t>[4,6], </a:t>
                      </a:r>
                      <a:r>
                        <a:rPr lang="en-GB" sz="1300" baseline="0" dirty="0" err="1" smtClean="0">
                          <a:effectLst/>
                        </a:rPr>
                        <a:t>ipsec</a:t>
                      </a:r>
                      <a:r>
                        <a:rPr lang="en-GB" sz="1300" baseline="0" dirty="0" smtClean="0">
                          <a:effectLst/>
                        </a:rPr>
                        <a:t>, </a:t>
                      </a:r>
                      <a:r>
                        <a:rPr lang="en-GB" sz="1300" baseline="0" dirty="0" err="1" smtClean="0">
                          <a:effectLst/>
                        </a:rPr>
                        <a:t>icmp</a:t>
                      </a:r>
                      <a:r>
                        <a:rPr lang="en-GB" sz="1300" baseline="0" dirty="0" smtClean="0">
                          <a:effectLst/>
                        </a:rPr>
                        <a:t>, </a:t>
                      </a:r>
                      <a:r>
                        <a:rPr lang="en-GB" sz="1300" baseline="0" dirty="0" err="1" smtClean="0">
                          <a:effectLst/>
                        </a:rPr>
                        <a:t>udp</a:t>
                      </a:r>
                      <a:endParaRPr lang="en-GB" sz="1300" baseline="0" dirty="0" smtClean="0">
                        <a:effectLst/>
                      </a:endParaRPr>
                    </a:p>
                    <a:p>
                      <a:r>
                        <a:rPr lang="en-GB" sz="1300" baseline="0" dirty="0" smtClean="0">
                          <a:effectLst/>
                        </a:rPr>
                        <a:t> - overlays: </a:t>
                      </a:r>
                      <a:r>
                        <a:rPr lang="en-GB" sz="1300" baseline="0" dirty="0" err="1" smtClean="0">
                          <a:effectLst/>
                        </a:rPr>
                        <a:t>vxlan</a:t>
                      </a:r>
                      <a:r>
                        <a:rPr lang="en-GB" sz="1300" baseline="0" dirty="0" smtClean="0">
                          <a:effectLst/>
                        </a:rPr>
                        <a:t>, </a:t>
                      </a:r>
                      <a:r>
                        <a:rPr lang="en-GB" sz="1300" baseline="0" dirty="0" err="1" smtClean="0">
                          <a:effectLst/>
                        </a:rPr>
                        <a:t>gre</a:t>
                      </a:r>
                      <a:endParaRPr lang="en-GB" sz="1300" baseline="0" dirty="0" smtClean="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vpp</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application source</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vlib</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application library </a:t>
                      </a:r>
                      <a:r>
                        <a:rPr lang="en-US" sz="1300" dirty="0" smtClean="0">
                          <a:effectLst/>
                        </a:rPr>
                        <a:t>source; </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vlib-api</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API library source</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vpp-api</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application API source</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vppapigen</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API generator source</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300" dirty="0" err="1" smtClean="0">
                          <a:effectLst/>
                        </a:rPr>
                        <a:t>src</a:t>
                      </a:r>
                      <a:r>
                        <a:rPr lang="en-US" sz="1300" dirty="0" smtClean="0">
                          <a:effectLst/>
                        </a:rPr>
                        <a:t>/</a:t>
                      </a:r>
                      <a:r>
                        <a:rPr lang="en-US" sz="1300" dirty="0" err="1" smtClean="0">
                          <a:effectLst/>
                        </a:rPr>
                        <a:t>vppinfra</a:t>
                      </a:r>
                      <a:endParaRPr lang="en-US" sz="1300" dirty="0">
                        <a:effectLst/>
                      </a:endParaRP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r>
                        <a:rPr lang="en-US" sz="1300" dirty="0">
                          <a:effectLst/>
                        </a:rPr>
                        <a:t>VPP core library source</a:t>
                      </a:r>
                    </a:p>
                  </a:txBody>
                  <a:tcPr marL="39912" marR="39912" marT="17105" marB="11403"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4145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942" y="185830"/>
            <a:ext cx="9919446" cy="1325563"/>
          </a:xfrm>
        </p:spPr>
        <p:txBody>
          <a:bodyPr>
            <a:normAutofit/>
          </a:bodyPr>
          <a:lstStyle/>
          <a:p>
            <a:r>
              <a:rPr lang="en-GB" b="0" dirty="0" smtClean="0"/>
              <a:t>VPP: Build System</a:t>
            </a:r>
            <a:endParaRPr lang="en-US" b="0" dirty="0"/>
          </a:p>
        </p:txBody>
      </p:sp>
      <p:sp>
        <p:nvSpPr>
          <p:cNvPr id="5" name="Slide Number Placeholder 4"/>
          <p:cNvSpPr>
            <a:spLocks noGrp="1"/>
          </p:cNvSpPr>
          <p:nvPr>
            <p:ph type="sldNum" sz="quarter" idx="12"/>
          </p:nvPr>
        </p:nvSpPr>
        <p:spPr/>
        <p:txBody>
          <a:bodyPr/>
          <a:lstStyle/>
          <a:p>
            <a:fld id="{E2C12A61-9EE8-4E45-A1FB-04158638D414}" type="slidenum">
              <a:rPr lang="en-US" smtClean="0"/>
              <a:t>38</a:t>
            </a:fld>
            <a:endParaRPr lang="en-US"/>
          </a:p>
        </p:txBody>
      </p:sp>
      <p:graphicFrame>
        <p:nvGraphicFramePr>
          <p:cNvPr id="7" name="Table 6"/>
          <p:cNvGraphicFramePr>
            <a:graphicFrameLocks noGrp="1"/>
          </p:cNvGraphicFramePr>
          <p:nvPr>
            <p:extLst/>
          </p:nvPr>
        </p:nvGraphicFramePr>
        <p:xfrm>
          <a:off x="755073" y="1380576"/>
          <a:ext cx="10386269" cy="4096877"/>
        </p:xfrm>
        <a:graphic>
          <a:graphicData uri="http://schemas.openxmlformats.org/drawingml/2006/table">
            <a:tbl>
              <a:tblPr/>
              <a:tblGrid>
                <a:gridCol w="2301824"/>
                <a:gridCol w="8084445"/>
              </a:tblGrid>
              <a:tr h="256578">
                <a:tc>
                  <a:txBody>
                    <a:bodyPr/>
                    <a:lstStyle/>
                    <a:p>
                      <a:r>
                        <a:rPr lang="en-US" sz="1600" dirty="0" smtClean="0">
                          <a:solidFill>
                            <a:srgbClr val="FFFFFF"/>
                          </a:solidFill>
                          <a:effectLst/>
                        </a:rPr>
                        <a:t>Make Targets</a:t>
                      </a:r>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c>
                  <a:txBody>
                    <a:bodyPr/>
                    <a:lstStyle/>
                    <a:p>
                      <a:r>
                        <a:rPr lang="en-US" sz="1600" dirty="0">
                          <a:solidFill>
                            <a:srgbClr val="FFFFFF"/>
                          </a:solidFill>
                          <a:effectLst/>
                        </a:rPr>
                        <a:t>Description</a:t>
                      </a: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01EB7"/>
                    </a:solidFill>
                  </a:tcPr>
                </a:tc>
              </a:tr>
              <a:tr h="233771">
                <a:tc>
                  <a:txBody>
                    <a:bodyPr/>
                    <a:lstStyle/>
                    <a:p>
                      <a:pPr algn="l" fontAlgn="b"/>
                      <a:r>
                        <a:rPr lang="en-US" sz="1400" u="none" strike="noStrike" dirty="0">
                          <a:effectLst/>
                        </a:rPr>
                        <a:t>bootstrap</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prepare tree for </a:t>
                      </a:r>
                      <a:r>
                        <a:rPr lang="en-US" sz="1400" u="none" strike="noStrike" dirty="0" smtClean="0">
                          <a:effectLst/>
                        </a:rPr>
                        <a:t>build,</a:t>
                      </a:r>
                      <a:r>
                        <a:rPr lang="en-US" sz="1400" u="none" strike="noStrike" baseline="0" dirty="0" smtClean="0">
                          <a:effectLst/>
                        </a:rPr>
                        <a:t> setup paths and compilers </a:t>
                      </a:r>
                      <a:r>
                        <a:rPr lang="en-US" sz="1400" u="none" strike="noStrike" baseline="0" dirty="0" err="1" smtClean="0">
                          <a:effectLst/>
                        </a:rPr>
                        <a:t>etc</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install-dep</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install software </a:t>
                      </a:r>
                      <a:r>
                        <a:rPr lang="en-US" sz="1400" u="none" strike="noStrike" dirty="0" smtClean="0">
                          <a:effectLst/>
                        </a:rPr>
                        <a:t>dependencies</a:t>
                      </a:r>
                      <a:r>
                        <a:rPr lang="en-US" sz="1400" u="none" strike="noStrike" baseline="0" dirty="0" smtClean="0">
                          <a:effectLst/>
                        </a:rPr>
                        <a:t>, automatically apt-get build dependencies, used by vagrant provisioning scripts. </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dirty="0">
                          <a:effectLst/>
                        </a:rPr>
                        <a:t>wipe, wipe-release</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400" u="none" strike="noStrike" dirty="0">
                          <a:effectLst/>
                        </a:rPr>
                        <a:t>wipe all products of </a:t>
                      </a:r>
                      <a:r>
                        <a:rPr lang="en-GB" sz="1400" u="none" strike="noStrike" dirty="0" smtClean="0">
                          <a:effectLst/>
                        </a:rPr>
                        <a:t>debug/release build</a:t>
                      </a:r>
                      <a:endParaRPr lang="en-GB"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build, build-release</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build </a:t>
                      </a:r>
                      <a:r>
                        <a:rPr lang="en-US" sz="1400" u="none" strike="noStrike" dirty="0" smtClean="0">
                          <a:effectLst/>
                        </a:rPr>
                        <a:t>debug/release </a:t>
                      </a:r>
                      <a:r>
                        <a:rPr lang="en-US" sz="1400" u="none" strike="noStrike" dirty="0">
                          <a:effectLst/>
                        </a:rPr>
                        <a:t>binaries</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plugins, plugins-release</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build </a:t>
                      </a:r>
                      <a:r>
                        <a:rPr lang="en-US" sz="1400" u="none" strike="noStrike" dirty="0" smtClean="0">
                          <a:effectLst/>
                        </a:rPr>
                        <a:t>debug/release </a:t>
                      </a:r>
                      <a:r>
                        <a:rPr lang="en-US" sz="1400" u="none" strike="noStrike" dirty="0">
                          <a:effectLst/>
                        </a:rPr>
                        <a:t>plugin binaries</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rebuild, rebuild-release</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400" u="none" strike="noStrike" dirty="0">
                          <a:effectLst/>
                        </a:rPr>
                        <a:t>wipe and build </a:t>
                      </a:r>
                      <a:r>
                        <a:rPr lang="en-US" sz="1400" u="none" strike="noStrike" dirty="0" smtClean="0">
                          <a:effectLst/>
                        </a:rPr>
                        <a:t>debug/release </a:t>
                      </a:r>
                      <a:r>
                        <a:rPr lang="en-GB" sz="1400" u="none" strike="noStrike" dirty="0" smtClean="0">
                          <a:effectLst/>
                        </a:rPr>
                        <a:t>binaries</a:t>
                      </a:r>
                      <a:endParaRPr lang="en-GB"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run, run-release</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run </a:t>
                      </a:r>
                      <a:r>
                        <a:rPr lang="en-US" sz="1400" u="none" strike="noStrike" dirty="0" smtClean="0">
                          <a:effectLst/>
                        </a:rPr>
                        <a:t>debug/release binary in interactive</a:t>
                      </a:r>
                      <a:r>
                        <a:rPr lang="en-US" sz="1400" u="none" strike="noStrike" baseline="0" dirty="0" smtClean="0">
                          <a:effectLst/>
                        </a:rPr>
                        <a:t> mode</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dirty="0" smtClean="0">
                          <a:effectLst/>
                        </a:rPr>
                        <a:t>debug</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400" u="none" strike="noStrike" dirty="0">
                          <a:effectLst/>
                        </a:rPr>
                        <a:t>run debug binary with </a:t>
                      </a:r>
                      <a:r>
                        <a:rPr lang="en-GB" sz="1400" u="none" strike="noStrike" dirty="0" smtClean="0">
                          <a:effectLst/>
                        </a:rPr>
                        <a:t>debugger (</a:t>
                      </a:r>
                      <a:r>
                        <a:rPr lang="en-GB" sz="1400" u="none" strike="noStrike" dirty="0" err="1" smtClean="0">
                          <a:effectLst/>
                        </a:rPr>
                        <a:t>gdb</a:t>
                      </a:r>
                      <a:r>
                        <a:rPr lang="en-GB" sz="1400" u="none" strike="noStrike" dirty="0" smtClean="0">
                          <a:effectLst/>
                        </a:rPr>
                        <a:t>)</a:t>
                      </a:r>
                      <a:endParaRPr lang="en-GB"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test, test-debug</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400" u="none" strike="noStrike" dirty="0">
                          <a:effectLst/>
                        </a:rPr>
                        <a:t>build and run functional tests</a:t>
                      </a:r>
                      <a:endParaRPr lang="en-GB"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dirty="0">
                          <a:effectLst/>
                        </a:rPr>
                        <a:t>build-</a:t>
                      </a:r>
                      <a:r>
                        <a:rPr lang="en-US" sz="1400" u="none" strike="noStrike" dirty="0" err="1">
                          <a:effectLst/>
                        </a:rPr>
                        <a:t>vpp</a:t>
                      </a:r>
                      <a:r>
                        <a:rPr lang="en-US" sz="1400" u="none" strike="noStrike" dirty="0">
                          <a:effectLst/>
                        </a:rPr>
                        <a:t>-</a:t>
                      </a:r>
                      <a:r>
                        <a:rPr lang="en-US" sz="1400" u="none" strike="noStrike" dirty="0" err="1">
                          <a:effectLst/>
                        </a:rPr>
                        <a:t>api</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build </a:t>
                      </a:r>
                      <a:r>
                        <a:rPr lang="en-US" sz="1400" u="none" strike="noStrike" dirty="0" err="1">
                          <a:effectLst/>
                        </a:rPr>
                        <a:t>vpp-api</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pkg-deb, pkg-rpm</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build </a:t>
                      </a:r>
                      <a:r>
                        <a:rPr lang="en-US" sz="1400" u="none" strike="noStrike" dirty="0" smtClean="0">
                          <a:effectLst/>
                        </a:rPr>
                        <a:t>packages,</a:t>
                      </a:r>
                      <a:r>
                        <a:rPr lang="en-US" sz="1400" u="none" strike="noStrike" baseline="0" dirty="0" smtClean="0">
                          <a:effectLst/>
                        </a:rPr>
                        <a:t> build </a:t>
                      </a:r>
                      <a:r>
                        <a:rPr lang="en-US" sz="1400" u="none" strike="noStrike" baseline="0" dirty="0" err="1" smtClean="0">
                          <a:effectLst/>
                        </a:rPr>
                        <a:t>debian</a:t>
                      </a:r>
                      <a:r>
                        <a:rPr lang="en-US" sz="1400" u="none" strike="noStrike" baseline="0" dirty="0" smtClean="0">
                          <a:effectLst/>
                        </a:rPr>
                        <a:t> and rpm packaging for VPP, can be </a:t>
                      </a:r>
                      <a:r>
                        <a:rPr lang="en-US" sz="1400" u="none" strike="noStrike" baseline="0" dirty="0" err="1" smtClean="0">
                          <a:effectLst/>
                        </a:rPr>
                        <a:t>dpkg’ed</a:t>
                      </a:r>
                      <a:r>
                        <a:rPr lang="en-US" sz="1400" u="none" strike="noStrike" baseline="0" dirty="0" smtClean="0">
                          <a:effectLst/>
                        </a:rPr>
                        <a:t> or </a:t>
                      </a:r>
                      <a:r>
                        <a:rPr lang="en-US" sz="1400" u="none" strike="noStrike" baseline="0" dirty="0" err="1" smtClean="0">
                          <a:effectLst/>
                        </a:rPr>
                        <a:t>rpm’ed</a:t>
                      </a:r>
                      <a:r>
                        <a:rPr lang="en-US" sz="1400" u="none" strike="noStrike" baseline="0" dirty="0" smtClean="0">
                          <a:effectLst/>
                        </a:rPr>
                        <a:t> afterward. </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ctags, gtags, cscope</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smtClean="0">
                          <a:effectLst/>
                        </a:rPr>
                        <a:t>(</a:t>
                      </a:r>
                      <a:r>
                        <a:rPr lang="en-US" sz="1400" u="none" strike="noStrike" dirty="0">
                          <a:effectLst/>
                        </a:rPr>
                        <a:t>re)generate </a:t>
                      </a:r>
                      <a:r>
                        <a:rPr lang="en-US" sz="1400" u="none" strike="noStrike" dirty="0" err="1" smtClean="0">
                          <a:effectLst/>
                        </a:rPr>
                        <a:t>ctags</a:t>
                      </a:r>
                      <a:r>
                        <a:rPr lang="en-US" sz="1400" u="none" strike="noStrike" dirty="0" smtClean="0">
                          <a:effectLst/>
                        </a:rPr>
                        <a:t>/</a:t>
                      </a:r>
                      <a:r>
                        <a:rPr lang="en-US" sz="1400" u="none" strike="noStrike" dirty="0" err="1" smtClean="0">
                          <a:effectLst/>
                        </a:rPr>
                        <a:t>gtags</a:t>
                      </a:r>
                      <a:r>
                        <a:rPr lang="en-US" sz="1400" u="none" strike="noStrike" dirty="0" smtClean="0">
                          <a:effectLst/>
                        </a:rPr>
                        <a:t>/</a:t>
                      </a:r>
                      <a:r>
                        <a:rPr lang="en-US" sz="1400" u="none" strike="noStrike" dirty="0" err="1" smtClean="0">
                          <a:effectLst/>
                        </a:rPr>
                        <a:t>cscope</a:t>
                      </a:r>
                      <a:r>
                        <a:rPr lang="en-US" sz="1400" u="none" strike="noStrike" dirty="0" smtClean="0">
                          <a:effectLst/>
                        </a:rPr>
                        <a:t> databases</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US" sz="1400" u="none" strike="noStrike">
                          <a:effectLst/>
                        </a:rPr>
                        <a:t>doxygen</a:t>
                      </a:r>
                      <a:endParaRPr lang="en-US" sz="1400" b="0" i="0" u="none" strike="noStrike">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US" sz="1400" u="none" strike="noStrike" dirty="0">
                          <a:effectLst/>
                        </a:rPr>
                        <a:t>(re)generate documentation</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r>
                        <a:rPr lang="en-US" sz="1600" dirty="0" smtClean="0">
                          <a:solidFill>
                            <a:srgbClr val="FFFFFF"/>
                          </a:solidFill>
                          <a:effectLst/>
                        </a:rPr>
                        <a:t>Make Variables</a:t>
                      </a:r>
                      <a:endParaRPr lang="en-US" sz="1600" dirty="0">
                        <a:solidFill>
                          <a:srgbClr val="FFFFFF"/>
                        </a:solidFill>
                        <a:effectLst/>
                      </a:endParaRP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C298B"/>
                    </a:solidFill>
                  </a:tcPr>
                </a:tc>
                <a:tc>
                  <a:txBody>
                    <a:bodyPr/>
                    <a:lstStyle/>
                    <a:p>
                      <a:r>
                        <a:rPr lang="en-US" sz="1600" dirty="0">
                          <a:solidFill>
                            <a:srgbClr val="FFFFFF"/>
                          </a:solidFill>
                          <a:effectLst/>
                        </a:rPr>
                        <a:t>Description</a:t>
                      </a:r>
                    </a:p>
                  </a:txBody>
                  <a:tcPr marL="39912" marR="39912" marT="28509" marB="22807" anchor="ctr">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0C298B"/>
                    </a:solidFill>
                  </a:tcPr>
                </a:tc>
              </a:tr>
              <a:tr h="233771">
                <a:tc>
                  <a:txBody>
                    <a:bodyPr/>
                    <a:lstStyle/>
                    <a:p>
                      <a:pPr algn="l" fontAlgn="b"/>
                      <a:r>
                        <a:rPr lang="en-GB" sz="1400" b="0" i="0" u="none" strike="noStrike" dirty="0" smtClean="0">
                          <a:solidFill>
                            <a:srgbClr val="000000"/>
                          </a:solidFill>
                          <a:effectLst/>
                          <a:latin typeface="Calibri" panose="020F0502020204030204" pitchFamily="34" charset="0"/>
                        </a:rPr>
                        <a:t>V</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400" b="0" i="0" u="none" strike="noStrike" dirty="0" smtClean="0">
                          <a:solidFill>
                            <a:srgbClr val="000000"/>
                          </a:solidFill>
                          <a:effectLst/>
                          <a:latin typeface="Calibri" panose="020F0502020204030204" pitchFamily="34" charset="0"/>
                        </a:rPr>
                        <a:t>1 or 0, to switch</a:t>
                      </a:r>
                      <a:r>
                        <a:rPr lang="en-GB" sz="1400" b="0" i="0" u="none" strike="noStrike" baseline="0" dirty="0" smtClean="0">
                          <a:solidFill>
                            <a:srgbClr val="000000"/>
                          </a:solidFill>
                          <a:effectLst/>
                          <a:latin typeface="Calibri" panose="020F0502020204030204" pitchFamily="34" charset="0"/>
                        </a:rPr>
                        <a:t> on verbose builds</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r h="233771">
                <a:tc>
                  <a:txBody>
                    <a:bodyPr/>
                    <a:lstStyle/>
                    <a:p>
                      <a:pPr algn="l" fontAlgn="b"/>
                      <a:r>
                        <a:rPr lang="en-GB" sz="1400" b="0" i="0" u="none" strike="noStrike" dirty="0" smtClean="0">
                          <a:solidFill>
                            <a:srgbClr val="000000"/>
                          </a:solidFill>
                          <a:effectLst/>
                          <a:latin typeface="Calibri" panose="020F0502020204030204" pitchFamily="34" charset="0"/>
                        </a:rPr>
                        <a:t>PLATFORM</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c>
                  <a:txBody>
                    <a:bodyPr/>
                    <a:lstStyle/>
                    <a:p>
                      <a:pPr algn="l" fontAlgn="b"/>
                      <a:r>
                        <a:rPr lang="en-GB" sz="1400" b="0" i="0" u="none" strike="noStrike" dirty="0" smtClean="0">
                          <a:solidFill>
                            <a:srgbClr val="000000"/>
                          </a:solidFill>
                          <a:effectLst/>
                          <a:latin typeface="Calibri" panose="020F0502020204030204" pitchFamily="34" charset="0"/>
                        </a:rPr>
                        <a:t>Platform</a:t>
                      </a:r>
                      <a:r>
                        <a:rPr lang="en-GB" sz="1400" b="0" i="0" u="none" strike="noStrike" baseline="0" dirty="0" smtClean="0">
                          <a:solidFill>
                            <a:srgbClr val="000000"/>
                          </a:solidFill>
                          <a:effectLst/>
                          <a:latin typeface="Calibri" panose="020F0502020204030204" pitchFamily="34" charset="0"/>
                        </a:rPr>
                        <a:t> specific build, e.g. </a:t>
                      </a:r>
                      <a:r>
                        <a:rPr lang="en-GB" sz="1400" b="0" i="0" u="none" strike="noStrike" baseline="0" dirty="0" err="1" smtClean="0">
                          <a:solidFill>
                            <a:srgbClr val="000000"/>
                          </a:solidFill>
                          <a:effectLst/>
                          <a:latin typeface="Calibri" panose="020F0502020204030204" pitchFamily="34" charset="0"/>
                        </a:rPr>
                        <a:t>vpp_lite</a:t>
                      </a:r>
                      <a:endParaRPr lang="en-US" sz="1400" b="0" i="0" u="none" strike="noStrike" dirty="0">
                        <a:solidFill>
                          <a:srgbClr val="000000"/>
                        </a:solidFill>
                        <a:effectLst/>
                        <a:latin typeface="Calibri" panose="020F0502020204030204" pitchFamily="34" charset="0"/>
                      </a:endParaRPr>
                    </a:p>
                  </a:txBody>
                  <a:tcPr marL="7620" marR="7620" marT="7620" marB="0" anchor="b">
                    <a:lnL w="7620" cap="flat" cmpd="sng" algn="ctr">
                      <a:solidFill>
                        <a:srgbClr val="001895"/>
                      </a:solidFill>
                      <a:prstDash val="solid"/>
                      <a:round/>
                      <a:headEnd type="none" w="med" len="med"/>
                      <a:tailEnd type="none" w="med" len="med"/>
                    </a:lnL>
                    <a:lnR w="7620" cap="flat" cmpd="sng" algn="ctr">
                      <a:solidFill>
                        <a:srgbClr val="001895"/>
                      </a:solidFill>
                      <a:prstDash val="solid"/>
                      <a:round/>
                      <a:headEnd type="none" w="med" len="med"/>
                      <a:tailEnd type="none" w="med" len="med"/>
                    </a:lnR>
                    <a:lnT w="7620" cap="flat" cmpd="sng" algn="ctr">
                      <a:solidFill>
                        <a:srgbClr val="001895"/>
                      </a:solidFill>
                      <a:prstDash val="solid"/>
                      <a:round/>
                      <a:headEnd type="none" w="med" len="med"/>
                      <a:tailEnd type="none" w="med" len="med"/>
                    </a:lnT>
                    <a:lnB w="7620" cap="flat" cmpd="sng" algn="ctr">
                      <a:solidFill>
                        <a:srgbClr val="001895"/>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5113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t>
            </a:r>
            <a:r>
              <a:rPr lang="en-US" dirty="0" smtClean="0"/>
              <a:t>ierarchical </a:t>
            </a:r>
            <a:r>
              <a:rPr lang="en-US" dirty="0"/>
              <a:t>FIB in Data plane – VPN-v4 </a:t>
            </a:r>
          </a:p>
        </p:txBody>
      </p:sp>
      <p:sp>
        <p:nvSpPr>
          <p:cNvPr id="133" name="TextBox 132"/>
          <p:cNvSpPr txBox="1"/>
          <p:nvPr/>
        </p:nvSpPr>
        <p:spPr>
          <a:xfrm>
            <a:off x="2855641" y="5147901"/>
            <a:ext cx="6705601" cy="1384995"/>
          </a:xfrm>
          <a:prstGeom prst="rect">
            <a:avLst/>
          </a:prstGeom>
          <a:solidFill>
            <a:srgbClr val="FFFFFF"/>
          </a:solidFill>
        </p:spPr>
        <p:txBody>
          <a:bodyPr wrap="square" rtlCol="0">
            <a:spAutoFit/>
          </a:bodyPr>
          <a:lstStyle/>
          <a:p>
            <a:pPr marL="285750" indent="-285750">
              <a:buFont typeface="Arial"/>
              <a:buChar char="•"/>
            </a:pPr>
            <a:r>
              <a:rPr lang="en-US" sz="1400" dirty="0">
                <a:latin typeface="+mj-lt"/>
              </a:rPr>
              <a:t>A unique output label for each route on each path means that the load-balance choice for each route is different.</a:t>
            </a:r>
          </a:p>
          <a:p>
            <a:pPr marL="285750" indent="-285750">
              <a:buFont typeface="Arial"/>
              <a:buChar char="•"/>
            </a:pPr>
            <a:r>
              <a:rPr lang="en-US" sz="1400" dirty="0">
                <a:latin typeface="+mj-lt"/>
              </a:rPr>
              <a:t>Different choices mean the load-balance objects are not shared.</a:t>
            </a:r>
          </a:p>
          <a:p>
            <a:pPr marL="285750" indent="-285750">
              <a:buFont typeface="Arial"/>
              <a:buChar char="•"/>
            </a:pPr>
            <a:r>
              <a:rPr lang="en-US" sz="1400" dirty="0">
                <a:latin typeface="+mj-lt"/>
              </a:rPr>
              <a:t>No sharing means there is no common location where an in-place modify will affect all routes.</a:t>
            </a:r>
          </a:p>
          <a:p>
            <a:pPr marL="285750" indent="-285750">
              <a:buFont typeface="Arial"/>
              <a:buChar char="•"/>
            </a:pPr>
            <a:r>
              <a:rPr lang="en-US" sz="1400" dirty="0" err="1">
                <a:latin typeface="+mj-lt"/>
              </a:rPr>
              <a:t>PIC</a:t>
            </a:r>
            <a:r>
              <a:rPr lang="en-US" sz="1400" dirty="0">
                <a:latin typeface="+mj-lt"/>
              </a:rPr>
              <a:t> is broken.</a:t>
            </a:r>
          </a:p>
        </p:txBody>
      </p:sp>
      <p:sp>
        <p:nvSpPr>
          <p:cNvPr id="40" name="Rectangle 39"/>
          <p:cNvSpPr/>
          <p:nvPr/>
        </p:nvSpPr>
        <p:spPr>
          <a:xfrm>
            <a:off x="2279576" y="1062535"/>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42" name="Rectangle 41"/>
          <p:cNvSpPr/>
          <p:nvPr/>
        </p:nvSpPr>
        <p:spPr>
          <a:xfrm>
            <a:off x="2279576" y="236220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45" name="Rectangle 44"/>
          <p:cNvSpPr/>
          <p:nvPr/>
        </p:nvSpPr>
        <p:spPr>
          <a:xfrm>
            <a:off x="2279576" y="390783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grpSp>
        <p:nvGrpSpPr>
          <p:cNvPr id="70" name="Group 69"/>
          <p:cNvGrpSpPr/>
          <p:nvPr/>
        </p:nvGrpSpPr>
        <p:grpSpPr>
          <a:xfrm>
            <a:off x="3791744" y="1062534"/>
            <a:ext cx="1224136" cy="770532"/>
            <a:chOff x="4427984" y="3573016"/>
            <a:chExt cx="1224136" cy="770532"/>
          </a:xfrm>
        </p:grpSpPr>
        <p:sp>
          <p:nvSpPr>
            <p:cNvPr id="71" name="Rectangle 70"/>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72" name="Rectangle 71"/>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44</a:t>
              </a:r>
            </a:p>
          </p:txBody>
        </p:sp>
        <p:sp>
          <p:nvSpPr>
            <p:cNvPr id="73" name="Rectangle 72"/>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45</a:t>
              </a:r>
            </a:p>
          </p:txBody>
        </p:sp>
        <p:sp>
          <p:nvSpPr>
            <p:cNvPr id="74" name="Rectangle 73"/>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46</a:t>
              </a:r>
            </a:p>
          </p:txBody>
        </p:sp>
      </p:grpSp>
      <p:grpSp>
        <p:nvGrpSpPr>
          <p:cNvPr id="75" name="Group 74"/>
          <p:cNvGrpSpPr/>
          <p:nvPr/>
        </p:nvGrpSpPr>
        <p:grpSpPr>
          <a:xfrm>
            <a:off x="3791744" y="2361109"/>
            <a:ext cx="1224136" cy="770532"/>
            <a:chOff x="4427984" y="3573016"/>
            <a:chExt cx="1224136" cy="770532"/>
          </a:xfrm>
        </p:grpSpPr>
        <p:sp>
          <p:nvSpPr>
            <p:cNvPr id="81" name="Rectangle 80"/>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82" name="Rectangle 81"/>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54</a:t>
              </a:r>
            </a:p>
          </p:txBody>
        </p:sp>
        <p:sp>
          <p:nvSpPr>
            <p:cNvPr id="84" name="Rectangle 83"/>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55</a:t>
              </a:r>
            </a:p>
          </p:txBody>
        </p:sp>
        <p:sp>
          <p:nvSpPr>
            <p:cNvPr id="85" name="Rectangle 84"/>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56</a:t>
              </a:r>
            </a:p>
          </p:txBody>
        </p:sp>
      </p:grpSp>
      <p:grpSp>
        <p:nvGrpSpPr>
          <p:cNvPr id="86" name="Group 85"/>
          <p:cNvGrpSpPr/>
          <p:nvPr/>
        </p:nvGrpSpPr>
        <p:grpSpPr>
          <a:xfrm>
            <a:off x="3791744" y="3907830"/>
            <a:ext cx="1224136" cy="770532"/>
            <a:chOff x="4427984" y="3573016"/>
            <a:chExt cx="1224136" cy="770532"/>
          </a:xfrm>
        </p:grpSpPr>
        <p:sp>
          <p:nvSpPr>
            <p:cNvPr id="88" name="Rectangle 87"/>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90" name="Rectangle 89"/>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64</a:t>
              </a:r>
            </a:p>
          </p:txBody>
        </p:sp>
        <p:sp>
          <p:nvSpPr>
            <p:cNvPr id="92" name="Rectangle 91"/>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64</a:t>
              </a:r>
            </a:p>
          </p:txBody>
        </p:sp>
        <p:sp>
          <p:nvSpPr>
            <p:cNvPr id="97" name="Rectangle 96"/>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66</a:t>
              </a:r>
            </a:p>
          </p:txBody>
        </p:sp>
      </p:grpSp>
      <p:grpSp>
        <p:nvGrpSpPr>
          <p:cNvPr id="107" name="Group 106"/>
          <p:cNvGrpSpPr/>
          <p:nvPr/>
        </p:nvGrpSpPr>
        <p:grpSpPr>
          <a:xfrm>
            <a:off x="7032104" y="1214934"/>
            <a:ext cx="1224136" cy="385266"/>
            <a:chOff x="5508104" y="1214934"/>
            <a:chExt cx="1224136" cy="385266"/>
          </a:xfrm>
        </p:grpSpPr>
        <p:sp>
          <p:nvSpPr>
            <p:cNvPr id="100" name="Rectangle 9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01" name="Rectangle 10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grpSp>
        <p:nvGrpSpPr>
          <p:cNvPr id="108" name="Group 107"/>
          <p:cNvGrpSpPr/>
          <p:nvPr/>
        </p:nvGrpSpPr>
        <p:grpSpPr>
          <a:xfrm>
            <a:off x="7032104" y="2133600"/>
            <a:ext cx="1224136" cy="385266"/>
            <a:chOff x="5508104" y="1214934"/>
            <a:chExt cx="1224136" cy="385266"/>
          </a:xfrm>
        </p:grpSpPr>
        <p:sp>
          <p:nvSpPr>
            <p:cNvPr id="109" name="Rectangle 108"/>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10" name="Rectangle 109"/>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Ad1</a:t>
              </a:r>
              <a:endParaRPr lang="en-GB" sz="1200" dirty="0">
                <a:solidFill>
                  <a:schemeClr val="tx1"/>
                </a:solidFill>
              </a:endParaRPr>
            </a:p>
          </p:txBody>
        </p:sp>
      </p:grpSp>
      <p:grpSp>
        <p:nvGrpSpPr>
          <p:cNvPr id="111" name="Group 110"/>
          <p:cNvGrpSpPr/>
          <p:nvPr/>
        </p:nvGrpSpPr>
        <p:grpSpPr>
          <a:xfrm>
            <a:off x="7032104" y="3131641"/>
            <a:ext cx="1224136" cy="385266"/>
            <a:chOff x="5508104" y="1214934"/>
            <a:chExt cx="1224136" cy="385266"/>
          </a:xfrm>
        </p:grpSpPr>
        <p:sp>
          <p:nvSpPr>
            <p:cNvPr id="112" name="Rectangle 111"/>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13" name="Rectangle 112"/>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Adj2</a:t>
              </a:r>
              <a:endParaRPr lang="en-GB" sz="1200" dirty="0">
                <a:solidFill>
                  <a:schemeClr val="tx1"/>
                </a:solidFill>
              </a:endParaRPr>
            </a:p>
          </p:txBody>
        </p:sp>
      </p:grpSp>
      <p:cxnSp>
        <p:nvCxnSpPr>
          <p:cNvPr id="114" name="Straight Arrow Connector 113"/>
          <p:cNvCxnSpPr>
            <a:stCxn id="72" idx="3"/>
            <a:endCxn id="100" idx="1"/>
          </p:cNvCxnSpPr>
          <p:nvPr/>
        </p:nvCxnSpPr>
        <p:spPr>
          <a:xfrm flipV="1">
            <a:off x="5015880" y="1311252"/>
            <a:ext cx="2016224" cy="4023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73" idx="3"/>
            <a:endCxn id="109" idx="1"/>
          </p:cNvCxnSpPr>
          <p:nvPr/>
        </p:nvCxnSpPr>
        <p:spPr>
          <a:xfrm>
            <a:off x="5015880" y="1544117"/>
            <a:ext cx="2016224" cy="68580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74" idx="3"/>
            <a:endCxn id="112" idx="1"/>
          </p:cNvCxnSpPr>
          <p:nvPr/>
        </p:nvCxnSpPr>
        <p:spPr>
          <a:xfrm>
            <a:off x="5015880" y="1736750"/>
            <a:ext cx="2016224" cy="149120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40" idx="3"/>
            <a:endCxn id="71" idx="1"/>
          </p:cNvCxnSpPr>
          <p:nvPr/>
        </p:nvCxnSpPr>
        <p:spPr>
          <a:xfrm>
            <a:off x="3215680" y="1158851"/>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82" idx="3"/>
            <a:endCxn id="100" idx="1"/>
          </p:cNvCxnSpPr>
          <p:nvPr/>
        </p:nvCxnSpPr>
        <p:spPr>
          <a:xfrm flipV="1">
            <a:off x="5015880" y="1311251"/>
            <a:ext cx="2016224" cy="133880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84" idx="3"/>
            <a:endCxn id="109" idx="1"/>
          </p:cNvCxnSpPr>
          <p:nvPr/>
        </p:nvCxnSpPr>
        <p:spPr>
          <a:xfrm flipV="1">
            <a:off x="5015880" y="2229918"/>
            <a:ext cx="2016224" cy="612775"/>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5" idx="3"/>
            <a:endCxn id="112" idx="1"/>
          </p:cNvCxnSpPr>
          <p:nvPr/>
        </p:nvCxnSpPr>
        <p:spPr>
          <a:xfrm>
            <a:off x="5015880" y="3035326"/>
            <a:ext cx="2016224" cy="19263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90" idx="3"/>
            <a:endCxn id="100" idx="1"/>
          </p:cNvCxnSpPr>
          <p:nvPr/>
        </p:nvCxnSpPr>
        <p:spPr>
          <a:xfrm flipV="1">
            <a:off x="5015880" y="1311252"/>
            <a:ext cx="2016224" cy="2885529"/>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92" idx="3"/>
            <a:endCxn id="109" idx="1"/>
          </p:cNvCxnSpPr>
          <p:nvPr/>
        </p:nvCxnSpPr>
        <p:spPr>
          <a:xfrm flipV="1">
            <a:off x="5015880" y="2229917"/>
            <a:ext cx="2016224" cy="2159496"/>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97" idx="3"/>
            <a:endCxn id="112" idx="1"/>
          </p:cNvCxnSpPr>
          <p:nvPr/>
        </p:nvCxnSpPr>
        <p:spPr>
          <a:xfrm flipV="1">
            <a:off x="5015880" y="3227958"/>
            <a:ext cx="2016224" cy="135408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42" idx="3"/>
            <a:endCxn id="81" idx="1"/>
          </p:cNvCxnSpPr>
          <p:nvPr/>
        </p:nvCxnSpPr>
        <p:spPr>
          <a:xfrm flipV="1">
            <a:off x="3215680" y="2457427"/>
            <a:ext cx="576064" cy="1091"/>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45" idx="3"/>
            <a:endCxn id="88" idx="1"/>
          </p:cNvCxnSpPr>
          <p:nvPr/>
        </p:nvCxnSpPr>
        <p:spPr>
          <a:xfrm>
            <a:off x="3215680" y="4004147"/>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805157" y="1407567"/>
            <a:ext cx="1224136" cy="385266"/>
            <a:chOff x="5508104" y="1214934"/>
            <a:chExt cx="1224136" cy="385266"/>
          </a:xfrm>
        </p:grpSpPr>
        <p:sp>
          <p:nvSpPr>
            <p:cNvPr id="164" name="Rectangle 163"/>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65" name="Rectangle 164"/>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166" name="Straight Arrow Connector 165"/>
          <p:cNvCxnSpPr>
            <a:stCxn id="101" idx="3"/>
            <a:endCxn id="164" idx="1"/>
          </p:cNvCxnSpPr>
          <p:nvPr/>
        </p:nvCxnSpPr>
        <p:spPr>
          <a:xfrm>
            <a:off x="8256241" y="1503884"/>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10" idx="3"/>
            <a:endCxn id="173" idx="1"/>
          </p:cNvCxnSpPr>
          <p:nvPr/>
        </p:nvCxnSpPr>
        <p:spPr>
          <a:xfrm>
            <a:off x="8256241" y="2422550"/>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172" name="Group 171"/>
          <p:cNvGrpSpPr/>
          <p:nvPr/>
        </p:nvGrpSpPr>
        <p:grpSpPr>
          <a:xfrm>
            <a:off x="8805157" y="2326233"/>
            <a:ext cx="1224136" cy="385266"/>
            <a:chOff x="5508104" y="1214934"/>
            <a:chExt cx="1224136" cy="385266"/>
          </a:xfrm>
        </p:grpSpPr>
        <p:sp>
          <p:nvSpPr>
            <p:cNvPr id="173" name="Rectangle 172"/>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74" name="Rectangle 173"/>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Eth1</a:t>
              </a:r>
              <a:endParaRPr lang="en-GB" sz="1200" dirty="0">
                <a:solidFill>
                  <a:schemeClr val="tx1"/>
                </a:solidFill>
              </a:endParaRPr>
            </a:p>
          </p:txBody>
        </p:sp>
      </p:grpSp>
      <p:grpSp>
        <p:nvGrpSpPr>
          <p:cNvPr id="175" name="Group 174"/>
          <p:cNvGrpSpPr/>
          <p:nvPr/>
        </p:nvGrpSpPr>
        <p:grpSpPr>
          <a:xfrm>
            <a:off x="8805157" y="3324274"/>
            <a:ext cx="1224136" cy="385266"/>
            <a:chOff x="5508104" y="1214934"/>
            <a:chExt cx="1224136" cy="385266"/>
          </a:xfrm>
        </p:grpSpPr>
        <p:sp>
          <p:nvSpPr>
            <p:cNvPr id="176" name="Rectangle 175"/>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77" name="Rectangle 176"/>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Eth2</a:t>
              </a:r>
            </a:p>
          </p:txBody>
        </p:sp>
      </p:grpSp>
      <p:cxnSp>
        <p:nvCxnSpPr>
          <p:cNvPr id="180" name="Straight Arrow Connector 179"/>
          <p:cNvCxnSpPr>
            <a:stCxn id="113" idx="3"/>
            <a:endCxn id="176" idx="1"/>
          </p:cNvCxnSpPr>
          <p:nvPr/>
        </p:nvCxnSpPr>
        <p:spPr>
          <a:xfrm>
            <a:off x="8256241" y="3420591"/>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59432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7275521" y="1937264"/>
            <a:ext cx="3994055" cy="3557016"/>
          </a:xfrm>
          <a:prstGeom prst="roundRect">
            <a:avLst>
              <a:gd name="adj" fmla="val 2586"/>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endParaRPr lang="en-US" sz="1867" dirty="0" err="1">
              <a:ea typeface="Arial" pitchFamily="-107" charset="0"/>
              <a:cs typeface="Arial" pitchFamily="-107" charset="0"/>
              <a:sym typeface="Arial" pitchFamily="-107" charset="0"/>
            </a:endParaRPr>
          </a:p>
        </p:txBody>
      </p:sp>
      <p:sp>
        <p:nvSpPr>
          <p:cNvPr id="2" name="Title 1"/>
          <p:cNvSpPr>
            <a:spLocks noGrp="1"/>
          </p:cNvSpPr>
          <p:nvPr>
            <p:ph type="title"/>
          </p:nvPr>
        </p:nvSpPr>
        <p:spPr>
          <a:xfrm>
            <a:off x="418204" y="50972"/>
            <a:ext cx="9919446" cy="1325563"/>
          </a:xfrm>
        </p:spPr>
        <p:txBody>
          <a:bodyPr>
            <a:noAutofit/>
          </a:bodyPr>
          <a:lstStyle/>
          <a:p>
            <a:r>
              <a:rPr lang="sv-SE" dirty="0" smtClean="0">
                <a:ea typeface="Arial" charset="0"/>
                <a:cs typeface="Arial" charset="0"/>
              </a:rPr>
              <a:t>Introducing VPP </a:t>
            </a:r>
            <a:r>
              <a:rPr lang="sv-SE" sz="2800" dirty="0" smtClean="0">
                <a:ea typeface="Arial" charset="0"/>
                <a:cs typeface="Arial" charset="0"/>
              </a:rPr>
              <a:t>(the vector packet processor)</a:t>
            </a:r>
            <a:endParaRPr lang="en-US" dirty="0"/>
          </a:p>
        </p:txBody>
      </p:sp>
      <p:sp>
        <p:nvSpPr>
          <p:cNvPr id="30" name="Content Placeholder 2"/>
          <p:cNvSpPr>
            <a:spLocks noGrp="1"/>
          </p:cNvSpPr>
          <p:nvPr>
            <p:ph sz="half" idx="1"/>
          </p:nvPr>
        </p:nvSpPr>
        <p:spPr>
          <a:xfrm>
            <a:off x="838705" y="1118949"/>
            <a:ext cx="6222009" cy="506825"/>
          </a:xfrm>
        </p:spPr>
        <p:txBody>
          <a:bodyPr>
            <a:noAutofit/>
          </a:bodyPr>
          <a:lstStyle/>
          <a:p>
            <a:pPr marL="0" indent="0">
              <a:buNone/>
            </a:pPr>
            <a:r>
              <a:rPr lang="en-GB" sz="2400" b="1" i="1" dirty="0" smtClean="0">
                <a:solidFill>
                  <a:schemeClr val="bg2">
                    <a:lumMod val="50000"/>
                  </a:schemeClr>
                </a:solidFill>
              </a:rPr>
              <a:t>Accelerating the </a:t>
            </a:r>
            <a:r>
              <a:rPr lang="en-GB" sz="2400" b="1" i="1" dirty="0" err="1" smtClean="0">
                <a:solidFill>
                  <a:schemeClr val="bg2">
                    <a:lumMod val="50000"/>
                  </a:schemeClr>
                </a:solidFill>
              </a:rPr>
              <a:t>dataplane</a:t>
            </a:r>
            <a:r>
              <a:rPr lang="en-GB" sz="2400" b="1" i="1" dirty="0" smtClean="0">
                <a:solidFill>
                  <a:schemeClr val="bg2">
                    <a:lumMod val="50000"/>
                  </a:schemeClr>
                </a:solidFill>
              </a:rPr>
              <a:t> since 2002</a:t>
            </a:r>
            <a:endParaRPr lang="en-US" sz="2400" b="1" i="1" dirty="0" smtClean="0">
              <a:solidFill>
                <a:schemeClr val="bg2">
                  <a:lumMod val="50000"/>
                </a:schemeClr>
              </a:solidFill>
            </a:endParaRPr>
          </a:p>
          <a:p>
            <a:pPr marL="0" indent="0">
              <a:buNone/>
            </a:pPr>
            <a:r>
              <a:rPr lang="en-US" sz="2400" b="1" dirty="0" smtClean="0">
                <a:solidFill>
                  <a:schemeClr val="bg2">
                    <a:lumMod val="50000"/>
                  </a:schemeClr>
                </a:solidFill>
              </a:rPr>
              <a:t>Fast, Scalable and </a:t>
            </a:r>
            <a:r>
              <a:rPr lang="en-US" sz="2400" b="1" dirty="0" err="1">
                <a:solidFill>
                  <a:schemeClr val="bg2">
                    <a:lumMod val="50000"/>
                  </a:schemeClr>
                </a:solidFill>
              </a:rPr>
              <a:t>Determinisic</a:t>
            </a:r>
            <a:r>
              <a:rPr lang="en-US" sz="2400" b="1" dirty="0">
                <a:solidFill>
                  <a:schemeClr val="bg2">
                    <a:lumMod val="50000"/>
                  </a:schemeClr>
                </a:solidFill>
              </a:rPr>
              <a:t> </a:t>
            </a:r>
            <a:endParaRPr lang="en-US" sz="2400" b="1" dirty="0" smtClean="0">
              <a:solidFill>
                <a:schemeClr val="bg2">
                  <a:lumMod val="50000"/>
                </a:schemeClr>
              </a:solidFill>
            </a:endParaRPr>
          </a:p>
          <a:p>
            <a:pPr lvl="1"/>
            <a:r>
              <a:rPr lang="en-US" sz="2000" dirty="0">
                <a:solidFill>
                  <a:schemeClr val="bg2">
                    <a:lumMod val="50000"/>
                  </a:schemeClr>
                </a:solidFill>
              </a:rPr>
              <a:t>14+ </a:t>
            </a:r>
            <a:r>
              <a:rPr lang="en-US" sz="2000" dirty="0" err="1" smtClean="0">
                <a:solidFill>
                  <a:schemeClr val="bg2">
                    <a:lumMod val="50000"/>
                  </a:schemeClr>
                </a:solidFill>
              </a:rPr>
              <a:t>Mpps</a:t>
            </a:r>
            <a:r>
              <a:rPr lang="en-US" sz="2000" dirty="0" smtClean="0">
                <a:solidFill>
                  <a:schemeClr val="bg2">
                    <a:lumMod val="50000"/>
                  </a:schemeClr>
                </a:solidFill>
              </a:rPr>
              <a:t> </a:t>
            </a:r>
            <a:r>
              <a:rPr lang="en-US" sz="2000" dirty="0">
                <a:solidFill>
                  <a:schemeClr val="bg2">
                    <a:lumMod val="50000"/>
                  </a:schemeClr>
                </a:solidFill>
              </a:rPr>
              <a:t>per core</a:t>
            </a:r>
          </a:p>
          <a:p>
            <a:pPr lvl="1"/>
            <a:r>
              <a:rPr lang="en-US" sz="2000" dirty="0">
                <a:solidFill>
                  <a:schemeClr val="bg2">
                    <a:lumMod val="50000"/>
                  </a:schemeClr>
                </a:solidFill>
              </a:rPr>
              <a:t>Tested to </a:t>
            </a:r>
            <a:r>
              <a:rPr lang="en-US" sz="2000" dirty="0" smtClean="0">
                <a:solidFill>
                  <a:schemeClr val="bg2">
                    <a:lumMod val="50000"/>
                  </a:schemeClr>
                </a:solidFill>
              </a:rPr>
              <a:t>1TB</a:t>
            </a:r>
            <a:endParaRPr lang="en-US" sz="2000" dirty="0">
              <a:solidFill>
                <a:schemeClr val="bg2">
                  <a:lumMod val="50000"/>
                </a:schemeClr>
              </a:solidFill>
            </a:endParaRPr>
          </a:p>
          <a:p>
            <a:pPr lvl="1"/>
            <a:r>
              <a:rPr lang="en-US" sz="2000" dirty="0">
                <a:solidFill>
                  <a:schemeClr val="bg2">
                    <a:lumMod val="50000"/>
                  </a:schemeClr>
                </a:solidFill>
              </a:rPr>
              <a:t>Scalable </a:t>
            </a:r>
            <a:r>
              <a:rPr lang="en-US" sz="2000" dirty="0" smtClean="0">
                <a:solidFill>
                  <a:schemeClr val="bg2">
                    <a:lumMod val="50000"/>
                  </a:schemeClr>
                </a:solidFill>
              </a:rPr>
              <a:t>FIB: supporting millions of entries</a:t>
            </a:r>
          </a:p>
          <a:p>
            <a:pPr lvl="1"/>
            <a:r>
              <a:rPr lang="en-US" sz="2000" dirty="0">
                <a:solidFill>
                  <a:schemeClr val="bg2">
                    <a:lumMod val="50000"/>
                  </a:schemeClr>
                </a:solidFill>
              </a:rPr>
              <a:t>0 packet drops, ~15µs </a:t>
            </a:r>
            <a:r>
              <a:rPr lang="en-US" sz="2000" dirty="0" smtClean="0">
                <a:solidFill>
                  <a:schemeClr val="bg2">
                    <a:lumMod val="50000"/>
                  </a:schemeClr>
                </a:solidFill>
              </a:rPr>
              <a:t>latency</a:t>
            </a:r>
          </a:p>
          <a:p>
            <a:pPr marL="0" indent="0">
              <a:buNone/>
            </a:pPr>
            <a:r>
              <a:rPr lang="en-GB" sz="2400" b="1" dirty="0" smtClean="0">
                <a:solidFill>
                  <a:schemeClr val="bg2">
                    <a:lumMod val="50000"/>
                  </a:schemeClr>
                </a:solidFill>
              </a:rPr>
              <a:t>Optimized</a:t>
            </a:r>
          </a:p>
          <a:p>
            <a:pPr lvl="1"/>
            <a:r>
              <a:rPr lang="en-GB" sz="2000" b="1" dirty="0" smtClean="0">
                <a:solidFill>
                  <a:schemeClr val="bg2">
                    <a:lumMod val="50000"/>
                  </a:schemeClr>
                </a:solidFill>
              </a:rPr>
              <a:t>DPDK </a:t>
            </a:r>
            <a:r>
              <a:rPr lang="en-GB" sz="2000" dirty="0" smtClean="0">
                <a:solidFill>
                  <a:schemeClr val="bg2">
                    <a:lumMod val="50000"/>
                  </a:schemeClr>
                </a:solidFill>
              </a:rPr>
              <a:t>for fast I/O</a:t>
            </a:r>
          </a:p>
          <a:p>
            <a:pPr lvl="1"/>
            <a:r>
              <a:rPr lang="en-GB" sz="2000" b="1" dirty="0" smtClean="0">
                <a:solidFill>
                  <a:schemeClr val="bg2">
                    <a:lumMod val="50000"/>
                  </a:schemeClr>
                </a:solidFill>
              </a:rPr>
              <a:t>ISA: </a:t>
            </a:r>
            <a:r>
              <a:rPr lang="en-GB" sz="2000" dirty="0" smtClean="0">
                <a:solidFill>
                  <a:schemeClr val="bg2">
                    <a:lumMod val="50000"/>
                  </a:schemeClr>
                </a:solidFill>
              </a:rPr>
              <a:t>SSE, </a:t>
            </a:r>
            <a:r>
              <a:rPr lang="en-GB" sz="2000" dirty="0">
                <a:solidFill>
                  <a:schemeClr val="bg2">
                    <a:lumMod val="50000"/>
                  </a:schemeClr>
                </a:solidFill>
              </a:rPr>
              <a:t>AVX, </a:t>
            </a:r>
            <a:r>
              <a:rPr lang="en-GB" sz="2000" dirty="0" smtClean="0">
                <a:solidFill>
                  <a:schemeClr val="bg2">
                    <a:lumMod val="50000"/>
                  </a:schemeClr>
                </a:solidFill>
              </a:rPr>
              <a:t>AVX2, NEON ..</a:t>
            </a:r>
          </a:p>
          <a:p>
            <a:pPr lvl="1"/>
            <a:r>
              <a:rPr lang="en-GB" sz="2000" b="1" dirty="0" smtClean="0">
                <a:solidFill>
                  <a:schemeClr val="bg2">
                    <a:lumMod val="50000"/>
                  </a:schemeClr>
                </a:solidFill>
              </a:rPr>
              <a:t>IPC: </a:t>
            </a:r>
            <a:r>
              <a:rPr lang="en-GB" sz="2000" dirty="0" smtClean="0">
                <a:solidFill>
                  <a:schemeClr val="bg2">
                    <a:lumMod val="50000"/>
                  </a:schemeClr>
                </a:solidFill>
              </a:rPr>
              <a:t>Batching, no mode switching, no context switches, </a:t>
            </a:r>
            <a:r>
              <a:rPr lang="en-GB" sz="2000" dirty="0">
                <a:solidFill>
                  <a:schemeClr val="bg2">
                    <a:lumMod val="50000"/>
                  </a:schemeClr>
                </a:solidFill>
              </a:rPr>
              <a:t>n</a:t>
            </a:r>
            <a:r>
              <a:rPr lang="en-GB" sz="2000" dirty="0" smtClean="0">
                <a:solidFill>
                  <a:schemeClr val="bg2">
                    <a:lumMod val="50000"/>
                  </a:schemeClr>
                </a:solidFill>
              </a:rPr>
              <a:t>on-blocking </a:t>
            </a:r>
          </a:p>
          <a:p>
            <a:pPr lvl="1"/>
            <a:r>
              <a:rPr lang="en-GB" sz="2000" b="1" dirty="0" smtClean="0">
                <a:solidFill>
                  <a:schemeClr val="bg2">
                    <a:lumMod val="50000"/>
                  </a:schemeClr>
                </a:solidFill>
              </a:rPr>
              <a:t>Multi-core:</a:t>
            </a:r>
            <a:r>
              <a:rPr lang="en-GB" sz="2000" dirty="0" smtClean="0">
                <a:solidFill>
                  <a:schemeClr val="bg2">
                    <a:lumMod val="50000"/>
                  </a:schemeClr>
                </a:solidFill>
              </a:rPr>
              <a:t> Cache and memory efficient</a:t>
            </a:r>
            <a:endParaRPr lang="en-US" sz="2000" dirty="0" smtClean="0">
              <a:solidFill>
                <a:schemeClr val="bg2">
                  <a:lumMod val="50000"/>
                </a:schemeClr>
              </a:solidFill>
            </a:endParaRPr>
          </a:p>
          <a:p>
            <a:pPr marL="0" indent="0">
              <a:buNone/>
            </a:pPr>
            <a:r>
              <a:rPr lang="en-GB" sz="2400" dirty="0" smtClean="0"/>
              <a:t/>
            </a:r>
            <a:br>
              <a:rPr lang="en-GB" sz="2400" dirty="0" smtClean="0"/>
            </a:br>
            <a:endParaRPr lang="en-US" sz="2400" b="1" dirty="0"/>
          </a:p>
        </p:txBody>
      </p:sp>
      <p:sp>
        <p:nvSpPr>
          <p:cNvPr id="8" name="Rounded Rectangle 7"/>
          <p:cNvSpPr/>
          <p:nvPr/>
        </p:nvSpPr>
        <p:spPr bwMode="auto">
          <a:xfrm>
            <a:off x="7279925" y="5548537"/>
            <a:ext cx="3994055" cy="484967"/>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r>
              <a:rPr lang="de-DE" sz="1867" dirty="0">
                <a:ea typeface="Arial" pitchFamily="-107" charset="0"/>
                <a:cs typeface="Arial" pitchFamily="-107" charset="0"/>
                <a:sym typeface="Arial" pitchFamily="-107" charset="0"/>
              </a:rPr>
              <a:t>Network </a:t>
            </a:r>
            <a:r>
              <a:rPr lang="de-DE" sz="1867" dirty="0" smtClean="0">
                <a:ea typeface="Arial" pitchFamily="-107" charset="0"/>
                <a:cs typeface="Arial" pitchFamily="-107" charset="0"/>
                <a:sym typeface="Arial" pitchFamily="-107" charset="0"/>
              </a:rPr>
              <a:t>I/O</a:t>
            </a:r>
            <a:endParaRPr lang="en-US" sz="1867" dirty="0">
              <a:ea typeface="Arial" pitchFamily="-107" charset="0"/>
              <a:cs typeface="Arial" pitchFamily="-107" charset="0"/>
              <a:sym typeface="Arial" pitchFamily="-107" charset="0"/>
            </a:endParaRPr>
          </a:p>
        </p:txBody>
      </p:sp>
      <p:sp>
        <p:nvSpPr>
          <p:cNvPr id="9" name="Rectangle 8"/>
          <p:cNvSpPr/>
          <p:nvPr/>
        </p:nvSpPr>
        <p:spPr>
          <a:xfrm>
            <a:off x="8143887" y="1964992"/>
            <a:ext cx="2401298" cy="379656"/>
          </a:xfrm>
          <a:prstGeom prst="rect">
            <a:avLst/>
          </a:prstGeom>
        </p:spPr>
        <p:txBody>
          <a:bodyPr wrap="none">
            <a:spAutoFit/>
          </a:bodyPr>
          <a:lstStyle/>
          <a:p>
            <a:pPr algn="ctr" defTabSz="685766"/>
            <a:r>
              <a:rPr lang="de-DE" sz="1867" dirty="0">
                <a:ea typeface="Arial" pitchFamily="-107" charset="0"/>
                <a:cs typeface="Arial" pitchFamily="-107" charset="0"/>
                <a:sym typeface="Arial" pitchFamily="-107" charset="0"/>
              </a:rPr>
              <a:t>Packet Processing: VPP</a:t>
            </a:r>
            <a:endParaRPr lang="en-US" sz="1867" dirty="0">
              <a:ea typeface="Arial" pitchFamily="-107" charset="0"/>
              <a:cs typeface="Arial" pitchFamily="-107" charset="0"/>
              <a:sym typeface="Arial" pitchFamily="-107" charset="0"/>
            </a:endParaRPr>
          </a:p>
        </p:txBody>
      </p:sp>
      <p:sp>
        <p:nvSpPr>
          <p:cNvPr id="10" name="Rounded Rectangle 9"/>
          <p:cNvSpPr/>
          <p:nvPr/>
        </p:nvSpPr>
        <p:spPr bwMode="auto">
          <a:xfrm>
            <a:off x="7275521" y="1390399"/>
            <a:ext cx="3994055" cy="484967"/>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r>
              <a:rPr lang="de-DE" sz="1867" dirty="0" smtClean="0">
                <a:ea typeface="Arial" pitchFamily="-107" charset="0"/>
                <a:cs typeface="Arial" pitchFamily="-107" charset="0"/>
                <a:sym typeface="Arial" pitchFamily="-107" charset="0"/>
              </a:rPr>
              <a:t>Management </a:t>
            </a:r>
            <a:r>
              <a:rPr lang="de-DE" sz="1867" dirty="0">
                <a:ea typeface="Arial" pitchFamily="-107" charset="0"/>
                <a:cs typeface="Arial" pitchFamily="-107" charset="0"/>
                <a:sym typeface="Arial" pitchFamily="-107" charset="0"/>
              </a:rPr>
              <a:t>Agent</a:t>
            </a:r>
            <a:endParaRPr lang="en-US" sz="1867" dirty="0">
              <a:ea typeface="Arial" pitchFamily="-107" charset="0"/>
              <a:cs typeface="Arial" pitchFamily="-107" charset="0"/>
              <a:sym typeface="Arial" pitchFamily="-107" charset="0"/>
            </a:endParaRPr>
          </a:p>
        </p:txBody>
      </p:sp>
      <p:sp>
        <p:nvSpPr>
          <p:cNvPr id="11" name="Rounded Rectangle 10"/>
          <p:cNvSpPr/>
          <p:nvPr/>
        </p:nvSpPr>
        <p:spPr bwMode="auto">
          <a:xfrm>
            <a:off x="7326166" y="1148188"/>
            <a:ext cx="1355036" cy="356120"/>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0" tIns="60960" rIns="0" bIns="60960" rtlCol="0" anchor="ctr"/>
          <a:lstStyle/>
          <a:p>
            <a:pPr algn="ctr" defTabSz="685766"/>
            <a:r>
              <a:rPr lang="de-DE" sz="1333" dirty="0" smtClean="0">
                <a:ea typeface="Arial" pitchFamily="-107" charset="0"/>
                <a:cs typeface="Arial" pitchFamily="-107" charset="0"/>
                <a:sym typeface="Arial" pitchFamily="-107" charset="0"/>
              </a:rPr>
              <a:t>Netconf/Yang</a:t>
            </a:r>
            <a:endParaRPr lang="en-US" sz="1333" dirty="0">
              <a:ea typeface="Arial" pitchFamily="-107" charset="0"/>
              <a:cs typeface="Arial" pitchFamily="-107" charset="0"/>
              <a:sym typeface="Arial" pitchFamily="-107" charset="0"/>
            </a:endParaRPr>
          </a:p>
        </p:txBody>
      </p:sp>
      <p:sp>
        <p:nvSpPr>
          <p:cNvPr id="12" name="Rounded Rectangle 11"/>
          <p:cNvSpPr/>
          <p:nvPr/>
        </p:nvSpPr>
        <p:spPr bwMode="auto">
          <a:xfrm>
            <a:off x="8747025" y="1148187"/>
            <a:ext cx="1272602" cy="338043"/>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r>
              <a:rPr lang="de-DE" sz="1333" dirty="0">
                <a:ea typeface="Arial" pitchFamily="-107" charset="0"/>
                <a:cs typeface="Arial" pitchFamily="-107" charset="0"/>
                <a:sym typeface="Arial" pitchFamily="-107" charset="0"/>
              </a:rPr>
              <a:t>REST</a:t>
            </a:r>
            <a:endParaRPr lang="en-US" sz="1333" dirty="0">
              <a:ea typeface="Arial" pitchFamily="-107" charset="0"/>
              <a:cs typeface="Arial" pitchFamily="-107" charset="0"/>
              <a:sym typeface="Arial" pitchFamily="-107" charset="0"/>
            </a:endParaRPr>
          </a:p>
        </p:txBody>
      </p:sp>
      <p:sp>
        <p:nvSpPr>
          <p:cNvPr id="13" name="Rounded Rectangle 12"/>
          <p:cNvSpPr/>
          <p:nvPr/>
        </p:nvSpPr>
        <p:spPr bwMode="auto">
          <a:xfrm>
            <a:off x="10070114" y="1118949"/>
            <a:ext cx="1075465" cy="367281"/>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r>
              <a:rPr lang="de-DE" sz="1333" dirty="0">
                <a:ea typeface="Arial" pitchFamily="-107" charset="0"/>
                <a:cs typeface="Arial" pitchFamily="-107" charset="0"/>
                <a:sym typeface="Arial" pitchFamily="-107" charset="0"/>
              </a:rPr>
              <a:t>...</a:t>
            </a:r>
            <a:endParaRPr lang="en-US" sz="1333" dirty="0">
              <a:ea typeface="Arial" pitchFamily="-107" charset="0"/>
              <a:cs typeface="Arial" pitchFamily="-107" charset="0"/>
              <a:sym typeface="Arial" pitchFamily="-107" charset="0"/>
            </a:endParaRPr>
          </a:p>
        </p:txBody>
      </p:sp>
      <p:sp>
        <p:nvSpPr>
          <p:cNvPr id="14" name="Up-Down Arrow 13"/>
          <p:cNvSpPr/>
          <p:nvPr/>
        </p:nvSpPr>
        <p:spPr bwMode="auto">
          <a:xfrm>
            <a:off x="7481214"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15" name="Up-Down Arrow 14"/>
          <p:cNvSpPr/>
          <p:nvPr/>
        </p:nvSpPr>
        <p:spPr bwMode="auto">
          <a:xfrm>
            <a:off x="8799528"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16" name="Up-Down Arrow 15"/>
          <p:cNvSpPr/>
          <p:nvPr/>
        </p:nvSpPr>
        <p:spPr bwMode="auto">
          <a:xfrm>
            <a:off x="10016771"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26" name="Up-Down Arrow 25"/>
          <p:cNvSpPr/>
          <p:nvPr/>
        </p:nvSpPr>
        <p:spPr bwMode="auto">
          <a:xfrm>
            <a:off x="9191145" y="5401432"/>
            <a:ext cx="231648" cy="241971"/>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27" name="Up-Down Arrow 26"/>
          <p:cNvSpPr/>
          <p:nvPr/>
        </p:nvSpPr>
        <p:spPr bwMode="auto">
          <a:xfrm>
            <a:off x="9186741" y="1793579"/>
            <a:ext cx="231648" cy="241971"/>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pic>
        <p:nvPicPr>
          <p:cNvPr id="25" name="Picture 24"/>
          <p:cNvPicPr>
            <a:picLocks noChangeAspect="1"/>
          </p:cNvPicPr>
          <p:nvPr/>
        </p:nvPicPr>
        <p:blipFill>
          <a:blip r:embed="rId2"/>
          <a:stretch>
            <a:fillRect/>
          </a:stretch>
        </p:blipFill>
        <p:spPr>
          <a:xfrm>
            <a:off x="7754300" y="2342899"/>
            <a:ext cx="3035594" cy="3111012"/>
          </a:xfrm>
          <a:prstGeom prst="rect">
            <a:avLst/>
          </a:prstGeom>
        </p:spPr>
      </p:pic>
      <p:pic>
        <p:nvPicPr>
          <p:cNvPr id="5" name="Picture 4"/>
          <p:cNvPicPr>
            <a:picLocks noChangeAspect="1"/>
          </p:cNvPicPr>
          <p:nvPr/>
        </p:nvPicPr>
        <p:blipFill>
          <a:blip r:embed="rId3">
            <a:duotone>
              <a:prstClr val="black"/>
              <a:srgbClr val="6BBAA7">
                <a:tint val="45000"/>
                <a:satMod val="400000"/>
              </a:srgbClr>
            </a:duotone>
          </a:blip>
          <a:stretch>
            <a:fillRect/>
          </a:stretch>
        </p:blipFill>
        <p:spPr>
          <a:xfrm>
            <a:off x="7463406" y="5840105"/>
            <a:ext cx="641758" cy="428563"/>
          </a:xfrm>
          <a:prstGeom prst="rect">
            <a:avLst/>
          </a:prstGeom>
        </p:spPr>
      </p:pic>
      <p:pic>
        <p:nvPicPr>
          <p:cNvPr id="33" name="Picture 32"/>
          <p:cNvPicPr>
            <a:picLocks noChangeAspect="1"/>
          </p:cNvPicPr>
          <p:nvPr/>
        </p:nvPicPr>
        <p:blipFill>
          <a:blip r:embed="rId3">
            <a:duotone>
              <a:prstClr val="black"/>
              <a:srgbClr val="6BBAA7">
                <a:tint val="45000"/>
                <a:satMod val="400000"/>
              </a:srgbClr>
            </a:duotone>
          </a:blip>
          <a:stretch>
            <a:fillRect/>
          </a:stretch>
        </p:blipFill>
        <p:spPr>
          <a:xfrm>
            <a:off x="7581835" y="5927048"/>
            <a:ext cx="641758" cy="428563"/>
          </a:xfrm>
          <a:prstGeom prst="rect">
            <a:avLst/>
          </a:prstGeom>
        </p:spPr>
      </p:pic>
      <p:pic>
        <p:nvPicPr>
          <p:cNvPr id="36" name="Picture 35"/>
          <p:cNvPicPr>
            <a:picLocks noChangeAspect="1"/>
          </p:cNvPicPr>
          <p:nvPr/>
        </p:nvPicPr>
        <p:blipFill>
          <a:blip r:embed="rId3">
            <a:duotone>
              <a:prstClr val="black"/>
              <a:srgbClr val="6BBAA7">
                <a:tint val="45000"/>
                <a:satMod val="400000"/>
              </a:srgbClr>
            </a:duotone>
          </a:blip>
          <a:stretch>
            <a:fillRect/>
          </a:stretch>
        </p:blipFill>
        <p:spPr>
          <a:xfrm>
            <a:off x="10342054" y="5840105"/>
            <a:ext cx="641758" cy="428563"/>
          </a:xfrm>
          <a:prstGeom prst="rect">
            <a:avLst/>
          </a:prstGeom>
        </p:spPr>
      </p:pic>
      <p:pic>
        <p:nvPicPr>
          <p:cNvPr id="37" name="Picture 36"/>
          <p:cNvPicPr>
            <a:picLocks noChangeAspect="1"/>
          </p:cNvPicPr>
          <p:nvPr/>
        </p:nvPicPr>
        <p:blipFill>
          <a:blip r:embed="rId3">
            <a:duotone>
              <a:prstClr val="black"/>
              <a:srgbClr val="6BBAA7">
                <a:tint val="45000"/>
                <a:satMod val="400000"/>
              </a:srgbClr>
            </a:duotone>
          </a:blip>
          <a:stretch>
            <a:fillRect/>
          </a:stretch>
        </p:blipFill>
        <p:spPr>
          <a:xfrm>
            <a:off x="10460483" y="5927048"/>
            <a:ext cx="641758" cy="428563"/>
          </a:xfrm>
          <a:prstGeom prst="rect">
            <a:avLst/>
          </a:prstGeom>
        </p:spPr>
      </p:pic>
    </p:spTree>
    <p:extLst>
      <p:ext uri="{BB962C8B-B14F-4D97-AF65-F5344CB8AC3E}">
        <p14:creationId xmlns:p14="http://schemas.microsoft.com/office/powerpoint/2010/main" val="1740200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VPN-v4: Load-Balance </a:t>
            </a:r>
            <a:r>
              <a:rPr lang="en-US" dirty="0"/>
              <a:t>Map </a:t>
            </a:r>
          </a:p>
        </p:txBody>
      </p:sp>
      <p:sp>
        <p:nvSpPr>
          <p:cNvPr id="133" name="TextBox 132"/>
          <p:cNvSpPr txBox="1"/>
          <p:nvPr/>
        </p:nvSpPr>
        <p:spPr>
          <a:xfrm>
            <a:off x="1981201" y="6073170"/>
            <a:ext cx="6705601" cy="523220"/>
          </a:xfrm>
          <a:prstGeom prst="rect">
            <a:avLst/>
          </a:prstGeom>
          <a:solidFill>
            <a:srgbClr val="FFFFFF"/>
          </a:solidFill>
        </p:spPr>
        <p:txBody>
          <a:bodyPr wrap="square" rtlCol="0">
            <a:spAutoFit/>
          </a:bodyPr>
          <a:lstStyle/>
          <a:p>
            <a:pPr marL="285750" indent="-285750">
              <a:buFont typeface="Arial"/>
              <a:buChar char="•"/>
            </a:pPr>
            <a:r>
              <a:rPr lang="en-US" sz="1400" dirty="0">
                <a:latin typeface="+mj-lt"/>
              </a:rPr>
              <a:t>Load-Balance Map translates from bucket indices that are unusable to bucket indices that are usable.</a:t>
            </a:r>
          </a:p>
        </p:txBody>
      </p:sp>
      <p:sp>
        <p:nvSpPr>
          <p:cNvPr id="40" name="Rectangle 39"/>
          <p:cNvSpPr/>
          <p:nvPr/>
        </p:nvSpPr>
        <p:spPr>
          <a:xfrm>
            <a:off x="2279576" y="1062535"/>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42" name="Rectangle 41"/>
          <p:cNvSpPr/>
          <p:nvPr/>
        </p:nvSpPr>
        <p:spPr>
          <a:xfrm>
            <a:off x="2279576" y="236220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45" name="Rectangle 44"/>
          <p:cNvSpPr/>
          <p:nvPr/>
        </p:nvSpPr>
        <p:spPr>
          <a:xfrm>
            <a:off x="2279576" y="390783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grpSp>
        <p:nvGrpSpPr>
          <p:cNvPr id="3" name="Group 69"/>
          <p:cNvGrpSpPr/>
          <p:nvPr/>
        </p:nvGrpSpPr>
        <p:grpSpPr>
          <a:xfrm>
            <a:off x="3791744" y="1062534"/>
            <a:ext cx="1224136" cy="770532"/>
            <a:chOff x="4427984" y="3573016"/>
            <a:chExt cx="1224136" cy="770532"/>
          </a:xfrm>
        </p:grpSpPr>
        <p:sp>
          <p:nvSpPr>
            <p:cNvPr id="71" name="Rectangle 70"/>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72" name="Rectangle 71"/>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44</a:t>
              </a:r>
            </a:p>
          </p:txBody>
        </p:sp>
        <p:sp>
          <p:nvSpPr>
            <p:cNvPr id="73" name="Rectangle 72"/>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45</a:t>
              </a:r>
            </a:p>
          </p:txBody>
        </p:sp>
        <p:sp>
          <p:nvSpPr>
            <p:cNvPr id="74" name="Rectangle 73"/>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46</a:t>
              </a:r>
            </a:p>
          </p:txBody>
        </p:sp>
      </p:grpSp>
      <p:grpSp>
        <p:nvGrpSpPr>
          <p:cNvPr id="4" name="Group 74"/>
          <p:cNvGrpSpPr/>
          <p:nvPr/>
        </p:nvGrpSpPr>
        <p:grpSpPr>
          <a:xfrm>
            <a:off x="3791744" y="2361109"/>
            <a:ext cx="1224136" cy="770532"/>
            <a:chOff x="4427984" y="3573016"/>
            <a:chExt cx="1224136" cy="770532"/>
          </a:xfrm>
        </p:grpSpPr>
        <p:sp>
          <p:nvSpPr>
            <p:cNvPr id="81" name="Rectangle 80"/>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82" name="Rectangle 81"/>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54</a:t>
              </a:r>
            </a:p>
          </p:txBody>
        </p:sp>
        <p:sp>
          <p:nvSpPr>
            <p:cNvPr id="84" name="Rectangle 83"/>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55</a:t>
              </a:r>
            </a:p>
          </p:txBody>
        </p:sp>
        <p:sp>
          <p:nvSpPr>
            <p:cNvPr id="85" name="Rectangle 84"/>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56</a:t>
              </a:r>
            </a:p>
          </p:txBody>
        </p:sp>
      </p:grpSp>
      <p:grpSp>
        <p:nvGrpSpPr>
          <p:cNvPr id="5" name="Group 85"/>
          <p:cNvGrpSpPr/>
          <p:nvPr/>
        </p:nvGrpSpPr>
        <p:grpSpPr>
          <a:xfrm>
            <a:off x="3791744" y="3907830"/>
            <a:ext cx="1224136" cy="770532"/>
            <a:chOff x="4427984" y="3573016"/>
            <a:chExt cx="1224136" cy="770532"/>
          </a:xfrm>
        </p:grpSpPr>
        <p:sp>
          <p:nvSpPr>
            <p:cNvPr id="88" name="Rectangle 87"/>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90" name="Rectangle 89"/>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64</a:t>
              </a:r>
            </a:p>
          </p:txBody>
        </p:sp>
        <p:sp>
          <p:nvSpPr>
            <p:cNvPr id="92" name="Rectangle 91"/>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64</a:t>
              </a:r>
            </a:p>
          </p:txBody>
        </p:sp>
        <p:sp>
          <p:nvSpPr>
            <p:cNvPr id="97" name="Rectangle 96"/>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66</a:t>
              </a:r>
            </a:p>
          </p:txBody>
        </p:sp>
      </p:grpSp>
      <p:grpSp>
        <p:nvGrpSpPr>
          <p:cNvPr id="6" name="Group 106"/>
          <p:cNvGrpSpPr/>
          <p:nvPr/>
        </p:nvGrpSpPr>
        <p:grpSpPr>
          <a:xfrm>
            <a:off x="7032104" y="1214934"/>
            <a:ext cx="1224136" cy="385266"/>
            <a:chOff x="5508104" y="1214934"/>
            <a:chExt cx="1224136" cy="385266"/>
          </a:xfrm>
        </p:grpSpPr>
        <p:sp>
          <p:nvSpPr>
            <p:cNvPr id="100" name="Rectangle 9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01" name="Rectangle 10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grpSp>
        <p:nvGrpSpPr>
          <p:cNvPr id="7" name="Group 107"/>
          <p:cNvGrpSpPr/>
          <p:nvPr/>
        </p:nvGrpSpPr>
        <p:grpSpPr>
          <a:xfrm>
            <a:off x="7032104" y="2133600"/>
            <a:ext cx="1224136" cy="385266"/>
            <a:chOff x="5508104" y="1214934"/>
            <a:chExt cx="1224136" cy="385266"/>
          </a:xfrm>
        </p:grpSpPr>
        <p:sp>
          <p:nvSpPr>
            <p:cNvPr id="109" name="Rectangle 108"/>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10" name="Rectangle 109"/>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Ad1</a:t>
              </a:r>
              <a:endParaRPr lang="en-GB" sz="1200" dirty="0">
                <a:solidFill>
                  <a:schemeClr val="tx1"/>
                </a:solidFill>
              </a:endParaRPr>
            </a:p>
          </p:txBody>
        </p:sp>
      </p:grpSp>
      <p:grpSp>
        <p:nvGrpSpPr>
          <p:cNvPr id="8" name="Group 110"/>
          <p:cNvGrpSpPr/>
          <p:nvPr/>
        </p:nvGrpSpPr>
        <p:grpSpPr>
          <a:xfrm>
            <a:off x="7032104" y="3131641"/>
            <a:ext cx="1224136" cy="385266"/>
            <a:chOff x="5508104" y="1214934"/>
            <a:chExt cx="1224136" cy="385266"/>
          </a:xfrm>
        </p:grpSpPr>
        <p:sp>
          <p:nvSpPr>
            <p:cNvPr id="112" name="Rectangle 111"/>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13" name="Rectangle 112"/>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Adj2</a:t>
              </a:r>
              <a:endParaRPr lang="en-GB" sz="1200" dirty="0">
                <a:solidFill>
                  <a:schemeClr val="tx1"/>
                </a:solidFill>
              </a:endParaRPr>
            </a:p>
          </p:txBody>
        </p:sp>
      </p:grpSp>
      <p:cxnSp>
        <p:nvCxnSpPr>
          <p:cNvPr id="114" name="Straight Arrow Connector 113"/>
          <p:cNvCxnSpPr>
            <a:stCxn id="72" idx="3"/>
            <a:endCxn id="100" idx="1"/>
          </p:cNvCxnSpPr>
          <p:nvPr/>
        </p:nvCxnSpPr>
        <p:spPr>
          <a:xfrm flipV="1">
            <a:off x="5015880" y="1311252"/>
            <a:ext cx="2016224" cy="4023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73" idx="3"/>
            <a:endCxn id="109" idx="1"/>
          </p:cNvCxnSpPr>
          <p:nvPr/>
        </p:nvCxnSpPr>
        <p:spPr>
          <a:xfrm>
            <a:off x="5015880" y="1544117"/>
            <a:ext cx="2016224" cy="68580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74" idx="3"/>
            <a:endCxn id="112" idx="1"/>
          </p:cNvCxnSpPr>
          <p:nvPr/>
        </p:nvCxnSpPr>
        <p:spPr>
          <a:xfrm>
            <a:off x="5015880" y="1736750"/>
            <a:ext cx="2016224" cy="149120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40" idx="3"/>
            <a:endCxn id="71" idx="1"/>
          </p:cNvCxnSpPr>
          <p:nvPr/>
        </p:nvCxnSpPr>
        <p:spPr>
          <a:xfrm>
            <a:off x="3215680" y="1158851"/>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82" idx="3"/>
            <a:endCxn id="100" idx="1"/>
          </p:cNvCxnSpPr>
          <p:nvPr/>
        </p:nvCxnSpPr>
        <p:spPr>
          <a:xfrm flipV="1">
            <a:off x="5015880" y="1311251"/>
            <a:ext cx="2016224" cy="133880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84" idx="3"/>
            <a:endCxn id="109" idx="1"/>
          </p:cNvCxnSpPr>
          <p:nvPr/>
        </p:nvCxnSpPr>
        <p:spPr>
          <a:xfrm flipV="1">
            <a:off x="5015880" y="2229918"/>
            <a:ext cx="2016224" cy="612775"/>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5" idx="3"/>
            <a:endCxn id="112" idx="1"/>
          </p:cNvCxnSpPr>
          <p:nvPr/>
        </p:nvCxnSpPr>
        <p:spPr>
          <a:xfrm>
            <a:off x="5015880" y="3035326"/>
            <a:ext cx="2016224" cy="19263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90" idx="3"/>
            <a:endCxn id="100" idx="1"/>
          </p:cNvCxnSpPr>
          <p:nvPr/>
        </p:nvCxnSpPr>
        <p:spPr>
          <a:xfrm flipV="1">
            <a:off x="5015880" y="1311252"/>
            <a:ext cx="2016224" cy="2885529"/>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92" idx="3"/>
            <a:endCxn id="109" idx="1"/>
          </p:cNvCxnSpPr>
          <p:nvPr/>
        </p:nvCxnSpPr>
        <p:spPr>
          <a:xfrm flipV="1">
            <a:off x="5015880" y="2229917"/>
            <a:ext cx="2016224" cy="2159496"/>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97" idx="3"/>
            <a:endCxn id="112" idx="1"/>
          </p:cNvCxnSpPr>
          <p:nvPr/>
        </p:nvCxnSpPr>
        <p:spPr>
          <a:xfrm flipV="1">
            <a:off x="5015880" y="3227958"/>
            <a:ext cx="2016224" cy="135408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42" idx="3"/>
            <a:endCxn id="81" idx="1"/>
          </p:cNvCxnSpPr>
          <p:nvPr/>
        </p:nvCxnSpPr>
        <p:spPr>
          <a:xfrm flipV="1">
            <a:off x="3215680" y="2457427"/>
            <a:ext cx="576064" cy="1091"/>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45" idx="3"/>
            <a:endCxn id="88" idx="1"/>
          </p:cNvCxnSpPr>
          <p:nvPr/>
        </p:nvCxnSpPr>
        <p:spPr>
          <a:xfrm>
            <a:off x="3215680" y="4004147"/>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9" name="Group 162"/>
          <p:cNvGrpSpPr/>
          <p:nvPr/>
        </p:nvGrpSpPr>
        <p:grpSpPr>
          <a:xfrm>
            <a:off x="8805157" y="1407567"/>
            <a:ext cx="1224136" cy="385266"/>
            <a:chOff x="5508104" y="1214934"/>
            <a:chExt cx="1224136" cy="385266"/>
          </a:xfrm>
        </p:grpSpPr>
        <p:sp>
          <p:nvSpPr>
            <p:cNvPr id="164" name="Rectangle 163"/>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65" name="Rectangle 164"/>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166" name="Straight Arrow Connector 165"/>
          <p:cNvCxnSpPr>
            <a:stCxn id="101" idx="3"/>
            <a:endCxn id="164" idx="1"/>
          </p:cNvCxnSpPr>
          <p:nvPr/>
        </p:nvCxnSpPr>
        <p:spPr>
          <a:xfrm>
            <a:off x="8256241" y="1503884"/>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10" idx="3"/>
            <a:endCxn id="173" idx="1"/>
          </p:cNvCxnSpPr>
          <p:nvPr/>
        </p:nvCxnSpPr>
        <p:spPr>
          <a:xfrm>
            <a:off x="8256241" y="2422550"/>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10" name="Group 171"/>
          <p:cNvGrpSpPr/>
          <p:nvPr/>
        </p:nvGrpSpPr>
        <p:grpSpPr>
          <a:xfrm>
            <a:off x="8805157" y="2326233"/>
            <a:ext cx="1224136" cy="385266"/>
            <a:chOff x="5508104" y="1214934"/>
            <a:chExt cx="1224136" cy="385266"/>
          </a:xfrm>
        </p:grpSpPr>
        <p:sp>
          <p:nvSpPr>
            <p:cNvPr id="173" name="Rectangle 172"/>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74" name="Rectangle 173"/>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Eth1</a:t>
              </a:r>
              <a:endParaRPr lang="en-GB" sz="1200" dirty="0">
                <a:solidFill>
                  <a:schemeClr val="tx1"/>
                </a:solidFill>
              </a:endParaRPr>
            </a:p>
          </p:txBody>
        </p:sp>
      </p:grpSp>
      <p:grpSp>
        <p:nvGrpSpPr>
          <p:cNvPr id="11" name="Group 174"/>
          <p:cNvGrpSpPr/>
          <p:nvPr/>
        </p:nvGrpSpPr>
        <p:grpSpPr>
          <a:xfrm>
            <a:off x="8805157" y="3324274"/>
            <a:ext cx="1224136" cy="385266"/>
            <a:chOff x="5508104" y="1214934"/>
            <a:chExt cx="1224136" cy="385266"/>
          </a:xfrm>
        </p:grpSpPr>
        <p:sp>
          <p:nvSpPr>
            <p:cNvPr id="176" name="Rectangle 175"/>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77" name="Rectangle 176"/>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Eth2</a:t>
              </a:r>
            </a:p>
          </p:txBody>
        </p:sp>
      </p:grpSp>
      <p:cxnSp>
        <p:nvCxnSpPr>
          <p:cNvPr id="180" name="Straight Arrow Connector 179"/>
          <p:cNvCxnSpPr>
            <a:stCxn id="113" idx="3"/>
            <a:endCxn id="176" idx="1"/>
          </p:cNvCxnSpPr>
          <p:nvPr/>
        </p:nvCxnSpPr>
        <p:spPr>
          <a:xfrm>
            <a:off x="8256241" y="3420591"/>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55" name="Group 85"/>
          <p:cNvGrpSpPr/>
          <p:nvPr/>
        </p:nvGrpSpPr>
        <p:grpSpPr>
          <a:xfrm>
            <a:off x="7040961" y="4234160"/>
            <a:ext cx="1512168" cy="770532"/>
            <a:chOff x="4427984" y="3573016"/>
            <a:chExt cx="1224136" cy="770532"/>
          </a:xfrm>
        </p:grpSpPr>
        <p:sp>
          <p:nvSpPr>
            <p:cNvPr id="56" name="Rectangle 55"/>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Load-balance-Map</a:t>
              </a:r>
            </a:p>
          </p:txBody>
        </p:sp>
        <p:sp>
          <p:nvSpPr>
            <p:cNvPr id="57" name="Rectangle 56"/>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1</a:t>
              </a:r>
            </a:p>
          </p:txBody>
        </p:sp>
        <p:sp>
          <p:nvSpPr>
            <p:cNvPr id="58" name="Rectangle 57"/>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2</a:t>
              </a:r>
            </a:p>
          </p:txBody>
        </p:sp>
        <p:sp>
          <p:nvSpPr>
            <p:cNvPr id="59" name="Rectangle 58"/>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3</a:t>
              </a:r>
            </a:p>
          </p:txBody>
        </p:sp>
      </p:grpSp>
      <p:cxnSp>
        <p:nvCxnSpPr>
          <p:cNvPr id="60" name="Straight Arrow Connector 59"/>
          <p:cNvCxnSpPr>
            <a:stCxn id="71" idx="3"/>
            <a:endCxn id="56" idx="1"/>
          </p:cNvCxnSpPr>
          <p:nvPr/>
        </p:nvCxnSpPr>
        <p:spPr>
          <a:xfrm>
            <a:off x="5015881" y="1158851"/>
            <a:ext cx="2025081" cy="3171626"/>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81" idx="3"/>
            <a:endCxn id="56" idx="1"/>
          </p:cNvCxnSpPr>
          <p:nvPr/>
        </p:nvCxnSpPr>
        <p:spPr>
          <a:xfrm>
            <a:off x="5015881" y="2457427"/>
            <a:ext cx="2025081" cy="1873051"/>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88" idx="3"/>
            <a:endCxn id="56" idx="1"/>
          </p:cNvCxnSpPr>
          <p:nvPr/>
        </p:nvCxnSpPr>
        <p:spPr>
          <a:xfrm>
            <a:off x="5015881" y="4004147"/>
            <a:ext cx="2025081" cy="326330"/>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1703512" y="5111097"/>
            <a:ext cx="1152128" cy="3105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Packet</a:t>
            </a:r>
            <a:endParaRPr lang="en-GB" dirty="0"/>
          </a:p>
        </p:txBody>
      </p:sp>
      <p:grpSp>
        <p:nvGrpSpPr>
          <p:cNvPr id="129" name="Group 128"/>
          <p:cNvGrpSpPr/>
          <p:nvPr/>
        </p:nvGrpSpPr>
        <p:grpSpPr>
          <a:xfrm>
            <a:off x="1981200" y="3244774"/>
            <a:ext cx="1018456" cy="663056"/>
            <a:chOff x="457200" y="3244774"/>
            <a:chExt cx="1018456" cy="663056"/>
          </a:xfrm>
        </p:grpSpPr>
        <p:sp>
          <p:nvSpPr>
            <p:cNvPr id="70" name="Rounded Rectangle 69"/>
            <p:cNvSpPr/>
            <p:nvPr/>
          </p:nvSpPr>
          <p:spPr>
            <a:xfrm>
              <a:off x="457200" y="324477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Match</a:t>
              </a:r>
            </a:p>
          </p:txBody>
        </p:sp>
        <p:cxnSp>
          <p:nvCxnSpPr>
            <p:cNvPr id="76" name="Straight Arrow Connector 75"/>
            <p:cNvCxnSpPr>
              <a:stCxn id="70" idx="2"/>
              <a:endCxn id="45" idx="0"/>
            </p:cNvCxnSpPr>
            <p:nvPr/>
          </p:nvCxnSpPr>
          <p:spPr>
            <a:xfrm>
              <a:off x="966428" y="3516907"/>
              <a:ext cx="257200" cy="39092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31" name="Group 130"/>
          <p:cNvGrpSpPr/>
          <p:nvPr/>
        </p:nvGrpSpPr>
        <p:grpSpPr>
          <a:xfrm>
            <a:off x="3215680" y="3227958"/>
            <a:ext cx="1188132" cy="679872"/>
            <a:chOff x="1691680" y="3227958"/>
            <a:chExt cx="1188132" cy="679872"/>
          </a:xfrm>
        </p:grpSpPr>
        <p:sp>
          <p:nvSpPr>
            <p:cNvPr id="80" name="Rounded Rectangle 79"/>
            <p:cNvSpPr/>
            <p:nvPr/>
          </p:nvSpPr>
          <p:spPr>
            <a:xfrm>
              <a:off x="1691680" y="322795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83" name="Straight Arrow Connector 82"/>
            <p:cNvCxnSpPr>
              <a:stCxn id="80" idx="2"/>
              <a:endCxn id="88" idx="0"/>
            </p:cNvCxnSpPr>
            <p:nvPr/>
          </p:nvCxnSpPr>
          <p:spPr>
            <a:xfrm>
              <a:off x="2200908" y="3500091"/>
              <a:ext cx="678904" cy="40773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89" name="TextBox 88"/>
          <p:cNvSpPr txBox="1"/>
          <p:nvPr/>
        </p:nvSpPr>
        <p:spPr>
          <a:xfrm>
            <a:off x="3863752" y="3500092"/>
            <a:ext cx="1250214" cy="276999"/>
          </a:xfrm>
          <a:prstGeom prst="rect">
            <a:avLst/>
          </a:prstGeom>
          <a:noFill/>
        </p:spPr>
        <p:txBody>
          <a:bodyPr wrap="none" rtlCol="0">
            <a:spAutoFit/>
          </a:bodyPr>
          <a:lstStyle/>
          <a:p>
            <a:r>
              <a:rPr lang="en-GB" sz="1200" dirty="0"/>
              <a:t>Result = bucket 2</a:t>
            </a:r>
          </a:p>
        </p:txBody>
      </p:sp>
      <p:grpSp>
        <p:nvGrpSpPr>
          <p:cNvPr id="137" name="Group 136"/>
          <p:cNvGrpSpPr/>
          <p:nvPr/>
        </p:nvGrpSpPr>
        <p:grpSpPr>
          <a:xfrm>
            <a:off x="4871865" y="4330477"/>
            <a:ext cx="2169097" cy="1026840"/>
            <a:chOff x="3347864" y="4330477"/>
            <a:chExt cx="2169097" cy="1026840"/>
          </a:xfrm>
        </p:grpSpPr>
        <p:sp>
          <p:nvSpPr>
            <p:cNvPr id="91" name="Rounded Rectangle 90"/>
            <p:cNvSpPr/>
            <p:nvPr/>
          </p:nvSpPr>
          <p:spPr>
            <a:xfrm>
              <a:off x="3347864" y="508518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Map</a:t>
              </a:r>
            </a:p>
          </p:txBody>
        </p:sp>
        <p:cxnSp>
          <p:nvCxnSpPr>
            <p:cNvPr id="93" name="Straight Arrow Connector 92"/>
            <p:cNvCxnSpPr>
              <a:stCxn id="91" idx="0"/>
              <a:endCxn id="56" idx="1"/>
            </p:cNvCxnSpPr>
            <p:nvPr/>
          </p:nvCxnSpPr>
          <p:spPr>
            <a:xfrm flipV="1">
              <a:off x="3857092" y="4330477"/>
              <a:ext cx="1659869" cy="75470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39" name="Group 138"/>
          <p:cNvGrpSpPr/>
          <p:nvPr/>
        </p:nvGrpSpPr>
        <p:grpSpPr>
          <a:xfrm>
            <a:off x="3791745" y="4389413"/>
            <a:ext cx="4761385" cy="1476826"/>
            <a:chOff x="2267744" y="4389413"/>
            <a:chExt cx="4761385" cy="1476826"/>
          </a:xfrm>
        </p:grpSpPr>
        <p:cxnSp>
          <p:nvCxnSpPr>
            <p:cNvPr id="103" name="Elbow Connector 102"/>
            <p:cNvCxnSpPr>
              <a:stCxn id="58" idx="3"/>
              <a:endCxn id="92" idx="1"/>
            </p:cNvCxnSpPr>
            <p:nvPr/>
          </p:nvCxnSpPr>
          <p:spPr>
            <a:xfrm flipH="1" flipV="1">
              <a:off x="2267744" y="4389413"/>
              <a:ext cx="4761385" cy="326330"/>
            </a:xfrm>
            <a:prstGeom prst="bentConnector5">
              <a:avLst>
                <a:gd name="adj1" fmla="val -4801"/>
                <a:gd name="adj2" fmla="val -362069"/>
                <a:gd name="adj3" fmla="val 10480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3661974" y="5589240"/>
              <a:ext cx="1275349" cy="276999"/>
            </a:xfrm>
            <a:prstGeom prst="rect">
              <a:avLst/>
            </a:prstGeom>
            <a:noFill/>
          </p:spPr>
          <p:txBody>
            <a:bodyPr wrap="none" rtlCol="0">
              <a:spAutoFit/>
            </a:bodyPr>
            <a:lstStyle/>
            <a:p>
              <a:r>
                <a:rPr lang="en-GB" sz="1200" dirty="0"/>
                <a:t>Output= bucket 2</a:t>
              </a:r>
            </a:p>
          </p:txBody>
        </p:sp>
      </p:grpSp>
      <p:cxnSp>
        <p:nvCxnSpPr>
          <p:cNvPr id="121" name="Straight Arrow Connector 120"/>
          <p:cNvCxnSpPr>
            <a:stCxn id="92" idx="3"/>
            <a:endCxn id="110" idx="1"/>
          </p:cNvCxnSpPr>
          <p:nvPr/>
        </p:nvCxnSpPr>
        <p:spPr>
          <a:xfrm flipV="1">
            <a:off x="5015880" y="2422551"/>
            <a:ext cx="2016224" cy="196686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8256241" y="2458517"/>
            <a:ext cx="548917" cy="25298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36" name="Group 135"/>
          <p:cNvGrpSpPr/>
          <p:nvPr/>
        </p:nvGrpSpPr>
        <p:grpSpPr>
          <a:xfrm>
            <a:off x="5113967" y="3638591"/>
            <a:ext cx="1926995" cy="1077152"/>
            <a:chOff x="3589966" y="3638591"/>
            <a:chExt cx="1926995" cy="1077152"/>
          </a:xfrm>
        </p:grpSpPr>
        <p:cxnSp>
          <p:nvCxnSpPr>
            <p:cNvPr id="96" name="Straight Arrow Connector 95"/>
            <p:cNvCxnSpPr>
              <a:stCxn id="89" idx="3"/>
              <a:endCxn id="58" idx="1"/>
            </p:cNvCxnSpPr>
            <p:nvPr/>
          </p:nvCxnSpPr>
          <p:spPr>
            <a:xfrm>
              <a:off x="3589966" y="3638591"/>
              <a:ext cx="1926995" cy="107715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4366320" y="4250913"/>
              <a:ext cx="511679" cy="276999"/>
            </a:xfrm>
            <a:prstGeom prst="rect">
              <a:avLst/>
            </a:prstGeom>
            <a:noFill/>
          </p:spPr>
          <p:txBody>
            <a:bodyPr wrap="none" rtlCol="0">
              <a:spAutoFit/>
            </a:bodyPr>
            <a:lstStyle/>
            <a:p>
              <a:r>
                <a:rPr lang="en-GB" sz="1200" dirty="0"/>
                <a:t>input</a:t>
              </a:r>
            </a:p>
          </p:txBody>
        </p:sp>
      </p:grpSp>
      <p:grpSp>
        <p:nvGrpSpPr>
          <p:cNvPr id="149" name="Group 148"/>
          <p:cNvGrpSpPr/>
          <p:nvPr/>
        </p:nvGrpSpPr>
        <p:grpSpPr>
          <a:xfrm>
            <a:off x="9696400" y="1970188"/>
            <a:ext cx="1018456" cy="452363"/>
            <a:chOff x="8172400" y="1970187"/>
            <a:chExt cx="1018456" cy="452363"/>
          </a:xfrm>
        </p:grpSpPr>
        <p:sp>
          <p:nvSpPr>
            <p:cNvPr id="145" name="Rounded Rectangle 144"/>
            <p:cNvSpPr/>
            <p:nvPr/>
          </p:nvSpPr>
          <p:spPr>
            <a:xfrm>
              <a:off x="8172400" y="1970187"/>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TX</a:t>
              </a:r>
            </a:p>
          </p:txBody>
        </p:sp>
        <p:cxnSp>
          <p:nvCxnSpPr>
            <p:cNvPr id="146" name="Straight Arrow Connector 145"/>
            <p:cNvCxnSpPr>
              <a:stCxn id="145" idx="2"/>
              <a:endCxn id="173" idx="3"/>
            </p:cNvCxnSpPr>
            <p:nvPr/>
          </p:nvCxnSpPr>
          <p:spPr>
            <a:xfrm flipH="1">
              <a:off x="8505293" y="2242320"/>
              <a:ext cx="176335" cy="18023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7644172" y="864246"/>
            <a:ext cx="1702532" cy="1269355"/>
            <a:chOff x="6120172" y="864245"/>
            <a:chExt cx="1702532" cy="1269355"/>
          </a:xfrm>
        </p:grpSpPr>
        <p:sp>
          <p:nvSpPr>
            <p:cNvPr id="152" name="Rounded Rectangle 151"/>
            <p:cNvSpPr/>
            <p:nvPr/>
          </p:nvSpPr>
          <p:spPr>
            <a:xfrm>
              <a:off x="6804248" y="864245"/>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153" name="Straight Arrow Connector 152"/>
            <p:cNvCxnSpPr>
              <a:stCxn id="152" idx="2"/>
              <a:endCxn id="109" idx="0"/>
            </p:cNvCxnSpPr>
            <p:nvPr/>
          </p:nvCxnSpPr>
          <p:spPr>
            <a:xfrm flipH="1">
              <a:off x="6120172" y="1136378"/>
              <a:ext cx="1193304" cy="99722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395916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9">
                                            <p:bg/>
                                          </p:spTgt>
                                        </p:tgtEl>
                                        <p:attrNameLst>
                                          <p:attrName>style.visibility</p:attrName>
                                        </p:attrNameLst>
                                      </p:cBhvr>
                                      <p:to>
                                        <p:strVal val="visible"/>
                                      </p:to>
                                    </p:set>
                                    <p:animEffect transition="in" filter="fade">
                                      <p:cBhvr>
                                        <p:cTn id="7" dur="500"/>
                                        <p:tgtEl>
                                          <p:spTgt spid="69">
                                            <p:bg/>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 calcmode="lin" valueType="num">
                                      <p:cBhvr additive="base">
                                        <p:cTn id="11" dur="500" fill="hold"/>
                                        <p:tgtEl>
                                          <p:spTgt spid="129"/>
                                        </p:tgtEl>
                                        <p:attrNameLst>
                                          <p:attrName>ppt_x</p:attrName>
                                        </p:attrNameLst>
                                      </p:cBhvr>
                                      <p:tavLst>
                                        <p:tav tm="0">
                                          <p:val>
                                            <p:strVal val="#ppt_x"/>
                                          </p:val>
                                        </p:tav>
                                        <p:tav tm="100000">
                                          <p:val>
                                            <p:strVal val="#ppt_x"/>
                                          </p:val>
                                        </p:tav>
                                      </p:tavLst>
                                    </p:anim>
                                    <p:anim calcmode="lin" valueType="num">
                                      <p:cBhvr additive="base">
                                        <p:cTn id="12" dur="500" fill="hold"/>
                                        <p:tgtEl>
                                          <p:spTgt spid="12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31"/>
                                        </p:tgtEl>
                                        <p:attrNameLst>
                                          <p:attrName>style.visibility</p:attrName>
                                        </p:attrNameLst>
                                      </p:cBhvr>
                                      <p:to>
                                        <p:strVal val="visible"/>
                                      </p:to>
                                    </p:set>
                                    <p:anim calcmode="lin" valueType="num">
                                      <p:cBhvr additive="base">
                                        <p:cTn id="16" dur="10" fill="hold"/>
                                        <p:tgtEl>
                                          <p:spTgt spid="131"/>
                                        </p:tgtEl>
                                        <p:attrNameLst>
                                          <p:attrName>ppt_x</p:attrName>
                                        </p:attrNameLst>
                                      </p:cBhvr>
                                      <p:tavLst>
                                        <p:tav tm="0">
                                          <p:val>
                                            <p:strVal val="#ppt_x"/>
                                          </p:val>
                                        </p:tav>
                                        <p:tav tm="100000">
                                          <p:val>
                                            <p:strVal val="#ppt_x"/>
                                          </p:val>
                                        </p:tav>
                                      </p:tavLst>
                                    </p:anim>
                                    <p:anim calcmode="lin" valueType="num">
                                      <p:cBhvr additive="base">
                                        <p:cTn id="17" dur="10" fill="hold"/>
                                        <p:tgtEl>
                                          <p:spTgt spid="131"/>
                                        </p:tgtEl>
                                        <p:attrNameLst>
                                          <p:attrName>ppt_y</p:attrName>
                                        </p:attrNameLst>
                                      </p:cBhvr>
                                      <p:tavLst>
                                        <p:tav tm="0">
                                          <p:val>
                                            <p:strVal val="1+#ppt_h/2"/>
                                          </p:val>
                                        </p:tav>
                                        <p:tav tm="100000">
                                          <p:val>
                                            <p:strVal val="#ppt_y"/>
                                          </p:val>
                                        </p:tav>
                                      </p:tavLst>
                                    </p:anim>
                                  </p:childTnLst>
                                </p:cTn>
                              </p:par>
                            </p:childTnLst>
                          </p:cTn>
                        </p:par>
                        <p:par>
                          <p:cTn id="18" fill="hold">
                            <p:stCondLst>
                              <p:cond delay="1010"/>
                            </p:stCondLst>
                            <p:childTnLst>
                              <p:par>
                                <p:cTn id="19" presetID="22" presetClass="entr" presetSubtype="4" fill="hold" grpId="0" nodeType="afterEffect">
                                  <p:stCondLst>
                                    <p:cond delay="0"/>
                                  </p:stCondLst>
                                  <p:childTnLst>
                                    <p:set>
                                      <p:cBhvr>
                                        <p:cTn id="20" dur="1" fill="hold">
                                          <p:stCondLst>
                                            <p:cond delay="0"/>
                                          </p:stCondLst>
                                        </p:cTn>
                                        <p:tgtEl>
                                          <p:spTgt spid="89">
                                            <p:txEl>
                                              <p:pRg st="0" end="0"/>
                                            </p:txEl>
                                          </p:spTgt>
                                        </p:tgtEl>
                                        <p:attrNameLst>
                                          <p:attrName>style.visibility</p:attrName>
                                        </p:attrNameLst>
                                      </p:cBhvr>
                                      <p:to>
                                        <p:strVal val="visible"/>
                                      </p:to>
                                    </p:set>
                                    <p:animEffect transition="in" filter="wipe(down)">
                                      <p:cBhvr>
                                        <p:cTn id="21" dur="10"/>
                                        <p:tgtEl>
                                          <p:spTgt spid="89">
                                            <p:txEl>
                                              <p:pRg st="0" end="0"/>
                                            </p:txEl>
                                          </p:spTgt>
                                        </p:tgtEl>
                                      </p:cBhvr>
                                    </p:animEffect>
                                  </p:childTnLst>
                                </p:cTn>
                              </p:par>
                            </p:childTnLst>
                          </p:cTn>
                        </p:par>
                        <p:par>
                          <p:cTn id="22" fill="hold">
                            <p:stCondLst>
                              <p:cond delay="1020"/>
                            </p:stCondLst>
                            <p:childTnLst>
                              <p:par>
                                <p:cTn id="23" presetID="2" presetClass="entr" presetSubtype="4" fill="hold" nodeType="afterEffect">
                                  <p:stCondLst>
                                    <p:cond delay="0"/>
                                  </p:stCondLst>
                                  <p:childTnLst>
                                    <p:set>
                                      <p:cBhvr>
                                        <p:cTn id="24" dur="1" fill="hold">
                                          <p:stCondLst>
                                            <p:cond delay="0"/>
                                          </p:stCondLst>
                                        </p:cTn>
                                        <p:tgtEl>
                                          <p:spTgt spid="137"/>
                                        </p:tgtEl>
                                        <p:attrNameLst>
                                          <p:attrName>style.visibility</p:attrName>
                                        </p:attrNameLst>
                                      </p:cBhvr>
                                      <p:to>
                                        <p:strVal val="visible"/>
                                      </p:to>
                                    </p:set>
                                    <p:anim calcmode="lin" valueType="num">
                                      <p:cBhvr additive="base">
                                        <p:cTn id="25" dur="500" fill="hold"/>
                                        <p:tgtEl>
                                          <p:spTgt spid="137"/>
                                        </p:tgtEl>
                                        <p:attrNameLst>
                                          <p:attrName>ppt_x</p:attrName>
                                        </p:attrNameLst>
                                      </p:cBhvr>
                                      <p:tavLst>
                                        <p:tav tm="0">
                                          <p:val>
                                            <p:strVal val="#ppt_x"/>
                                          </p:val>
                                        </p:tav>
                                        <p:tav tm="100000">
                                          <p:val>
                                            <p:strVal val="#ppt_x"/>
                                          </p:val>
                                        </p:tav>
                                      </p:tavLst>
                                    </p:anim>
                                    <p:anim calcmode="lin" valueType="num">
                                      <p:cBhvr additive="base">
                                        <p:cTn id="26" dur="500" fill="hold"/>
                                        <p:tgtEl>
                                          <p:spTgt spid="137"/>
                                        </p:tgtEl>
                                        <p:attrNameLst>
                                          <p:attrName>ppt_y</p:attrName>
                                        </p:attrNameLst>
                                      </p:cBhvr>
                                      <p:tavLst>
                                        <p:tav tm="0">
                                          <p:val>
                                            <p:strVal val="1+#ppt_h/2"/>
                                          </p:val>
                                        </p:tav>
                                        <p:tav tm="100000">
                                          <p:val>
                                            <p:strVal val="#ppt_y"/>
                                          </p:val>
                                        </p:tav>
                                      </p:tavLst>
                                    </p:anim>
                                  </p:childTnLst>
                                </p:cTn>
                              </p:par>
                            </p:childTnLst>
                          </p:cTn>
                        </p:par>
                        <p:par>
                          <p:cTn id="27" fill="hold">
                            <p:stCondLst>
                              <p:cond delay="1520"/>
                            </p:stCondLst>
                            <p:childTnLst>
                              <p:par>
                                <p:cTn id="28" presetID="2" presetClass="entr" presetSubtype="4" fill="hold" nodeType="afterEffect">
                                  <p:stCondLst>
                                    <p:cond delay="0"/>
                                  </p:stCondLst>
                                  <p:childTnLst>
                                    <p:set>
                                      <p:cBhvr>
                                        <p:cTn id="29" dur="1" fill="hold">
                                          <p:stCondLst>
                                            <p:cond delay="0"/>
                                          </p:stCondLst>
                                        </p:cTn>
                                        <p:tgtEl>
                                          <p:spTgt spid="136"/>
                                        </p:tgtEl>
                                        <p:attrNameLst>
                                          <p:attrName>style.visibility</p:attrName>
                                        </p:attrNameLst>
                                      </p:cBhvr>
                                      <p:to>
                                        <p:strVal val="visible"/>
                                      </p:to>
                                    </p:set>
                                    <p:anim calcmode="lin" valueType="num">
                                      <p:cBhvr additive="base">
                                        <p:cTn id="30" dur="500" fill="hold"/>
                                        <p:tgtEl>
                                          <p:spTgt spid="136"/>
                                        </p:tgtEl>
                                        <p:attrNameLst>
                                          <p:attrName>ppt_x</p:attrName>
                                        </p:attrNameLst>
                                      </p:cBhvr>
                                      <p:tavLst>
                                        <p:tav tm="0">
                                          <p:val>
                                            <p:strVal val="#ppt_x"/>
                                          </p:val>
                                        </p:tav>
                                        <p:tav tm="100000">
                                          <p:val>
                                            <p:strVal val="#ppt_x"/>
                                          </p:val>
                                        </p:tav>
                                      </p:tavLst>
                                    </p:anim>
                                    <p:anim calcmode="lin" valueType="num">
                                      <p:cBhvr additive="base">
                                        <p:cTn id="31" dur="500" fill="hold"/>
                                        <p:tgtEl>
                                          <p:spTgt spid="136"/>
                                        </p:tgtEl>
                                        <p:attrNameLst>
                                          <p:attrName>ppt_y</p:attrName>
                                        </p:attrNameLst>
                                      </p:cBhvr>
                                      <p:tavLst>
                                        <p:tav tm="0">
                                          <p:val>
                                            <p:strVal val="1+#ppt_h/2"/>
                                          </p:val>
                                        </p:tav>
                                        <p:tav tm="100000">
                                          <p:val>
                                            <p:strVal val="#ppt_y"/>
                                          </p:val>
                                        </p:tav>
                                      </p:tavLst>
                                    </p:anim>
                                  </p:childTnLst>
                                </p:cTn>
                              </p:par>
                            </p:childTnLst>
                          </p:cTn>
                        </p:par>
                        <p:par>
                          <p:cTn id="32" fill="hold">
                            <p:stCondLst>
                              <p:cond delay="2020"/>
                            </p:stCondLst>
                            <p:childTnLst>
                              <p:par>
                                <p:cTn id="33" presetID="2" presetClass="entr" presetSubtype="4" fill="hold" nodeType="after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500" fill="hold"/>
                                        <p:tgtEl>
                                          <p:spTgt spid="139"/>
                                        </p:tgtEl>
                                        <p:attrNameLst>
                                          <p:attrName>ppt_x</p:attrName>
                                        </p:attrNameLst>
                                      </p:cBhvr>
                                      <p:tavLst>
                                        <p:tav tm="0">
                                          <p:val>
                                            <p:strVal val="#ppt_x"/>
                                          </p:val>
                                        </p:tav>
                                        <p:tav tm="100000">
                                          <p:val>
                                            <p:strVal val="#ppt_x"/>
                                          </p:val>
                                        </p:tav>
                                      </p:tavLst>
                                    </p:anim>
                                    <p:anim calcmode="lin" valueType="num">
                                      <p:cBhvr additive="base">
                                        <p:cTn id="36" dur="500" fill="hold"/>
                                        <p:tgtEl>
                                          <p:spTgt spid="139"/>
                                        </p:tgtEl>
                                        <p:attrNameLst>
                                          <p:attrName>ppt_y</p:attrName>
                                        </p:attrNameLst>
                                      </p:cBhvr>
                                      <p:tavLst>
                                        <p:tav tm="0">
                                          <p:val>
                                            <p:strVal val="1+#ppt_h/2"/>
                                          </p:val>
                                        </p:tav>
                                        <p:tav tm="100000">
                                          <p:val>
                                            <p:strVal val="#ppt_y"/>
                                          </p:val>
                                        </p:tav>
                                      </p:tavLst>
                                    </p:anim>
                                  </p:childTnLst>
                                </p:cTn>
                              </p:par>
                            </p:childTnLst>
                          </p:cTn>
                        </p:par>
                        <p:par>
                          <p:cTn id="37" fill="hold">
                            <p:stCondLst>
                              <p:cond delay="2520"/>
                            </p:stCondLst>
                            <p:childTnLst>
                              <p:par>
                                <p:cTn id="38" presetID="2" presetClass="entr" presetSubtype="4" fill="hold" nodeType="afterEffect">
                                  <p:stCondLst>
                                    <p:cond delay="0"/>
                                  </p:stCondLst>
                                  <p:childTnLst>
                                    <p:set>
                                      <p:cBhvr>
                                        <p:cTn id="39" dur="1" fill="hold">
                                          <p:stCondLst>
                                            <p:cond delay="0"/>
                                          </p:stCondLst>
                                        </p:cTn>
                                        <p:tgtEl>
                                          <p:spTgt spid="121"/>
                                        </p:tgtEl>
                                        <p:attrNameLst>
                                          <p:attrName>style.visibility</p:attrName>
                                        </p:attrNameLst>
                                      </p:cBhvr>
                                      <p:to>
                                        <p:strVal val="visible"/>
                                      </p:to>
                                    </p:set>
                                    <p:anim calcmode="lin" valueType="num">
                                      <p:cBhvr additive="base">
                                        <p:cTn id="40" dur="500" fill="hold"/>
                                        <p:tgtEl>
                                          <p:spTgt spid="121"/>
                                        </p:tgtEl>
                                        <p:attrNameLst>
                                          <p:attrName>ppt_x</p:attrName>
                                        </p:attrNameLst>
                                      </p:cBhvr>
                                      <p:tavLst>
                                        <p:tav tm="0">
                                          <p:val>
                                            <p:strVal val="#ppt_x"/>
                                          </p:val>
                                        </p:tav>
                                        <p:tav tm="100000">
                                          <p:val>
                                            <p:strVal val="#ppt_x"/>
                                          </p:val>
                                        </p:tav>
                                      </p:tavLst>
                                    </p:anim>
                                    <p:anim calcmode="lin" valueType="num">
                                      <p:cBhvr additive="base">
                                        <p:cTn id="41" dur="500" fill="hold"/>
                                        <p:tgtEl>
                                          <p:spTgt spid="121"/>
                                        </p:tgtEl>
                                        <p:attrNameLst>
                                          <p:attrName>ppt_y</p:attrName>
                                        </p:attrNameLst>
                                      </p:cBhvr>
                                      <p:tavLst>
                                        <p:tav tm="0">
                                          <p:val>
                                            <p:strVal val="1+#ppt_h/2"/>
                                          </p:val>
                                        </p:tav>
                                        <p:tav tm="100000">
                                          <p:val>
                                            <p:strVal val="#ppt_y"/>
                                          </p:val>
                                        </p:tav>
                                      </p:tavLst>
                                    </p:anim>
                                  </p:childTnLst>
                                </p:cTn>
                              </p:par>
                            </p:childTnLst>
                          </p:cTn>
                        </p:par>
                        <p:par>
                          <p:cTn id="42" fill="hold">
                            <p:stCondLst>
                              <p:cond delay="3020"/>
                            </p:stCondLst>
                            <p:childTnLst>
                              <p:par>
                                <p:cTn id="43" presetID="2" presetClass="entr" presetSubtype="4" fill="hold" nodeType="afterEffect">
                                  <p:stCondLst>
                                    <p:cond delay="0"/>
                                  </p:stCondLst>
                                  <p:childTnLst>
                                    <p:set>
                                      <p:cBhvr>
                                        <p:cTn id="44" dur="1" fill="hold">
                                          <p:stCondLst>
                                            <p:cond delay="0"/>
                                          </p:stCondLst>
                                        </p:cTn>
                                        <p:tgtEl>
                                          <p:spTgt spid="155"/>
                                        </p:tgtEl>
                                        <p:attrNameLst>
                                          <p:attrName>style.visibility</p:attrName>
                                        </p:attrNameLst>
                                      </p:cBhvr>
                                      <p:to>
                                        <p:strVal val="visible"/>
                                      </p:to>
                                    </p:set>
                                    <p:anim calcmode="lin" valueType="num">
                                      <p:cBhvr additive="base">
                                        <p:cTn id="45" dur="500" fill="hold"/>
                                        <p:tgtEl>
                                          <p:spTgt spid="155"/>
                                        </p:tgtEl>
                                        <p:attrNameLst>
                                          <p:attrName>ppt_x</p:attrName>
                                        </p:attrNameLst>
                                      </p:cBhvr>
                                      <p:tavLst>
                                        <p:tav tm="0">
                                          <p:val>
                                            <p:strVal val="#ppt_x"/>
                                          </p:val>
                                        </p:tav>
                                        <p:tav tm="100000">
                                          <p:val>
                                            <p:strVal val="#ppt_x"/>
                                          </p:val>
                                        </p:tav>
                                      </p:tavLst>
                                    </p:anim>
                                    <p:anim calcmode="lin" valueType="num">
                                      <p:cBhvr additive="base">
                                        <p:cTn id="46" dur="500" fill="hold"/>
                                        <p:tgtEl>
                                          <p:spTgt spid="155"/>
                                        </p:tgtEl>
                                        <p:attrNameLst>
                                          <p:attrName>ppt_y</p:attrName>
                                        </p:attrNameLst>
                                      </p:cBhvr>
                                      <p:tavLst>
                                        <p:tav tm="0">
                                          <p:val>
                                            <p:strVal val="1+#ppt_h/2"/>
                                          </p:val>
                                        </p:tav>
                                        <p:tav tm="100000">
                                          <p:val>
                                            <p:strVal val="#ppt_y"/>
                                          </p:val>
                                        </p:tav>
                                      </p:tavLst>
                                    </p:anim>
                                  </p:childTnLst>
                                </p:cTn>
                              </p:par>
                            </p:childTnLst>
                          </p:cTn>
                        </p:par>
                        <p:par>
                          <p:cTn id="47" fill="hold">
                            <p:stCondLst>
                              <p:cond delay="3520"/>
                            </p:stCondLst>
                            <p:childTnLst>
                              <p:par>
                                <p:cTn id="48" presetID="2" presetClass="entr" presetSubtype="4" fill="hold" nodeType="afterEffect">
                                  <p:stCondLst>
                                    <p:cond delay="0"/>
                                  </p:stCondLst>
                                  <p:childTnLst>
                                    <p:set>
                                      <p:cBhvr>
                                        <p:cTn id="49" dur="1" fill="hold">
                                          <p:stCondLst>
                                            <p:cond delay="0"/>
                                          </p:stCondLst>
                                        </p:cTn>
                                        <p:tgtEl>
                                          <p:spTgt spid="125"/>
                                        </p:tgtEl>
                                        <p:attrNameLst>
                                          <p:attrName>style.visibility</p:attrName>
                                        </p:attrNameLst>
                                      </p:cBhvr>
                                      <p:to>
                                        <p:strVal val="visible"/>
                                      </p:to>
                                    </p:set>
                                    <p:anim calcmode="lin" valueType="num">
                                      <p:cBhvr additive="base">
                                        <p:cTn id="50" dur="500" fill="hold"/>
                                        <p:tgtEl>
                                          <p:spTgt spid="125"/>
                                        </p:tgtEl>
                                        <p:attrNameLst>
                                          <p:attrName>ppt_x</p:attrName>
                                        </p:attrNameLst>
                                      </p:cBhvr>
                                      <p:tavLst>
                                        <p:tav tm="0">
                                          <p:val>
                                            <p:strVal val="#ppt_x"/>
                                          </p:val>
                                        </p:tav>
                                        <p:tav tm="100000">
                                          <p:val>
                                            <p:strVal val="#ppt_x"/>
                                          </p:val>
                                        </p:tav>
                                      </p:tavLst>
                                    </p:anim>
                                    <p:anim calcmode="lin" valueType="num">
                                      <p:cBhvr additive="base">
                                        <p:cTn id="51" dur="500" fill="hold"/>
                                        <p:tgtEl>
                                          <p:spTgt spid="125"/>
                                        </p:tgtEl>
                                        <p:attrNameLst>
                                          <p:attrName>ppt_y</p:attrName>
                                        </p:attrNameLst>
                                      </p:cBhvr>
                                      <p:tavLst>
                                        <p:tav tm="0">
                                          <p:val>
                                            <p:strVal val="1+#ppt_h/2"/>
                                          </p:val>
                                        </p:tav>
                                        <p:tav tm="100000">
                                          <p:val>
                                            <p:strVal val="#ppt_y"/>
                                          </p:val>
                                        </p:tav>
                                      </p:tavLst>
                                    </p:anim>
                                  </p:childTnLst>
                                </p:cTn>
                              </p:par>
                            </p:childTnLst>
                          </p:cTn>
                        </p:par>
                        <p:par>
                          <p:cTn id="52" fill="hold">
                            <p:stCondLst>
                              <p:cond delay="4020"/>
                            </p:stCondLst>
                            <p:childTnLst>
                              <p:par>
                                <p:cTn id="53" presetID="2" presetClass="entr" presetSubtype="4" fill="hold" nodeType="afterEffect">
                                  <p:stCondLst>
                                    <p:cond delay="0"/>
                                  </p:stCondLst>
                                  <p:childTnLst>
                                    <p:set>
                                      <p:cBhvr>
                                        <p:cTn id="54" dur="1" fill="hold">
                                          <p:stCondLst>
                                            <p:cond delay="0"/>
                                          </p:stCondLst>
                                        </p:cTn>
                                        <p:tgtEl>
                                          <p:spTgt spid="149"/>
                                        </p:tgtEl>
                                        <p:attrNameLst>
                                          <p:attrName>style.visibility</p:attrName>
                                        </p:attrNameLst>
                                      </p:cBhvr>
                                      <p:to>
                                        <p:strVal val="visible"/>
                                      </p:to>
                                    </p:set>
                                    <p:anim calcmode="lin" valueType="num">
                                      <p:cBhvr additive="base">
                                        <p:cTn id="55" dur="500" fill="hold"/>
                                        <p:tgtEl>
                                          <p:spTgt spid="149"/>
                                        </p:tgtEl>
                                        <p:attrNameLst>
                                          <p:attrName>ppt_x</p:attrName>
                                        </p:attrNameLst>
                                      </p:cBhvr>
                                      <p:tavLst>
                                        <p:tav tm="0">
                                          <p:val>
                                            <p:strVal val="#ppt_x"/>
                                          </p:val>
                                        </p:tav>
                                        <p:tav tm="100000">
                                          <p:val>
                                            <p:strVal val="#ppt_x"/>
                                          </p:val>
                                        </p:tav>
                                      </p:tavLst>
                                    </p:anim>
                                    <p:anim calcmode="lin" valueType="num">
                                      <p:cBhvr additive="base">
                                        <p:cTn id="56" dur="500" fill="hold"/>
                                        <p:tgtEl>
                                          <p:spTgt spid="149"/>
                                        </p:tgtEl>
                                        <p:attrNameLst>
                                          <p:attrName>ppt_y</p:attrName>
                                        </p:attrNameLst>
                                      </p:cBhvr>
                                      <p:tavLst>
                                        <p:tav tm="0">
                                          <p:val>
                                            <p:strVal val="1+#ppt_h/2"/>
                                          </p:val>
                                        </p:tav>
                                        <p:tav tm="100000">
                                          <p:val>
                                            <p:strVal val="#ppt_y"/>
                                          </p:val>
                                        </p:tav>
                                      </p:tavLst>
                                    </p:anim>
                                  </p:childTnLst>
                                </p:cTn>
                              </p:par>
                            </p:childTnLst>
                          </p:cTn>
                        </p:par>
                        <p:par>
                          <p:cTn id="57" fill="hold">
                            <p:stCondLst>
                              <p:cond delay="4520"/>
                            </p:stCondLst>
                            <p:childTnLst>
                              <p:par>
                                <p:cTn id="58" presetID="0" presetClass="path" presetSubtype="0" accel="50000" decel="50000" fill="hold" grpId="1" nodeType="afterEffect">
                                  <p:stCondLst>
                                    <p:cond delay="0"/>
                                  </p:stCondLst>
                                  <p:childTnLst>
                                    <p:animMotion origin="layout" path="M 8.33333E-7 -4.07407E-6 C 0.29896 -0.11643 0.59805 -0.23263 0.76393 -0.28657 C 0.92969 -0.34074 0.96237 -0.33287 0.99492 -0.32476 " pathEditMode="relative" rAng="0" ptsTypes="AAA">
                                      <p:cBhvr>
                                        <p:cTn id="59" dur="2000" fill="hold"/>
                                        <p:tgtEl>
                                          <p:spTgt spid="69">
                                            <p:bg/>
                                          </p:spTgt>
                                        </p:tgtEl>
                                        <p:attrNameLst>
                                          <p:attrName>ppt_x</p:attrName>
                                          <p:attrName>ppt_y</p:attrName>
                                        </p:attrNameLst>
                                      </p:cBhvr>
                                      <p:rCtr x="49740" y="-16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allAtOnce" animBg="1"/>
      <p:bldP spid="69" grpId="1" build="allAtOnce" animBg="1"/>
      <p:bldP spid="89" grpId="0"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6816080" y="1916832"/>
            <a:ext cx="3528392" cy="1022176"/>
            <a:chOff x="5292080" y="1916832"/>
            <a:chExt cx="3528392" cy="1022176"/>
          </a:xfrm>
        </p:grpSpPr>
        <p:sp>
          <p:nvSpPr>
            <p:cNvPr id="86" name="Rounded Rectangle 85"/>
            <p:cNvSpPr/>
            <p:nvPr/>
          </p:nvSpPr>
          <p:spPr>
            <a:xfrm>
              <a:off x="5292080" y="1916832"/>
              <a:ext cx="3528392" cy="1022176"/>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15" name="TextBox 114"/>
            <p:cNvSpPr txBox="1"/>
            <p:nvPr/>
          </p:nvSpPr>
          <p:spPr>
            <a:xfrm>
              <a:off x="7178630" y="1916832"/>
              <a:ext cx="1508170" cy="338554"/>
            </a:xfrm>
            <a:prstGeom prst="rect">
              <a:avLst/>
            </a:prstGeom>
            <a:noFill/>
          </p:spPr>
          <p:txBody>
            <a:bodyPr wrap="none" rtlCol="0">
              <a:spAutoFit/>
            </a:bodyPr>
            <a:lstStyle/>
            <a:p>
              <a:r>
                <a:rPr lang="en-GB" sz="1600" dirty="0"/>
                <a:t>Path goes down</a:t>
              </a:r>
            </a:p>
          </p:txBody>
        </p:sp>
      </p:grpSp>
      <p:sp>
        <p:nvSpPr>
          <p:cNvPr id="2" name="Title 1"/>
          <p:cNvSpPr>
            <a:spLocks noGrp="1"/>
          </p:cNvSpPr>
          <p:nvPr>
            <p:ph type="title"/>
          </p:nvPr>
        </p:nvSpPr>
        <p:spPr/>
        <p:txBody>
          <a:bodyPr>
            <a:noAutofit/>
          </a:bodyPr>
          <a:lstStyle/>
          <a:p>
            <a:r>
              <a:rPr lang="en-US" dirty="0" smtClean="0"/>
              <a:t>VPN-v4: Load-Balance </a:t>
            </a:r>
            <a:r>
              <a:rPr lang="en-US" dirty="0"/>
              <a:t>Map: Path failure</a:t>
            </a:r>
          </a:p>
        </p:txBody>
      </p:sp>
      <p:sp>
        <p:nvSpPr>
          <p:cNvPr id="133" name="TextBox 132"/>
          <p:cNvSpPr txBox="1"/>
          <p:nvPr/>
        </p:nvSpPr>
        <p:spPr>
          <a:xfrm>
            <a:off x="1761165" y="6073170"/>
            <a:ext cx="7043992" cy="738664"/>
          </a:xfrm>
          <a:prstGeom prst="rect">
            <a:avLst/>
          </a:prstGeom>
          <a:solidFill>
            <a:srgbClr val="FFFFFF"/>
          </a:solidFill>
        </p:spPr>
        <p:txBody>
          <a:bodyPr wrap="square" rtlCol="0">
            <a:spAutoFit/>
          </a:bodyPr>
          <a:lstStyle/>
          <a:p>
            <a:pPr marL="285750" indent="-285750">
              <a:buFont typeface="Arial"/>
              <a:buChar char="•"/>
            </a:pPr>
            <a:r>
              <a:rPr lang="en-US" sz="1400" dirty="0">
                <a:latin typeface="+mj-lt"/>
              </a:rPr>
              <a:t>When a path becomes unusable the load-balance map is updated to replace that path with one that is usable.</a:t>
            </a:r>
          </a:p>
          <a:p>
            <a:pPr marL="285750" indent="-285750">
              <a:buFont typeface="Arial"/>
              <a:buChar char="•"/>
            </a:pPr>
            <a:r>
              <a:rPr lang="en-US" sz="1400" dirty="0">
                <a:latin typeface="+mj-lt"/>
              </a:rPr>
              <a:t>Since it is a shared structure, this has the effect of making the path unusable for each route</a:t>
            </a:r>
          </a:p>
        </p:txBody>
      </p:sp>
      <p:sp>
        <p:nvSpPr>
          <p:cNvPr id="40" name="Rectangle 39"/>
          <p:cNvSpPr/>
          <p:nvPr/>
        </p:nvSpPr>
        <p:spPr>
          <a:xfrm>
            <a:off x="2279576" y="1062535"/>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42" name="Rectangle 41"/>
          <p:cNvSpPr/>
          <p:nvPr/>
        </p:nvSpPr>
        <p:spPr>
          <a:xfrm>
            <a:off x="2279576" y="236220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45" name="Rectangle 44"/>
          <p:cNvSpPr/>
          <p:nvPr/>
        </p:nvSpPr>
        <p:spPr>
          <a:xfrm>
            <a:off x="2279576" y="390783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grpSp>
        <p:nvGrpSpPr>
          <p:cNvPr id="3" name="Group 69"/>
          <p:cNvGrpSpPr/>
          <p:nvPr/>
        </p:nvGrpSpPr>
        <p:grpSpPr>
          <a:xfrm>
            <a:off x="3791744" y="1062534"/>
            <a:ext cx="1224136" cy="770532"/>
            <a:chOff x="4427984" y="3573016"/>
            <a:chExt cx="1224136" cy="770532"/>
          </a:xfrm>
        </p:grpSpPr>
        <p:sp>
          <p:nvSpPr>
            <p:cNvPr id="71" name="Rectangle 70"/>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72" name="Rectangle 71"/>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44</a:t>
              </a:r>
            </a:p>
          </p:txBody>
        </p:sp>
        <p:sp>
          <p:nvSpPr>
            <p:cNvPr id="73" name="Rectangle 72"/>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45</a:t>
              </a:r>
            </a:p>
          </p:txBody>
        </p:sp>
        <p:sp>
          <p:nvSpPr>
            <p:cNvPr id="74" name="Rectangle 73"/>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46</a:t>
              </a:r>
            </a:p>
          </p:txBody>
        </p:sp>
      </p:grpSp>
      <p:grpSp>
        <p:nvGrpSpPr>
          <p:cNvPr id="4" name="Group 74"/>
          <p:cNvGrpSpPr/>
          <p:nvPr/>
        </p:nvGrpSpPr>
        <p:grpSpPr>
          <a:xfrm>
            <a:off x="3791744" y="2361109"/>
            <a:ext cx="1224136" cy="770532"/>
            <a:chOff x="4427984" y="3573016"/>
            <a:chExt cx="1224136" cy="770532"/>
          </a:xfrm>
        </p:grpSpPr>
        <p:sp>
          <p:nvSpPr>
            <p:cNvPr id="81" name="Rectangle 80"/>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82" name="Rectangle 81"/>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54</a:t>
              </a:r>
            </a:p>
          </p:txBody>
        </p:sp>
        <p:sp>
          <p:nvSpPr>
            <p:cNvPr id="84" name="Rectangle 83"/>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55</a:t>
              </a:r>
            </a:p>
          </p:txBody>
        </p:sp>
        <p:sp>
          <p:nvSpPr>
            <p:cNvPr id="85" name="Rectangle 84"/>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56</a:t>
              </a:r>
            </a:p>
          </p:txBody>
        </p:sp>
      </p:grpSp>
      <p:grpSp>
        <p:nvGrpSpPr>
          <p:cNvPr id="5" name="Group 85"/>
          <p:cNvGrpSpPr/>
          <p:nvPr/>
        </p:nvGrpSpPr>
        <p:grpSpPr>
          <a:xfrm>
            <a:off x="3791744" y="3907830"/>
            <a:ext cx="1224136" cy="770532"/>
            <a:chOff x="4427984" y="3573016"/>
            <a:chExt cx="1224136" cy="770532"/>
          </a:xfrm>
        </p:grpSpPr>
        <p:sp>
          <p:nvSpPr>
            <p:cNvPr id="88" name="Rectangle 87"/>
            <p:cNvSpPr/>
            <p:nvPr/>
          </p:nvSpPr>
          <p:spPr>
            <a:xfrm>
              <a:off x="4427984" y="3573016"/>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90" name="Rectangle 89"/>
            <p:cNvSpPr/>
            <p:nvPr/>
          </p:nvSpPr>
          <p:spPr>
            <a:xfrm>
              <a:off x="4427984" y="3765649"/>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64</a:t>
              </a:r>
            </a:p>
          </p:txBody>
        </p:sp>
        <p:sp>
          <p:nvSpPr>
            <p:cNvPr id="92" name="Rectangle 91"/>
            <p:cNvSpPr/>
            <p:nvPr/>
          </p:nvSpPr>
          <p:spPr>
            <a:xfrm>
              <a:off x="4427984" y="3958282"/>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64</a:t>
              </a:r>
            </a:p>
          </p:txBody>
        </p:sp>
        <p:sp>
          <p:nvSpPr>
            <p:cNvPr id="97" name="Rectangle 96"/>
            <p:cNvSpPr/>
            <p:nvPr/>
          </p:nvSpPr>
          <p:spPr>
            <a:xfrm>
              <a:off x="4427984" y="415091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Label 66</a:t>
              </a:r>
            </a:p>
          </p:txBody>
        </p:sp>
      </p:grpSp>
      <p:grpSp>
        <p:nvGrpSpPr>
          <p:cNvPr id="6" name="Group 106"/>
          <p:cNvGrpSpPr/>
          <p:nvPr/>
        </p:nvGrpSpPr>
        <p:grpSpPr>
          <a:xfrm>
            <a:off x="7032104" y="1214934"/>
            <a:ext cx="1224136" cy="385266"/>
            <a:chOff x="5508104" y="1214934"/>
            <a:chExt cx="1224136" cy="385266"/>
          </a:xfrm>
        </p:grpSpPr>
        <p:sp>
          <p:nvSpPr>
            <p:cNvPr id="100" name="Rectangle 9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01" name="Rectangle 10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grpSp>
        <p:nvGrpSpPr>
          <p:cNvPr id="7" name="Group 107"/>
          <p:cNvGrpSpPr/>
          <p:nvPr/>
        </p:nvGrpSpPr>
        <p:grpSpPr>
          <a:xfrm>
            <a:off x="7032104" y="2133600"/>
            <a:ext cx="1224136" cy="385266"/>
            <a:chOff x="5508104" y="1214934"/>
            <a:chExt cx="1224136" cy="385266"/>
          </a:xfrm>
        </p:grpSpPr>
        <p:sp>
          <p:nvSpPr>
            <p:cNvPr id="109" name="Rectangle 108"/>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10" name="Rectangle 109"/>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Ad1</a:t>
              </a:r>
              <a:endParaRPr lang="en-GB" sz="1200" dirty="0">
                <a:solidFill>
                  <a:schemeClr val="tx1"/>
                </a:solidFill>
              </a:endParaRPr>
            </a:p>
          </p:txBody>
        </p:sp>
      </p:grpSp>
      <p:grpSp>
        <p:nvGrpSpPr>
          <p:cNvPr id="8" name="Group 110"/>
          <p:cNvGrpSpPr/>
          <p:nvPr/>
        </p:nvGrpSpPr>
        <p:grpSpPr>
          <a:xfrm>
            <a:off x="7032104" y="3131641"/>
            <a:ext cx="1224136" cy="385266"/>
            <a:chOff x="5508104" y="1214934"/>
            <a:chExt cx="1224136" cy="385266"/>
          </a:xfrm>
        </p:grpSpPr>
        <p:sp>
          <p:nvSpPr>
            <p:cNvPr id="112" name="Rectangle 111"/>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13" name="Rectangle 112"/>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Adj2</a:t>
              </a:r>
              <a:endParaRPr lang="en-GB" sz="1200" dirty="0">
                <a:solidFill>
                  <a:schemeClr val="tx1"/>
                </a:solidFill>
              </a:endParaRPr>
            </a:p>
          </p:txBody>
        </p:sp>
      </p:grpSp>
      <p:cxnSp>
        <p:nvCxnSpPr>
          <p:cNvPr id="114" name="Straight Arrow Connector 113"/>
          <p:cNvCxnSpPr>
            <a:stCxn id="72" idx="3"/>
            <a:endCxn id="100" idx="1"/>
          </p:cNvCxnSpPr>
          <p:nvPr/>
        </p:nvCxnSpPr>
        <p:spPr>
          <a:xfrm flipV="1">
            <a:off x="5015880" y="1311252"/>
            <a:ext cx="2016224" cy="4023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73" idx="3"/>
            <a:endCxn id="109" idx="1"/>
          </p:cNvCxnSpPr>
          <p:nvPr/>
        </p:nvCxnSpPr>
        <p:spPr>
          <a:xfrm>
            <a:off x="5015880" y="1544117"/>
            <a:ext cx="2016224" cy="68580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a:stCxn id="74" idx="3"/>
            <a:endCxn id="112" idx="1"/>
          </p:cNvCxnSpPr>
          <p:nvPr/>
        </p:nvCxnSpPr>
        <p:spPr>
          <a:xfrm>
            <a:off x="5015880" y="1736750"/>
            <a:ext cx="2016224" cy="149120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a:stCxn id="40" idx="3"/>
            <a:endCxn id="71" idx="1"/>
          </p:cNvCxnSpPr>
          <p:nvPr/>
        </p:nvCxnSpPr>
        <p:spPr>
          <a:xfrm>
            <a:off x="3215680" y="1158851"/>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a:stCxn id="82" idx="3"/>
            <a:endCxn id="100" idx="1"/>
          </p:cNvCxnSpPr>
          <p:nvPr/>
        </p:nvCxnSpPr>
        <p:spPr>
          <a:xfrm flipV="1">
            <a:off x="5015880" y="1311251"/>
            <a:ext cx="2016224" cy="133880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a:stCxn id="84" idx="3"/>
            <a:endCxn id="109" idx="1"/>
          </p:cNvCxnSpPr>
          <p:nvPr/>
        </p:nvCxnSpPr>
        <p:spPr>
          <a:xfrm flipV="1">
            <a:off x="5015880" y="2229918"/>
            <a:ext cx="2016224" cy="612775"/>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85" idx="3"/>
            <a:endCxn id="112" idx="1"/>
          </p:cNvCxnSpPr>
          <p:nvPr/>
        </p:nvCxnSpPr>
        <p:spPr>
          <a:xfrm>
            <a:off x="5015880" y="3035326"/>
            <a:ext cx="2016224" cy="19263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90" idx="3"/>
            <a:endCxn id="100" idx="1"/>
          </p:cNvCxnSpPr>
          <p:nvPr/>
        </p:nvCxnSpPr>
        <p:spPr>
          <a:xfrm flipV="1">
            <a:off x="5015880" y="1311252"/>
            <a:ext cx="2016224" cy="2885529"/>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92" idx="3"/>
            <a:endCxn id="109" idx="1"/>
          </p:cNvCxnSpPr>
          <p:nvPr/>
        </p:nvCxnSpPr>
        <p:spPr>
          <a:xfrm flipV="1">
            <a:off x="5015880" y="2229917"/>
            <a:ext cx="2016224" cy="2159496"/>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97" idx="3"/>
            <a:endCxn id="112" idx="1"/>
          </p:cNvCxnSpPr>
          <p:nvPr/>
        </p:nvCxnSpPr>
        <p:spPr>
          <a:xfrm flipV="1">
            <a:off x="5015880" y="3227958"/>
            <a:ext cx="2016224" cy="1354088"/>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42" idx="3"/>
            <a:endCxn id="81" idx="1"/>
          </p:cNvCxnSpPr>
          <p:nvPr/>
        </p:nvCxnSpPr>
        <p:spPr>
          <a:xfrm flipV="1">
            <a:off x="3215680" y="2457427"/>
            <a:ext cx="576064" cy="1091"/>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a:stCxn id="45" idx="3"/>
            <a:endCxn id="88" idx="1"/>
          </p:cNvCxnSpPr>
          <p:nvPr/>
        </p:nvCxnSpPr>
        <p:spPr>
          <a:xfrm>
            <a:off x="3215680" y="4004147"/>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9" name="Group 162"/>
          <p:cNvGrpSpPr/>
          <p:nvPr/>
        </p:nvGrpSpPr>
        <p:grpSpPr>
          <a:xfrm>
            <a:off x="8805157" y="1407567"/>
            <a:ext cx="1224136" cy="385266"/>
            <a:chOff x="5508104" y="1214934"/>
            <a:chExt cx="1224136" cy="385266"/>
          </a:xfrm>
        </p:grpSpPr>
        <p:sp>
          <p:nvSpPr>
            <p:cNvPr id="164" name="Rectangle 163"/>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65" name="Rectangle 164"/>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166" name="Straight Arrow Connector 165"/>
          <p:cNvCxnSpPr>
            <a:stCxn id="101" idx="3"/>
            <a:endCxn id="164" idx="1"/>
          </p:cNvCxnSpPr>
          <p:nvPr/>
        </p:nvCxnSpPr>
        <p:spPr>
          <a:xfrm>
            <a:off x="8256241" y="1503884"/>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10" idx="3"/>
            <a:endCxn id="173" idx="1"/>
          </p:cNvCxnSpPr>
          <p:nvPr/>
        </p:nvCxnSpPr>
        <p:spPr>
          <a:xfrm>
            <a:off x="8256241" y="2422550"/>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10" name="Group 171"/>
          <p:cNvGrpSpPr/>
          <p:nvPr/>
        </p:nvGrpSpPr>
        <p:grpSpPr>
          <a:xfrm>
            <a:off x="8805157" y="2326233"/>
            <a:ext cx="1224136" cy="385266"/>
            <a:chOff x="5508104" y="1214934"/>
            <a:chExt cx="1224136" cy="385266"/>
          </a:xfrm>
        </p:grpSpPr>
        <p:sp>
          <p:nvSpPr>
            <p:cNvPr id="173" name="Rectangle 172"/>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74" name="Rectangle 173"/>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Eth1</a:t>
              </a:r>
              <a:endParaRPr lang="en-GB" sz="1200" dirty="0">
                <a:solidFill>
                  <a:schemeClr val="tx1"/>
                </a:solidFill>
              </a:endParaRPr>
            </a:p>
          </p:txBody>
        </p:sp>
      </p:grpSp>
      <p:grpSp>
        <p:nvGrpSpPr>
          <p:cNvPr id="11" name="Group 174"/>
          <p:cNvGrpSpPr/>
          <p:nvPr/>
        </p:nvGrpSpPr>
        <p:grpSpPr>
          <a:xfrm>
            <a:off x="8805157" y="3324274"/>
            <a:ext cx="1224136" cy="385266"/>
            <a:chOff x="5508104" y="1214934"/>
            <a:chExt cx="1224136" cy="385266"/>
          </a:xfrm>
        </p:grpSpPr>
        <p:sp>
          <p:nvSpPr>
            <p:cNvPr id="176" name="Rectangle 175"/>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177" name="Rectangle 176"/>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Eth2</a:t>
              </a:r>
            </a:p>
          </p:txBody>
        </p:sp>
      </p:grpSp>
      <p:cxnSp>
        <p:nvCxnSpPr>
          <p:cNvPr id="180" name="Straight Arrow Connector 179"/>
          <p:cNvCxnSpPr>
            <a:stCxn id="113" idx="3"/>
            <a:endCxn id="176" idx="1"/>
          </p:cNvCxnSpPr>
          <p:nvPr/>
        </p:nvCxnSpPr>
        <p:spPr>
          <a:xfrm>
            <a:off x="8256241" y="3420591"/>
            <a:ext cx="548917"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7040961" y="4234160"/>
            <a:ext cx="1512168" cy="770532"/>
            <a:chOff x="5516961" y="4234160"/>
            <a:chExt cx="1512168" cy="770532"/>
          </a:xfrm>
        </p:grpSpPr>
        <p:sp>
          <p:nvSpPr>
            <p:cNvPr id="56" name="Rectangle 55"/>
            <p:cNvSpPr/>
            <p:nvPr/>
          </p:nvSpPr>
          <p:spPr>
            <a:xfrm>
              <a:off x="5516961" y="4234160"/>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Load-balance-Map</a:t>
              </a:r>
            </a:p>
          </p:txBody>
        </p:sp>
        <p:sp>
          <p:nvSpPr>
            <p:cNvPr id="57" name="Rectangle 56"/>
            <p:cNvSpPr/>
            <p:nvPr/>
          </p:nvSpPr>
          <p:spPr>
            <a:xfrm>
              <a:off x="5516961" y="4426793"/>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1</a:t>
              </a:r>
            </a:p>
          </p:txBody>
        </p:sp>
        <p:sp>
          <p:nvSpPr>
            <p:cNvPr id="58" name="Rectangle 57"/>
            <p:cNvSpPr/>
            <p:nvPr/>
          </p:nvSpPr>
          <p:spPr>
            <a:xfrm>
              <a:off x="5516961" y="4619426"/>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2</a:t>
              </a:r>
            </a:p>
          </p:txBody>
        </p:sp>
        <p:sp>
          <p:nvSpPr>
            <p:cNvPr id="59" name="Rectangle 58"/>
            <p:cNvSpPr/>
            <p:nvPr/>
          </p:nvSpPr>
          <p:spPr>
            <a:xfrm>
              <a:off x="5516961" y="4812059"/>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3</a:t>
              </a:r>
            </a:p>
          </p:txBody>
        </p:sp>
      </p:grpSp>
      <p:cxnSp>
        <p:nvCxnSpPr>
          <p:cNvPr id="60" name="Straight Arrow Connector 59"/>
          <p:cNvCxnSpPr>
            <a:stCxn id="71" idx="3"/>
            <a:endCxn id="56" idx="1"/>
          </p:cNvCxnSpPr>
          <p:nvPr/>
        </p:nvCxnSpPr>
        <p:spPr>
          <a:xfrm>
            <a:off x="5015881" y="1158851"/>
            <a:ext cx="2025081" cy="3171626"/>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stCxn id="81" idx="3"/>
            <a:endCxn id="56" idx="1"/>
          </p:cNvCxnSpPr>
          <p:nvPr/>
        </p:nvCxnSpPr>
        <p:spPr>
          <a:xfrm>
            <a:off x="5015881" y="2457427"/>
            <a:ext cx="2025081" cy="1873051"/>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88" idx="3"/>
            <a:endCxn id="56" idx="1"/>
          </p:cNvCxnSpPr>
          <p:nvPr/>
        </p:nvCxnSpPr>
        <p:spPr>
          <a:xfrm>
            <a:off x="5015881" y="4004147"/>
            <a:ext cx="2025081" cy="326330"/>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1703512" y="4619427"/>
            <a:ext cx="1152128" cy="3105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Packet1</a:t>
            </a:r>
            <a:endParaRPr lang="en-GB" dirty="0"/>
          </a:p>
        </p:txBody>
      </p:sp>
      <p:grpSp>
        <p:nvGrpSpPr>
          <p:cNvPr id="13" name="Group 128"/>
          <p:cNvGrpSpPr/>
          <p:nvPr/>
        </p:nvGrpSpPr>
        <p:grpSpPr>
          <a:xfrm>
            <a:off x="1981200" y="3244774"/>
            <a:ext cx="1018456" cy="663056"/>
            <a:chOff x="457200" y="3244774"/>
            <a:chExt cx="1018456" cy="663056"/>
          </a:xfrm>
        </p:grpSpPr>
        <p:sp>
          <p:nvSpPr>
            <p:cNvPr id="70" name="Rounded Rectangle 69"/>
            <p:cNvSpPr/>
            <p:nvPr/>
          </p:nvSpPr>
          <p:spPr>
            <a:xfrm>
              <a:off x="457200" y="324477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Match</a:t>
              </a:r>
            </a:p>
          </p:txBody>
        </p:sp>
        <p:cxnSp>
          <p:nvCxnSpPr>
            <p:cNvPr id="76" name="Straight Arrow Connector 75"/>
            <p:cNvCxnSpPr>
              <a:stCxn id="70" idx="2"/>
              <a:endCxn id="45" idx="0"/>
            </p:cNvCxnSpPr>
            <p:nvPr/>
          </p:nvCxnSpPr>
          <p:spPr>
            <a:xfrm>
              <a:off x="966428" y="3516907"/>
              <a:ext cx="257200" cy="39092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0"/>
          <p:cNvGrpSpPr/>
          <p:nvPr/>
        </p:nvGrpSpPr>
        <p:grpSpPr>
          <a:xfrm>
            <a:off x="3215680" y="3227958"/>
            <a:ext cx="1188132" cy="679872"/>
            <a:chOff x="1691680" y="3227958"/>
            <a:chExt cx="1188132" cy="679872"/>
          </a:xfrm>
        </p:grpSpPr>
        <p:sp>
          <p:nvSpPr>
            <p:cNvPr id="80" name="Rounded Rectangle 79"/>
            <p:cNvSpPr/>
            <p:nvPr/>
          </p:nvSpPr>
          <p:spPr>
            <a:xfrm>
              <a:off x="1691680" y="322795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83" name="Straight Arrow Connector 82"/>
            <p:cNvCxnSpPr>
              <a:stCxn id="80" idx="2"/>
              <a:endCxn id="88" idx="0"/>
            </p:cNvCxnSpPr>
            <p:nvPr/>
          </p:nvCxnSpPr>
          <p:spPr>
            <a:xfrm>
              <a:off x="2200908" y="3500091"/>
              <a:ext cx="678904" cy="40773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89" name="TextBox 88"/>
          <p:cNvSpPr txBox="1"/>
          <p:nvPr/>
        </p:nvSpPr>
        <p:spPr>
          <a:xfrm>
            <a:off x="3863752" y="3500092"/>
            <a:ext cx="1250214" cy="276999"/>
          </a:xfrm>
          <a:prstGeom prst="rect">
            <a:avLst/>
          </a:prstGeom>
          <a:noFill/>
        </p:spPr>
        <p:txBody>
          <a:bodyPr wrap="none" rtlCol="0">
            <a:spAutoFit/>
          </a:bodyPr>
          <a:lstStyle/>
          <a:p>
            <a:r>
              <a:rPr lang="en-GB" sz="1200" dirty="0"/>
              <a:t>Result = bucket 2</a:t>
            </a:r>
          </a:p>
        </p:txBody>
      </p:sp>
      <p:grpSp>
        <p:nvGrpSpPr>
          <p:cNvPr id="15" name="Group 136"/>
          <p:cNvGrpSpPr/>
          <p:nvPr/>
        </p:nvGrpSpPr>
        <p:grpSpPr>
          <a:xfrm>
            <a:off x="4871865" y="4330477"/>
            <a:ext cx="2169097" cy="1026840"/>
            <a:chOff x="3347864" y="4330477"/>
            <a:chExt cx="2169097" cy="1026840"/>
          </a:xfrm>
        </p:grpSpPr>
        <p:sp>
          <p:nvSpPr>
            <p:cNvPr id="91" name="Rounded Rectangle 90"/>
            <p:cNvSpPr/>
            <p:nvPr/>
          </p:nvSpPr>
          <p:spPr>
            <a:xfrm>
              <a:off x="3347864" y="508518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Map</a:t>
              </a:r>
            </a:p>
          </p:txBody>
        </p:sp>
        <p:cxnSp>
          <p:nvCxnSpPr>
            <p:cNvPr id="93" name="Straight Arrow Connector 92"/>
            <p:cNvCxnSpPr>
              <a:stCxn id="91" idx="0"/>
              <a:endCxn id="56" idx="1"/>
            </p:cNvCxnSpPr>
            <p:nvPr/>
          </p:nvCxnSpPr>
          <p:spPr>
            <a:xfrm flipV="1">
              <a:off x="3857092" y="4330477"/>
              <a:ext cx="1659869" cy="75470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04" name="Group 103"/>
          <p:cNvGrpSpPr/>
          <p:nvPr/>
        </p:nvGrpSpPr>
        <p:grpSpPr>
          <a:xfrm>
            <a:off x="3791745" y="4196781"/>
            <a:ext cx="4761385" cy="1669459"/>
            <a:chOff x="2267744" y="4196780"/>
            <a:chExt cx="4761385" cy="1669459"/>
          </a:xfrm>
        </p:grpSpPr>
        <p:cxnSp>
          <p:nvCxnSpPr>
            <p:cNvPr id="103" name="Elbow Connector 102"/>
            <p:cNvCxnSpPr>
              <a:stCxn id="58" idx="3"/>
              <a:endCxn id="90" idx="1"/>
            </p:cNvCxnSpPr>
            <p:nvPr/>
          </p:nvCxnSpPr>
          <p:spPr>
            <a:xfrm flipH="1" flipV="1">
              <a:off x="2267744" y="4196780"/>
              <a:ext cx="4761385" cy="518963"/>
            </a:xfrm>
            <a:prstGeom prst="bentConnector5">
              <a:avLst>
                <a:gd name="adj1" fmla="val -4801"/>
                <a:gd name="adj2" fmla="val -244650"/>
                <a:gd name="adj3" fmla="val 10480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07" name="TextBox 106"/>
            <p:cNvSpPr txBox="1"/>
            <p:nvPr/>
          </p:nvSpPr>
          <p:spPr>
            <a:xfrm>
              <a:off x="3661974" y="5589240"/>
              <a:ext cx="1278555" cy="276999"/>
            </a:xfrm>
            <a:prstGeom prst="rect">
              <a:avLst/>
            </a:prstGeom>
            <a:noFill/>
          </p:spPr>
          <p:txBody>
            <a:bodyPr wrap="none" rtlCol="0">
              <a:spAutoFit/>
            </a:bodyPr>
            <a:lstStyle/>
            <a:p>
              <a:r>
                <a:rPr lang="en-GB" sz="1200" dirty="0"/>
                <a:t>Output= </a:t>
              </a:r>
              <a:r>
                <a:rPr lang="en-GB" sz="1200" dirty="0">
                  <a:solidFill>
                    <a:srgbClr val="FF0000"/>
                  </a:solidFill>
                </a:rPr>
                <a:t>Bucket 1</a:t>
              </a:r>
            </a:p>
          </p:txBody>
        </p:sp>
      </p:grpSp>
      <p:cxnSp>
        <p:nvCxnSpPr>
          <p:cNvPr id="121" name="Straight Arrow Connector 120"/>
          <p:cNvCxnSpPr>
            <a:stCxn id="90" idx="3"/>
            <a:endCxn id="101" idx="1"/>
          </p:cNvCxnSpPr>
          <p:nvPr/>
        </p:nvCxnSpPr>
        <p:spPr>
          <a:xfrm flipV="1">
            <a:off x="5015880" y="1503884"/>
            <a:ext cx="2016224" cy="269289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8278671" y="1544117"/>
            <a:ext cx="548917" cy="25298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7" name="Group 135"/>
          <p:cNvGrpSpPr/>
          <p:nvPr/>
        </p:nvGrpSpPr>
        <p:grpSpPr>
          <a:xfrm>
            <a:off x="5113967" y="3638591"/>
            <a:ext cx="1926995" cy="1077152"/>
            <a:chOff x="3589966" y="3638591"/>
            <a:chExt cx="1926995" cy="1077152"/>
          </a:xfrm>
        </p:grpSpPr>
        <p:cxnSp>
          <p:nvCxnSpPr>
            <p:cNvPr id="96" name="Straight Arrow Connector 95"/>
            <p:cNvCxnSpPr>
              <a:stCxn id="89" idx="3"/>
              <a:endCxn id="58" idx="1"/>
            </p:cNvCxnSpPr>
            <p:nvPr/>
          </p:nvCxnSpPr>
          <p:spPr>
            <a:xfrm>
              <a:off x="3589966" y="3638591"/>
              <a:ext cx="1926995" cy="107715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34" name="TextBox 133"/>
            <p:cNvSpPr txBox="1"/>
            <p:nvPr/>
          </p:nvSpPr>
          <p:spPr>
            <a:xfrm>
              <a:off x="4366320" y="4250913"/>
              <a:ext cx="511679" cy="276999"/>
            </a:xfrm>
            <a:prstGeom prst="rect">
              <a:avLst/>
            </a:prstGeom>
            <a:noFill/>
          </p:spPr>
          <p:txBody>
            <a:bodyPr wrap="none" rtlCol="0">
              <a:spAutoFit/>
            </a:bodyPr>
            <a:lstStyle/>
            <a:p>
              <a:r>
                <a:rPr lang="en-GB" sz="1200" dirty="0"/>
                <a:t>input</a:t>
              </a:r>
            </a:p>
          </p:txBody>
        </p:sp>
      </p:grpSp>
      <p:sp>
        <p:nvSpPr>
          <p:cNvPr id="87" name="Rectangle 86"/>
          <p:cNvSpPr/>
          <p:nvPr/>
        </p:nvSpPr>
        <p:spPr>
          <a:xfrm>
            <a:off x="7040961" y="4619427"/>
            <a:ext cx="1512168" cy="192633"/>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1</a:t>
            </a:r>
          </a:p>
        </p:txBody>
      </p:sp>
      <p:grpSp>
        <p:nvGrpSpPr>
          <p:cNvPr id="111" name="Group 110"/>
          <p:cNvGrpSpPr/>
          <p:nvPr/>
        </p:nvGrpSpPr>
        <p:grpSpPr>
          <a:xfrm>
            <a:off x="8553130" y="2427921"/>
            <a:ext cx="1791343" cy="2287823"/>
            <a:chOff x="7029129" y="2427920"/>
            <a:chExt cx="1791343" cy="2287823"/>
          </a:xfrm>
        </p:grpSpPr>
        <p:cxnSp>
          <p:nvCxnSpPr>
            <p:cNvPr id="106" name="Elbow Connector 105"/>
            <p:cNvCxnSpPr>
              <a:stCxn id="86" idx="3"/>
              <a:endCxn id="87" idx="3"/>
            </p:cNvCxnSpPr>
            <p:nvPr/>
          </p:nvCxnSpPr>
          <p:spPr>
            <a:xfrm flipH="1">
              <a:off x="7029129" y="2427920"/>
              <a:ext cx="1791343" cy="2287823"/>
            </a:xfrm>
            <a:prstGeom prst="bentConnector3">
              <a:avLst>
                <a:gd name="adj1" fmla="val -1276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7849583" y="4401363"/>
              <a:ext cx="837217" cy="276999"/>
            </a:xfrm>
            <a:prstGeom prst="rect">
              <a:avLst/>
            </a:prstGeom>
            <a:noFill/>
          </p:spPr>
          <p:txBody>
            <a:bodyPr wrap="none" rtlCol="0">
              <a:spAutoFit/>
            </a:bodyPr>
            <a:lstStyle/>
            <a:p>
              <a:r>
                <a:rPr lang="en-GB" sz="1200" dirty="0"/>
                <a:t>Map </a:t>
              </a:r>
              <a:r>
                <a:rPr lang="en-GB" sz="1200" dirty="0" err="1"/>
                <a:t>Fixup</a:t>
              </a:r>
              <a:endParaRPr lang="en-GB" sz="1200" dirty="0"/>
            </a:p>
          </p:txBody>
        </p:sp>
      </p:grpSp>
      <p:grpSp>
        <p:nvGrpSpPr>
          <p:cNvPr id="132" name="Group 131"/>
          <p:cNvGrpSpPr/>
          <p:nvPr/>
        </p:nvGrpSpPr>
        <p:grpSpPr>
          <a:xfrm>
            <a:off x="7644173" y="523478"/>
            <a:ext cx="1670213" cy="691456"/>
            <a:chOff x="6120172" y="523478"/>
            <a:chExt cx="1670213" cy="691456"/>
          </a:xfrm>
        </p:grpSpPr>
        <p:sp>
          <p:nvSpPr>
            <p:cNvPr id="119" name="Rounded Rectangle 118"/>
            <p:cNvSpPr/>
            <p:nvPr/>
          </p:nvSpPr>
          <p:spPr>
            <a:xfrm>
              <a:off x="6771929" y="52347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122" name="Straight Arrow Connector 121"/>
            <p:cNvCxnSpPr>
              <a:stCxn id="119" idx="2"/>
              <a:endCxn id="100" idx="0"/>
            </p:cNvCxnSpPr>
            <p:nvPr/>
          </p:nvCxnSpPr>
          <p:spPr>
            <a:xfrm flipH="1">
              <a:off x="6120172" y="795611"/>
              <a:ext cx="1160985" cy="41932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9010837" y="955205"/>
            <a:ext cx="1018456" cy="452363"/>
            <a:chOff x="8172400" y="1970187"/>
            <a:chExt cx="1018456" cy="452363"/>
          </a:xfrm>
        </p:grpSpPr>
        <p:sp>
          <p:nvSpPr>
            <p:cNvPr id="129" name="Rounded Rectangle 128"/>
            <p:cNvSpPr/>
            <p:nvPr/>
          </p:nvSpPr>
          <p:spPr>
            <a:xfrm>
              <a:off x="8172400" y="1970187"/>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TX</a:t>
              </a:r>
            </a:p>
          </p:txBody>
        </p:sp>
        <p:cxnSp>
          <p:nvCxnSpPr>
            <p:cNvPr id="131" name="Straight Arrow Connector 130"/>
            <p:cNvCxnSpPr>
              <a:stCxn id="129" idx="2"/>
            </p:cNvCxnSpPr>
            <p:nvPr/>
          </p:nvCxnSpPr>
          <p:spPr>
            <a:xfrm flipH="1">
              <a:off x="8505293" y="2242320"/>
              <a:ext cx="176335" cy="18023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74428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additive="base">
                                        <p:cTn id="7" dur="500" fill="hold"/>
                                        <p:tgtEl>
                                          <p:spTgt spid="111"/>
                                        </p:tgtEl>
                                        <p:attrNameLst>
                                          <p:attrName>ppt_x</p:attrName>
                                        </p:attrNameLst>
                                      </p:cBhvr>
                                      <p:tavLst>
                                        <p:tav tm="0">
                                          <p:val>
                                            <p:strVal val="#ppt_x"/>
                                          </p:val>
                                        </p:tav>
                                        <p:tav tm="100000">
                                          <p:val>
                                            <p:strVal val="#ppt_x"/>
                                          </p:val>
                                        </p:tav>
                                      </p:tavLst>
                                    </p:anim>
                                    <p:anim calcmode="lin" valueType="num">
                                      <p:cBhvr additive="base">
                                        <p:cTn id="8" dur="500" fill="hold"/>
                                        <p:tgtEl>
                                          <p:spTgt spid="1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7">
                                            <p:bg/>
                                          </p:spTgt>
                                        </p:tgtEl>
                                        <p:attrNameLst>
                                          <p:attrName>style.visibility</p:attrName>
                                        </p:attrNameLst>
                                      </p:cBhvr>
                                      <p:to>
                                        <p:strVal val="visible"/>
                                      </p:to>
                                    </p:set>
                                    <p:anim calcmode="lin" valueType="num">
                                      <p:cBhvr additive="base">
                                        <p:cTn id="12" dur="500" fill="hold"/>
                                        <p:tgtEl>
                                          <p:spTgt spid="87">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87">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7">
                                            <p:txEl>
                                              <p:pRg st="0" end="0"/>
                                            </p:txEl>
                                          </p:spTgt>
                                        </p:tgtEl>
                                        <p:attrNameLst>
                                          <p:attrName>style.visibility</p:attrName>
                                        </p:attrNameLst>
                                      </p:cBhvr>
                                      <p:to>
                                        <p:strVal val="visible"/>
                                      </p:to>
                                    </p:set>
                                    <p:anim calcmode="lin" valueType="num">
                                      <p:cBhvr additive="base">
                                        <p:cTn id="17"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9">
                                            <p:bg/>
                                          </p:spTgt>
                                        </p:tgtEl>
                                        <p:attrNameLst>
                                          <p:attrName>style.visibility</p:attrName>
                                        </p:attrNameLst>
                                      </p:cBhvr>
                                      <p:to>
                                        <p:strVal val="visible"/>
                                      </p:to>
                                    </p:set>
                                    <p:anim calcmode="lin" valueType="num">
                                      <p:cBhvr additive="base">
                                        <p:cTn id="22" dur="500" fill="hold"/>
                                        <p:tgtEl>
                                          <p:spTgt spid="69">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69">
                                            <p:bg/>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9">
                                            <p:txEl>
                                              <p:pRg st="0" end="0"/>
                                            </p:txEl>
                                          </p:spTgt>
                                        </p:tgtEl>
                                        <p:attrNameLst>
                                          <p:attrName>style.visibility</p:attrName>
                                        </p:attrNameLst>
                                      </p:cBhvr>
                                      <p:to>
                                        <p:strVal val="visible"/>
                                      </p:to>
                                    </p:set>
                                    <p:anim calcmode="lin" valueType="num">
                                      <p:cBhvr additive="base">
                                        <p:cTn id="27"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89">
                                            <p:txEl>
                                              <p:pRg st="0" end="0"/>
                                            </p:txEl>
                                          </p:spTgt>
                                        </p:tgtEl>
                                        <p:attrNameLst>
                                          <p:attrName>style.visibility</p:attrName>
                                        </p:attrNameLst>
                                      </p:cBhvr>
                                      <p:to>
                                        <p:strVal val="visible"/>
                                      </p:to>
                                    </p:set>
                                    <p:anim calcmode="lin" valueType="num">
                                      <p:cBhvr additive="base">
                                        <p:cTn id="42" dur="5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9">
                                            <p:txEl>
                                              <p:pRg st="0" end="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104"/>
                                        </p:tgtEl>
                                        <p:attrNameLst>
                                          <p:attrName>style.visibility</p:attrName>
                                        </p:attrNameLst>
                                      </p:cBhvr>
                                      <p:to>
                                        <p:strVal val="visible"/>
                                      </p:to>
                                    </p:set>
                                    <p:anim calcmode="lin" valueType="num">
                                      <p:cBhvr additive="base">
                                        <p:cTn id="57" dur="500" fill="hold"/>
                                        <p:tgtEl>
                                          <p:spTgt spid="104"/>
                                        </p:tgtEl>
                                        <p:attrNameLst>
                                          <p:attrName>ppt_x</p:attrName>
                                        </p:attrNameLst>
                                      </p:cBhvr>
                                      <p:tavLst>
                                        <p:tav tm="0">
                                          <p:val>
                                            <p:strVal val="#ppt_x"/>
                                          </p:val>
                                        </p:tav>
                                        <p:tav tm="100000">
                                          <p:val>
                                            <p:strVal val="#ppt_x"/>
                                          </p:val>
                                        </p:tav>
                                      </p:tavLst>
                                    </p:anim>
                                    <p:anim calcmode="lin" valueType="num">
                                      <p:cBhvr additive="base">
                                        <p:cTn id="58" dur="500" fill="hold"/>
                                        <p:tgtEl>
                                          <p:spTgt spid="104"/>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121"/>
                                        </p:tgtEl>
                                        <p:attrNameLst>
                                          <p:attrName>style.visibility</p:attrName>
                                        </p:attrNameLst>
                                      </p:cBhvr>
                                      <p:to>
                                        <p:strVal val="visible"/>
                                      </p:to>
                                    </p:set>
                                    <p:anim calcmode="lin" valueType="num">
                                      <p:cBhvr additive="base">
                                        <p:cTn id="62" dur="500" fill="hold"/>
                                        <p:tgtEl>
                                          <p:spTgt spid="121"/>
                                        </p:tgtEl>
                                        <p:attrNameLst>
                                          <p:attrName>ppt_x</p:attrName>
                                        </p:attrNameLst>
                                      </p:cBhvr>
                                      <p:tavLst>
                                        <p:tav tm="0">
                                          <p:val>
                                            <p:strVal val="#ppt_x"/>
                                          </p:val>
                                        </p:tav>
                                        <p:tav tm="100000">
                                          <p:val>
                                            <p:strVal val="#ppt_x"/>
                                          </p:val>
                                        </p:tav>
                                      </p:tavLst>
                                    </p:anim>
                                    <p:anim calcmode="lin" valueType="num">
                                      <p:cBhvr additive="base">
                                        <p:cTn id="63" dur="500" fill="hold"/>
                                        <p:tgtEl>
                                          <p:spTgt spid="121"/>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132"/>
                                        </p:tgtEl>
                                        <p:attrNameLst>
                                          <p:attrName>style.visibility</p:attrName>
                                        </p:attrNameLst>
                                      </p:cBhvr>
                                      <p:to>
                                        <p:strVal val="visible"/>
                                      </p:to>
                                    </p:set>
                                    <p:anim calcmode="lin" valueType="num">
                                      <p:cBhvr additive="base">
                                        <p:cTn id="67" dur="500" fill="hold"/>
                                        <p:tgtEl>
                                          <p:spTgt spid="132"/>
                                        </p:tgtEl>
                                        <p:attrNameLst>
                                          <p:attrName>ppt_x</p:attrName>
                                        </p:attrNameLst>
                                      </p:cBhvr>
                                      <p:tavLst>
                                        <p:tav tm="0">
                                          <p:val>
                                            <p:strVal val="#ppt_x"/>
                                          </p:val>
                                        </p:tav>
                                        <p:tav tm="100000">
                                          <p:val>
                                            <p:strVal val="#ppt_x"/>
                                          </p:val>
                                        </p:tav>
                                      </p:tavLst>
                                    </p:anim>
                                    <p:anim calcmode="lin" valueType="num">
                                      <p:cBhvr additive="base">
                                        <p:cTn id="68" dur="500" fill="hold"/>
                                        <p:tgtEl>
                                          <p:spTgt spid="13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125"/>
                                        </p:tgtEl>
                                        <p:attrNameLst>
                                          <p:attrName>style.visibility</p:attrName>
                                        </p:attrNameLst>
                                      </p:cBhvr>
                                      <p:to>
                                        <p:strVal val="visible"/>
                                      </p:to>
                                    </p:set>
                                    <p:anim calcmode="lin" valueType="num">
                                      <p:cBhvr additive="base">
                                        <p:cTn id="72" dur="500" fill="hold"/>
                                        <p:tgtEl>
                                          <p:spTgt spid="125"/>
                                        </p:tgtEl>
                                        <p:attrNameLst>
                                          <p:attrName>ppt_x</p:attrName>
                                        </p:attrNameLst>
                                      </p:cBhvr>
                                      <p:tavLst>
                                        <p:tav tm="0">
                                          <p:val>
                                            <p:strVal val="#ppt_x"/>
                                          </p:val>
                                        </p:tav>
                                        <p:tav tm="100000">
                                          <p:val>
                                            <p:strVal val="#ppt_x"/>
                                          </p:val>
                                        </p:tav>
                                      </p:tavLst>
                                    </p:anim>
                                    <p:anim calcmode="lin" valueType="num">
                                      <p:cBhvr additive="base">
                                        <p:cTn id="73" dur="500" fill="hold"/>
                                        <p:tgtEl>
                                          <p:spTgt spid="12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nodeType="afterEffect">
                                  <p:stCondLst>
                                    <p:cond delay="0"/>
                                  </p:stCondLst>
                                  <p:childTnLst>
                                    <p:set>
                                      <p:cBhvr>
                                        <p:cTn id="76" dur="1" fill="hold">
                                          <p:stCondLst>
                                            <p:cond delay="0"/>
                                          </p:stCondLst>
                                        </p:cTn>
                                        <p:tgtEl>
                                          <p:spTgt spid="128"/>
                                        </p:tgtEl>
                                        <p:attrNameLst>
                                          <p:attrName>style.visibility</p:attrName>
                                        </p:attrNameLst>
                                      </p:cBhvr>
                                      <p:to>
                                        <p:strVal val="visible"/>
                                      </p:to>
                                    </p:set>
                                    <p:anim calcmode="lin" valueType="num">
                                      <p:cBhvr additive="base">
                                        <p:cTn id="77" dur="500" fill="hold"/>
                                        <p:tgtEl>
                                          <p:spTgt spid="128"/>
                                        </p:tgtEl>
                                        <p:attrNameLst>
                                          <p:attrName>ppt_x</p:attrName>
                                        </p:attrNameLst>
                                      </p:cBhvr>
                                      <p:tavLst>
                                        <p:tav tm="0">
                                          <p:val>
                                            <p:strVal val="#ppt_x"/>
                                          </p:val>
                                        </p:tav>
                                        <p:tav tm="100000">
                                          <p:val>
                                            <p:strVal val="#ppt_x"/>
                                          </p:val>
                                        </p:tav>
                                      </p:tavLst>
                                    </p:anim>
                                    <p:anim calcmode="lin" valueType="num">
                                      <p:cBhvr additive="base">
                                        <p:cTn id="78" dur="500" fill="hold"/>
                                        <p:tgtEl>
                                          <p:spTgt spid="128"/>
                                        </p:tgtEl>
                                        <p:attrNameLst>
                                          <p:attrName>ppt_y</p:attrName>
                                        </p:attrNameLst>
                                      </p:cBhvr>
                                      <p:tavLst>
                                        <p:tav tm="0">
                                          <p:val>
                                            <p:strVal val="1+#ppt_h/2"/>
                                          </p:val>
                                        </p:tav>
                                        <p:tav tm="100000">
                                          <p:val>
                                            <p:strVal val="#ppt_y"/>
                                          </p:val>
                                        </p:tav>
                                      </p:tavLst>
                                    </p:anim>
                                  </p:childTnLst>
                                </p:cTn>
                              </p:par>
                            </p:childTnLst>
                          </p:cTn>
                        </p:par>
                        <p:par>
                          <p:cTn id="79" fill="hold">
                            <p:stCondLst>
                              <p:cond delay="7500"/>
                            </p:stCondLst>
                            <p:childTnLst>
                              <p:par>
                                <p:cTn id="80" presetID="0" presetClass="path" presetSubtype="0" accel="50000" decel="50000" fill="hold" grpId="1" nodeType="afterEffect">
                                  <p:stCondLst>
                                    <p:cond delay="0"/>
                                  </p:stCondLst>
                                  <p:childTnLst>
                                    <p:animMotion origin="layout" path="M 0 0 C 0.11337 -0.16173 0.22691 -0.32346 0.37222 -0.40097 C 0.51754 -0.47848 0.69479 -0.47177 0.87222 -0.46483 " pathEditMode="relative" ptsTypes="aaA">
                                      <p:cBhvr>
                                        <p:cTn id="81" dur="2000" fill="hold"/>
                                        <p:tgtEl>
                                          <p:spTgt spid="69">
                                            <p:bg/>
                                          </p:spTgt>
                                        </p:tgtEl>
                                        <p:attrNameLst>
                                          <p:attrName>ppt_x</p:attrName>
                                          <p:attrName>ppt_y</p:attrName>
                                        </p:attrNameLst>
                                      </p:cBhvr>
                                    </p:animMotion>
                                  </p:childTnLst>
                                </p:cTn>
                              </p:par>
                            </p:childTnLst>
                          </p:cTn>
                        </p:par>
                        <p:par>
                          <p:cTn id="82" fill="hold">
                            <p:stCondLst>
                              <p:cond delay="9500"/>
                            </p:stCondLst>
                            <p:childTnLst>
                              <p:par>
                                <p:cTn id="83" presetID="0" presetClass="path" presetSubtype="0" accel="50000" decel="50000" fill="hold" grpId="1" nodeType="afterEffect">
                                  <p:stCondLst>
                                    <p:cond delay="0"/>
                                  </p:stCondLst>
                                  <p:childTnLst>
                                    <p:animMotion origin="layout" path="M 0 0 C 0.11337 -0.16173 0.22691 -0.32346 0.37222 -0.40097 C 0.51754 -0.47848 0.69479 -0.47177 0.87222 -0.46483 " pathEditMode="relative" ptsTypes="aaA">
                                      <p:cBhvr>
                                        <p:cTn id="84" dur="2000" fill="hold"/>
                                        <p:tgtEl>
                                          <p:spTgt spid="69">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allAtOnce" animBg="1"/>
      <p:bldP spid="69" grpId="1" build="allAtOnce" animBg="1"/>
      <p:bldP spid="89" grpId="0" build="allAtOnce"/>
      <p:bldP spid="87" grpId="0" build="allAtOnce"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noAutofit/>
          </a:bodyPr>
          <a:lstStyle/>
          <a:p>
            <a:r>
              <a:rPr lang="en-US" dirty="0" smtClean="0"/>
              <a:t>VPN-v4: Load-Balance </a:t>
            </a:r>
            <a:r>
              <a:rPr lang="en-US" dirty="0"/>
              <a:t>Map: LISP</a:t>
            </a:r>
          </a:p>
        </p:txBody>
      </p:sp>
      <p:sp>
        <p:nvSpPr>
          <p:cNvPr id="10" name="TextBox 9"/>
          <p:cNvSpPr txBox="1"/>
          <p:nvPr/>
        </p:nvSpPr>
        <p:spPr>
          <a:xfrm>
            <a:off x="1761165" y="6073170"/>
            <a:ext cx="7043992" cy="523220"/>
          </a:xfrm>
          <a:prstGeom prst="rect">
            <a:avLst/>
          </a:prstGeom>
          <a:solidFill>
            <a:srgbClr val="FFFFFF"/>
          </a:solidFill>
        </p:spPr>
        <p:txBody>
          <a:bodyPr wrap="square" rtlCol="0">
            <a:spAutoFit/>
          </a:bodyPr>
          <a:lstStyle/>
          <a:p>
            <a:pPr marL="285750" indent="-285750">
              <a:buFont typeface="Arial"/>
              <a:buChar char="•"/>
            </a:pPr>
            <a:r>
              <a:rPr lang="en-US" sz="1400" dirty="0">
                <a:latin typeface="+mj-lt"/>
              </a:rPr>
              <a:t>Adjacencies on the LISP tunnel apply the LISP tunnel encapsulation.</a:t>
            </a:r>
          </a:p>
          <a:p>
            <a:pPr marL="285750" indent="-285750">
              <a:buFont typeface="Arial"/>
              <a:buChar char="•"/>
            </a:pPr>
            <a:r>
              <a:rPr lang="en-US" sz="1400" dirty="0">
                <a:latin typeface="+mj-lt"/>
              </a:rPr>
              <a:t>They point to the load-balance object to reach the tunnel’s destination in the underlay.</a:t>
            </a:r>
          </a:p>
        </p:txBody>
      </p:sp>
      <p:sp>
        <p:nvSpPr>
          <p:cNvPr id="11" name="Rectangle 10"/>
          <p:cNvSpPr/>
          <p:nvPr/>
        </p:nvSpPr>
        <p:spPr>
          <a:xfrm>
            <a:off x="2109900" y="1978026"/>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12" name="Rectangle 11"/>
          <p:cNvSpPr/>
          <p:nvPr/>
        </p:nvSpPr>
        <p:spPr>
          <a:xfrm>
            <a:off x="2279576" y="390783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13" name="Rectangle 12"/>
          <p:cNvSpPr/>
          <p:nvPr/>
        </p:nvSpPr>
        <p:spPr>
          <a:xfrm>
            <a:off x="3622068" y="197693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4" name="Rectangle 13"/>
          <p:cNvSpPr/>
          <p:nvPr/>
        </p:nvSpPr>
        <p:spPr>
          <a:xfrm>
            <a:off x="3622068" y="2169568"/>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sp>
        <p:nvSpPr>
          <p:cNvPr id="15" name="Rectangle 14"/>
          <p:cNvSpPr/>
          <p:nvPr/>
        </p:nvSpPr>
        <p:spPr>
          <a:xfrm>
            <a:off x="3622068" y="2362201"/>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sp>
        <p:nvSpPr>
          <p:cNvPr id="16" name="Rectangle 15"/>
          <p:cNvSpPr/>
          <p:nvPr/>
        </p:nvSpPr>
        <p:spPr>
          <a:xfrm>
            <a:off x="3791744" y="3907831"/>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7" name="Rectangle 16"/>
          <p:cNvSpPr/>
          <p:nvPr/>
        </p:nvSpPr>
        <p:spPr>
          <a:xfrm>
            <a:off x="3791744" y="410046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sp>
        <p:nvSpPr>
          <p:cNvPr id="18" name="Rectangle 17"/>
          <p:cNvSpPr/>
          <p:nvPr/>
        </p:nvSpPr>
        <p:spPr>
          <a:xfrm>
            <a:off x="3791744" y="429309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grpSp>
        <p:nvGrpSpPr>
          <p:cNvPr id="19" name="Group 106"/>
          <p:cNvGrpSpPr/>
          <p:nvPr/>
        </p:nvGrpSpPr>
        <p:grpSpPr>
          <a:xfrm>
            <a:off x="8805157" y="2539678"/>
            <a:ext cx="1224136" cy="385266"/>
            <a:chOff x="5508104" y="1214934"/>
            <a:chExt cx="1224136" cy="385266"/>
          </a:xfrm>
        </p:grpSpPr>
        <p:sp>
          <p:nvSpPr>
            <p:cNvPr id="20" name="Rectangle 1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21" name="Rectangle 2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cxnSp>
        <p:nvCxnSpPr>
          <p:cNvPr id="28" name="Straight Arrow Connector 27"/>
          <p:cNvCxnSpPr>
            <a:stCxn id="14" idx="3"/>
            <a:endCxn id="40" idx="1"/>
          </p:cNvCxnSpPr>
          <p:nvPr/>
        </p:nvCxnSpPr>
        <p:spPr>
          <a:xfrm>
            <a:off x="4846205" y="2265884"/>
            <a:ext cx="1555795" cy="156666"/>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5" idx="3"/>
            <a:endCxn id="43" idx="1"/>
          </p:cNvCxnSpPr>
          <p:nvPr/>
        </p:nvCxnSpPr>
        <p:spPr>
          <a:xfrm>
            <a:off x="4846205" y="2458517"/>
            <a:ext cx="1555795" cy="987442"/>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3"/>
            <a:endCxn id="40" idx="1"/>
          </p:cNvCxnSpPr>
          <p:nvPr/>
        </p:nvCxnSpPr>
        <p:spPr>
          <a:xfrm flipV="1">
            <a:off x="5015881" y="2422550"/>
            <a:ext cx="1386119" cy="177423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8" idx="3"/>
            <a:endCxn id="43" idx="1"/>
          </p:cNvCxnSpPr>
          <p:nvPr/>
        </p:nvCxnSpPr>
        <p:spPr>
          <a:xfrm flipV="1">
            <a:off x="5015881" y="3445959"/>
            <a:ext cx="1386119" cy="943454"/>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1" idx="3"/>
            <a:endCxn id="13" idx="1"/>
          </p:cNvCxnSpPr>
          <p:nvPr/>
        </p:nvCxnSpPr>
        <p:spPr>
          <a:xfrm flipV="1">
            <a:off x="3046004" y="2073252"/>
            <a:ext cx="576064" cy="1091"/>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3"/>
            <a:endCxn id="16" idx="1"/>
          </p:cNvCxnSpPr>
          <p:nvPr/>
        </p:nvCxnSpPr>
        <p:spPr>
          <a:xfrm>
            <a:off x="3215680" y="4004147"/>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34" name="Group 162"/>
          <p:cNvGrpSpPr/>
          <p:nvPr/>
        </p:nvGrpSpPr>
        <p:grpSpPr>
          <a:xfrm>
            <a:off x="8805157" y="1214935"/>
            <a:ext cx="1224136" cy="385266"/>
            <a:chOff x="5508104" y="1214934"/>
            <a:chExt cx="1224136" cy="385266"/>
          </a:xfrm>
        </p:grpSpPr>
        <p:sp>
          <p:nvSpPr>
            <p:cNvPr id="35" name="Rectangle 34"/>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36" name="Rectangle 35"/>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37" name="Straight Arrow Connector 36"/>
          <p:cNvCxnSpPr>
            <a:stCxn id="20" idx="0"/>
            <a:endCxn id="36" idx="2"/>
          </p:cNvCxnSpPr>
          <p:nvPr/>
        </p:nvCxnSpPr>
        <p:spPr>
          <a:xfrm flipV="1">
            <a:off x="9417225" y="1600202"/>
            <a:ext cx="0" cy="939477"/>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39" name="Group 171"/>
          <p:cNvGrpSpPr/>
          <p:nvPr/>
        </p:nvGrpSpPr>
        <p:grpSpPr>
          <a:xfrm>
            <a:off x="6401999" y="2326233"/>
            <a:ext cx="1224136" cy="385266"/>
            <a:chOff x="5508104" y="1214934"/>
            <a:chExt cx="1224136" cy="385266"/>
          </a:xfrm>
        </p:grpSpPr>
        <p:sp>
          <p:nvSpPr>
            <p:cNvPr id="40" name="Rectangle 3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41" name="Rectangle 4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LISP-</a:t>
              </a:r>
              <a:r>
                <a:rPr lang="en-GB" sz="1200" dirty="0" err="1">
                  <a:solidFill>
                    <a:schemeClr val="tx1"/>
                  </a:solidFill>
                </a:rPr>
                <a:t>tunnel0</a:t>
              </a:r>
              <a:endParaRPr lang="en-GB" sz="1200" dirty="0">
                <a:solidFill>
                  <a:schemeClr val="tx1"/>
                </a:solidFill>
              </a:endParaRPr>
            </a:p>
          </p:txBody>
        </p:sp>
      </p:grpSp>
      <p:grpSp>
        <p:nvGrpSpPr>
          <p:cNvPr id="42" name="Group 174"/>
          <p:cNvGrpSpPr/>
          <p:nvPr/>
        </p:nvGrpSpPr>
        <p:grpSpPr>
          <a:xfrm>
            <a:off x="6401999" y="3349642"/>
            <a:ext cx="1224136" cy="385266"/>
            <a:chOff x="5508104" y="1214934"/>
            <a:chExt cx="1224136" cy="385266"/>
          </a:xfrm>
        </p:grpSpPr>
        <p:sp>
          <p:nvSpPr>
            <p:cNvPr id="43" name="Rectangle 42"/>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44" name="Rectangle 43"/>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LISP-</a:t>
              </a:r>
              <a:r>
                <a:rPr lang="en-GB" sz="1200" dirty="0" err="1">
                  <a:solidFill>
                    <a:schemeClr val="tx1"/>
                  </a:solidFill>
                </a:rPr>
                <a:t>tunnel1</a:t>
              </a:r>
              <a:endParaRPr lang="en-GB" sz="1200" dirty="0">
                <a:solidFill>
                  <a:schemeClr val="tx1"/>
                </a:solidFill>
              </a:endParaRPr>
            </a:p>
          </p:txBody>
        </p:sp>
      </p:grpSp>
      <p:sp>
        <p:nvSpPr>
          <p:cNvPr id="47" name="Rectangle 46"/>
          <p:cNvSpPr/>
          <p:nvPr/>
        </p:nvSpPr>
        <p:spPr>
          <a:xfrm>
            <a:off x="6240016" y="4234161"/>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Load-balance-Map</a:t>
            </a:r>
          </a:p>
        </p:txBody>
      </p:sp>
      <p:sp>
        <p:nvSpPr>
          <p:cNvPr id="48" name="Rectangle 47"/>
          <p:cNvSpPr/>
          <p:nvPr/>
        </p:nvSpPr>
        <p:spPr>
          <a:xfrm>
            <a:off x="6240016" y="4426794"/>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1</a:t>
            </a:r>
          </a:p>
        </p:txBody>
      </p:sp>
      <p:sp>
        <p:nvSpPr>
          <p:cNvPr id="49" name="Rectangle 48"/>
          <p:cNvSpPr/>
          <p:nvPr/>
        </p:nvSpPr>
        <p:spPr>
          <a:xfrm>
            <a:off x="6240016" y="4619427"/>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2</a:t>
            </a:r>
          </a:p>
        </p:txBody>
      </p:sp>
      <p:cxnSp>
        <p:nvCxnSpPr>
          <p:cNvPr id="51" name="Straight Arrow Connector 50"/>
          <p:cNvCxnSpPr>
            <a:stCxn id="13" idx="3"/>
            <a:endCxn id="47" idx="1"/>
          </p:cNvCxnSpPr>
          <p:nvPr/>
        </p:nvCxnSpPr>
        <p:spPr>
          <a:xfrm>
            <a:off x="4846204" y="2073251"/>
            <a:ext cx="1393812" cy="2257226"/>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6" idx="3"/>
            <a:endCxn id="47" idx="1"/>
          </p:cNvCxnSpPr>
          <p:nvPr/>
        </p:nvCxnSpPr>
        <p:spPr>
          <a:xfrm>
            <a:off x="5015880" y="4004147"/>
            <a:ext cx="1224136" cy="326330"/>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1703512" y="4619427"/>
            <a:ext cx="1152128" cy="3105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Packet1</a:t>
            </a:r>
            <a:endParaRPr lang="en-GB" dirty="0"/>
          </a:p>
        </p:txBody>
      </p:sp>
      <p:grpSp>
        <p:nvGrpSpPr>
          <p:cNvPr id="54" name="Group 128"/>
          <p:cNvGrpSpPr/>
          <p:nvPr/>
        </p:nvGrpSpPr>
        <p:grpSpPr>
          <a:xfrm>
            <a:off x="1981200" y="3244774"/>
            <a:ext cx="1018456" cy="663056"/>
            <a:chOff x="457200" y="3244774"/>
            <a:chExt cx="1018456" cy="663056"/>
          </a:xfrm>
        </p:grpSpPr>
        <p:sp>
          <p:nvSpPr>
            <p:cNvPr id="55" name="Rounded Rectangle 54"/>
            <p:cNvSpPr/>
            <p:nvPr/>
          </p:nvSpPr>
          <p:spPr>
            <a:xfrm>
              <a:off x="457200" y="324477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Match</a:t>
              </a:r>
            </a:p>
          </p:txBody>
        </p:sp>
        <p:cxnSp>
          <p:nvCxnSpPr>
            <p:cNvPr id="56" name="Straight Arrow Connector 55"/>
            <p:cNvCxnSpPr>
              <a:stCxn id="55" idx="2"/>
              <a:endCxn id="12" idx="0"/>
            </p:cNvCxnSpPr>
            <p:nvPr/>
          </p:nvCxnSpPr>
          <p:spPr>
            <a:xfrm>
              <a:off x="966428" y="3516907"/>
              <a:ext cx="257200" cy="39092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57" name="Group 130"/>
          <p:cNvGrpSpPr/>
          <p:nvPr/>
        </p:nvGrpSpPr>
        <p:grpSpPr>
          <a:xfrm>
            <a:off x="3215680" y="3227958"/>
            <a:ext cx="1188132" cy="679872"/>
            <a:chOff x="1691680" y="3227958"/>
            <a:chExt cx="1188132" cy="679872"/>
          </a:xfrm>
        </p:grpSpPr>
        <p:sp>
          <p:nvSpPr>
            <p:cNvPr id="58" name="Rounded Rectangle 57"/>
            <p:cNvSpPr/>
            <p:nvPr/>
          </p:nvSpPr>
          <p:spPr>
            <a:xfrm>
              <a:off x="1691680" y="322795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59" name="Straight Arrow Connector 58"/>
            <p:cNvCxnSpPr>
              <a:stCxn id="58" idx="2"/>
              <a:endCxn id="16" idx="0"/>
            </p:cNvCxnSpPr>
            <p:nvPr/>
          </p:nvCxnSpPr>
          <p:spPr>
            <a:xfrm>
              <a:off x="2200908" y="3500091"/>
              <a:ext cx="678904" cy="40773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60" name="TextBox 59"/>
          <p:cNvSpPr txBox="1"/>
          <p:nvPr/>
        </p:nvSpPr>
        <p:spPr>
          <a:xfrm>
            <a:off x="3863752" y="3500092"/>
            <a:ext cx="1253420" cy="276999"/>
          </a:xfrm>
          <a:prstGeom prst="rect">
            <a:avLst/>
          </a:prstGeom>
          <a:noFill/>
        </p:spPr>
        <p:txBody>
          <a:bodyPr wrap="none" rtlCol="0">
            <a:spAutoFit/>
          </a:bodyPr>
          <a:lstStyle/>
          <a:p>
            <a:r>
              <a:rPr lang="en-GB" sz="1200" dirty="0"/>
              <a:t>Result = Bucket 1</a:t>
            </a:r>
          </a:p>
        </p:txBody>
      </p:sp>
      <p:grpSp>
        <p:nvGrpSpPr>
          <p:cNvPr id="61" name="Group 136"/>
          <p:cNvGrpSpPr/>
          <p:nvPr/>
        </p:nvGrpSpPr>
        <p:grpSpPr>
          <a:xfrm>
            <a:off x="4871864" y="4330477"/>
            <a:ext cx="1368152" cy="1026840"/>
            <a:chOff x="3347864" y="4330477"/>
            <a:chExt cx="1368152" cy="1026840"/>
          </a:xfrm>
        </p:grpSpPr>
        <p:sp>
          <p:nvSpPr>
            <p:cNvPr id="62" name="Rounded Rectangle 61"/>
            <p:cNvSpPr/>
            <p:nvPr/>
          </p:nvSpPr>
          <p:spPr>
            <a:xfrm>
              <a:off x="3347864" y="508518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Map</a:t>
              </a:r>
            </a:p>
          </p:txBody>
        </p:sp>
        <p:cxnSp>
          <p:nvCxnSpPr>
            <p:cNvPr id="63" name="Straight Arrow Connector 62"/>
            <p:cNvCxnSpPr>
              <a:stCxn id="62" idx="0"/>
              <a:endCxn id="47" idx="1"/>
            </p:cNvCxnSpPr>
            <p:nvPr/>
          </p:nvCxnSpPr>
          <p:spPr>
            <a:xfrm flipV="1">
              <a:off x="3857092" y="4330477"/>
              <a:ext cx="858924" cy="75470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06" name="Group 105"/>
          <p:cNvGrpSpPr/>
          <p:nvPr/>
        </p:nvGrpSpPr>
        <p:grpSpPr>
          <a:xfrm>
            <a:off x="3791744" y="4196780"/>
            <a:ext cx="3960440" cy="1723592"/>
            <a:chOff x="2267744" y="4196780"/>
            <a:chExt cx="3960440" cy="1723592"/>
          </a:xfrm>
        </p:grpSpPr>
        <p:cxnSp>
          <p:nvCxnSpPr>
            <p:cNvPr id="64" name="Elbow Connector 102"/>
            <p:cNvCxnSpPr>
              <a:stCxn id="48" idx="3"/>
              <a:endCxn id="17" idx="1"/>
            </p:cNvCxnSpPr>
            <p:nvPr/>
          </p:nvCxnSpPr>
          <p:spPr>
            <a:xfrm flipH="1" flipV="1">
              <a:off x="2267744" y="4196780"/>
              <a:ext cx="3960440" cy="326330"/>
            </a:xfrm>
            <a:prstGeom prst="bentConnector5">
              <a:avLst>
                <a:gd name="adj1" fmla="val -5772"/>
                <a:gd name="adj2" fmla="val -454373"/>
                <a:gd name="adj3" fmla="val 105772"/>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3599444" y="5643373"/>
              <a:ext cx="1243289" cy="276999"/>
            </a:xfrm>
            <a:prstGeom prst="rect">
              <a:avLst/>
            </a:prstGeom>
            <a:noFill/>
          </p:spPr>
          <p:txBody>
            <a:bodyPr wrap="none" rtlCol="0">
              <a:spAutoFit/>
            </a:bodyPr>
            <a:lstStyle/>
            <a:p>
              <a:r>
                <a:rPr lang="en-GB" sz="1200" dirty="0"/>
                <a:t>Output= </a:t>
              </a:r>
              <a:r>
                <a:rPr lang="en-GB" sz="1200" dirty="0" err="1"/>
                <a:t>Bucket1</a:t>
              </a:r>
              <a:endParaRPr lang="en-GB" sz="1200" dirty="0">
                <a:solidFill>
                  <a:srgbClr val="FF0000"/>
                </a:solidFill>
              </a:endParaRPr>
            </a:p>
          </p:txBody>
        </p:sp>
      </p:grpSp>
      <p:cxnSp>
        <p:nvCxnSpPr>
          <p:cNvPr id="67" name="Straight Arrow Connector 66"/>
          <p:cNvCxnSpPr>
            <a:stCxn id="17" idx="3"/>
            <a:endCxn id="41" idx="1"/>
          </p:cNvCxnSpPr>
          <p:nvPr/>
        </p:nvCxnSpPr>
        <p:spPr>
          <a:xfrm flipV="1">
            <a:off x="5015881" y="2615184"/>
            <a:ext cx="1386119" cy="158159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28" name="Group 127"/>
          <p:cNvGrpSpPr/>
          <p:nvPr/>
        </p:nvGrpSpPr>
        <p:grpSpPr>
          <a:xfrm>
            <a:off x="5117172" y="3638592"/>
            <a:ext cx="1122844" cy="884519"/>
            <a:chOff x="3593172" y="3638591"/>
            <a:chExt cx="1122844" cy="884519"/>
          </a:xfrm>
        </p:grpSpPr>
        <p:cxnSp>
          <p:nvCxnSpPr>
            <p:cNvPr id="69" name="Straight Arrow Connector 68"/>
            <p:cNvCxnSpPr>
              <a:stCxn id="60" idx="3"/>
              <a:endCxn id="48" idx="1"/>
            </p:cNvCxnSpPr>
            <p:nvPr/>
          </p:nvCxnSpPr>
          <p:spPr>
            <a:xfrm>
              <a:off x="3593172" y="3638591"/>
              <a:ext cx="1122844" cy="88451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57092" y="4225038"/>
              <a:ext cx="511679" cy="276999"/>
            </a:xfrm>
            <a:prstGeom prst="rect">
              <a:avLst/>
            </a:prstGeom>
            <a:noFill/>
          </p:spPr>
          <p:txBody>
            <a:bodyPr wrap="square" rtlCol="0">
              <a:spAutoFit/>
            </a:bodyPr>
            <a:lstStyle/>
            <a:p>
              <a:r>
                <a:rPr lang="en-GB" sz="1200" dirty="0"/>
                <a:t>input</a:t>
              </a:r>
            </a:p>
          </p:txBody>
        </p:sp>
      </p:grpSp>
      <p:sp>
        <p:nvSpPr>
          <p:cNvPr id="73" name="TextBox 72"/>
          <p:cNvSpPr txBox="1"/>
          <p:nvPr/>
        </p:nvSpPr>
        <p:spPr>
          <a:xfrm>
            <a:off x="8125663" y="4100464"/>
            <a:ext cx="837280" cy="276999"/>
          </a:xfrm>
          <a:prstGeom prst="rect">
            <a:avLst/>
          </a:prstGeom>
          <a:noFill/>
        </p:spPr>
        <p:txBody>
          <a:bodyPr wrap="none" rtlCol="0">
            <a:spAutoFit/>
          </a:bodyPr>
          <a:lstStyle/>
          <a:p>
            <a:r>
              <a:rPr lang="en-GB" sz="1200" dirty="0"/>
              <a:t>Map </a:t>
            </a:r>
            <a:r>
              <a:rPr lang="en-GB" sz="1200" dirty="0" err="1"/>
              <a:t>Fixup</a:t>
            </a:r>
            <a:endParaRPr lang="en-GB" sz="1200" dirty="0"/>
          </a:p>
        </p:txBody>
      </p:sp>
      <p:grpSp>
        <p:nvGrpSpPr>
          <p:cNvPr id="75" name="Group 74"/>
          <p:cNvGrpSpPr/>
          <p:nvPr/>
        </p:nvGrpSpPr>
        <p:grpSpPr>
          <a:xfrm>
            <a:off x="9444372" y="762573"/>
            <a:ext cx="1018456" cy="452363"/>
            <a:chOff x="15419548" y="2229918"/>
            <a:chExt cx="1018456" cy="452363"/>
          </a:xfrm>
        </p:grpSpPr>
        <p:sp>
          <p:nvSpPr>
            <p:cNvPr id="76" name="Rounded Rectangle 75"/>
            <p:cNvSpPr/>
            <p:nvPr/>
          </p:nvSpPr>
          <p:spPr>
            <a:xfrm>
              <a:off x="15419548" y="222991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TX</a:t>
              </a:r>
            </a:p>
          </p:txBody>
        </p:sp>
        <p:cxnSp>
          <p:nvCxnSpPr>
            <p:cNvPr id="77" name="Straight Arrow Connector 76"/>
            <p:cNvCxnSpPr>
              <a:stCxn id="76" idx="2"/>
            </p:cNvCxnSpPr>
            <p:nvPr/>
          </p:nvCxnSpPr>
          <p:spPr>
            <a:xfrm flipH="1">
              <a:off x="15752441" y="2502051"/>
              <a:ext cx="176335" cy="180230"/>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41" idx="3"/>
            <a:endCxn id="20" idx="1"/>
          </p:cNvCxnSpPr>
          <p:nvPr/>
        </p:nvCxnSpPr>
        <p:spPr>
          <a:xfrm>
            <a:off x="7626135" y="2615183"/>
            <a:ext cx="1179022" cy="20812"/>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80" name="Group 106"/>
          <p:cNvGrpSpPr/>
          <p:nvPr/>
        </p:nvGrpSpPr>
        <p:grpSpPr>
          <a:xfrm>
            <a:off x="8832304" y="3547790"/>
            <a:ext cx="1224136" cy="385266"/>
            <a:chOff x="5508104" y="1214934"/>
            <a:chExt cx="1224136" cy="385266"/>
          </a:xfrm>
        </p:grpSpPr>
        <p:sp>
          <p:nvSpPr>
            <p:cNvPr id="81" name="Rectangle 80"/>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82" name="Rectangle 81"/>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grpSp>
        <p:nvGrpSpPr>
          <p:cNvPr id="83" name="Group 162"/>
          <p:cNvGrpSpPr/>
          <p:nvPr/>
        </p:nvGrpSpPr>
        <p:grpSpPr>
          <a:xfrm>
            <a:off x="8832304" y="4426793"/>
            <a:ext cx="1224136" cy="385266"/>
            <a:chOff x="5508104" y="1214934"/>
            <a:chExt cx="1224136" cy="385266"/>
          </a:xfrm>
        </p:grpSpPr>
        <p:sp>
          <p:nvSpPr>
            <p:cNvPr id="84" name="Rectangle 83"/>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85" name="Rectangle 84"/>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86" name="Straight Arrow Connector 85"/>
          <p:cNvCxnSpPr>
            <a:stCxn id="82" idx="2"/>
            <a:endCxn id="84" idx="0"/>
          </p:cNvCxnSpPr>
          <p:nvPr/>
        </p:nvCxnSpPr>
        <p:spPr>
          <a:xfrm>
            <a:off x="9444372" y="3933057"/>
            <a:ext cx="0" cy="493737"/>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44" idx="3"/>
            <a:endCxn id="81" idx="1"/>
          </p:cNvCxnSpPr>
          <p:nvPr/>
        </p:nvCxnSpPr>
        <p:spPr>
          <a:xfrm>
            <a:off x="7626136" y="3638593"/>
            <a:ext cx="1206169" cy="5515"/>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8832304" y="3168961"/>
            <a:ext cx="1984902" cy="276999"/>
          </a:xfrm>
          <a:prstGeom prst="rect">
            <a:avLst/>
          </a:prstGeom>
          <a:noFill/>
        </p:spPr>
        <p:txBody>
          <a:bodyPr wrap="none" rtlCol="0">
            <a:spAutoFit/>
          </a:bodyPr>
          <a:lstStyle/>
          <a:p>
            <a:r>
              <a:rPr lang="en-GB" sz="1200" dirty="0"/>
              <a:t>To reach tunnel‘s destination</a:t>
            </a:r>
          </a:p>
        </p:txBody>
      </p:sp>
      <p:grpSp>
        <p:nvGrpSpPr>
          <p:cNvPr id="113" name="Group 112"/>
          <p:cNvGrpSpPr/>
          <p:nvPr/>
        </p:nvGrpSpPr>
        <p:grpSpPr>
          <a:xfrm>
            <a:off x="6607679" y="1600201"/>
            <a:ext cx="1018456" cy="726032"/>
            <a:chOff x="5083679" y="1600201"/>
            <a:chExt cx="1018456" cy="726032"/>
          </a:xfrm>
        </p:grpSpPr>
        <p:sp>
          <p:nvSpPr>
            <p:cNvPr id="109" name="Rounded Rectangle 108"/>
            <p:cNvSpPr/>
            <p:nvPr/>
          </p:nvSpPr>
          <p:spPr>
            <a:xfrm>
              <a:off x="5083679" y="1600201"/>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err="1">
                  <a:solidFill>
                    <a:schemeClr val="tx1"/>
                  </a:solidFill>
                </a:rPr>
                <a:t>Encap</a:t>
              </a:r>
              <a:endParaRPr lang="en-GB" sz="1400" dirty="0">
                <a:solidFill>
                  <a:schemeClr val="tx1"/>
                </a:solidFill>
              </a:endParaRPr>
            </a:p>
          </p:txBody>
        </p:sp>
        <p:cxnSp>
          <p:nvCxnSpPr>
            <p:cNvPr id="110" name="Straight Arrow Connector 109"/>
            <p:cNvCxnSpPr>
              <a:stCxn id="109" idx="2"/>
              <a:endCxn id="40" idx="0"/>
            </p:cNvCxnSpPr>
            <p:nvPr/>
          </p:nvCxnSpPr>
          <p:spPr>
            <a:xfrm flipH="1">
              <a:off x="5490067" y="1872334"/>
              <a:ext cx="102840" cy="45389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cxnSp>
        <p:nvCxnSpPr>
          <p:cNvPr id="114" name="Straight Arrow Connector 113"/>
          <p:cNvCxnSpPr>
            <a:endCxn id="21" idx="1"/>
          </p:cNvCxnSpPr>
          <p:nvPr/>
        </p:nvCxnSpPr>
        <p:spPr>
          <a:xfrm>
            <a:off x="7626135" y="2518866"/>
            <a:ext cx="1179022" cy="30976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24" name="Group 123"/>
          <p:cNvGrpSpPr/>
          <p:nvPr/>
        </p:nvGrpSpPr>
        <p:grpSpPr>
          <a:xfrm>
            <a:off x="8125663" y="1801118"/>
            <a:ext cx="1018456" cy="717748"/>
            <a:chOff x="6601663" y="1801118"/>
            <a:chExt cx="1018456" cy="717748"/>
          </a:xfrm>
        </p:grpSpPr>
        <p:sp>
          <p:nvSpPr>
            <p:cNvPr id="79" name="Rounded Rectangle 78"/>
            <p:cNvSpPr/>
            <p:nvPr/>
          </p:nvSpPr>
          <p:spPr>
            <a:xfrm>
              <a:off x="6601663" y="180111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117" name="Straight Arrow Connector 116"/>
            <p:cNvCxnSpPr>
              <a:stCxn id="79" idx="2"/>
            </p:cNvCxnSpPr>
            <p:nvPr/>
          </p:nvCxnSpPr>
          <p:spPr>
            <a:xfrm>
              <a:off x="7110891" y="2073251"/>
              <a:ext cx="509228" cy="44561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cxnSp>
        <p:nvCxnSpPr>
          <p:cNvPr id="121" name="Straight Arrow Connector 120"/>
          <p:cNvCxnSpPr/>
          <p:nvPr/>
        </p:nvCxnSpPr>
        <p:spPr>
          <a:xfrm flipV="1">
            <a:off x="9777265" y="1600202"/>
            <a:ext cx="0" cy="91866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1235747" y="845482"/>
            <a:ext cx="3254715" cy="1015663"/>
          </a:xfrm>
          <a:prstGeom prst="rect">
            <a:avLst/>
          </a:prstGeom>
          <a:noFill/>
        </p:spPr>
        <p:txBody>
          <a:bodyPr wrap="square" rtlCol="0">
            <a:spAutoFit/>
          </a:bodyPr>
          <a:lstStyle/>
          <a:p>
            <a:r>
              <a:rPr lang="en-GB" sz="1200" dirty="0"/>
              <a:t>Even in the absence of MPLS labels, unshared load-balance objects are used. This is so the result of the lookup in the FIB table produces an object specific to the route and hence an object that can collect per-route counters</a:t>
            </a:r>
          </a:p>
        </p:txBody>
      </p:sp>
      <p:cxnSp>
        <p:nvCxnSpPr>
          <p:cNvPr id="131" name="Straight Arrow Connector 130"/>
          <p:cNvCxnSpPr>
            <a:endCxn id="13" idx="0"/>
          </p:cNvCxnSpPr>
          <p:nvPr/>
        </p:nvCxnSpPr>
        <p:spPr>
          <a:xfrm>
            <a:off x="3820055" y="1672779"/>
            <a:ext cx="414081" cy="304156"/>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flipH="1">
            <a:off x="9777266" y="3400358"/>
            <a:ext cx="433535" cy="147433"/>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421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3">
                                            <p:bg/>
                                          </p:spTgt>
                                        </p:tgtEl>
                                        <p:attrNameLst>
                                          <p:attrName>style.visibility</p:attrName>
                                        </p:attrNameLst>
                                      </p:cBhvr>
                                      <p:to>
                                        <p:strVal val="visible"/>
                                      </p:to>
                                    </p:set>
                                    <p:anim calcmode="lin" valueType="num">
                                      <p:cBhvr additive="base">
                                        <p:cTn id="7" dur="500" fill="hold"/>
                                        <p:tgtEl>
                                          <p:spTgt spid="5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3">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3">
                                            <p:txEl>
                                              <p:pRg st="0" end="0"/>
                                            </p:txEl>
                                          </p:spTgt>
                                        </p:tgtEl>
                                        <p:attrNameLst>
                                          <p:attrName>style.visibility</p:attrName>
                                        </p:attrNameLst>
                                      </p:cBhvr>
                                      <p:to>
                                        <p:strVal val="visible"/>
                                      </p:to>
                                    </p:set>
                                    <p:anim calcmode="lin" valueType="num">
                                      <p:cBhvr additive="base">
                                        <p:cTn id="12"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additive="base">
                                        <p:cTn id="17" dur="500" fill="hold"/>
                                        <p:tgtEl>
                                          <p:spTgt spid="54"/>
                                        </p:tgtEl>
                                        <p:attrNameLst>
                                          <p:attrName>ppt_x</p:attrName>
                                        </p:attrNameLst>
                                      </p:cBhvr>
                                      <p:tavLst>
                                        <p:tav tm="0">
                                          <p:val>
                                            <p:strVal val="#ppt_x"/>
                                          </p:val>
                                        </p:tav>
                                        <p:tav tm="100000">
                                          <p:val>
                                            <p:strVal val="#ppt_x"/>
                                          </p:val>
                                        </p:tav>
                                      </p:tavLst>
                                    </p:anim>
                                    <p:anim calcmode="lin" valueType="num">
                                      <p:cBhvr additive="base">
                                        <p:cTn id="18" dur="500" fill="hold"/>
                                        <p:tgtEl>
                                          <p:spTgt spid="5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fill="hold"/>
                                        <p:tgtEl>
                                          <p:spTgt spid="57"/>
                                        </p:tgtEl>
                                        <p:attrNameLst>
                                          <p:attrName>ppt_x</p:attrName>
                                        </p:attrNameLst>
                                      </p:cBhvr>
                                      <p:tavLst>
                                        <p:tav tm="0">
                                          <p:val>
                                            <p:strVal val="#ppt_x"/>
                                          </p:val>
                                        </p:tav>
                                        <p:tav tm="100000">
                                          <p:val>
                                            <p:strVal val="#ppt_x"/>
                                          </p:val>
                                        </p:tav>
                                      </p:tavLst>
                                    </p:anim>
                                    <p:anim calcmode="lin" valueType="num">
                                      <p:cBhvr additive="base">
                                        <p:cTn id="23" dur="500" fill="hold"/>
                                        <p:tgtEl>
                                          <p:spTgt spid="5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0">
                                            <p:txEl>
                                              <p:pRg st="0" end="0"/>
                                            </p:txEl>
                                          </p:spTgt>
                                        </p:tgtEl>
                                        <p:attrNameLst>
                                          <p:attrName>style.visibility</p:attrName>
                                        </p:attrNameLst>
                                      </p:cBhvr>
                                      <p:to>
                                        <p:strVal val="visible"/>
                                      </p:to>
                                    </p:set>
                                    <p:anim calcmode="lin" valueType="num">
                                      <p:cBhvr additive="base">
                                        <p:cTn id="27"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 calcmode="lin" valueType="num">
                                      <p:cBhvr additive="base">
                                        <p:cTn id="32" dur="500" fill="hold"/>
                                        <p:tgtEl>
                                          <p:spTgt spid="61"/>
                                        </p:tgtEl>
                                        <p:attrNameLst>
                                          <p:attrName>ppt_x</p:attrName>
                                        </p:attrNameLst>
                                      </p:cBhvr>
                                      <p:tavLst>
                                        <p:tav tm="0">
                                          <p:val>
                                            <p:strVal val="#ppt_x"/>
                                          </p:val>
                                        </p:tav>
                                        <p:tav tm="100000">
                                          <p:val>
                                            <p:strVal val="#ppt_x"/>
                                          </p:val>
                                        </p:tav>
                                      </p:tavLst>
                                    </p:anim>
                                    <p:anim calcmode="lin" valueType="num">
                                      <p:cBhvr additive="base">
                                        <p:cTn id="33" dur="500" fill="hold"/>
                                        <p:tgtEl>
                                          <p:spTgt spid="6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28"/>
                                        </p:tgtEl>
                                        <p:attrNameLst>
                                          <p:attrName>style.visibility</p:attrName>
                                        </p:attrNameLst>
                                      </p:cBhvr>
                                      <p:to>
                                        <p:strVal val="visible"/>
                                      </p:to>
                                    </p:set>
                                    <p:anim calcmode="lin" valueType="num">
                                      <p:cBhvr additive="base">
                                        <p:cTn id="37" dur="500" fill="hold"/>
                                        <p:tgtEl>
                                          <p:spTgt spid="128"/>
                                        </p:tgtEl>
                                        <p:attrNameLst>
                                          <p:attrName>ppt_x</p:attrName>
                                        </p:attrNameLst>
                                      </p:cBhvr>
                                      <p:tavLst>
                                        <p:tav tm="0">
                                          <p:val>
                                            <p:strVal val="#ppt_x"/>
                                          </p:val>
                                        </p:tav>
                                        <p:tav tm="100000">
                                          <p:val>
                                            <p:strVal val="#ppt_x"/>
                                          </p:val>
                                        </p:tav>
                                      </p:tavLst>
                                    </p:anim>
                                    <p:anim calcmode="lin" valueType="num">
                                      <p:cBhvr additive="base">
                                        <p:cTn id="38" dur="500" fill="hold"/>
                                        <p:tgtEl>
                                          <p:spTgt spid="128"/>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6"/>
                                        </p:tgtEl>
                                        <p:attrNameLst>
                                          <p:attrName>style.visibility</p:attrName>
                                        </p:attrNameLst>
                                      </p:cBhvr>
                                      <p:to>
                                        <p:strVal val="visible"/>
                                      </p:to>
                                    </p:set>
                                    <p:anim calcmode="lin" valueType="num">
                                      <p:cBhvr additive="base">
                                        <p:cTn id="42" dur="500" fill="hold"/>
                                        <p:tgtEl>
                                          <p:spTgt spid="106"/>
                                        </p:tgtEl>
                                        <p:attrNameLst>
                                          <p:attrName>ppt_x</p:attrName>
                                        </p:attrNameLst>
                                      </p:cBhvr>
                                      <p:tavLst>
                                        <p:tav tm="0">
                                          <p:val>
                                            <p:strVal val="#ppt_x"/>
                                          </p:val>
                                        </p:tav>
                                        <p:tav tm="100000">
                                          <p:val>
                                            <p:strVal val="#ppt_x"/>
                                          </p:val>
                                        </p:tav>
                                      </p:tavLst>
                                    </p:anim>
                                    <p:anim calcmode="lin" valueType="num">
                                      <p:cBhvr additive="base">
                                        <p:cTn id="43" dur="500" fill="hold"/>
                                        <p:tgtEl>
                                          <p:spTgt spid="10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67"/>
                                        </p:tgtEl>
                                        <p:attrNameLst>
                                          <p:attrName>style.visibility</p:attrName>
                                        </p:attrNameLst>
                                      </p:cBhvr>
                                      <p:to>
                                        <p:strVal val="visible"/>
                                      </p:to>
                                    </p:set>
                                    <p:anim calcmode="lin" valueType="num">
                                      <p:cBhvr additive="base">
                                        <p:cTn id="47" dur="500" fill="hold"/>
                                        <p:tgtEl>
                                          <p:spTgt spid="67"/>
                                        </p:tgtEl>
                                        <p:attrNameLst>
                                          <p:attrName>ppt_x</p:attrName>
                                        </p:attrNameLst>
                                      </p:cBhvr>
                                      <p:tavLst>
                                        <p:tav tm="0">
                                          <p:val>
                                            <p:strVal val="#ppt_x"/>
                                          </p:val>
                                        </p:tav>
                                        <p:tav tm="100000">
                                          <p:val>
                                            <p:strVal val="#ppt_x"/>
                                          </p:val>
                                        </p:tav>
                                      </p:tavLst>
                                    </p:anim>
                                    <p:anim calcmode="lin" valueType="num">
                                      <p:cBhvr additive="base">
                                        <p:cTn id="48" dur="500" fill="hold"/>
                                        <p:tgtEl>
                                          <p:spTgt spid="6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nodeType="afterEffect">
                                  <p:stCondLst>
                                    <p:cond delay="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ppt_x"/>
                                          </p:val>
                                        </p:tav>
                                        <p:tav tm="100000">
                                          <p:val>
                                            <p:strVal val="#ppt_x"/>
                                          </p:val>
                                        </p:tav>
                                      </p:tavLst>
                                    </p:anim>
                                    <p:anim calcmode="lin" valueType="num">
                                      <p:cBhvr additive="base">
                                        <p:cTn id="53" dur="500" fill="hold"/>
                                        <p:tgtEl>
                                          <p:spTgt spid="113"/>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114"/>
                                        </p:tgtEl>
                                        <p:attrNameLst>
                                          <p:attrName>style.visibility</p:attrName>
                                        </p:attrNameLst>
                                      </p:cBhvr>
                                      <p:to>
                                        <p:strVal val="visible"/>
                                      </p:to>
                                    </p:set>
                                    <p:anim calcmode="lin" valueType="num">
                                      <p:cBhvr additive="base">
                                        <p:cTn id="57" dur="500" fill="hold"/>
                                        <p:tgtEl>
                                          <p:spTgt spid="114"/>
                                        </p:tgtEl>
                                        <p:attrNameLst>
                                          <p:attrName>ppt_x</p:attrName>
                                        </p:attrNameLst>
                                      </p:cBhvr>
                                      <p:tavLst>
                                        <p:tav tm="0">
                                          <p:val>
                                            <p:strVal val="#ppt_x"/>
                                          </p:val>
                                        </p:tav>
                                        <p:tav tm="100000">
                                          <p:val>
                                            <p:strVal val="#ppt_x"/>
                                          </p:val>
                                        </p:tav>
                                      </p:tavLst>
                                    </p:anim>
                                    <p:anim calcmode="lin" valueType="num">
                                      <p:cBhvr additive="base">
                                        <p:cTn id="58" dur="500" fill="hold"/>
                                        <p:tgtEl>
                                          <p:spTgt spid="114"/>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nodeType="afterEffect">
                                  <p:stCondLst>
                                    <p:cond delay="0"/>
                                  </p:stCondLst>
                                  <p:childTnLst>
                                    <p:set>
                                      <p:cBhvr>
                                        <p:cTn id="61" dur="1" fill="hold">
                                          <p:stCondLst>
                                            <p:cond delay="0"/>
                                          </p:stCondLst>
                                        </p:cTn>
                                        <p:tgtEl>
                                          <p:spTgt spid="124"/>
                                        </p:tgtEl>
                                        <p:attrNameLst>
                                          <p:attrName>style.visibility</p:attrName>
                                        </p:attrNameLst>
                                      </p:cBhvr>
                                      <p:to>
                                        <p:strVal val="visible"/>
                                      </p:to>
                                    </p:set>
                                    <p:anim calcmode="lin" valueType="num">
                                      <p:cBhvr additive="base">
                                        <p:cTn id="62" dur="500" fill="hold"/>
                                        <p:tgtEl>
                                          <p:spTgt spid="124"/>
                                        </p:tgtEl>
                                        <p:attrNameLst>
                                          <p:attrName>ppt_x</p:attrName>
                                        </p:attrNameLst>
                                      </p:cBhvr>
                                      <p:tavLst>
                                        <p:tav tm="0">
                                          <p:val>
                                            <p:strVal val="#ppt_x"/>
                                          </p:val>
                                        </p:tav>
                                        <p:tav tm="100000">
                                          <p:val>
                                            <p:strVal val="#ppt_x"/>
                                          </p:val>
                                        </p:tav>
                                      </p:tavLst>
                                    </p:anim>
                                    <p:anim calcmode="lin" valueType="num">
                                      <p:cBhvr additive="base">
                                        <p:cTn id="63" dur="500" fill="hold"/>
                                        <p:tgtEl>
                                          <p:spTgt spid="124"/>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121"/>
                                        </p:tgtEl>
                                        <p:attrNameLst>
                                          <p:attrName>style.visibility</p:attrName>
                                        </p:attrNameLst>
                                      </p:cBhvr>
                                      <p:to>
                                        <p:strVal val="visible"/>
                                      </p:to>
                                    </p:set>
                                    <p:anim calcmode="lin" valueType="num">
                                      <p:cBhvr additive="base">
                                        <p:cTn id="67" dur="500" fill="hold"/>
                                        <p:tgtEl>
                                          <p:spTgt spid="121"/>
                                        </p:tgtEl>
                                        <p:attrNameLst>
                                          <p:attrName>ppt_x</p:attrName>
                                        </p:attrNameLst>
                                      </p:cBhvr>
                                      <p:tavLst>
                                        <p:tav tm="0">
                                          <p:val>
                                            <p:strVal val="#ppt_x"/>
                                          </p:val>
                                        </p:tav>
                                        <p:tav tm="100000">
                                          <p:val>
                                            <p:strVal val="#ppt_x"/>
                                          </p:val>
                                        </p:tav>
                                      </p:tavLst>
                                    </p:anim>
                                    <p:anim calcmode="lin" valueType="num">
                                      <p:cBhvr additive="base">
                                        <p:cTn id="68" dur="500" fill="hold"/>
                                        <p:tgtEl>
                                          <p:spTgt spid="121"/>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nodeType="afterEffect">
                                  <p:stCondLst>
                                    <p:cond delay="0"/>
                                  </p:stCondLst>
                                  <p:childTnLst>
                                    <p:set>
                                      <p:cBhvr>
                                        <p:cTn id="71" dur="1" fill="hold">
                                          <p:stCondLst>
                                            <p:cond delay="0"/>
                                          </p:stCondLst>
                                        </p:cTn>
                                        <p:tgtEl>
                                          <p:spTgt spid="75"/>
                                        </p:tgtEl>
                                        <p:attrNameLst>
                                          <p:attrName>style.visibility</p:attrName>
                                        </p:attrNameLst>
                                      </p:cBhvr>
                                      <p:to>
                                        <p:strVal val="visible"/>
                                      </p:to>
                                    </p:set>
                                    <p:anim calcmode="lin" valueType="num">
                                      <p:cBhvr additive="base">
                                        <p:cTn id="72" dur="500" fill="hold"/>
                                        <p:tgtEl>
                                          <p:spTgt spid="75"/>
                                        </p:tgtEl>
                                        <p:attrNameLst>
                                          <p:attrName>ppt_x</p:attrName>
                                        </p:attrNameLst>
                                      </p:cBhvr>
                                      <p:tavLst>
                                        <p:tav tm="0">
                                          <p:val>
                                            <p:strVal val="#ppt_x"/>
                                          </p:val>
                                        </p:tav>
                                        <p:tav tm="100000">
                                          <p:val>
                                            <p:strVal val="#ppt_x"/>
                                          </p:val>
                                        </p:tav>
                                      </p:tavLst>
                                    </p:anim>
                                    <p:anim calcmode="lin" valueType="num">
                                      <p:cBhvr additive="base">
                                        <p:cTn id="73" dur="500" fill="hold"/>
                                        <p:tgtEl>
                                          <p:spTgt spid="75"/>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0" presetClass="path" presetSubtype="0" accel="50000" decel="50000" fill="hold" grpId="1" nodeType="afterEffect">
                                  <p:stCondLst>
                                    <p:cond delay="0"/>
                                  </p:stCondLst>
                                  <p:childTnLst>
                                    <p:animMotion origin="layout" path="M 0 0 C -0.00799 -0.03678 -0.0158 -0.07332 0.02187 -0.08905 C 0.05955 -0.10455 0.15729 -0.05505 0.22621 -0.09252 C 0.29514 -0.12954 0.35347 -0.28036 0.43576 -0.31251 C 0.51805 -0.34489 0.66493 -0.26046 0.72014 -0.28614 C 0.77534 -0.31182 0.75069 -0.40458 0.76701 -0.4668 C 0.78333 -0.52879 0.80087 -0.59403 0.8184 -0.65903 " pathEditMode="relative" ptsTypes="aaaaaaA">
                                      <p:cBhvr>
                                        <p:cTn id="76" dur="2000" fill="hold"/>
                                        <p:tgtEl>
                                          <p:spTgt spid="53">
                                            <p:bg/>
                                          </p:spTgt>
                                        </p:tgtEl>
                                        <p:attrNameLst>
                                          <p:attrName>ppt_x</p:attrName>
                                          <p:attrName>ppt_y</p:attrName>
                                        </p:attrNameLst>
                                      </p:cBhvr>
                                    </p:animMotion>
                                  </p:childTnLst>
                                </p:cTn>
                              </p:par>
                            </p:childTnLst>
                          </p:cTn>
                        </p:par>
                        <p:par>
                          <p:cTn id="77" fill="hold">
                            <p:stCondLst>
                              <p:cond delay="9000"/>
                            </p:stCondLst>
                            <p:childTnLst>
                              <p:par>
                                <p:cTn id="78" presetID="0" presetClass="path" presetSubtype="0" accel="50000" decel="50000" fill="hold" grpId="1" nodeType="afterEffect">
                                  <p:stCondLst>
                                    <p:cond delay="0"/>
                                  </p:stCondLst>
                                  <p:childTnLst>
                                    <p:animMotion origin="layout" path="M 0 0 C -0.00799 -0.03678 -0.0158 -0.07332 0.02187 -0.08905 C 0.05955 -0.10455 0.15729 -0.05505 0.22621 -0.09252 C 0.29514 -0.12954 0.35347 -0.28036 0.43576 -0.31251 C 0.51805 -0.34489 0.66493 -0.26046 0.72014 -0.28614 C 0.77534 -0.31182 0.75069 -0.40458 0.76701 -0.4668 C 0.78333 -0.52879 0.80087 -0.59403 0.8184 -0.65903 " pathEditMode="relative" ptsTypes="aaaaaaA">
                                      <p:cBhvr>
                                        <p:cTn id="79" dur="3000" fill="hold"/>
                                        <p:tgtEl>
                                          <p:spTgt spid="5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allAtOnce" animBg="1"/>
      <p:bldP spid="53" grpId="1" build="allAtOnce" animBg="1"/>
      <p:bldP spid="60" grpId="0"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 name="Group 92"/>
          <p:cNvGrpSpPr/>
          <p:nvPr/>
        </p:nvGrpSpPr>
        <p:grpSpPr>
          <a:xfrm>
            <a:off x="6004639" y="1740145"/>
            <a:ext cx="2800519" cy="1022176"/>
            <a:chOff x="5292080" y="1916832"/>
            <a:chExt cx="3528392" cy="1022176"/>
          </a:xfrm>
        </p:grpSpPr>
        <p:sp>
          <p:nvSpPr>
            <p:cNvPr id="94" name="Rounded Rectangle 93"/>
            <p:cNvSpPr/>
            <p:nvPr/>
          </p:nvSpPr>
          <p:spPr>
            <a:xfrm>
              <a:off x="5292080" y="1916832"/>
              <a:ext cx="3528392" cy="1022176"/>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95" name="TextBox 94"/>
            <p:cNvSpPr txBox="1"/>
            <p:nvPr/>
          </p:nvSpPr>
          <p:spPr>
            <a:xfrm>
              <a:off x="6210665" y="1941279"/>
              <a:ext cx="2078445" cy="338554"/>
            </a:xfrm>
            <a:prstGeom prst="rect">
              <a:avLst/>
            </a:prstGeom>
            <a:noFill/>
          </p:spPr>
          <p:txBody>
            <a:bodyPr wrap="none" rtlCol="0">
              <a:spAutoFit/>
            </a:bodyPr>
            <a:lstStyle/>
            <a:p>
              <a:r>
                <a:rPr lang="en-GB" sz="1600" dirty="0"/>
                <a:t>Fault Propagation</a:t>
              </a:r>
            </a:p>
          </p:txBody>
        </p:sp>
      </p:grpSp>
      <p:sp>
        <p:nvSpPr>
          <p:cNvPr id="91" name="Rounded Rectangle 90"/>
          <p:cNvSpPr/>
          <p:nvPr/>
        </p:nvSpPr>
        <p:spPr>
          <a:xfrm>
            <a:off x="8464470" y="694553"/>
            <a:ext cx="1746331" cy="2418300"/>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nvGrpSpPr>
          <p:cNvPr id="80" name="Group 79"/>
          <p:cNvGrpSpPr/>
          <p:nvPr/>
        </p:nvGrpSpPr>
        <p:grpSpPr>
          <a:xfrm>
            <a:off x="8125664" y="542153"/>
            <a:ext cx="2273425" cy="1022176"/>
            <a:chOff x="5292080" y="1916832"/>
            <a:chExt cx="3528392" cy="1022176"/>
          </a:xfrm>
        </p:grpSpPr>
        <p:sp>
          <p:nvSpPr>
            <p:cNvPr id="83" name="Rounded Rectangle 82"/>
            <p:cNvSpPr/>
            <p:nvPr/>
          </p:nvSpPr>
          <p:spPr>
            <a:xfrm>
              <a:off x="5292080" y="1916832"/>
              <a:ext cx="3528392" cy="1022176"/>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89" name="TextBox 88"/>
            <p:cNvSpPr txBox="1"/>
            <p:nvPr/>
          </p:nvSpPr>
          <p:spPr>
            <a:xfrm>
              <a:off x="6547538" y="1916832"/>
              <a:ext cx="2272932" cy="338554"/>
            </a:xfrm>
            <a:prstGeom prst="rect">
              <a:avLst/>
            </a:prstGeom>
            <a:noFill/>
          </p:spPr>
          <p:txBody>
            <a:bodyPr wrap="none" rtlCol="0">
              <a:spAutoFit/>
            </a:bodyPr>
            <a:lstStyle/>
            <a:p>
              <a:r>
                <a:rPr lang="en-GB" sz="1600" dirty="0"/>
                <a:t>Interface Down</a:t>
              </a:r>
            </a:p>
          </p:txBody>
        </p:sp>
      </p:grpSp>
      <p:sp>
        <p:nvSpPr>
          <p:cNvPr id="9" name="Title 1"/>
          <p:cNvSpPr>
            <a:spLocks noGrp="1"/>
          </p:cNvSpPr>
          <p:nvPr>
            <p:ph type="title"/>
          </p:nvPr>
        </p:nvSpPr>
        <p:spPr/>
        <p:txBody>
          <a:bodyPr>
            <a:noAutofit/>
          </a:bodyPr>
          <a:lstStyle/>
          <a:p>
            <a:r>
              <a:rPr lang="en-US" dirty="0" smtClean="0"/>
              <a:t>VPN-v4: Path </a:t>
            </a:r>
            <a:r>
              <a:rPr lang="en-US" dirty="0"/>
              <a:t>failure</a:t>
            </a:r>
          </a:p>
        </p:txBody>
      </p:sp>
      <p:sp>
        <p:nvSpPr>
          <p:cNvPr id="10" name="TextBox 9"/>
          <p:cNvSpPr txBox="1"/>
          <p:nvPr/>
        </p:nvSpPr>
        <p:spPr>
          <a:xfrm>
            <a:off x="1761165" y="6073170"/>
            <a:ext cx="7043992" cy="738664"/>
          </a:xfrm>
          <a:prstGeom prst="rect">
            <a:avLst/>
          </a:prstGeom>
          <a:solidFill>
            <a:srgbClr val="FFFFFF"/>
          </a:solidFill>
        </p:spPr>
        <p:txBody>
          <a:bodyPr wrap="square" rtlCol="0">
            <a:spAutoFit/>
          </a:bodyPr>
          <a:lstStyle/>
          <a:p>
            <a:pPr marL="285750" indent="-285750">
              <a:buFont typeface="Arial"/>
              <a:buChar char="•"/>
            </a:pPr>
            <a:r>
              <a:rPr lang="en-US" sz="1400" dirty="0">
                <a:latin typeface="+mj-lt"/>
              </a:rPr>
              <a:t>A failure of an interface in the LISP underlay is propagated up the hierarchy.</a:t>
            </a:r>
          </a:p>
          <a:p>
            <a:pPr marL="285750" indent="-285750">
              <a:buFont typeface="Arial"/>
              <a:buChar char="•"/>
            </a:pPr>
            <a:r>
              <a:rPr lang="en-US" sz="1400" dirty="0">
                <a:latin typeface="+mj-lt"/>
              </a:rPr>
              <a:t>The underlay failure results in the LISP tunnel going down and the Map is updated to remove that tunnel from the </a:t>
            </a:r>
            <a:r>
              <a:rPr lang="en-US" sz="1400" dirty="0" err="1">
                <a:latin typeface="+mj-lt"/>
              </a:rPr>
              <a:t>ECMP</a:t>
            </a:r>
            <a:r>
              <a:rPr lang="en-US" sz="1400" dirty="0">
                <a:latin typeface="+mj-lt"/>
              </a:rPr>
              <a:t> set.</a:t>
            </a:r>
          </a:p>
        </p:txBody>
      </p:sp>
      <p:sp>
        <p:nvSpPr>
          <p:cNvPr id="11" name="Rectangle 10"/>
          <p:cNvSpPr/>
          <p:nvPr/>
        </p:nvSpPr>
        <p:spPr>
          <a:xfrm>
            <a:off x="2109900" y="1978026"/>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12" name="Rectangle 11"/>
          <p:cNvSpPr/>
          <p:nvPr/>
        </p:nvSpPr>
        <p:spPr>
          <a:xfrm>
            <a:off x="2279576" y="3907831"/>
            <a:ext cx="936104"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BGP route</a:t>
            </a:r>
          </a:p>
        </p:txBody>
      </p:sp>
      <p:sp>
        <p:nvSpPr>
          <p:cNvPr id="13" name="Rectangle 12"/>
          <p:cNvSpPr/>
          <p:nvPr/>
        </p:nvSpPr>
        <p:spPr>
          <a:xfrm>
            <a:off x="3622068" y="1976935"/>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4" name="Rectangle 13"/>
          <p:cNvSpPr/>
          <p:nvPr/>
        </p:nvSpPr>
        <p:spPr>
          <a:xfrm>
            <a:off x="3622068" y="2169568"/>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sp>
        <p:nvSpPr>
          <p:cNvPr id="15" name="Rectangle 14"/>
          <p:cNvSpPr/>
          <p:nvPr/>
        </p:nvSpPr>
        <p:spPr>
          <a:xfrm>
            <a:off x="3622068" y="2362201"/>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sp>
        <p:nvSpPr>
          <p:cNvPr id="16" name="Rectangle 15"/>
          <p:cNvSpPr/>
          <p:nvPr/>
        </p:nvSpPr>
        <p:spPr>
          <a:xfrm>
            <a:off x="3791744" y="3907831"/>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17" name="Rectangle 16"/>
          <p:cNvSpPr/>
          <p:nvPr/>
        </p:nvSpPr>
        <p:spPr>
          <a:xfrm>
            <a:off x="3791744" y="410046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sp>
        <p:nvSpPr>
          <p:cNvPr id="18" name="Rectangle 17"/>
          <p:cNvSpPr/>
          <p:nvPr/>
        </p:nvSpPr>
        <p:spPr>
          <a:xfrm>
            <a:off x="3791744" y="429309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200" dirty="0">
              <a:solidFill>
                <a:schemeClr val="tx1"/>
              </a:solidFill>
            </a:endParaRPr>
          </a:p>
        </p:txBody>
      </p:sp>
      <p:grpSp>
        <p:nvGrpSpPr>
          <p:cNvPr id="2" name="Group 106"/>
          <p:cNvGrpSpPr/>
          <p:nvPr/>
        </p:nvGrpSpPr>
        <p:grpSpPr>
          <a:xfrm>
            <a:off x="8805157" y="2302889"/>
            <a:ext cx="1224136" cy="385266"/>
            <a:chOff x="5508104" y="1214934"/>
            <a:chExt cx="1224136" cy="385266"/>
          </a:xfrm>
        </p:grpSpPr>
        <p:sp>
          <p:nvSpPr>
            <p:cNvPr id="20" name="Rectangle 1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21" name="Rectangle 2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cxnSp>
        <p:nvCxnSpPr>
          <p:cNvPr id="28" name="Straight Arrow Connector 27"/>
          <p:cNvCxnSpPr>
            <a:stCxn id="14" idx="3"/>
            <a:endCxn id="40" idx="1"/>
          </p:cNvCxnSpPr>
          <p:nvPr/>
        </p:nvCxnSpPr>
        <p:spPr>
          <a:xfrm flipV="1">
            <a:off x="4846205" y="2185762"/>
            <a:ext cx="1555795" cy="80123"/>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5" idx="3"/>
            <a:endCxn id="43" idx="1"/>
          </p:cNvCxnSpPr>
          <p:nvPr/>
        </p:nvCxnSpPr>
        <p:spPr>
          <a:xfrm>
            <a:off x="4846205" y="2458517"/>
            <a:ext cx="1555795" cy="987442"/>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3"/>
            <a:endCxn id="40" idx="1"/>
          </p:cNvCxnSpPr>
          <p:nvPr/>
        </p:nvCxnSpPr>
        <p:spPr>
          <a:xfrm flipV="1">
            <a:off x="5015881" y="2185762"/>
            <a:ext cx="1386119" cy="2011019"/>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8" idx="3"/>
            <a:endCxn id="43" idx="1"/>
          </p:cNvCxnSpPr>
          <p:nvPr/>
        </p:nvCxnSpPr>
        <p:spPr>
          <a:xfrm flipV="1">
            <a:off x="5015881" y="3445959"/>
            <a:ext cx="1386119" cy="943454"/>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1" idx="3"/>
            <a:endCxn id="13" idx="1"/>
          </p:cNvCxnSpPr>
          <p:nvPr/>
        </p:nvCxnSpPr>
        <p:spPr>
          <a:xfrm flipV="1">
            <a:off x="3046004" y="2073252"/>
            <a:ext cx="576064" cy="1091"/>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2" idx="3"/>
            <a:endCxn id="16" idx="1"/>
          </p:cNvCxnSpPr>
          <p:nvPr/>
        </p:nvCxnSpPr>
        <p:spPr>
          <a:xfrm>
            <a:off x="3215680" y="4004147"/>
            <a:ext cx="576064" cy="0"/>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3" name="Group 162"/>
          <p:cNvGrpSpPr/>
          <p:nvPr/>
        </p:nvGrpSpPr>
        <p:grpSpPr>
          <a:xfrm>
            <a:off x="8805157" y="978146"/>
            <a:ext cx="1224136" cy="385266"/>
            <a:chOff x="5508104" y="1214934"/>
            <a:chExt cx="1224136" cy="385266"/>
          </a:xfrm>
        </p:grpSpPr>
        <p:sp>
          <p:nvSpPr>
            <p:cNvPr id="35" name="Rectangle 34"/>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36" name="Rectangle 35"/>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37" name="Straight Arrow Connector 36"/>
          <p:cNvCxnSpPr>
            <a:stCxn id="20" idx="0"/>
            <a:endCxn id="36" idx="2"/>
          </p:cNvCxnSpPr>
          <p:nvPr/>
        </p:nvCxnSpPr>
        <p:spPr>
          <a:xfrm flipV="1">
            <a:off x="9417225" y="1363413"/>
            <a:ext cx="0" cy="939477"/>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4" name="Group 171"/>
          <p:cNvGrpSpPr/>
          <p:nvPr/>
        </p:nvGrpSpPr>
        <p:grpSpPr>
          <a:xfrm>
            <a:off x="6401999" y="2089444"/>
            <a:ext cx="1224136" cy="385266"/>
            <a:chOff x="5508104" y="1214934"/>
            <a:chExt cx="1224136" cy="385266"/>
          </a:xfrm>
        </p:grpSpPr>
        <p:sp>
          <p:nvSpPr>
            <p:cNvPr id="40" name="Rectangle 39"/>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41" name="Rectangle 40"/>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LISP-</a:t>
              </a:r>
              <a:r>
                <a:rPr lang="en-GB" sz="1200" dirty="0" err="1">
                  <a:solidFill>
                    <a:schemeClr val="tx1"/>
                  </a:solidFill>
                </a:rPr>
                <a:t>tunnel0</a:t>
              </a:r>
              <a:endParaRPr lang="en-GB" sz="1200" dirty="0">
                <a:solidFill>
                  <a:schemeClr val="tx1"/>
                </a:solidFill>
              </a:endParaRPr>
            </a:p>
          </p:txBody>
        </p:sp>
      </p:grpSp>
      <p:grpSp>
        <p:nvGrpSpPr>
          <p:cNvPr id="5" name="Group 174"/>
          <p:cNvGrpSpPr/>
          <p:nvPr/>
        </p:nvGrpSpPr>
        <p:grpSpPr>
          <a:xfrm>
            <a:off x="6401999" y="3349642"/>
            <a:ext cx="1224136" cy="385266"/>
            <a:chOff x="5508104" y="1214934"/>
            <a:chExt cx="1224136" cy="385266"/>
          </a:xfrm>
        </p:grpSpPr>
        <p:sp>
          <p:nvSpPr>
            <p:cNvPr id="43" name="Rectangle 42"/>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44" name="Rectangle 43"/>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LISP-</a:t>
              </a:r>
              <a:r>
                <a:rPr lang="en-GB" sz="1200" dirty="0" err="1">
                  <a:solidFill>
                    <a:schemeClr val="tx1"/>
                  </a:solidFill>
                </a:rPr>
                <a:t>tunnel1</a:t>
              </a:r>
              <a:endParaRPr lang="en-GB" sz="1200" dirty="0">
                <a:solidFill>
                  <a:schemeClr val="tx1"/>
                </a:solidFill>
              </a:endParaRPr>
            </a:p>
          </p:txBody>
        </p:sp>
      </p:grpSp>
      <p:sp>
        <p:nvSpPr>
          <p:cNvPr id="47" name="Rectangle 46"/>
          <p:cNvSpPr/>
          <p:nvPr/>
        </p:nvSpPr>
        <p:spPr>
          <a:xfrm>
            <a:off x="6240016" y="4234161"/>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Load-balance-Map</a:t>
            </a:r>
          </a:p>
        </p:txBody>
      </p:sp>
      <p:sp>
        <p:nvSpPr>
          <p:cNvPr id="48" name="Rectangle 47"/>
          <p:cNvSpPr/>
          <p:nvPr/>
        </p:nvSpPr>
        <p:spPr>
          <a:xfrm>
            <a:off x="6240016" y="4426794"/>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1</a:t>
            </a:r>
          </a:p>
        </p:txBody>
      </p:sp>
      <p:sp>
        <p:nvSpPr>
          <p:cNvPr id="49" name="Rectangle 48"/>
          <p:cNvSpPr/>
          <p:nvPr/>
        </p:nvSpPr>
        <p:spPr>
          <a:xfrm>
            <a:off x="6240016" y="4619427"/>
            <a:ext cx="1512168"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2</a:t>
            </a:r>
          </a:p>
        </p:txBody>
      </p:sp>
      <p:cxnSp>
        <p:nvCxnSpPr>
          <p:cNvPr id="51" name="Straight Arrow Connector 50"/>
          <p:cNvCxnSpPr>
            <a:stCxn id="13" idx="3"/>
            <a:endCxn id="47" idx="1"/>
          </p:cNvCxnSpPr>
          <p:nvPr/>
        </p:nvCxnSpPr>
        <p:spPr>
          <a:xfrm>
            <a:off x="4846204" y="2073251"/>
            <a:ext cx="1393812" cy="2257226"/>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16" idx="3"/>
            <a:endCxn id="47" idx="1"/>
          </p:cNvCxnSpPr>
          <p:nvPr/>
        </p:nvCxnSpPr>
        <p:spPr>
          <a:xfrm>
            <a:off x="5015880" y="4004147"/>
            <a:ext cx="1224136" cy="326330"/>
          </a:xfrm>
          <a:prstGeom prst="straightConnector1">
            <a:avLst/>
          </a:prstGeom>
          <a:ln w="12700" cap="flat" cmpd="sng" algn="ctr">
            <a:solidFill>
              <a:srgbClr val="008000"/>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1703512" y="4619427"/>
            <a:ext cx="1152128" cy="31050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Packet1</a:t>
            </a:r>
            <a:endParaRPr lang="en-GB" dirty="0"/>
          </a:p>
        </p:txBody>
      </p:sp>
      <p:grpSp>
        <p:nvGrpSpPr>
          <p:cNvPr id="6" name="Group 128"/>
          <p:cNvGrpSpPr/>
          <p:nvPr/>
        </p:nvGrpSpPr>
        <p:grpSpPr>
          <a:xfrm>
            <a:off x="1981200" y="3244774"/>
            <a:ext cx="1018456" cy="663056"/>
            <a:chOff x="457200" y="3244774"/>
            <a:chExt cx="1018456" cy="663056"/>
          </a:xfrm>
        </p:grpSpPr>
        <p:sp>
          <p:nvSpPr>
            <p:cNvPr id="55" name="Rounded Rectangle 54"/>
            <p:cNvSpPr/>
            <p:nvPr/>
          </p:nvSpPr>
          <p:spPr>
            <a:xfrm>
              <a:off x="457200" y="324477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Match</a:t>
              </a:r>
            </a:p>
          </p:txBody>
        </p:sp>
        <p:cxnSp>
          <p:nvCxnSpPr>
            <p:cNvPr id="56" name="Straight Arrow Connector 55"/>
            <p:cNvCxnSpPr>
              <a:stCxn id="55" idx="2"/>
              <a:endCxn id="12" idx="0"/>
            </p:cNvCxnSpPr>
            <p:nvPr/>
          </p:nvCxnSpPr>
          <p:spPr>
            <a:xfrm>
              <a:off x="966428" y="3516907"/>
              <a:ext cx="257200" cy="39092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7" name="Group 130"/>
          <p:cNvGrpSpPr/>
          <p:nvPr/>
        </p:nvGrpSpPr>
        <p:grpSpPr>
          <a:xfrm>
            <a:off x="3215680" y="3227958"/>
            <a:ext cx="1188132" cy="679872"/>
            <a:chOff x="1691680" y="3227958"/>
            <a:chExt cx="1188132" cy="679872"/>
          </a:xfrm>
        </p:grpSpPr>
        <p:sp>
          <p:nvSpPr>
            <p:cNvPr id="58" name="Rounded Rectangle 57"/>
            <p:cNvSpPr/>
            <p:nvPr/>
          </p:nvSpPr>
          <p:spPr>
            <a:xfrm>
              <a:off x="1691680" y="3227958"/>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59" name="Straight Arrow Connector 58"/>
            <p:cNvCxnSpPr>
              <a:stCxn id="58" idx="2"/>
              <a:endCxn id="16" idx="0"/>
            </p:cNvCxnSpPr>
            <p:nvPr/>
          </p:nvCxnSpPr>
          <p:spPr>
            <a:xfrm>
              <a:off x="2200908" y="3500091"/>
              <a:ext cx="678904" cy="40773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sp>
        <p:nvSpPr>
          <p:cNvPr id="60" name="TextBox 59"/>
          <p:cNvSpPr txBox="1"/>
          <p:nvPr/>
        </p:nvSpPr>
        <p:spPr>
          <a:xfrm>
            <a:off x="3863752" y="3500092"/>
            <a:ext cx="1253420" cy="276999"/>
          </a:xfrm>
          <a:prstGeom prst="rect">
            <a:avLst/>
          </a:prstGeom>
          <a:noFill/>
        </p:spPr>
        <p:txBody>
          <a:bodyPr wrap="none" rtlCol="0">
            <a:spAutoFit/>
          </a:bodyPr>
          <a:lstStyle/>
          <a:p>
            <a:r>
              <a:rPr lang="en-GB" sz="1200" dirty="0"/>
              <a:t>Result = Bucket 1</a:t>
            </a:r>
          </a:p>
        </p:txBody>
      </p:sp>
      <p:grpSp>
        <p:nvGrpSpPr>
          <p:cNvPr id="8" name="Group 136"/>
          <p:cNvGrpSpPr/>
          <p:nvPr/>
        </p:nvGrpSpPr>
        <p:grpSpPr>
          <a:xfrm>
            <a:off x="4871864" y="4330477"/>
            <a:ext cx="1368152" cy="1026840"/>
            <a:chOff x="3347864" y="4330477"/>
            <a:chExt cx="1368152" cy="1026840"/>
          </a:xfrm>
        </p:grpSpPr>
        <p:sp>
          <p:nvSpPr>
            <p:cNvPr id="62" name="Rounded Rectangle 61"/>
            <p:cNvSpPr/>
            <p:nvPr/>
          </p:nvSpPr>
          <p:spPr>
            <a:xfrm>
              <a:off x="3347864" y="508518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Map</a:t>
              </a:r>
            </a:p>
          </p:txBody>
        </p:sp>
        <p:cxnSp>
          <p:nvCxnSpPr>
            <p:cNvPr id="63" name="Straight Arrow Connector 62"/>
            <p:cNvCxnSpPr>
              <a:stCxn id="62" idx="0"/>
              <a:endCxn id="47" idx="1"/>
            </p:cNvCxnSpPr>
            <p:nvPr/>
          </p:nvCxnSpPr>
          <p:spPr>
            <a:xfrm flipV="1">
              <a:off x="3857092" y="4330477"/>
              <a:ext cx="858924" cy="75470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grpSp>
        <p:nvGrpSpPr>
          <p:cNvPr id="19" name="Group 105"/>
          <p:cNvGrpSpPr/>
          <p:nvPr/>
        </p:nvGrpSpPr>
        <p:grpSpPr>
          <a:xfrm>
            <a:off x="3791744" y="4196780"/>
            <a:ext cx="3960440" cy="1723592"/>
            <a:chOff x="2267744" y="4196780"/>
            <a:chExt cx="3960440" cy="1723592"/>
          </a:xfrm>
        </p:grpSpPr>
        <p:cxnSp>
          <p:nvCxnSpPr>
            <p:cNvPr id="64" name="Elbow Connector 102"/>
            <p:cNvCxnSpPr>
              <a:stCxn id="49" idx="3"/>
              <a:endCxn id="17" idx="1"/>
            </p:cNvCxnSpPr>
            <p:nvPr/>
          </p:nvCxnSpPr>
          <p:spPr>
            <a:xfrm flipH="1" flipV="1">
              <a:off x="2267744" y="4196780"/>
              <a:ext cx="3960440" cy="518963"/>
            </a:xfrm>
            <a:prstGeom prst="bentConnector5">
              <a:avLst>
                <a:gd name="adj1" fmla="val -5772"/>
                <a:gd name="adj2" fmla="val -224255"/>
                <a:gd name="adj3" fmla="val 105772"/>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65" name="TextBox 64"/>
            <p:cNvSpPr txBox="1"/>
            <p:nvPr/>
          </p:nvSpPr>
          <p:spPr>
            <a:xfrm>
              <a:off x="3599444" y="5643373"/>
              <a:ext cx="1243289" cy="276999"/>
            </a:xfrm>
            <a:prstGeom prst="rect">
              <a:avLst/>
            </a:prstGeom>
            <a:noFill/>
          </p:spPr>
          <p:txBody>
            <a:bodyPr wrap="none" rtlCol="0">
              <a:spAutoFit/>
            </a:bodyPr>
            <a:lstStyle/>
            <a:p>
              <a:r>
                <a:rPr lang="en-GB" sz="1200" dirty="0"/>
                <a:t>Output= </a:t>
              </a:r>
              <a:r>
                <a:rPr lang="en-GB" sz="1200" dirty="0" err="1">
                  <a:solidFill>
                    <a:srgbClr val="FF0000"/>
                  </a:solidFill>
                </a:rPr>
                <a:t>Bucket2</a:t>
              </a:r>
              <a:endParaRPr lang="en-GB" sz="1200" dirty="0">
                <a:solidFill>
                  <a:srgbClr val="FF0000"/>
                </a:solidFill>
              </a:endParaRPr>
            </a:p>
          </p:txBody>
        </p:sp>
      </p:grpSp>
      <p:cxnSp>
        <p:nvCxnSpPr>
          <p:cNvPr id="67" name="Straight Arrow Connector 66"/>
          <p:cNvCxnSpPr>
            <a:stCxn id="17" idx="3"/>
            <a:endCxn id="44" idx="1"/>
          </p:cNvCxnSpPr>
          <p:nvPr/>
        </p:nvCxnSpPr>
        <p:spPr>
          <a:xfrm flipV="1">
            <a:off x="5015881" y="3638592"/>
            <a:ext cx="1386119" cy="55818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24" name="Group 123"/>
          <p:cNvGrpSpPr/>
          <p:nvPr/>
        </p:nvGrpSpPr>
        <p:grpSpPr>
          <a:xfrm>
            <a:off x="5117172" y="3638592"/>
            <a:ext cx="1122844" cy="926701"/>
            <a:chOff x="3593172" y="3638591"/>
            <a:chExt cx="1122844" cy="926701"/>
          </a:xfrm>
        </p:grpSpPr>
        <p:cxnSp>
          <p:nvCxnSpPr>
            <p:cNvPr id="69" name="Straight Arrow Connector 68"/>
            <p:cNvCxnSpPr>
              <a:stCxn id="60" idx="3"/>
              <a:endCxn id="102" idx="1"/>
            </p:cNvCxnSpPr>
            <p:nvPr/>
          </p:nvCxnSpPr>
          <p:spPr>
            <a:xfrm>
              <a:off x="3593172" y="3638591"/>
              <a:ext cx="1122844" cy="889321"/>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968959" y="4288293"/>
              <a:ext cx="511679" cy="276999"/>
            </a:xfrm>
            <a:prstGeom prst="rect">
              <a:avLst/>
            </a:prstGeom>
            <a:noFill/>
          </p:spPr>
          <p:txBody>
            <a:bodyPr wrap="none" rtlCol="0">
              <a:spAutoFit/>
            </a:bodyPr>
            <a:lstStyle/>
            <a:p>
              <a:r>
                <a:rPr lang="en-GB" sz="1200" dirty="0"/>
                <a:t>input</a:t>
              </a:r>
            </a:p>
          </p:txBody>
        </p:sp>
      </p:grpSp>
      <p:grpSp>
        <p:nvGrpSpPr>
          <p:cNvPr id="118" name="Group 117"/>
          <p:cNvGrpSpPr/>
          <p:nvPr/>
        </p:nvGrpSpPr>
        <p:grpSpPr>
          <a:xfrm>
            <a:off x="9547212" y="4523111"/>
            <a:ext cx="1018456" cy="834207"/>
            <a:chOff x="8023212" y="4523110"/>
            <a:chExt cx="1018456" cy="834207"/>
          </a:xfrm>
        </p:grpSpPr>
        <p:sp>
          <p:nvSpPr>
            <p:cNvPr id="76" name="Rounded Rectangle 75"/>
            <p:cNvSpPr/>
            <p:nvPr/>
          </p:nvSpPr>
          <p:spPr>
            <a:xfrm>
              <a:off x="8023212" y="5085184"/>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TX</a:t>
              </a:r>
            </a:p>
          </p:txBody>
        </p:sp>
        <p:cxnSp>
          <p:nvCxnSpPr>
            <p:cNvPr id="77" name="Straight Arrow Connector 76"/>
            <p:cNvCxnSpPr>
              <a:endCxn id="84" idx="3"/>
            </p:cNvCxnSpPr>
            <p:nvPr/>
          </p:nvCxnSpPr>
          <p:spPr>
            <a:xfrm flipH="1" flipV="1">
              <a:off x="8532440" y="4523110"/>
              <a:ext cx="342648" cy="562074"/>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41" idx="3"/>
            <a:endCxn id="20" idx="1"/>
          </p:cNvCxnSpPr>
          <p:nvPr/>
        </p:nvCxnSpPr>
        <p:spPr>
          <a:xfrm>
            <a:off x="7626135" y="2378394"/>
            <a:ext cx="1179022" cy="20812"/>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grpSp>
        <p:nvGrpSpPr>
          <p:cNvPr id="24" name="Group 106"/>
          <p:cNvGrpSpPr/>
          <p:nvPr/>
        </p:nvGrpSpPr>
        <p:grpSpPr>
          <a:xfrm>
            <a:off x="8832304" y="3547790"/>
            <a:ext cx="1224136" cy="385266"/>
            <a:chOff x="5508104" y="1214934"/>
            <a:chExt cx="1224136" cy="385266"/>
          </a:xfrm>
        </p:grpSpPr>
        <p:sp>
          <p:nvSpPr>
            <p:cNvPr id="81" name="Rectangle 80"/>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Load-balance</a:t>
              </a:r>
            </a:p>
          </p:txBody>
        </p:sp>
        <p:sp>
          <p:nvSpPr>
            <p:cNvPr id="82" name="Rectangle 81"/>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Adj0</a:t>
              </a:r>
              <a:endParaRPr lang="en-GB" sz="1200" dirty="0">
                <a:solidFill>
                  <a:schemeClr val="tx1"/>
                </a:solidFill>
              </a:endParaRPr>
            </a:p>
          </p:txBody>
        </p:sp>
      </p:grpSp>
      <p:grpSp>
        <p:nvGrpSpPr>
          <p:cNvPr id="25" name="Group 162"/>
          <p:cNvGrpSpPr/>
          <p:nvPr/>
        </p:nvGrpSpPr>
        <p:grpSpPr>
          <a:xfrm>
            <a:off x="8832304" y="4426793"/>
            <a:ext cx="1224136" cy="385266"/>
            <a:chOff x="5508104" y="1214934"/>
            <a:chExt cx="1224136" cy="385266"/>
          </a:xfrm>
        </p:grpSpPr>
        <p:sp>
          <p:nvSpPr>
            <p:cNvPr id="84" name="Rectangle 83"/>
            <p:cNvSpPr/>
            <p:nvPr/>
          </p:nvSpPr>
          <p:spPr>
            <a:xfrm>
              <a:off x="5508104" y="1214934"/>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Adjacency</a:t>
              </a:r>
            </a:p>
          </p:txBody>
        </p:sp>
        <p:sp>
          <p:nvSpPr>
            <p:cNvPr id="85" name="Rectangle 84"/>
            <p:cNvSpPr/>
            <p:nvPr/>
          </p:nvSpPr>
          <p:spPr>
            <a:xfrm>
              <a:off x="5508104" y="1407567"/>
              <a:ext cx="1224136" cy="19263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err="1">
                  <a:solidFill>
                    <a:schemeClr val="tx1"/>
                  </a:solidFill>
                </a:rPr>
                <a:t>Eth0</a:t>
              </a:r>
              <a:endParaRPr lang="en-GB" sz="1200" dirty="0">
                <a:solidFill>
                  <a:schemeClr val="tx1"/>
                </a:solidFill>
              </a:endParaRPr>
            </a:p>
          </p:txBody>
        </p:sp>
      </p:grpSp>
      <p:cxnSp>
        <p:nvCxnSpPr>
          <p:cNvPr id="86" name="Straight Arrow Connector 85"/>
          <p:cNvCxnSpPr>
            <a:stCxn id="82" idx="2"/>
            <a:endCxn id="84" idx="0"/>
          </p:cNvCxnSpPr>
          <p:nvPr/>
        </p:nvCxnSpPr>
        <p:spPr>
          <a:xfrm>
            <a:off x="9444372" y="3933057"/>
            <a:ext cx="0" cy="493737"/>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stCxn id="44" idx="3"/>
            <a:endCxn id="81" idx="1"/>
          </p:cNvCxnSpPr>
          <p:nvPr/>
        </p:nvCxnSpPr>
        <p:spPr>
          <a:xfrm>
            <a:off x="7626136" y="3638593"/>
            <a:ext cx="1206169" cy="5515"/>
          </a:xfrm>
          <a:prstGeom prst="straightConnector1">
            <a:avLst/>
          </a:prstGeom>
          <a:ln w="12700" cap="flat" cmpd="sng" algn="ctr">
            <a:solidFill>
              <a:schemeClr val="accent6">
                <a:lumMod val="50000"/>
              </a:schemeClr>
            </a:solidFill>
            <a:prstDash val="solid"/>
            <a:round/>
            <a:headEnd type="none" w="med" len="med"/>
            <a:tailEnd type="arrow" w="sm" len="sm"/>
          </a:ln>
        </p:spPr>
        <p:style>
          <a:lnRef idx="2">
            <a:schemeClr val="accent1"/>
          </a:lnRef>
          <a:fillRef idx="0">
            <a:schemeClr val="accent1"/>
          </a:fillRef>
          <a:effectRef idx="1">
            <a:schemeClr val="accent1"/>
          </a:effectRef>
          <a:fontRef idx="minor">
            <a:schemeClr val="tx1"/>
          </a:fontRef>
        </p:style>
      </p:cxnSp>
      <p:sp>
        <p:nvSpPr>
          <p:cNvPr id="88" name="TextBox 87"/>
          <p:cNvSpPr txBox="1"/>
          <p:nvPr/>
        </p:nvSpPr>
        <p:spPr>
          <a:xfrm>
            <a:off x="8634891" y="3265277"/>
            <a:ext cx="1984902" cy="276999"/>
          </a:xfrm>
          <a:prstGeom prst="rect">
            <a:avLst/>
          </a:prstGeom>
          <a:noFill/>
        </p:spPr>
        <p:txBody>
          <a:bodyPr wrap="none" rtlCol="0">
            <a:spAutoFit/>
          </a:bodyPr>
          <a:lstStyle/>
          <a:p>
            <a:r>
              <a:rPr lang="en-GB" sz="1200" dirty="0"/>
              <a:t>To reach tunnel‘s destination</a:t>
            </a:r>
          </a:p>
        </p:txBody>
      </p:sp>
      <p:grpSp>
        <p:nvGrpSpPr>
          <p:cNvPr id="120" name="Group 119"/>
          <p:cNvGrpSpPr/>
          <p:nvPr/>
        </p:nvGrpSpPr>
        <p:grpSpPr>
          <a:xfrm>
            <a:off x="6733728" y="2864942"/>
            <a:ext cx="1018456" cy="484700"/>
            <a:chOff x="5209728" y="2864942"/>
            <a:chExt cx="1018456" cy="484700"/>
          </a:xfrm>
        </p:grpSpPr>
        <p:sp>
          <p:nvSpPr>
            <p:cNvPr id="109" name="Rounded Rectangle 108"/>
            <p:cNvSpPr/>
            <p:nvPr/>
          </p:nvSpPr>
          <p:spPr>
            <a:xfrm>
              <a:off x="5209728" y="2864942"/>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err="1">
                  <a:solidFill>
                    <a:schemeClr val="tx1"/>
                  </a:solidFill>
                </a:rPr>
                <a:t>Encap</a:t>
              </a:r>
              <a:endParaRPr lang="en-GB" sz="1400" dirty="0">
                <a:solidFill>
                  <a:schemeClr val="tx1"/>
                </a:solidFill>
              </a:endParaRPr>
            </a:p>
          </p:txBody>
        </p:sp>
        <p:cxnSp>
          <p:nvCxnSpPr>
            <p:cNvPr id="110" name="Straight Arrow Connector 109"/>
            <p:cNvCxnSpPr>
              <a:stCxn id="109" idx="2"/>
              <a:endCxn id="43" idx="0"/>
            </p:cNvCxnSpPr>
            <p:nvPr/>
          </p:nvCxnSpPr>
          <p:spPr>
            <a:xfrm flipH="1">
              <a:off x="5490067" y="3137075"/>
              <a:ext cx="228889" cy="21256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cxnSp>
        <p:nvCxnSpPr>
          <p:cNvPr id="114" name="Straight Arrow Connector 113"/>
          <p:cNvCxnSpPr>
            <a:endCxn id="82" idx="1"/>
          </p:cNvCxnSpPr>
          <p:nvPr/>
        </p:nvCxnSpPr>
        <p:spPr>
          <a:xfrm>
            <a:off x="7626136" y="3638592"/>
            <a:ext cx="1206169" cy="19814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19" name="Group 118"/>
          <p:cNvGrpSpPr/>
          <p:nvPr/>
        </p:nvGrpSpPr>
        <p:grpSpPr>
          <a:xfrm>
            <a:off x="9649544" y="3644108"/>
            <a:ext cx="1018456" cy="695945"/>
            <a:chOff x="8125544" y="3644107"/>
            <a:chExt cx="1018456" cy="695945"/>
          </a:xfrm>
        </p:grpSpPr>
        <p:sp>
          <p:nvSpPr>
            <p:cNvPr id="79" name="Rounded Rectangle 78"/>
            <p:cNvSpPr/>
            <p:nvPr/>
          </p:nvSpPr>
          <p:spPr>
            <a:xfrm>
              <a:off x="8125544" y="4067919"/>
              <a:ext cx="1018456" cy="272133"/>
            </a:xfrm>
            <a:prstGeom prst="round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Hash</a:t>
              </a:r>
            </a:p>
          </p:txBody>
        </p:sp>
        <p:cxnSp>
          <p:nvCxnSpPr>
            <p:cNvPr id="117" name="Straight Arrow Connector 116"/>
            <p:cNvCxnSpPr>
              <a:stCxn id="79" idx="0"/>
              <a:endCxn id="81" idx="3"/>
            </p:cNvCxnSpPr>
            <p:nvPr/>
          </p:nvCxnSpPr>
          <p:spPr>
            <a:xfrm flipH="1" flipV="1">
              <a:off x="8532440" y="3644107"/>
              <a:ext cx="102332" cy="423812"/>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cxnSp>
        <p:nvCxnSpPr>
          <p:cNvPr id="121" name="Straight Arrow Connector 120"/>
          <p:cNvCxnSpPr/>
          <p:nvPr/>
        </p:nvCxnSpPr>
        <p:spPr>
          <a:xfrm>
            <a:off x="9192344" y="3933057"/>
            <a:ext cx="0" cy="498539"/>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122" name="Group 121"/>
          <p:cNvGrpSpPr/>
          <p:nvPr/>
        </p:nvGrpSpPr>
        <p:grpSpPr>
          <a:xfrm>
            <a:off x="6240017" y="2762320"/>
            <a:ext cx="2722927" cy="1861908"/>
            <a:chOff x="4716016" y="2762320"/>
            <a:chExt cx="2722927" cy="1861908"/>
          </a:xfrm>
        </p:grpSpPr>
        <p:sp>
          <p:nvSpPr>
            <p:cNvPr id="73" name="TextBox 72"/>
            <p:cNvSpPr txBox="1"/>
            <p:nvPr/>
          </p:nvSpPr>
          <p:spPr>
            <a:xfrm>
              <a:off x="6601663" y="4100463"/>
              <a:ext cx="837280" cy="276999"/>
            </a:xfrm>
            <a:prstGeom prst="rect">
              <a:avLst/>
            </a:prstGeom>
            <a:noFill/>
          </p:spPr>
          <p:txBody>
            <a:bodyPr wrap="none" rtlCol="0">
              <a:spAutoFit/>
            </a:bodyPr>
            <a:lstStyle/>
            <a:p>
              <a:r>
                <a:rPr lang="en-GB" sz="1200" dirty="0"/>
                <a:t>Map </a:t>
              </a:r>
              <a:r>
                <a:rPr lang="en-GB" sz="1200" dirty="0" err="1"/>
                <a:t>Fixup</a:t>
              </a:r>
              <a:endParaRPr lang="en-GB" sz="1200" dirty="0"/>
            </a:p>
          </p:txBody>
        </p:sp>
        <p:cxnSp>
          <p:nvCxnSpPr>
            <p:cNvPr id="100" name="Elbow Connector 99"/>
            <p:cNvCxnSpPr>
              <a:endCxn id="102" idx="3"/>
            </p:cNvCxnSpPr>
            <p:nvPr/>
          </p:nvCxnSpPr>
          <p:spPr>
            <a:xfrm rot="5400000">
              <a:off x="5532129" y="3458376"/>
              <a:ext cx="1765591" cy="373480"/>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02" name="Rectangle 101"/>
            <p:cNvSpPr/>
            <p:nvPr/>
          </p:nvSpPr>
          <p:spPr>
            <a:xfrm>
              <a:off x="4716016" y="4431595"/>
              <a:ext cx="1512168" cy="192633"/>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200" dirty="0">
                  <a:solidFill>
                    <a:schemeClr val="tx1"/>
                  </a:solidFill>
                </a:rPr>
                <a:t>Bucket 2</a:t>
              </a:r>
            </a:p>
          </p:txBody>
        </p:sp>
      </p:grpSp>
    </p:spTree>
    <p:extLst>
      <p:ext uri="{BB962C8B-B14F-4D97-AF65-F5344CB8AC3E}">
        <p14:creationId xmlns:p14="http://schemas.microsoft.com/office/powerpoint/2010/main" val="276508698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2000"/>
                                        <p:tgtEl>
                                          <p:spTgt spid="8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2000"/>
                                        <p:tgtEl>
                                          <p:spTgt spid="9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2000"/>
                                        <p:tgtEl>
                                          <p:spTgt spid="93"/>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22"/>
                                        </p:tgtEl>
                                        <p:attrNameLst>
                                          <p:attrName>style.visibility</p:attrName>
                                        </p:attrNameLst>
                                      </p:cBhvr>
                                      <p:to>
                                        <p:strVal val="visible"/>
                                      </p:to>
                                    </p:set>
                                    <p:animEffect transition="in" filter="fade">
                                      <p:cBhvr>
                                        <p:cTn id="19" dur="2000"/>
                                        <p:tgtEl>
                                          <p:spTgt spid="122"/>
                                        </p:tgtEl>
                                      </p:cBhvr>
                                    </p:animEffect>
                                  </p:childTnLst>
                                </p:cTn>
                              </p:par>
                            </p:childTnLst>
                          </p:cTn>
                        </p:par>
                        <p:par>
                          <p:cTn id="20" fill="hold">
                            <p:stCondLst>
                              <p:cond delay="8000"/>
                            </p:stCondLst>
                            <p:childTnLst>
                              <p:par>
                                <p:cTn id="21" presetID="2" presetClass="entr" presetSubtype="4" fill="hold" grpId="0" nodeType="afterEffect">
                                  <p:stCondLst>
                                    <p:cond delay="0"/>
                                  </p:stCondLst>
                                  <p:childTnLst>
                                    <p:set>
                                      <p:cBhvr>
                                        <p:cTn id="22" dur="1" fill="hold">
                                          <p:stCondLst>
                                            <p:cond delay="0"/>
                                          </p:stCondLst>
                                        </p:cTn>
                                        <p:tgtEl>
                                          <p:spTgt spid="53">
                                            <p:bg/>
                                          </p:spTgt>
                                        </p:tgtEl>
                                        <p:attrNameLst>
                                          <p:attrName>style.visibility</p:attrName>
                                        </p:attrNameLst>
                                      </p:cBhvr>
                                      <p:to>
                                        <p:strVal val="visible"/>
                                      </p:to>
                                    </p:set>
                                    <p:anim calcmode="lin" valueType="num">
                                      <p:cBhvr additive="base">
                                        <p:cTn id="23" dur="500" fill="hold"/>
                                        <p:tgtEl>
                                          <p:spTgt spid="53">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53">
                                            <p:bg/>
                                          </p:spTgt>
                                        </p:tgtEl>
                                        <p:attrNameLst>
                                          <p:attrName>ppt_y</p:attrName>
                                        </p:attrNameLst>
                                      </p:cBhvr>
                                      <p:tavLst>
                                        <p:tav tm="0">
                                          <p:val>
                                            <p:strVal val="1+#ppt_h/2"/>
                                          </p:val>
                                        </p:tav>
                                        <p:tav tm="100000">
                                          <p:val>
                                            <p:strVal val="#ppt_y"/>
                                          </p:val>
                                        </p:tav>
                                      </p:tavLst>
                                    </p:anim>
                                  </p:childTnLst>
                                </p:cTn>
                              </p:par>
                            </p:childTnLst>
                          </p:cTn>
                        </p:par>
                        <p:par>
                          <p:cTn id="25" fill="hold">
                            <p:stCondLst>
                              <p:cond delay="8500"/>
                            </p:stCondLst>
                            <p:childTnLst>
                              <p:par>
                                <p:cTn id="26" presetID="2" presetClass="entr" presetSubtype="4" fill="hold" grpId="0" nodeType="afterEffect">
                                  <p:stCondLst>
                                    <p:cond delay="0"/>
                                  </p:stCondLst>
                                  <p:childTnLst>
                                    <p:set>
                                      <p:cBhvr>
                                        <p:cTn id="27" dur="1" fill="hold">
                                          <p:stCondLst>
                                            <p:cond delay="0"/>
                                          </p:stCondLst>
                                        </p:cTn>
                                        <p:tgtEl>
                                          <p:spTgt spid="53">
                                            <p:txEl>
                                              <p:pRg st="0" end="0"/>
                                            </p:txEl>
                                          </p:spTgt>
                                        </p:tgtEl>
                                        <p:attrNameLst>
                                          <p:attrName>style.visibility</p:attrName>
                                        </p:attrNameLst>
                                      </p:cBhvr>
                                      <p:to>
                                        <p:strVal val="visible"/>
                                      </p:to>
                                    </p:set>
                                    <p:anim calcmode="lin" valueType="num">
                                      <p:cBhvr additive="base">
                                        <p:cTn id="2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9000"/>
                            </p:stCondLst>
                            <p:childTnLst>
                              <p:par>
                                <p:cTn id="31" presetID="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par>
                          <p:cTn id="35" fill="hold">
                            <p:stCondLst>
                              <p:cond delay="9500"/>
                            </p:stCondLst>
                            <p:childTnLst>
                              <p:par>
                                <p:cTn id="36" presetID="2" presetClass="entr" presetSubtype="4"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par>
                          <p:cTn id="40" fill="hold">
                            <p:stCondLst>
                              <p:cond delay="10000"/>
                            </p:stCondLst>
                            <p:childTnLst>
                              <p:par>
                                <p:cTn id="41" presetID="2" presetClass="entr" presetSubtype="4" fill="hold" grpId="0" nodeType="afterEffect">
                                  <p:stCondLst>
                                    <p:cond delay="0"/>
                                  </p:stCondLst>
                                  <p:childTnLst>
                                    <p:set>
                                      <p:cBhvr>
                                        <p:cTn id="42" dur="1" fill="hold">
                                          <p:stCondLst>
                                            <p:cond delay="0"/>
                                          </p:stCondLst>
                                        </p:cTn>
                                        <p:tgtEl>
                                          <p:spTgt spid="60">
                                            <p:txEl>
                                              <p:pRg st="0" end="0"/>
                                            </p:txEl>
                                          </p:spTgt>
                                        </p:tgtEl>
                                        <p:attrNameLst>
                                          <p:attrName>style.visibility</p:attrName>
                                        </p:attrNameLst>
                                      </p:cBhvr>
                                      <p:to>
                                        <p:strVal val="visible"/>
                                      </p:to>
                                    </p:set>
                                    <p:anim calcmode="lin" valueType="num">
                                      <p:cBhvr additive="base">
                                        <p:cTn id="43"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0500"/>
                            </p:stCondLst>
                            <p:childTnLst>
                              <p:par>
                                <p:cTn id="46" presetID="2" presetClass="entr" presetSubtype="4" fill="hold" nodeType="afterEffect">
                                  <p:stCondLst>
                                    <p:cond delay="0"/>
                                  </p:stCondLst>
                                  <p:childTnLst>
                                    <p:set>
                                      <p:cBhvr>
                                        <p:cTn id="47" dur="1" fill="hold">
                                          <p:stCondLst>
                                            <p:cond delay="0"/>
                                          </p:stCondLst>
                                        </p:cTn>
                                        <p:tgtEl>
                                          <p:spTgt spid="124"/>
                                        </p:tgtEl>
                                        <p:attrNameLst>
                                          <p:attrName>style.visibility</p:attrName>
                                        </p:attrNameLst>
                                      </p:cBhvr>
                                      <p:to>
                                        <p:strVal val="visible"/>
                                      </p:to>
                                    </p:set>
                                    <p:anim calcmode="lin" valueType="num">
                                      <p:cBhvr additive="base">
                                        <p:cTn id="48" dur="500" fill="hold"/>
                                        <p:tgtEl>
                                          <p:spTgt spid="124"/>
                                        </p:tgtEl>
                                        <p:attrNameLst>
                                          <p:attrName>ppt_x</p:attrName>
                                        </p:attrNameLst>
                                      </p:cBhvr>
                                      <p:tavLst>
                                        <p:tav tm="0">
                                          <p:val>
                                            <p:strVal val="#ppt_x"/>
                                          </p:val>
                                        </p:tav>
                                        <p:tav tm="100000">
                                          <p:val>
                                            <p:strVal val="#ppt_x"/>
                                          </p:val>
                                        </p:tav>
                                      </p:tavLst>
                                    </p:anim>
                                    <p:anim calcmode="lin" valueType="num">
                                      <p:cBhvr additive="base">
                                        <p:cTn id="49" dur="500" fill="hold"/>
                                        <p:tgtEl>
                                          <p:spTgt spid="124"/>
                                        </p:tgtEl>
                                        <p:attrNameLst>
                                          <p:attrName>ppt_y</p:attrName>
                                        </p:attrNameLst>
                                      </p:cBhvr>
                                      <p:tavLst>
                                        <p:tav tm="0">
                                          <p:val>
                                            <p:strVal val="1+#ppt_h/2"/>
                                          </p:val>
                                        </p:tav>
                                        <p:tav tm="100000">
                                          <p:val>
                                            <p:strVal val="#ppt_y"/>
                                          </p:val>
                                        </p:tav>
                                      </p:tavLst>
                                    </p:anim>
                                  </p:childTnLst>
                                </p:cTn>
                              </p:par>
                            </p:childTnLst>
                          </p:cTn>
                        </p:par>
                        <p:par>
                          <p:cTn id="50" fill="hold">
                            <p:stCondLst>
                              <p:cond delay="11000"/>
                            </p:stCondLst>
                            <p:childTnLst>
                              <p:par>
                                <p:cTn id="51" presetID="2" presetClass="entr" presetSubtype="4"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par>
                          <p:cTn id="55" fill="hold">
                            <p:stCondLst>
                              <p:cond delay="11500"/>
                            </p:stCondLst>
                            <p:childTnLst>
                              <p:par>
                                <p:cTn id="56" presetID="2" presetClass="entr" presetSubtype="4" fill="hold" nodeType="after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additive="base">
                                        <p:cTn id="58" dur="500" fill="hold"/>
                                        <p:tgtEl>
                                          <p:spTgt spid="19"/>
                                        </p:tgtEl>
                                        <p:attrNameLst>
                                          <p:attrName>ppt_x</p:attrName>
                                        </p:attrNameLst>
                                      </p:cBhvr>
                                      <p:tavLst>
                                        <p:tav tm="0">
                                          <p:val>
                                            <p:strVal val="#ppt_x"/>
                                          </p:val>
                                        </p:tav>
                                        <p:tav tm="100000">
                                          <p:val>
                                            <p:strVal val="#ppt_x"/>
                                          </p:val>
                                        </p:tav>
                                      </p:tavLst>
                                    </p:anim>
                                    <p:anim calcmode="lin" valueType="num">
                                      <p:cBhvr additive="base">
                                        <p:cTn id="59" dur="500" fill="hold"/>
                                        <p:tgtEl>
                                          <p:spTgt spid="19"/>
                                        </p:tgtEl>
                                        <p:attrNameLst>
                                          <p:attrName>ppt_y</p:attrName>
                                        </p:attrNameLst>
                                      </p:cBhvr>
                                      <p:tavLst>
                                        <p:tav tm="0">
                                          <p:val>
                                            <p:strVal val="1+#ppt_h/2"/>
                                          </p:val>
                                        </p:tav>
                                        <p:tav tm="100000">
                                          <p:val>
                                            <p:strVal val="#ppt_y"/>
                                          </p:val>
                                        </p:tav>
                                      </p:tavLst>
                                    </p:anim>
                                  </p:childTnLst>
                                </p:cTn>
                              </p:par>
                            </p:childTnLst>
                          </p:cTn>
                        </p:par>
                        <p:par>
                          <p:cTn id="60" fill="hold">
                            <p:stCondLst>
                              <p:cond delay="12000"/>
                            </p:stCondLst>
                            <p:childTnLst>
                              <p:par>
                                <p:cTn id="61" presetID="2" presetClass="entr" presetSubtype="4" fill="hold" nodeType="afterEffect">
                                  <p:stCondLst>
                                    <p:cond delay="0"/>
                                  </p:stCondLst>
                                  <p:childTnLst>
                                    <p:set>
                                      <p:cBhvr>
                                        <p:cTn id="62" dur="1" fill="hold">
                                          <p:stCondLst>
                                            <p:cond delay="0"/>
                                          </p:stCondLst>
                                        </p:cTn>
                                        <p:tgtEl>
                                          <p:spTgt spid="67"/>
                                        </p:tgtEl>
                                        <p:attrNameLst>
                                          <p:attrName>style.visibility</p:attrName>
                                        </p:attrNameLst>
                                      </p:cBhvr>
                                      <p:to>
                                        <p:strVal val="visible"/>
                                      </p:to>
                                    </p:set>
                                    <p:anim calcmode="lin" valueType="num">
                                      <p:cBhvr additive="base">
                                        <p:cTn id="63" dur="500" fill="hold"/>
                                        <p:tgtEl>
                                          <p:spTgt spid="67"/>
                                        </p:tgtEl>
                                        <p:attrNameLst>
                                          <p:attrName>ppt_x</p:attrName>
                                        </p:attrNameLst>
                                      </p:cBhvr>
                                      <p:tavLst>
                                        <p:tav tm="0">
                                          <p:val>
                                            <p:strVal val="#ppt_x"/>
                                          </p:val>
                                        </p:tav>
                                        <p:tav tm="100000">
                                          <p:val>
                                            <p:strVal val="#ppt_x"/>
                                          </p:val>
                                        </p:tav>
                                      </p:tavLst>
                                    </p:anim>
                                    <p:anim calcmode="lin" valueType="num">
                                      <p:cBhvr additive="base">
                                        <p:cTn id="64" dur="500" fill="hold"/>
                                        <p:tgtEl>
                                          <p:spTgt spid="67"/>
                                        </p:tgtEl>
                                        <p:attrNameLst>
                                          <p:attrName>ppt_y</p:attrName>
                                        </p:attrNameLst>
                                      </p:cBhvr>
                                      <p:tavLst>
                                        <p:tav tm="0">
                                          <p:val>
                                            <p:strVal val="1+#ppt_h/2"/>
                                          </p:val>
                                        </p:tav>
                                        <p:tav tm="100000">
                                          <p:val>
                                            <p:strVal val="#ppt_y"/>
                                          </p:val>
                                        </p:tav>
                                      </p:tavLst>
                                    </p:anim>
                                  </p:childTnLst>
                                </p:cTn>
                              </p:par>
                            </p:childTnLst>
                          </p:cTn>
                        </p:par>
                        <p:par>
                          <p:cTn id="65" fill="hold">
                            <p:stCondLst>
                              <p:cond delay="12500"/>
                            </p:stCondLst>
                            <p:childTnLst>
                              <p:par>
                                <p:cTn id="66" presetID="2" presetClass="entr" presetSubtype="4" fill="hold" nodeType="afterEffect">
                                  <p:stCondLst>
                                    <p:cond delay="0"/>
                                  </p:stCondLst>
                                  <p:childTnLst>
                                    <p:set>
                                      <p:cBhvr>
                                        <p:cTn id="67" dur="1" fill="hold">
                                          <p:stCondLst>
                                            <p:cond delay="0"/>
                                          </p:stCondLst>
                                        </p:cTn>
                                        <p:tgtEl>
                                          <p:spTgt spid="120"/>
                                        </p:tgtEl>
                                        <p:attrNameLst>
                                          <p:attrName>style.visibility</p:attrName>
                                        </p:attrNameLst>
                                      </p:cBhvr>
                                      <p:to>
                                        <p:strVal val="visible"/>
                                      </p:to>
                                    </p:set>
                                    <p:anim calcmode="lin" valueType="num">
                                      <p:cBhvr additive="base">
                                        <p:cTn id="68" dur="500" fill="hold"/>
                                        <p:tgtEl>
                                          <p:spTgt spid="120"/>
                                        </p:tgtEl>
                                        <p:attrNameLst>
                                          <p:attrName>ppt_x</p:attrName>
                                        </p:attrNameLst>
                                      </p:cBhvr>
                                      <p:tavLst>
                                        <p:tav tm="0">
                                          <p:val>
                                            <p:strVal val="#ppt_x"/>
                                          </p:val>
                                        </p:tav>
                                        <p:tav tm="100000">
                                          <p:val>
                                            <p:strVal val="#ppt_x"/>
                                          </p:val>
                                        </p:tav>
                                      </p:tavLst>
                                    </p:anim>
                                    <p:anim calcmode="lin" valueType="num">
                                      <p:cBhvr additive="base">
                                        <p:cTn id="69" dur="500" fill="hold"/>
                                        <p:tgtEl>
                                          <p:spTgt spid="120"/>
                                        </p:tgtEl>
                                        <p:attrNameLst>
                                          <p:attrName>ppt_y</p:attrName>
                                        </p:attrNameLst>
                                      </p:cBhvr>
                                      <p:tavLst>
                                        <p:tav tm="0">
                                          <p:val>
                                            <p:strVal val="1+#ppt_h/2"/>
                                          </p:val>
                                        </p:tav>
                                        <p:tav tm="100000">
                                          <p:val>
                                            <p:strVal val="#ppt_y"/>
                                          </p:val>
                                        </p:tav>
                                      </p:tavLst>
                                    </p:anim>
                                  </p:childTnLst>
                                </p:cTn>
                              </p:par>
                            </p:childTnLst>
                          </p:cTn>
                        </p:par>
                        <p:par>
                          <p:cTn id="70" fill="hold">
                            <p:stCondLst>
                              <p:cond delay="13000"/>
                            </p:stCondLst>
                            <p:childTnLst>
                              <p:par>
                                <p:cTn id="71" presetID="2" presetClass="entr" presetSubtype="4" fill="hold" nodeType="afterEffect">
                                  <p:stCondLst>
                                    <p:cond delay="0"/>
                                  </p:stCondLst>
                                  <p:childTnLst>
                                    <p:set>
                                      <p:cBhvr>
                                        <p:cTn id="72" dur="1" fill="hold">
                                          <p:stCondLst>
                                            <p:cond delay="0"/>
                                          </p:stCondLst>
                                        </p:cTn>
                                        <p:tgtEl>
                                          <p:spTgt spid="114"/>
                                        </p:tgtEl>
                                        <p:attrNameLst>
                                          <p:attrName>style.visibility</p:attrName>
                                        </p:attrNameLst>
                                      </p:cBhvr>
                                      <p:to>
                                        <p:strVal val="visible"/>
                                      </p:to>
                                    </p:set>
                                    <p:anim calcmode="lin" valueType="num">
                                      <p:cBhvr additive="base">
                                        <p:cTn id="73" dur="500" fill="hold"/>
                                        <p:tgtEl>
                                          <p:spTgt spid="114"/>
                                        </p:tgtEl>
                                        <p:attrNameLst>
                                          <p:attrName>ppt_x</p:attrName>
                                        </p:attrNameLst>
                                      </p:cBhvr>
                                      <p:tavLst>
                                        <p:tav tm="0">
                                          <p:val>
                                            <p:strVal val="#ppt_x"/>
                                          </p:val>
                                        </p:tav>
                                        <p:tav tm="100000">
                                          <p:val>
                                            <p:strVal val="#ppt_x"/>
                                          </p:val>
                                        </p:tav>
                                      </p:tavLst>
                                    </p:anim>
                                    <p:anim calcmode="lin" valueType="num">
                                      <p:cBhvr additive="base">
                                        <p:cTn id="74" dur="500" fill="hold"/>
                                        <p:tgtEl>
                                          <p:spTgt spid="114"/>
                                        </p:tgtEl>
                                        <p:attrNameLst>
                                          <p:attrName>ppt_y</p:attrName>
                                        </p:attrNameLst>
                                      </p:cBhvr>
                                      <p:tavLst>
                                        <p:tav tm="0">
                                          <p:val>
                                            <p:strVal val="1+#ppt_h/2"/>
                                          </p:val>
                                        </p:tav>
                                        <p:tav tm="100000">
                                          <p:val>
                                            <p:strVal val="#ppt_y"/>
                                          </p:val>
                                        </p:tav>
                                      </p:tavLst>
                                    </p:anim>
                                  </p:childTnLst>
                                </p:cTn>
                              </p:par>
                            </p:childTnLst>
                          </p:cTn>
                        </p:par>
                        <p:par>
                          <p:cTn id="75" fill="hold">
                            <p:stCondLst>
                              <p:cond delay="13500"/>
                            </p:stCondLst>
                            <p:childTnLst>
                              <p:par>
                                <p:cTn id="76" presetID="2" presetClass="entr" presetSubtype="4" fill="hold" nodeType="afterEffect">
                                  <p:stCondLst>
                                    <p:cond delay="0"/>
                                  </p:stCondLst>
                                  <p:childTnLst>
                                    <p:set>
                                      <p:cBhvr>
                                        <p:cTn id="77" dur="1" fill="hold">
                                          <p:stCondLst>
                                            <p:cond delay="0"/>
                                          </p:stCondLst>
                                        </p:cTn>
                                        <p:tgtEl>
                                          <p:spTgt spid="119"/>
                                        </p:tgtEl>
                                        <p:attrNameLst>
                                          <p:attrName>style.visibility</p:attrName>
                                        </p:attrNameLst>
                                      </p:cBhvr>
                                      <p:to>
                                        <p:strVal val="visible"/>
                                      </p:to>
                                    </p:set>
                                    <p:anim calcmode="lin" valueType="num">
                                      <p:cBhvr additive="base">
                                        <p:cTn id="78" dur="500" fill="hold"/>
                                        <p:tgtEl>
                                          <p:spTgt spid="119"/>
                                        </p:tgtEl>
                                        <p:attrNameLst>
                                          <p:attrName>ppt_x</p:attrName>
                                        </p:attrNameLst>
                                      </p:cBhvr>
                                      <p:tavLst>
                                        <p:tav tm="0">
                                          <p:val>
                                            <p:strVal val="#ppt_x"/>
                                          </p:val>
                                        </p:tav>
                                        <p:tav tm="100000">
                                          <p:val>
                                            <p:strVal val="#ppt_x"/>
                                          </p:val>
                                        </p:tav>
                                      </p:tavLst>
                                    </p:anim>
                                    <p:anim calcmode="lin" valueType="num">
                                      <p:cBhvr additive="base">
                                        <p:cTn id="79" dur="500" fill="hold"/>
                                        <p:tgtEl>
                                          <p:spTgt spid="119"/>
                                        </p:tgtEl>
                                        <p:attrNameLst>
                                          <p:attrName>ppt_y</p:attrName>
                                        </p:attrNameLst>
                                      </p:cBhvr>
                                      <p:tavLst>
                                        <p:tav tm="0">
                                          <p:val>
                                            <p:strVal val="1+#ppt_h/2"/>
                                          </p:val>
                                        </p:tav>
                                        <p:tav tm="100000">
                                          <p:val>
                                            <p:strVal val="#ppt_y"/>
                                          </p:val>
                                        </p:tav>
                                      </p:tavLst>
                                    </p:anim>
                                  </p:childTnLst>
                                </p:cTn>
                              </p:par>
                            </p:childTnLst>
                          </p:cTn>
                        </p:par>
                        <p:par>
                          <p:cTn id="80" fill="hold">
                            <p:stCondLst>
                              <p:cond delay="14000"/>
                            </p:stCondLst>
                            <p:childTnLst>
                              <p:par>
                                <p:cTn id="81" presetID="2" presetClass="entr" presetSubtype="4" fill="hold" nodeType="afterEffect">
                                  <p:stCondLst>
                                    <p:cond delay="0"/>
                                  </p:stCondLst>
                                  <p:childTnLst>
                                    <p:set>
                                      <p:cBhvr>
                                        <p:cTn id="82" dur="1" fill="hold">
                                          <p:stCondLst>
                                            <p:cond delay="0"/>
                                          </p:stCondLst>
                                        </p:cTn>
                                        <p:tgtEl>
                                          <p:spTgt spid="121"/>
                                        </p:tgtEl>
                                        <p:attrNameLst>
                                          <p:attrName>style.visibility</p:attrName>
                                        </p:attrNameLst>
                                      </p:cBhvr>
                                      <p:to>
                                        <p:strVal val="visible"/>
                                      </p:to>
                                    </p:set>
                                    <p:anim calcmode="lin" valueType="num">
                                      <p:cBhvr additive="base">
                                        <p:cTn id="83" dur="500" fill="hold"/>
                                        <p:tgtEl>
                                          <p:spTgt spid="121"/>
                                        </p:tgtEl>
                                        <p:attrNameLst>
                                          <p:attrName>ppt_x</p:attrName>
                                        </p:attrNameLst>
                                      </p:cBhvr>
                                      <p:tavLst>
                                        <p:tav tm="0">
                                          <p:val>
                                            <p:strVal val="#ppt_x"/>
                                          </p:val>
                                        </p:tav>
                                        <p:tav tm="100000">
                                          <p:val>
                                            <p:strVal val="#ppt_x"/>
                                          </p:val>
                                        </p:tav>
                                      </p:tavLst>
                                    </p:anim>
                                    <p:anim calcmode="lin" valueType="num">
                                      <p:cBhvr additive="base">
                                        <p:cTn id="84" dur="500" fill="hold"/>
                                        <p:tgtEl>
                                          <p:spTgt spid="121"/>
                                        </p:tgtEl>
                                        <p:attrNameLst>
                                          <p:attrName>ppt_y</p:attrName>
                                        </p:attrNameLst>
                                      </p:cBhvr>
                                      <p:tavLst>
                                        <p:tav tm="0">
                                          <p:val>
                                            <p:strVal val="1+#ppt_h/2"/>
                                          </p:val>
                                        </p:tav>
                                        <p:tav tm="100000">
                                          <p:val>
                                            <p:strVal val="#ppt_y"/>
                                          </p:val>
                                        </p:tav>
                                      </p:tavLst>
                                    </p:anim>
                                  </p:childTnLst>
                                </p:cTn>
                              </p:par>
                            </p:childTnLst>
                          </p:cTn>
                        </p:par>
                        <p:par>
                          <p:cTn id="85" fill="hold">
                            <p:stCondLst>
                              <p:cond delay="14500"/>
                            </p:stCondLst>
                            <p:childTnLst>
                              <p:par>
                                <p:cTn id="86" presetID="2" presetClass="entr" presetSubtype="4" fill="hold" nodeType="afterEffect">
                                  <p:stCondLst>
                                    <p:cond delay="0"/>
                                  </p:stCondLst>
                                  <p:childTnLst>
                                    <p:set>
                                      <p:cBhvr>
                                        <p:cTn id="87" dur="1" fill="hold">
                                          <p:stCondLst>
                                            <p:cond delay="0"/>
                                          </p:stCondLst>
                                        </p:cTn>
                                        <p:tgtEl>
                                          <p:spTgt spid="118"/>
                                        </p:tgtEl>
                                        <p:attrNameLst>
                                          <p:attrName>style.visibility</p:attrName>
                                        </p:attrNameLst>
                                      </p:cBhvr>
                                      <p:to>
                                        <p:strVal val="visible"/>
                                      </p:to>
                                    </p:set>
                                    <p:anim calcmode="lin" valueType="num">
                                      <p:cBhvr additive="base">
                                        <p:cTn id="88" dur="500" fill="hold"/>
                                        <p:tgtEl>
                                          <p:spTgt spid="118"/>
                                        </p:tgtEl>
                                        <p:attrNameLst>
                                          <p:attrName>ppt_x</p:attrName>
                                        </p:attrNameLst>
                                      </p:cBhvr>
                                      <p:tavLst>
                                        <p:tav tm="0">
                                          <p:val>
                                            <p:strVal val="#ppt_x"/>
                                          </p:val>
                                        </p:tav>
                                        <p:tav tm="100000">
                                          <p:val>
                                            <p:strVal val="#ppt_x"/>
                                          </p:val>
                                        </p:tav>
                                      </p:tavLst>
                                    </p:anim>
                                    <p:anim calcmode="lin" valueType="num">
                                      <p:cBhvr additive="base">
                                        <p:cTn id="89" dur="500" fill="hold"/>
                                        <p:tgtEl>
                                          <p:spTgt spid="118"/>
                                        </p:tgtEl>
                                        <p:attrNameLst>
                                          <p:attrName>ppt_y</p:attrName>
                                        </p:attrNameLst>
                                      </p:cBhvr>
                                      <p:tavLst>
                                        <p:tav tm="0">
                                          <p:val>
                                            <p:strVal val="1+#ppt_h/2"/>
                                          </p:val>
                                        </p:tav>
                                        <p:tav tm="100000">
                                          <p:val>
                                            <p:strVal val="#ppt_y"/>
                                          </p:val>
                                        </p:tav>
                                      </p:tavLst>
                                    </p:anim>
                                  </p:childTnLst>
                                </p:cTn>
                              </p:par>
                            </p:childTnLst>
                          </p:cTn>
                        </p:par>
                        <p:par>
                          <p:cTn id="90" fill="hold">
                            <p:stCondLst>
                              <p:cond delay="15000"/>
                            </p:stCondLst>
                            <p:childTnLst>
                              <p:par>
                                <p:cTn id="91" presetID="0" presetClass="path" presetSubtype="0" accel="50000" decel="50000" fill="hold" grpId="1" nodeType="afterEffect">
                                  <p:stCondLst>
                                    <p:cond delay="0"/>
                                  </p:stCondLst>
                                  <p:childTnLst>
                                    <p:animMotion origin="layout" path="M 0 0 C -0.00053 -0.03517 -0.00087 -0.07033 0.03576 -0.08675 C 0.07239 -0.10317 0.15572 -0.08513 0.21927 -0.09855 C 0.28281 -0.11196 0.33402 -0.16031 0.41666 -0.16679 C 0.49913 -0.17326 0.66354 -0.16956 0.71493 -0.13787 C 0.76631 -0.10618 0.71892 -0.02892 0.72534 0.02313 C 0.73177 0.07518 0.74236 0.12445 0.75312 0.17395 " pathEditMode="relative" ptsTypes="aaaaaaA">
                                      <p:cBhvr>
                                        <p:cTn id="92" dur="2000" fill="hold"/>
                                        <p:tgtEl>
                                          <p:spTgt spid="53">
                                            <p:bg/>
                                          </p:spTgt>
                                        </p:tgtEl>
                                        <p:attrNameLst>
                                          <p:attrName>ppt_x</p:attrName>
                                          <p:attrName>ppt_y</p:attrName>
                                        </p:attrNameLst>
                                      </p:cBhvr>
                                    </p:animMotion>
                                  </p:childTnLst>
                                </p:cTn>
                              </p:par>
                            </p:childTnLst>
                          </p:cTn>
                        </p:par>
                        <p:par>
                          <p:cTn id="93" fill="hold">
                            <p:stCondLst>
                              <p:cond delay="17000"/>
                            </p:stCondLst>
                            <p:childTnLst>
                              <p:par>
                                <p:cTn id="94" presetID="0" presetClass="path" presetSubtype="0" accel="50000" decel="50000" fill="hold" grpId="1" nodeType="afterEffect">
                                  <p:stCondLst>
                                    <p:cond delay="0"/>
                                  </p:stCondLst>
                                  <p:childTnLst>
                                    <p:animMotion origin="layout" path="M 0 0 C -0.00053 -0.03517 -0.00087 -0.07033 0.03576 -0.08675 C 0.07239 -0.10317 0.15572 -0.08513 0.21927 -0.09855 C 0.28281 -0.11196 0.33402 -0.16031 0.41666 -0.16679 C 0.49913 -0.17326 0.66354 -0.16956 0.71493 -0.13787 C 0.76631 -0.10618 0.71892 -0.02892 0.72534 0.02313 C 0.73177 0.07518 0.74236 0.12445 0.75312 0.17395 " pathEditMode="relative" ptsTypes="aaaaaaA">
                                      <p:cBhvr>
                                        <p:cTn id="95" dur="2000" fill="hold"/>
                                        <p:tgtEl>
                                          <p:spTgt spid="5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53" grpId="0" build="allAtOnce" animBg="1"/>
      <p:bldP spid="53" grpId="1" build="allAtOnce" animBg="1"/>
      <p:bldP spid="60"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424"/>
            <a:ext cx="9919446" cy="1325563"/>
          </a:xfrm>
        </p:spPr>
        <p:txBody>
          <a:bodyPr>
            <a:noAutofit/>
          </a:bodyPr>
          <a:lstStyle/>
          <a:p>
            <a:r>
              <a:rPr lang="sv-SE" dirty="0">
                <a:ea typeface="Arial" charset="0"/>
                <a:cs typeface="Arial" charset="0"/>
              </a:rPr>
              <a:t>Introducing VPP</a:t>
            </a:r>
            <a:endParaRPr lang="en-US" dirty="0"/>
          </a:p>
        </p:txBody>
      </p:sp>
      <p:sp>
        <p:nvSpPr>
          <p:cNvPr id="5" name="Content Placeholder 4"/>
          <p:cNvSpPr>
            <a:spLocks noGrp="1"/>
          </p:cNvSpPr>
          <p:nvPr>
            <p:ph sz="half" idx="1"/>
          </p:nvPr>
        </p:nvSpPr>
        <p:spPr>
          <a:xfrm>
            <a:off x="871622" y="1336746"/>
            <a:ext cx="5752401" cy="5008508"/>
          </a:xfrm>
        </p:spPr>
        <p:txBody>
          <a:bodyPr>
            <a:normAutofit/>
          </a:bodyPr>
          <a:lstStyle/>
          <a:p>
            <a:pPr marL="0" indent="0">
              <a:buNone/>
            </a:pPr>
            <a:r>
              <a:rPr lang="en-US" sz="2000" b="1" dirty="0" smtClean="0">
                <a:solidFill>
                  <a:schemeClr val="bg2">
                    <a:lumMod val="50000"/>
                  </a:schemeClr>
                </a:solidFill>
              </a:rPr>
              <a:t>Extensible and Flexible</a:t>
            </a:r>
            <a:r>
              <a:rPr lang="en-US" sz="2000" dirty="0">
                <a:solidFill>
                  <a:schemeClr val="bg2">
                    <a:lumMod val="50000"/>
                  </a:schemeClr>
                </a:solidFill>
              </a:rPr>
              <a:t> </a:t>
            </a:r>
            <a:r>
              <a:rPr lang="en-US" sz="2000" b="1" dirty="0">
                <a:solidFill>
                  <a:schemeClr val="bg2">
                    <a:lumMod val="50000"/>
                  </a:schemeClr>
                </a:solidFill>
              </a:rPr>
              <a:t>m</a:t>
            </a:r>
            <a:r>
              <a:rPr lang="en-US" sz="2000" b="1" dirty="0" smtClean="0">
                <a:solidFill>
                  <a:schemeClr val="bg2">
                    <a:lumMod val="50000"/>
                  </a:schemeClr>
                </a:solidFill>
              </a:rPr>
              <a:t>odular design</a:t>
            </a:r>
          </a:p>
          <a:p>
            <a:r>
              <a:rPr lang="en-US" sz="2000" dirty="0" smtClean="0">
                <a:solidFill>
                  <a:schemeClr val="bg2">
                    <a:lumMod val="50000"/>
                  </a:schemeClr>
                </a:solidFill>
              </a:rPr>
              <a:t>Implement as a directed </a:t>
            </a:r>
            <a:r>
              <a:rPr lang="en-US" sz="2000" dirty="0">
                <a:solidFill>
                  <a:schemeClr val="bg2">
                    <a:lumMod val="50000"/>
                  </a:schemeClr>
                </a:solidFill>
              </a:rPr>
              <a:t>graph of </a:t>
            </a:r>
            <a:r>
              <a:rPr lang="en-US" sz="2000" dirty="0" smtClean="0">
                <a:solidFill>
                  <a:schemeClr val="bg2">
                    <a:lumMod val="50000"/>
                  </a:schemeClr>
                </a:solidFill>
              </a:rPr>
              <a:t>nodes</a:t>
            </a:r>
          </a:p>
          <a:p>
            <a:r>
              <a:rPr lang="en-GB" sz="2000" dirty="0" smtClean="0">
                <a:solidFill>
                  <a:schemeClr val="bg2">
                    <a:lumMod val="50000"/>
                  </a:schemeClr>
                </a:solidFill>
              </a:rPr>
              <a:t>Extensible with plugins, plugins are equal citizens.</a:t>
            </a:r>
          </a:p>
          <a:p>
            <a:r>
              <a:rPr lang="en-GB" sz="2000" dirty="0" smtClean="0">
                <a:solidFill>
                  <a:schemeClr val="bg2">
                    <a:lumMod val="50000"/>
                  </a:schemeClr>
                </a:solidFill>
              </a:rPr>
              <a:t>Configurable via CP and CLI</a:t>
            </a:r>
            <a:endParaRPr lang="en-US" sz="2000" b="1" dirty="0" smtClean="0">
              <a:solidFill>
                <a:schemeClr val="bg2">
                  <a:lumMod val="50000"/>
                </a:schemeClr>
              </a:solidFill>
            </a:endParaRPr>
          </a:p>
          <a:p>
            <a:pPr marL="0" indent="0">
              <a:buNone/>
            </a:pPr>
            <a:r>
              <a:rPr lang="en-US" sz="2000" b="1" dirty="0" smtClean="0">
                <a:solidFill>
                  <a:schemeClr val="bg2">
                    <a:lumMod val="50000"/>
                  </a:schemeClr>
                </a:solidFill>
              </a:rPr>
              <a:t>Developer friendly</a:t>
            </a:r>
          </a:p>
          <a:p>
            <a:r>
              <a:rPr lang="en-GB" sz="2000" dirty="0" smtClean="0">
                <a:solidFill>
                  <a:schemeClr val="bg2">
                    <a:lumMod val="50000"/>
                  </a:schemeClr>
                </a:solidFill>
              </a:rPr>
              <a:t>Deep introspection with counters and tracing facilities.</a:t>
            </a:r>
          </a:p>
          <a:p>
            <a:r>
              <a:rPr lang="en-GB" sz="2000" dirty="0">
                <a:solidFill>
                  <a:schemeClr val="bg2">
                    <a:lumMod val="50000"/>
                  </a:schemeClr>
                </a:solidFill>
              </a:rPr>
              <a:t>R</a:t>
            </a:r>
            <a:r>
              <a:rPr lang="en-GB" sz="2000" dirty="0" smtClean="0">
                <a:solidFill>
                  <a:schemeClr val="bg2">
                    <a:lumMod val="50000"/>
                  </a:schemeClr>
                </a:solidFill>
              </a:rPr>
              <a:t>untime counters with IPC and errors information.</a:t>
            </a:r>
          </a:p>
          <a:p>
            <a:r>
              <a:rPr lang="en-GB" sz="2000" dirty="0" smtClean="0">
                <a:solidFill>
                  <a:schemeClr val="bg2">
                    <a:lumMod val="50000"/>
                  </a:schemeClr>
                </a:solidFill>
              </a:rPr>
              <a:t>Pipeline tracing facilities, life-of-a-packet. </a:t>
            </a:r>
          </a:p>
          <a:p>
            <a:r>
              <a:rPr lang="en-GB" sz="2000" dirty="0" smtClean="0">
                <a:solidFill>
                  <a:schemeClr val="bg2">
                    <a:lumMod val="50000"/>
                  </a:schemeClr>
                </a:solidFill>
              </a:rPr>
              <a:t>Developed using standard toolchains.</a:t>
            </a:r>
          </a:p>
          <a:p>
            <a:endParaRPr lang="en-US" sz="2000" dirty="0">
              <a:solidFill>
                <a:schemeClr val="bg2">
                  <a:lumMod val="50000"/>
                </a:schemeClr>
              </a:solidFill>
            </a:endParaRPr>
          </a:p>
        </p:txBody>
      </p:sp>
      <p:sp>
        <p:nvSpPr>
          <p:cNvPr id="25" name="Rounded Rectangle 24"/>
          <p:cNvSpPr/>
          <p:nvPr/>
        </p:nvSpPr>
        <p:spPr bwMode="auto">
          <a:xfrm>
            <a:off x="7275521" y="1937264"/>
            <a:ext cx="3994055" cy="3557016"/>
          </a:xfrm>
          <a:prstGeom prst="roundRect">
            <a:avLst>
              <a:gd name="adj" fmla="val 2586"/>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endParaRPr lang="en-US" sz="1867" dirty="0" err="1">
              <a:ea typeface="Arial" pitchFamily="-107" charset="0"/>
              <a:cs typeface="Arial" pitchFamily="-107" charset="0"/>
              <a:sym typeface="Arial" pitchFamily="-107" charset="0"/>
            </a:endParaRPr>
          </a:p>
        </p:txBody>
      </p:sp>
      <p:sp>
        <p:nvSpPr>
          <p:cNvPr id="26" name="Rounded Rectangle 25"/>
          <p:cNvSpPr/>
          <p:nvPr/>
        </p:nvSpPr>
        <p:spPr bwMode="auto">
          <a:xfrm>
            <a:off x="7279925" y="5548537"/>
            <a:ext cx="3994055" cy="484967"/>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r>
              <a:rPr lang="de-DE" sz="1867" dirty="0">
                <a:ea typeface="Arial" pitchFamily="-107" charset="0"/>
                <a:cs typeface="Arial" pitchFamily="-107" charset="0"/>
                <a:sym typeface="Arial" pitchFamily="-107" charset="0"/>
              </a:rPr>
              <a:t>Network </a:t>
            </a:r>
            <a:r>
              <a:rPr lang="de-DE" sz="1867" dirty="0" smtClean="0">
                <a:ea typeface="Arial" pitchFamily="-107" charset="0"/>
                <a:cs typeface="Arial" pitchFamily="-107" charset="0"/>
                <a:sym typeface="Arial" pitchFamily="-107" charset="0"/>
              </a:rPr>
              <a:t>I/O</a:t>
            </a:r>
            <a:endParaRPr lang="en-US" sz="1867" dirty="0">
              <a:ea typeface="Arial" pitchFamily="-107" charset="0"/>
              <a:cs typeface="Arial" pitchFamily="-107" charset="0"/>
              <a:sym typeface="Arial" pitchFamily="-107" charset="0"/>
            </a:endParaRPr>
          </a:p>
        </p:txBody>
      </p:sp>
      <p:sp>
        <p:nvSpPr>
          <p:cNvPr id="27" name="Rectangle 26"/>
          <p:cNvSpPr/>
          <p:nvPr/>
        </p:nvSpPr>
        <p:spPr>
          <a:xfrm>
            <a:off x="8143887" y="1964992"/>
            <a:ext cx="2401298" cy="379656"/>
          </a:xfrm>
          <a:prstGeom prst="rect">
            <a:avLst/>
          </a:prstGeom>
        </p:spPr>
        <p:txBody>
          <a:bodyPr wrap="none">
            <a:spAutoFit/>
          </a:bodyPr>
          <a:lstStyle/>
          <a:p>
            <a:pPr algn="ctr" defTabSz="685766"/>
            <a:r>
              <a:rPr lang="de-DE" sz="1867" dirty="0">
                <a:ea typeface="Arial" pitchFamily="-107" charset="0"/>
                <a:cs typeface="Arial" pitchFamily="-107" charset="0"/>
                <a:sym typeface="Arial" pitchFamily="-107" charset="0"/>
              </a:rPr>
              <a:t>Packet Processing: VPP</a:t>
            </a:r>
            <a:endParaRPr lang="en-US" sz="1867" dirty="0">
              <a:ea typeface="Arial" pitchFamily="-107" charset="0"/>
              <a:cs typeface="Arial" pitchFamily="-107" charset="0"/>
              <a:sym typeface="Arial" pitchFamily="-107" charset="0"/>
            </a:endParaRPr>
          </a:p>
        </p:txBody>
      </p:sp>
      <p:sp>
        <p:nvSpPr>
          <p:cNvPr id="32" name="Rounded Rectangle 31"/>
          <p:cNvSpPr/>
          <p:nvPr/>
        </p:nvSpPr>
        <p:spPr bwMode="auto">
          <a:xfrm>
            <a:off x="7275521" y="1390399"/>
            <a:ext cx="3994055" cy="484967"/>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r>
              <a:rPr lang="de-DE" sz="1867" dirty="0" smtClean="0">
                <a:ea typeface="Arial" pitchFamily="-107" charset="0"/>
                <a:cs typeface="Arial" pitchFamily="-107" charset="0"/>
                <a:sym typeface="Arial" pitchFamily="-107" charset="0"/>
              </a:rPr>
              <a:t>Management </a:t>
            </a:r>
            <a:r>
              <a:rPr lang="de-DE" sz="1867" dirty="0">
                <a:ea typeface="Arial" pitchFamily="-107" charset="0"/>
                <a:cs typeface="Arial" pitchFamily="-107" charset="0"/>
                <a:sym typeface="Arial" pitchFamily="-107" charset="0"/>
              </a:rPr>
              <a:t>Agent</a:t>
            </a:r>
            <a:endParaRPr lang="en-US" sz="1867" dirty="0">
              <a:ea typeface="Arial" pitchFamily="-107" charset="0"/>
              <a:cs typeface="Arial" pitchFamily="-107" charset="0"/>
              <a:sym typeface="Arial" pitchFamily="-107" charset="0"/>
            </a:endParaRPr>
          </a:p>
        </p:txBody>
      </p:sp>
      <p:sp>
        <p:nvSpPr>
          <p:cNvPr id="33" name="Rounded Rectangle 32"/>
          <p:cNvSpPr/>
          <p:nvPr/>
        </p:nvSpPr>
        <p:spPr bwMode="auto">
          <a:xfrm>
            <a:off x="7326166" y="1148188"/>
            <a:ext cx="1355036" cy="356120"/>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0" tIns="60960" rIns="0" bIns="60960" rtlCol="0" anchor="ctr"/>
          <a:lstStyle/>
          <a:p>
            <a:pPr algn="ctr" defTabSz="685766"/>
            <a:r>
              <a:rPr lang="de-DE" sz="1333" dirty="0" smtClean="0">
                <a:ea typeface="Arial" pitchFamily="-107" charset="0"/>
                <a:cs typeface="Arial" pitchFamily="-107" charset="0"/>
                <a:sym typeface="Arial" pitchFamily="-107" charset="0"/>
              </a:rPr>
              <a:t>Netconf/Yang</a:t>
            </a:r>
            <a:endParaRPr lang="en-US" sz="1333" dirty="0">
              <a:ea typeface="Arial" pitchFamily="-107" charset="0"/>
              <a:cs typeface="Arial" pitchFamily="-107" charset="0"/>
              <a:sym typeface="Arial" pitchFamily="-107" charset="0"/>
            </a:endParaRPr>
          </a:p>
        </p:txBody>
      </p:sp>
      <p:sp>
        <p:nvSpPr>
          <p:cNvPr id="47" name="Rounded Rectangle 46"/>
          <p:cNvSpPr/>
          <p:nvPr/>
        </p:nvSpPr>
        <p:spPr bwMode="auto">
          <a:xfrm>
            <a:off x="8747025" y="1148187"/>
            <a:ext cx="1272602" cy="338043"/>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r>
              <a:rPr lang="de-DE" sz="1333" dirty="0">
                <a:ea typeface="Arial" pitchFamily="-107" charset="0"/>
                <a:cs typeface="Arial" pitchFamily="-107" charset="0"/>
                <a:sym typeface="Arial" pitchFamily="-107" charset="0"/>
              </a:rPr>
              <a:t>REST</a:t>
            </a:r>
            <a:endParaRPr lang="en-US" sz="1333" dirty="0">
              <a:ea typeface="Arial" pitchFamily="-107" charset="0"/>
              <a:cs typeface="Arial" pitchFamily="-107" charset="0"/>
              <a:sym typeface="Arial" pitchFamily="-107" charset="0"/>
            </a:endParaRPr>
          </a:p>
        </p:txBody>
      </p:sp>
      <p:sp>
        <p:nvSpPr>
          <p:cNvPr id="48" name="Rounded Rectangle 47"/>
          <p:cNvSpPr/>
          <p:nvPr/>
        </p:nvSpPr>
        <p:spPr bwMode="auto">
          <a:xfrm>
            <a:off x="10070114" y="1118949"/>
            <a:ext cx="1075465" cy="367281"/>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r>
              <a:rPr lang="de-DE" sz="1333" dirty="0">
                <a:ea typeface="Arial" pitchFamily="-107" charset="0"/>
                <a:cs typeface="Arial" pitchFamily="-107" charset="0"/>
                <a:sym typeface="Arial" pitchFamily="-107" charset="0"/>
              </a:rPr>
              <a:t>...</a:t>
            </a:r>
            <a:endParaRPr lang="en-US" sz="1333" dirty="0">
              <a:ea typeface="Arial" pitchFamily="-107" charset="0"/>
              <a:cs typeface="Arial" pitchFamily="-107" charset="0"/>
              <a:sym typeface="Arial" pitchFamily="-107" charset="0"/>
            </a:endParaRPr>
          </a:p>
        </p:txBody>
      </p:sp>
      <p:sp>
        <p:nvSpPr>
          <p:cNvPr id="49" name="Up-Down Arrow 48"/>
          <p:cNvSpPr/>
          <p:nvPr/>
        </p:nvSpPr>
        <p:spPr bwMode="auto">
          <a:xfrm>
            <a:off x="7481214"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50" name="Up-Down Arrow 49"/>
          <p:cNvSpPr/>
          <p:nvPr/>
        </p:nvSpPr>
        <p:spPr bwMode="auto">
          <a:xfrm>
            <a:off x="8799528"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51" name="Up-Down Arrow 50"/>
          <p:cNvSpPr/>
          <p:nvPr/>
        </p:nvSpPr>
        <p:spPr bwMode="auto">
          <a:xfrm>
            <a:off x="10016771"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52" name="Up-Down Arrow 51"/>
          <p:cNvSpPr/>
          <p:nvPr/>
        </p:nvSpPr>
        <p:spPr bwMode="auto">
          <a:xfrm>
            <a:off x="9191145" y="5401432"/>
            <a:ext cx="231648" cy="241971"/>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53" name="Up-Down Arrow 52"/>
          <p:cNvSpPr/>
          <p:nvPr/>
        </p:nvSpPr>
        <p:spPr bwMode="auto">
          <a:xfrm>
            <a:off x="9186741" y="1793579"/>
            <a:ext cx="231648" cy="241971"/>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pic>
        <p:nvPicPr>
          <p:cNvPr id="54" name="Picture 53"/>
          <p:cNvPicPr>
            <a:picLocks noChangeAspect="1"/>
          </p:cNvPicPr>
          <p:nvPr/>
        </p:nvPicPr>
        <p:blipFill>
          <a:blip r:embed="rId2"/>
          <a:stretch>
            <a:fillRect/>
          </a:stretch>
        </p:blipFill>
        <p:spPr>
          <a:xfrm>
            <a:off x="7754300" y="2342899"/>
            <a:ext cx="3035594" cy="3111012"/>
          </a:xfrm>
          <a:prstGeom prst="rect">
            <a:avLst/>
          </a:prstGeom>
        </p:spPr>
      </p:pic>
      <p:pic>
        <p:nvPicPr>
          <p:cNvPr id="55" name="Picture 54"/>
          <p:cNvPicPr>
            <a:picLocks noChangeAspect="1"/>
          </p:cNvPicPr>
          <p:nvPr/>
        </p:nvPicPr>
        <p:blipFill>
          <a:blip r:embed="rId3">
            <a:duotone>
              <a:prstClr val="black"/>
              <a:srgbClr val="6BBAA7">
                <a:tint val="45000"/>
                <a:satMod val="400000"/>
              </a:srgbClr>
            </a:duotone>
          </a:blip>
          <a:stretch>
            <a:fillRect/>
          </a:stretch>
        </p:blipFill>
        <p:spPr>
          <a:xfrm>
            <a:off x="7463406" y="5840105"/>
            <a:ext cx="641758" cy="428563"/>
          </a:xfrm>
          <a:prstGeom prst="rect">
            <a:avLst/>
          </a:prstGeom>
        </p:spPr>
      </p:pic>
      <p:pic>
        <p:nvPicPr>
          <p:cNvPr id="56" name="Picture 55"/>
          <p:cNvPicPr>
            <a:picLocks noChangeAspect="1"/>
          </p:cNvPicPr>
          <p:nvPr/>
        </p:nvPicPr>
        <p:blipFill>
          <a:blip r:embed="rId3">
            <a:duotone>
              <a:prstClr val="black"/>
              <a:srgbClr val="6BBAA7">
                <a:tint val="45000"/>
                <a:satMod val="400000"/>
              </a:srgbClr>
            </a:duotone>
          </a:blip>
          <a:stretch>
            <a:fillRect/>
          </a:stretch>
        </p:blipFill>
        <p:spPr>
          <a:xfrm>
            <a:off x="7581835" y="5927048"/>
            <a:ext cx="641758" cy="428563"/>
          </a:xfrm>
          <a:prstGeom prst="rect">
            <a:avLst/>
          </a:prstGeom>
        </p:spPr>
      </p:pic>
      <p:pic>
        <p:nvPicPr>
          <p:cNvPr id="57" name="Picture 56"/>
          <p:cNvPicPr>
            <a:picLocks noChangeAspect="1"/>
          </p:cNvPicPr>
          <p:nvPr/>
        </p:nvPicPr>
        <p:blipFill>
          <a:blip r:embed="rId3">
            <a:duotone>
              <a:prstClr val="black"/>
              <a:srgbClr val="6BBAA7">
                <a:tint val="45000"/>
                <a:satMod val="400000"/>
              </a:srgbClr>
            </a:duotone>
          </a:blip>
          <a:stretch>
            <a:fillRect/>
          </a:stretch>
        </p:blipFill>
        <p:spPr>
          <a:xfrm>
            <a:off x="10342054" y="5840105"/>
            <a:ext cx="641758" cy="428563"/>
          </a:xfrm>
          <a:prstGeom prst="rect">
            <a:avLst/>
          </a:prstGeom>
        </p:spPr>
      </p:pic>
      <p:pic>
        <p:nvPicPr>
          <p:cNvPr id="58" name="Picture 57"/>
          <p:cNvPicPr>
            <a:picLocks noChangeAspect="1"/>
          </p:cNvPicPr>
          <p:nvPr/>
        </p:nvPicPr>
        <p:blipFill>
          <a:blip r:embed="rId3">
            <a:duotone>
              <a:prstClr val="black"/>
              <a:srgbClr val="6BBAA7">
                <a:tint val="45000"/>
                <a:satMod val="400000"/>
              </a:srgbClr>
            </a:duotone>
          </a:blip>
          <a:stretch>
            <a:fillRect/>
          </a:stretch>
        </p:blipFill>
        <p:spPr>
          <a:xfrm>
            <a:off x="10460483" y="5927048"/>
            <a:ext cx="641758" cy="428563"/>
          </a:xfrm>
          <a:prstGeom prst="rect">
            <a:avLst/>
          </a:prstGeom>
        </p:spPr>
      </p:pic>
    </p:spTree>
    <p:extLst>
      <p:ext uri="{BB962C8B-B14F-4D97-AF65-F5344CB8AC3E}">
        <p14:creationId xmlns:p14="http://schemas.microsoft.com/office/powerpoint/2010/main" val="963661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sv-SE" dirty="0">
                <a:ea typeface="Arial" charset="0"/>
                <a:cs typeface="Arial" charset="0"/>
              </a:rPr>
              <a:t>Introducing VPP</a:t>
            </a:r>
            <a:endParaRPr lang="en-US" dirty="0"/>
          </a:p>
        </p:txBody>
      </p:sp>
      <p:sp>
        <p:nvSpPr>
          <p:cNvPr id="30" name="Content Placeholder 2"/>
          <p:cNvSpPr>
            <a:spLocks noGrp="1"/>
          </p:cNvSpPr>
          <p:nvPr>
            <p:ph sz="half" idx="1"/>
          </p:nvPr>
        </p:nvSpPr>
        <p:spPr>
          <a:xfrm>
            <a:off x="752564" y="1482442"/>
            <a:ext cx="6307353" cy="5450596"/>
          </a:xfrm>
        </p:spPr>
        <p:txBody>
          <a:bodyPr>
            <a:noAutofit/>
          </a:bodyPr>
          <a:lstStyle/>
          <a:p>
            <a:pPr marL="0" indent="0">
              <a:buNone/>
            </a:pPr>
            <a:r>
              <a:rPr lang="en-US" sz="2400" b="1" dirty="0" smtClean="0">
                <a:solidFill>
                  <a:schemeClr val="bg2">
                    <a:lumMod val="50000"/>
                  </a:schemeClr>
                </a:solidFill>
              </a:rPr>
              <a:t>Fully featured</a:t>
            </a:r>
          </a:p>
          <a:p>
            <a:pPr lvl="1"/>
            <a:r>
              <a:rPr lang="en-GB" sz="2000" b="1" dirty="0" smtClean="0">
                <a:solidFill>
                  <a:schemeClr val="bg2">
                    <a:lumMod val="50000"/>
                  </a:schemeClr>
                </a:solidFill>
              </a:rPr>
              <a:t>L2: </a:t>
            </a:r>
            <a:r>
              <a:rPr lang="en-GB" sz="2000" dirty="0" err="1" smtClean="0">
                <a:solidFill>
                  <a:schemeClr val="bg2">
                    <a:lumMod val="50000"/>
                  </a:schemeClr>
                </a:solidFill>
              </a:rPr>
              <a:t>VLan</a:t>
            </a:r>
            <a:r>
              <a:rPr lang="en-GB" sz="2000" dirty="0" smtClean="0">
                <a:solidFill>
                  <a:schemeClr val="bg2">
                    <a:lumMod val="50000"/>
                  </a:schemeClr>
                </a:solidFill>
              </a:rPr>
              <a:t>, Q-in-Q, Bridge Domains, LLDP ...</a:t>
            </a:r>
          </a:p>
          <a:p>
            <a:pPr lvl="1"/>
            <a:r>
              <a:rPr lang="en-GB" sz="2000" b="1" dirty="0" smtClean="0">
                <a:solidFill>
                  <a:schemeClr val="bg2">
                    <a:lumMod val="50000"/>
                  </a:schemeClr>
                </a:solidFill>
              </a:rPr>
              <a:t>L3: </a:t>
            </a:r>
            <a:r>
              <a:rPr lang="en-GB" sz="2000" dirty="0" smtClean="0">
                <a:solidFill>
                  <a:schemeClr val="bg2">
                    <a:lumMod val="50000"/>
                  </a:schemeClr>
                </a:solidFill>
              </a:rPr>
              <a:t>IPv4, GRE, VXLAN, DHCP, IPSEC …</a:t>
            </a:r>
          </a:p>
          <a:p>
            <a:pPr lvl="1"/>
            <a:r>
              <a:rPr lang="en-GB" sz="2000" b="1" dirty="0" smtClean="0">
                <a:solidFill>
                  <a:schemeClr val="bg2">
                    <a:lumMod val="50000"/>
                  </a:schemeClr>
                </a:solidFill>
              </a:rPr>
              <a:t>L3: </a:t>
            </a:r>
            <a:r>
              <a:rPr lang="en-GB" sz="2000" dirty="0" smtClean="0">
                <a:solidFill>
                  <a:schemeClr val="bg2">
                    <a:lumMod val="50000"/>
                  </a:schemeClr>
                </a:solidFill>
              </a:rPr>
              <a:t>IPv6, Discovery, Segment Routing …</a:t>
            </a:r>
          </a:p>
          <a:p>
            <a:pPr lvl="1"/>
            <a:r>
              <a:rPr lang="en-GB" sz="2000" b="1" dirty="0" smtClean="0">
                <a:solidFill>
                  <a:schemeClr val="bg2">
                    <a:lumMod val="50000"/>
                  </a:schemeClr>
                </a:solidFill>
              </a:rPr>
              <a:t>L4: </a:t>
            </a:r>
            <a:r>
              <a:rPr lang="en-GB" sz="2000" dirty="0" smtClean="0">
                <a:solidFill>
                  <a:schemeClr val="bg2">
                    <a:lumMod val="50000"/>
                  </a:schemeClr>
                </a:solidFill>
              </a:rPr>
              <a:t>TCP, UDP …</a:t>
            </a:r>
          </a:p>
          <a:p>
            <a:pPr lvl="1"/>
            <a:r>
              <a:rPr lang="en-GB" sz="2000" b="1" dirty="0" smtClean="0">
                <a:solidFill>
                  <a:schemeClr val="bg2">
                    <a:lumMod val="50000"/>
                  </a:schemeClr>
                </a:solidFill>
              </a:rPr>
              <a:t>CP: </a:t>
            </a:r>
            <a:r>
              <a:rPr lang="en-GB" sz="2000" dirty="0" smtClean="0">
                <a:solidFill>
                  <a:schemeClr val="bg2">
                    <a:lumMod val="50000"/>
                  </a:schemeClr>
                </a:solidFill>
              </a:rPr>
              <a:t>API, CLI, IKEv2 …</a:t>
            </a:r>
            <a:endParaRPr lang="en-GB" sz="2000" b="1" dirty="0" smtClean="0">
              <a:solidFill>
                <a:schemeClr val="bg2">
                  <a:lumMod val="50000"/>
                </a:schemeClr>
              </a:solidFill>
            </a:endParaRPr>
          </a:p>
          <a:p>
            <a:pPr marL="0" indent="0">
              <a:buNone/>
            </a:pPr>
            <a:r>
              <a:rPr lang="en-GB" sz="2400" b="1" dirty="0" smtClean="0">
                <a:solidFill>
                  <a:schemeClr val="bg2">
                    <a:lumMod val="50000"/>
                  </a:schemeClr>
                </a:solidFill>
              </a:rPr>
              <a:t>Integrated</a:t>
            </a:r>
          </a:p>
          <a:p>
            <a:pPr lvl="1"/>
            <a:r>
              <a:rPr lang="en-GB" sz="2000" dirty="0" smtClean="0">
                <a:solidFill>
                  <a:schemeClr val="bg2">
                    <a:lumMod val="50000"/>
                  </a:schemeClr>
                </a:solidFill>
              </a:rPr>
              <a:t>Language bindings</a:t>
            </a:r>
            <a:endParaRPr lang="en-GB" sz="2000" b="1" dirty="0">
              <a:solidFill>
                <a:schemeClr val="bg2">
                  <a:lumMod val="50000"/>
                </a:schemeClr>
              </a:solidFill>
            </a:endParaRPr>
          </a:p>
          <a:p>
            <a:pPr lvl="1"/>
            <a:r>
              <a:rPr lang="en-GB" sz="2000" dirty="0" smtClean="0">
                <a:solidFill>
                  <a:schemeClr val="bg2">
                    <a:lumMod val="50000"/>
                  </a:schemeClr>
                </a:solidFill>
              </a:rPr>
              <a:t>Open Stack/ODL (</a:t>
            </a:r>
            <a:r>
              <a:rPr lang="en-GB" sz="2000" dirty="0" err="1" smtClean="0">
                <a:solidFill>
                  <a:schemeClr val="bg2">
                    <a:lumMod val="50000"/>
                  </a:schemeClr>
                </a:solidFill>
              </a:rPr>
              <a:t>Netconf</a:t>
            </a:r>
            <a:r>
              <a:rPr lang="en-GB" sz="2000" dirty="0" smtClean="0">
                <a:solidFill>
                  <a:schemeClr val="bg2">
                    <a:lumMod val="50000"/>
                  </a:schemeClr>
                </a:solidFill>
              </a:rPr>
              <a:t>/Yang)</a:t>
            </a:r>
          </a:p>
          <a:p>
            <a:pPr lvl="1"/>
            <a:r>
              <a:rPr lang="en-GB" sz="2000" dirty="0" smtClean="0">
                <a:solidFill>
                  <a:schemeClr val="bg2">
                    <a:lumMod val="50000"/>
                  </a:schemeClr>
                </a:solidFill>
              </a:rPr>
              <a:t>Kubernetes/</a:t>
            </a:r>
            <a:r>
              <a:rPr lang="en-GB" sz="2000" dirty="0" err="1" smtClean="0">
                <a:solidFill>
                  <a:schemeClr val="bg2">
                    <a:lumMod val="50000"/>
                  </a:schemeClr>
                </a:solidFill>
              </a:rPr>
              <a:t>Flanel</a:t>
            </a:r>
            <a:r>
              <a:rPr lang="en-GB" sz="2000" dirty="0" smtClean="0">
                <a:solidFill>
                  <a:schemeClr val="bg2">
                    <a:lumMod val="50000"/>
                  </a:schemeClr>
                </a:solidFill>
              </a:rPr>
              <a:t> (Python API)</a:t>
            </a:r>
          </a:p>
          <a:p>
            <a:pPr lvl="1"/>
            <a:r>
              <a:rPr lang="en-GB" sz="2000" dirty="0" smtClean="0">
                <a:solidFill>
                  <a:schemeClr val="bg2">
                    <a:lumMod val="50000"/>
                  </a:schemeClr>
                </a:solidFill>
              </a:rPr>
              <a:t>OSV Packaging</a:t>
            </a:r>
            <a:br>
              <a:rPr lang="en-GB" sz="2000" dirty="0" smtClean="0">
                <a:solidFill>
                  <a:schemeClr val="bg2">
                    <a:lumMod val="50000"/>
                  </a:schemeClr>
                </a:solidFill>
              </a:rPr>
            </a:br>
            <a:endParaRPr lang="en-US" sz="2000" b="1" dirty="0">
              <a:solidFill>
                <a:schemeClr val="bg2">
                  <a:lumMod val="50000"/>
                </a:schemeClr>
              </a:solidFill>
            </a:endParaRPr>
          </a:p>
        </p:txBody>
      </p:sp>
      <p:sp>
        <p:nvSpPr>
          <p:cNvPr id="22" name="Rounded Rectangle 21"/>
          <p:cNvSpPr/>
          <p:nvPr/>
        </p:nvSpPr>
        <p:spPr bwMode="auto">
          <a:xfrm>
            <a:off x="7275521" y="1937264"/>
            <a:ext cx="3994055" cy="3557016"/>
          </a:xfrm>
          <a:prstGeom prst="roundRect">
            <a:avLst>
              <a:gd name="adj" fmla="val 2586"/>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endParaRPr lang="en-US" sz="1867" dirty="0" err="1">
              <a:ea typeface="Arial" pitchFamily="-107" charset="0"/>
              <a:cs typeface="Arial" pitchFamily="-107" charset="0"/>
              <a:sym typeface="Arial" pitchFamily="-107" charset="0"/>
            </a:endParaRPr>
          </a:p>
        </p:txBody>
      </p:sp>
      <p:sp>
        <p:nvSpPr>
          <p:cNvPr id="23" name="Rounded Rectangle 22"/>
          <p:cNvSpPr/>
          <p:nvPr/>
        </p:nvSpPr>
        <p:spPr bwMode="auto">
          <a:xfrm>
            <a:off x="7279925" y="5548537"/>
            <a:ext cx="3994055" cy="484967"/>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r>
              <a:rPr lang="de-DE" sz="1867" dirty="0">
                <a:ea typeface="Arial" pitchFamily="-107" charset="0"/>
                <a:cs typeface="Arial" pitchFamily="-107" charset="0"/>
                <a:sym typeface="Arial" pitchFamily="-107" charset="0"/>
              </a:rPr>
              <a:t>Network </a:t>
            </a:r>
            <a:r>
              <a:rPr lang="de-DE" sz="1867" dirty="0" smtClean="0">
                <a:ea typeface="Arial" pitchFamily="-107" charset="0"/>
                <a:cs typeface="Arial" pitchFamily="-107" charset="0"/>
                <a:sym typeface="Arial" pitchFamily="-107" charset="0"/>
              </a:rPr>
              <a:t>I/O</a:t>
            </a:r>
            <a:endParaRPr lang="en-US" sz="1867" dirty="0">
              <a:ea typeface="Arial" pitchFamily="-107" charset="0"/>
              <a:cs typeface="Arial" pitchFamily="-107" charset="0"/>
              <a:sym typeface="Arial" pitchFamily="-107" charset="0"/>
            </a:endParaRPr>
          </a:p>
        </p:txBody>
      </p:sp>
      <p:sp>
        <p:nvSpPr>
          <p:cNvPr id="24" name="Rectangle 23"/>
          <p:cNvSpPr/>
          <p:nvPr/>
        </p:nvSpPr>
        <p:spPr>
          <a:xfrm>
            <a:off x="8143887" y="1964992"/>
            <a:ext cx="2401298" cy="379656"/>
          </a:xfrm>
          <a:prstGeom prst="rect">
            <a:avLst/>
          </a:prstGeom>
        </p:spPr>
        <p:txBody>
          <a:bodyPr wrap="none">
            <a:spAutoFit/>
          </a:bodyPr>
          <a:lstStyle/>
          <a:p>
            <a:pPr algn="ctr" defTabSz="685766"/>
            <a:r>
              <a:rPr lang="de-DE" sz="1867" dirty="0">
                <a:ea typeface="Arial" pitchFamily="-107" charset="0"/>
                <a:cs typeface="Arial" pitchFamily="-107" charset="0"/>
                <a:sym typeface="Arial" pitchFamily="-107" charset="0"/>
              </a:rPr>
              <a:t>Packet Processing: VPP</a:t>
            </a:r>
            <a:endParaRPr lang="en-US" sz="1867" dirty="0">
              <a:ea typeface="Arial" pitchFamily="-107" charset="0"/>
              <a:cs typeface="Arial" pitchFamily="-107" charset="0"/>
              <a:sym typeface="Arial" pitchFamily="-107" charset="0"/>
            </a:endParaRPr>
          </a:p>
        </p:txBody>
      </p:sp>
      <p:sp>
        <p:nvSpPr>
          <p:cNvPr id="28" name="Rounded Rectangle 27"/>
          <p:cNvSpPr/>
          <p:nvPr/>
        </p:nvSpPr>
        <p:spPr bwMode="auto">
          <a:xfrm>
            <a:off x="7275521" y="1390399"/>
            <a:ext cx="3994055" cy="484967"/>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121920" tIns="60960" rIns="121920" bIns="60960" rtlCol="0" anchor="ctr"/>
          <a:lstStyle/>
          <a:p>
            <a:pPr algn="ctr" defTabSz="685766"/>
            <a:r>
              <a:rPr lang="de-DE" sz="1867" dirty="0" smtClean="0">
                <a:ea typeface="Arial" pitchFamily="-107" charset="0"/>
                <a:cs typeface="Arial" pitchFamily="-107" charset="0"/>
                <a:sym typeface="Arial" pitchFamily="-107" charset="0"/>
              </a:rPr>
              <a:t>Management </a:t>
            </a:r>
            <a:r>
              <a:rPr lang="de-DE" sz="1867" dirty="0">
                <a:ea typeface="Arial" pitchFamily="-107" charset="0"/>
                <a:cs typeface="Arial" pitchFamily="-107" charset="0"/>
                <a:sym typeface="Arial" pitchFamily="-107" charset="0"/>
              </a:rPr>
              <a:t>Agent</a:t>
            </a:r>
            <a:endParaRPr lang="en-US" sz="1867" dirty="0">
              <a:ea typeface="Arial" pitchFamily="-107" charset="0"/>
              <a:cs typeface="Arial" pitchFamily="-107" charset="0"/>
              <a:sym typeface="Arial" pitchFamily="-107" charset="0"/>
            </a:endParaRPr>
          </a:p>
        </p:txBody>
      </p:sp>
      <p:sp>
        <p:nvSpPr>
          <p:cNvPr id="29" name="Rounded Rectangle 28"/>
          <p:cNvSpPr/>
          <p:nvPr/>
        </p:nvSpPr>
        <p:spPr bwMode="auto">
          <a:xfrm>
            <a:off x="7326166" y="1148188"/>
            <a:ext cx="1355036" cy="356120"/>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lIns="0" tIns="60960" rIns="0" bIns="60960" rtlCol="0" anchor="ctr"/>
          <a:lstStyle/>
          <a:p>
            <a:pPr algn="ctr" defTabSz="685766"/>
            <a:r>
              <a:rPr lang="de-DE" sz="1333" dirty="0" smtClean="0">
                <a:ea typeface="Arial" pitchFamily="-107" charset="0"/>
                <a:cs typeface="Arial" pitchFamily="-107" charset="0"/>
                <a:sym typeface="Arial" pitchFamily="-107" charset="0"/>
              </a:rPr>
              <a:t>Netconf/Yang</a:t>
            </a:r>
            <a:endParaRPr lang="en-US" sz="1333" dirty="0">
              <a:ea typeface="Arial" pitchFamily="-107" charset="0"/>
              <a:cs typeface="Arial" pitchFamily="-107" charset="0"/>
              <a:sym typeface="Arial" pitchFamily="-107" charset="0"/>
            </a:endParaRPr>
          </a:p>
        </p:txBody>
      </p:sp>
      <p:sp>
        <p:nvSpPr>
          <p:cNvPr id="31" name="Rounded Rectangle 30"/>
          <p:cNvSpPr/>
          <p:nvPr/>
        </p:nvSpPr>
        <p:spPr bwMode="auto">
          <a:xfrm>
            <a:off x="8747025" y="1148187"/>
            <a:ext cx="1272602" cy="338043"/>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r>
              <a:rPr lang="de-DE" sz="1333" dirty="0">
                <a:ea typeface="Arial" pitchFamily="-107" charset="0"/>
                <a:cs typeface="Arial" pitchFamily="-107" charset="0"/>
                <a:sym typeface="Arial" pitchFamily="-107" charset="0"/>
              </a:rPr>
              <a:t>REST</a:t>
            </a:r>
            <a:endParaRPr lang="en-US" sz="1333" dirty="0">
              <a:ea typeface="Arial" pitchFamily="-107" charset="0"/>
              <a:cs typeface="Arial" pitchFamily="-107" charset="0"/>
              <a:sym typeface="Arial" pitchFamily="-107" charset="0"/>
            </a:endParaRPr>
          </a:p>
        </p:txBody>
      </p:sp>
      <p:sp>
        <p:nvSpPr>
          <p:cNvPr id="32" name="Rounded Rectangle 31"/>
          <p:cNvSpPr/>
          <p:nvPr/>
        </p:nvSpPr>
        <p:spPr bwMode="auto">
          <a:xfrm>
            <a:off x="10070114" y="1118949"/>
            <a:ext cx="1075465" cy="367281"/>
          </a:xfrm>
          <a:prstGeom prst="roundRect">
            <a:avLst>
              <a:gd name="adj" fmla="val 14758"/>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r>
              <a:rPr lang="de-DE" sz="1333" dirty="0">
                <a:ea typeface="Arial" pitchFamily="-107" charset="0"/>
                <a:cs typeface="Arial" pitchFamily="-107" charset="0"/>
                <a:sym typeface="Arial" pitchFamily="-107" charset="0"/>
              </a:rPr>
              <a:t>...</a:t>
            </a:r>
            <a:endParaRPr lang="en-US" sz="1333" dirty="0">
              <a:ea typeface="Arial" pitchFamily="-107" charset="0"/>
              <a:cs typeface="Arial" pitchFamily="-107" charset="0"/>
              <a:sym typeface="Arial" pitchFamily="-107" charset="0"/>
            </a:endParaRPr>
          </a:p>
        </p:txBody>
      </p:sp>
      <p:sp>
        <p:nvSpPr>
          <p:cNvPr id="34" name="Up-Down Arrow 33"/>
          <p:cNvSpPr/>
          <p:nvPr/>
        </p:nvSpPr>
        <p:spPr bwMode="auto">
          <a:xfrm>
            <a:off x="7481214"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35" name="Up-Down Arrow 34"/>
          <p:cNvSpPr/>
          <p:nvPr/>
        </p:nvSpPr>
        <p:spPr bwMode="auto">
          <a:xfrm>
            <a:off x="8799528"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38" name="Up-Down Arrow 37"/>
          <p:cNvSpPr/>
          <p:nvPr/>
        </p:nvSpPr>
        <p:spPr bwMode="auto">
          <a:xfrm>
            <a:off x="10016771" y="911270"/>
            <a:ext cx="231648" cy="308267"/>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39" name="Up-Down Arrow 38"/>
          <p:cNvSpPr/>
          <p:nvPr/>
        </p:nvSpPr>
        <p:spPr bwMode="auto">
          <a:xfrm>
            <a:off x="9191145" y="5401432"/>
            <a:ext cx="231648" cy="241971"/>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sp>
        <p:nvSpPr>
          <p:cNvPr id="40" name="Up-Down Arrow 39"/>
          <p:cNvSpPr/>
          <p:nvPr/>
        </p:nvSpPr>
        <p:spPr bwMode="auto">
          <a:xfrm>
            <a:off x="9186741" y="1793579"/>
            <a:ext cx="231648" cy="241971"/>
          </a:xfrm>
          <a:prstGeom prst="upDownArrow">
            <a:avLst/>
          </a:prstGeom>
          <a:solidFill>
            <a:schemeClr val="bg1"/>
          </a:solidFill>
          <a:ln w="6350" cap="flat">
            <a:solidFill>
              <a:schemeClr val="tx1"/>
            </a:solidFill>
            <a:miter lim="800000"/>
            <a:headEnd type="none" w="med" len="med"/>
            <a:tailEnd type="none" w="med" len="med"/>
          </a:ln>
        </p:spPr>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defTabSz="685766"/>
            <a:endParaRPr lang="en-US" sz="1333" dirty="0" err="1">
              <a:ea typeface="Arial" pitchFamily="-107" charset="0"/>
              <a:cs typeface="Arial" pitchFamily="-107" charset="0"/>
              <a:sym typeface="Arial" pitchFamily="-107" charset="0"/>
            </a:endParaRPr>
          </a:p>
        </p:txBody>
      </p:sp>
      <p:pic>
        <p:nvPicPr>
          <p:cNvPr id="41" name="Picture 40"/>
          <p:cNvPicPr>
            <a:picLocks noChangeAspect="1"/>
          </p:cNvPicPr>
          <p:nvPr/>
        </p:nvPicPr>
        <p:blipFill>
          <a:blip r:embed="rId2"/>
          <a:stretch>
            <a:fillRect/>
          </a:stretch>
        </p:blipFill>
        <p:spPr>
          <a:xfrm>
            <a:off x="7754300" y="2342899"/>
            <a:ext cx="3035594" cy="3111012"/>
          </a:xfrm>
          <a:prstGeom prst="rect">
            <a:avLst/>
          </a:prstGeom>
        </p:spPr>
      </p:pic>
      <p:pic>
        <p:nvPicPr>
          <p:cNvPr id="42" name="Picture 41"/>
          <p:cNvPicPr>
            <a:picLocks noChangeAspect="1"/>
          </p:cNvPicPr>
          <p:nvPr/>
        </p:nvPicPr>
        <p:blipFill>
          <a:blip r:embed="rId3">
            <a:duotone>
              <a:prstClr val="black"/>
              <a:srgbClr val="6BBAA7">
                <a:tint val="45000"/>
                <a:satMod val="400000"/>
              </a:srgbClr>
            </a:duotone>
          </a:blip>
          <a:stretch>
            <a:fillRect/>
          </a:stretch>
        </p:blipFill>
        <p:spPr>
          <a:xfrm>
            <a:off x="7463406" y="5840105"/>
            <a:ext cx="641758" cy="428563"/>
          </a:xfrm>
          <a:prstGeom prst="rect">
            <a:avLst/>
          </a:prstGeom>
        </p:spPr>
      </p:pic>
      <p:pic>
        <p:nvPicPr>
          <p:cNvPr id="43" name="Picture 42"/>
          <p:cNvPicPr>
            <a:picLocks noChangeAspect="1"/>
          </p:cNvPicPr>
          <p:nvPr/>
        </p:nvPicPr>
        <p:blipFill>
          <a:blip r:embed="rId3">
            <a:duotone>
              <a:prstClr val="black"/>
              <a:srgbClr val="6BBAA7">
                <a:tint val="45000"/>
                <a:satMod val="400000"/>
              </a:srgbClr>
            </a:duotone>
          </a:blip>
          <a:stretch>
            <a:fillRect/>
          </a:stretch>
        </p:blipFill>
        <p:spPr>
          <a:xfrm>
            <a:off x="7581835" y="5927048"/>
            <a:ext cx="641758" cy="428563"/>
          </a:xfrm>
          <a:prstGeom prst="rect">
            <a:avLst/>
          </a:prstGeom>
        </p:spPr>
      </p:pic>
      <p:pic>
        <p:nvPicPr>
          <p:cNvPr id="44" name="Picture 43"/>
          <p:cNvPicPr>
            <a:picLocks noChangeAspect="1"/>
          </p:cNvPicPr>
          <p:nvPr/>
        </p:nvPicPr>
        <p:blipFill>
          <a:blip r:embed="rId3">
            <a:duotone>
              <a:prstClr val="black"/>
              <a:srgbClr val="6BBAA7">
                <a:tint val="45000"/>
                <a:satMod val="400000"/>
              </a:srgbClr>
            </a:duotone>
          </a:blip>
          <a:stretch>
            <a:fillRect/>
          </a:stretch>
        </p:blipFill>
        <p:spPr>
          <a:xfrm>
            <a:off x="10342054" y="5840105"/>
            <a:ext cx="641758" cy="428563"/>
          </a:xfrm>
          <a:prstGeom prst="rect">
            <a:avLst/>
          </a:prstGeom>
        </p:spPr>
      </p:pic>
      <p:pic>
        <p:nvPicPr>
          <p:cNvPr id="45" name="Picture 44"/>
          <p:cNvPicPr>
            <a:picLocks noChangeAspect="1"/>
          </p:cNvPicPr>
          <p:nvPr/>
        </p:nvPicPr>
        <p:blipFill>
          <a:blip r:embed="rId3">
            <a:duotone>
              <a:prstClr val="black"/>
              <a:srgbClr val="6BBAA7">
                <a:tint val="45000"/>
                <a:satMod val="400000"/>
              </a:srgbClr>
            </a:duotone>
          </a:blip>
          <a:stretch>
            <a:fillRect/>
          </a:stretch>
        </p:blipFill>
        <p:spPr>
          <a:xfrm>
            <a:off x="10460483" y="5927048"/>
            <a:ext cx="641758" cy="428563"/>
          </a:xfrm>
          <a:prstGeom prst="rect">
            <a:avLst/>
          </a:prstGeom>
        </p:spPr>
      </p:pic>
    </p:spTree>
    <p:extLst>
      <p:ext uri="{BB962C8B-B14F-4D97-AF65-F5344CB8AC3E}">
        <p14:creationId xmlns:p14="http://schemas.microsoft.com/office/powerpoint/2010/main" val="657685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p:nvPr/>
        </p:nvSpPr>
        <p:spPr>
          <a:xfrm>
            <a:off x="620364" y="3817410"/>
            <a:ext cx="9409200" cy="790450"/>
          </a:xfrm>
          <a:prstGeom prst="rect">
            <a:avLst/>
          </a:prstGeom>
          <a:noFill/>
          <a:ln>
            <a:noFill/>
          </a:ln>
        </p:spPr>
        <p:txBody>
          <a:bodyPr lIns="121900" tIns="121900" rIns="121900" bIns="121900" anchor="t" anchorCtr="0">
            <a:noAutofit/>
          </a:bodyPr>
          <a:lstStyle/>
          <a:p>
            <a:r>
              <a:rPr lang="en-US" sz="4000" dirty="0" smtClean="0"/>
              <a:t>VPP: structure, layers and features</a:t>
            </a:r>
            <a:endParaRPr sz="4000" dirty="0"/>
          </a:p>
        </p:txBody>
      </p:sp>
    </p:spTree>
    <p:extLst>
      <p:ext uri="{BB962C8B-B14F-4D97-AF65-F5344CB8AC3E}">
        <p14:creationId xmlns:p14="http://schemas.microsoft.com/office/powerpoint/2010/main" val="1328736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VPP: VPP Layering</a:t>
            </a:r>
            <a:endParaRPr lang="en-US" dirty="0"/>
          </a:p>
        </p:txBody>
      </p:sp>
      <p:sp>
        <p:nvSpPr>
          <p:cNvPr id="8" name="Content Placeholder 7"/>
          <p:cNvSpPr>
            <a:spLocks noGrp="1"/>
          </p:cNvSpPr>
          <p:nvPr>
            <p:ph sz="half" idx="1"/>
          </p:nvPr>
        </p:nvSpPr>
        <p:spPr>
          <a:xfrm>
            <a:off x="8014283" y="1318540"/>
            <a:ext cx="3339517" cy="5864634"/>
          </a:xfrm>
        </p:spPr>
        <p:txBody>
          <a:bodyPr>
            <a:noAutofit/>
          </a:bodyPr>
          <a:lstStyle/>
          <a:p>
            <a:pPr marL="0" indent="0">
              <a:buNone/>
            </a:pPr>
            <a:r>
              <a:rPr lang="en-GB" sz="1500" b="1" dirty="0" smtClean="0">
                <a:ea typeface="Arial" charset="0"/>
                <a:cs typeface="Arial" charset="0"/>
              </a:rPr>
              <a:t>VLIB</a:t>
            </a:r>
            <a:endParaRPr lang="en-US" sz="1500" b="1" dirty="0">
              <a:ea typeface="Arial" charset="0"/>
              <a:cs typeface="Arial" charset="0"/>
            </a:endParaRPr>
          </a:p>
          <a:p>
            <a:pPr marL="0" indent="0">
              <a:buNone/>
            </a:pPr>
            <a:r>
              <a:rPr lang="en-US" sz="1500" dirty="0">
                <a:ea typeface="Arial" charset="0"/>
                <a:cs typeface="Arial" charset="0"/>
              </a:rPr>
              <a:t>VPP application management </a:t>
            </a:r>
          </a:p>
          <a:p>
            <a:pPr marL="285750" indent="-285750">
              <a:spcBef>
                <a:spcPts val="500"/>
              </a:spcBef>
              <a:buFont typeface="Arial" charset="0"/>
              <a:buChar char="•"/>
            </a:pPr>
            <a:r>
              <a:rPr lang="en-US" sz="1500" dirty="0">
                <a:ea typeface="Arial" charset="0"/>
                <a:cs typeface="Arial" charset="0"/>
              </a:rPr>
              <a:t>buffer, buffer management</a:t>
            </a:r>
          </a:p>
          <a:p>
            <a:pPr marL="285750" indent="-285750">
              <a:spcBef>
                <a:spcPts val="500"/>
              </a:spcBef>
              <a:buFont typeface="Arial" charset="0"/>
              <a:buChar char="•"/>
            </a:pPr>
            <a:r>
              <a:rPr lang="en-GB" sz="1500" dirty="0">
                <a:ea typeface="Arial" charset="0"/>
                <a:cs typeface="Arial" charset="0"/>
              </a:rPr>
              <a:t>graph node, node management</a:t>
            </a:r>
            <a:endParaRPr lang="en-US" sz="1500" dirty="0">
              <a:ea typeface="Arial" charset="0"/>
              <a:cs typeface="Arial" charset="0"/>
            </a:endParaRPr>
          </a:p>
          <a:p>
            <a:pPr marL="285750" indent="-285750">
              <a:spcBef>
                <a:spcPts val="500"/>
              </a:spcBef>
              <a:buFont typeface="Arial" charset="0"/>
              <a:buChar char="•"/>
            </a:pPr>
            <a:r>
              <a:rPr lang="en-GB" sz="1500" dirty="0">
                <a:ea typeface="Arial" charset="0"/>
                <a:cs typeface="Arial" charset="0"/>
              </a:rPr>
              <a:t>tracing, counters</a:t>
            </a:r>
            <a:endParaRPr lang="en-US" sz="1500" dirty="0">
              <a:ea typeface="Arial" charset="0"/>
              <a:cs typeface="Arial" charset="0"/>
            </a:endParaRPr>
          </a:p>
          <a:p>
            <a:pPr marL="285750" indent="-285750">
              <a:spcBef>
                <a:spcPts val="500"/>
              </a:spcBef>
              <a:buFont typeface="Arial" charset="0"/>
              <a:buChar char="•"/>
            </a:pPr>
            <a:r>
              <a:rPr lang="en-US" sz="1500" dirty="0">
                <a:ea typeface="Arial" charset="0"/>
                <a:cs typeface="Arial" charset="0"/>
              </a:rPr>
              <a:t>threading</a:t>
            </a:r>
          </a:p>
          <a:p>
            <a:pPr marL="285750" indent="-285750">
              <a:spcBef>
                <a:spcPts val="500"/>
              </a:spcBef>
              <a:buFont typeface="Arial" charset="0"/>
              <a:buChar char="•"/>
            </a:pPr>
            <a:r>
              <a:rPr lang="en-US" sz="1500" dirty="0">
                <a:ea typeface="Arial" charset="0"/>
                <a:cs typeface="Arial" charset="0"/>
              </a:rPr>
              <a:t>CLI</a:t>
            </a:r>
          </a:p>
          <a:p>
            <a:pPr marL="0" indent="0">
              <a:spcBef>
                <a:spcPts val="500"/>
              </a:spcBef>
              <a:buNone/>
            </a:pPr>
            <a:r>
              <a:rPr lang="en-GB" sz="1500" dirty="0" smtClean="0">
                <a:ea typeface="Arial" charset="0"/>
                <a:cs typeface="Arial" charset="0"/>
              </a:rPr>
              <a:t>and </a:t>
            </a:r>
            <a:r>
              <a:rPr lang="en-GB" sz="1500" dirty="0">
                <a:ea typeface="Arial" charset="0"/>
                <a:cs typeface="Arial" charset="0"/>
              </a:rPr>
              <a:t>most importantly …</a:t>
            </a:r>
            <a:endParaRPr lang="en-US" sz="1500" dirty="0">
              <a:ea typeface="Arial" charset="0"/>
              <a:cs typeface="Arial" charset="0"/>
            </a:endParaRPr>
          </a:p>
          <a:p>
            <a:pPr marL="285750" indent="-285750">
              <a:spcBef>
                <a:spcPts val="500"/>
              </a:spcBef>
              <a:buFont typeface="Arial" charset="0"/>
              <a:buChar char="•"/>
            </a:pPr>
            <a:r>
              <a:rPr lang="en-US" sz="1500" dirty="0">
                <a:ea typeface="Arial" charset="0"/>
                <a:cs typeface="Arial" charset="0"/>
              </a:rPr>
              <a:t>main</a:t>
            </a:r>
            <a:r>
              <a:rPr lang="en-US" sz="1500" dirty="0" smtClean="0">
                <a:ea typeface="Arial" charset="0"/>
                <a:cs typeface="Arial" charset="0"/>
              </a:rPr>
              <a:t>()</a:t>
            </a:r>
          </a:p>
          <a:p>
            <a:pPr marL="285750" indent="-285750">
              <a:buFont typeface="Arial" charset="0"/>
              <a:buChar char="•"/>
            </a:pPr>
            <a:endParaRPr lang="en-US" sz="1500" dirty="0" smtClean="0">
              <a:ea typeface="Arial" charset="0"/>
              <a:cs typeface="Arial" charset="0"/>
            </a:endParaRPr>
          </a:p>
          <a:p>
            <a:pPr marL="0" indent="0">
              <a:spcBef>
                <a:spcPts val="500"/>
              </a:spcBef>
              <a:buNone/>
            </a:pPr>
            <a:r>
              <a:rPr lang="en-GB" sz="1500" b="1" dirty="0" smtClean="0">
                <a:ea typeface="Arial" charset="0"/>
                <a:cs typeface="Arial" charset="0"/>
              </a:rPr>
              <a:t>VPP </a:t>
            </a:r>
            <a:r>
              <a:rPr lang="en-GB" sz="1500" b="1" dirty="0">
                <a:ea typeface="Arial" charset="0"/>
                <a:cs typeface="Arial" charset="0"/>
              </a:rPr>
              <a:t>INFRA</a:t>
            </a:r>
            <a:endParaRPr lang="en-US" sz="1500" b="1" dirty="0">
              <a:ea typeface="Arial" charset="0"/>
              <a:cs typeface="Arial" charset="0"/>
            </a:endParaRPr>
          </a:p>
          <a:p>
            <a:pPr marL="0" indent="0">
              <a:spcBef>
                <a:spcPts val="500"/>
              </a:spcBef>
              <a:buNone/>
            </a:pPr>
            <a:r>
              <a:rPr lang="en-US" sz="1500" dirty="0">
                <a:ea typeface="Arial" charset="0"/>
                <a:cs typeface="Arial" charset="0"/>
              </a:rPr>
              <a:t>Library of function primitives, for</a:t>
            </a:r>
          </a:p>
          <a:p>
            <a:pPr marL="285750" indent="-285750">
              <a:spcBef>
                <a:spcPts val="500"/>
              </a:spcBef>
              <a:buFont typeface="Arial" charset="0"/>
              <a:buChar char="•"/>
            </a:pPr>
            <a:r>
              <a:rPr lang="en-US" sz="1500" dirty="0">
                <a:ea typeface="Arial" charset="0"/>
                <a:cs typeface="Arial" charset="0"/>
              </a:rPr>
              <a:t>memory management</a:t>
            </a:r>
          </a:p>
          <a:p>
            <a:pPr marL="285750" indent="-285750">
              <a:spcBef>
                <a:spcPts val="500"/>
              </a:spcBef>
              <a:buFont typeface="Arial" charset="0"/>
              <a:buChar char="•"/>
            </a:pPr>
            <a:r>
              <a:rPr lang="en-GB" sz="1500" dirty="0">
                <a:ea typeface="Arial" charset="0"/>
                <a:cs typeface="Arial" charset="0"/>
              </a:rPr>
              <a:t>memory operations</a:t>
            </a:r>
            <a:endParaRPr lang="en-US" sz="1500" dirty="0">
              <a:ea typeface="Arial" charset="0"/>
              <a:cs typeface="Arial" charset="0"/>
            </a:endParaRPr>
          </a:p>
          <a:p>
            <a:pPr marL="285750" indent="-285750">
              <a:spcBef>
                <a:spcPts val="500"/>
              </a:spcBef>
              <a:buFont typeface="Arial" charset="0"/>
              <a:buChar char="•"/>
            </a:pPr>
            <a:r>
              <a:rPr lang="en-US" sz="1500" dirty="0">
                <a:ea typeface="Arial" charset="0"/>
                <a:cs typeface="Arial" charset="0"/>
              </a:rPr>
              <a:t>vectors</a:t>
            </a:r>
          </a:p>
          <a:p>
            <a:pPr marL="285750" indent="-285750">
              <a:spcBef>
                <a:spcPts val="500"/>
              </a:spcBef>
              <a:buFont typeface="Arial" charset="0"/>
              <a:buChar char="•"/>
            </a:pPr>
            <a:r>
              <a:rPr lang="en-GB" sz="1500" dirty="0">
                <a:ea typeface="Arial" charset="0"/>
                <a:cs typeface="Arial" charset="0"/>
              </a:rPr>
              <a:t>rings</a:t>
            </a:r>
            <a:endParaRPr lang="en-US" sz="1500" dirty="0">
              <a:ea typeface="Arial" charset="0"/>
              <a:cs typeface="Arial" charset="0"/>
            </a:endParaRPr>
          </a:p>
          <a:p>
            <a:pPr marL="285750" indent="-285750">
              <a:spcBef>
                <a:spcPts val="500"/>
              </a:spcBef>
              <a:buFont typeface="Arial" charset="0"/>
              <a:buChar char="•"/>
            </a:pPr>
            <a:r>
              <a:rPr lang="en-US" sz="1500" dirty="0">
                <a:ea typeface="Arial" charset="0"/>
                <a:cs typeface="Arial" charset="0"/>
              </a:rPr>
              <a:t>hashing</a:t>
            </a:r>
          </a:p>
          <a:p>
            <a:pPr marL="285750" indent="-285750">
              <a:spcBef>
                <a:spcPts val="500"/>
              </a:spcBef>
              <a:buFont typeface="Arial" charset="0"/>
              <a:buChar char="•"/>
            </a:pPr>
            <a:r>
              <a:rPr lang="en-GB" sz="1500" dirty="0">
                <a:ea typeface="Arial" charset="0"/>
                <a:cs typeface="Arial" charset="0"/>
              </a:rPr>
              <a:t>timers </a:t>
            </a:r>
          </a:p>
          <a:p>
            <a:pPr marL="0" indent="0">
              <a:buNone/>
            </a:pPr>
            <a:endParaRPr lang="en-US" sz="1500" dirty="0">
              <a:ea typeface="Arial" charset="0"/>
              <a:cs typeface="Arial" charset="0"/>
            </a:endParaRPr>
          </a:p>
        </p:txBody>
      </p:sp>
      <p:sp>
        <p:nvSpPr>
          <p:cNvPr id="3" name="Content Placeholder 2"/>
          <p:cNvSpPr>
            <a:spLocks noGrp="1"/>
          </p:cNvSpPr>
          <p:nvPr>
            <p:ph sz="half" idx="2"/>
          </p:nvPr>
        </p:nvSpPr>
        <p:spPr>
          <a:xfrm>
            <a:off x="922438" y="1318540"/>
            <a:ext cx="3535261" cy="6242786"/>
          </a:xfrm>
        </p:spPr>
        <p:txBody>
          <a:bodyPr>
            <a:noAutofit/>
          </a:bodyPr>
          <a:lstStyle/>
          <a:p>
            <a:pPr marL="0" indent="0">
              <a:buNone/>
            </a:pPr>
            <a:r>
              <a:rPr lang="en-US" sz="1500" b="1" dirty="0" smtClean="0">
                <a:ea typeface="Arial" charset="0"/>
                <a:cs typeface="Arial" charset="0"/>
              </a:rPr>
              <a:t>VNET </a:t>
            </a:r>
            <a:endParaRPr lang="en-US" sz="1500" b="1" dirty="0">
              <a:ea typeface="Arial" charset="0"/>
              <a:cs typeface="Arial" charset="0"/>
            </a:endParaRPr>
          </a:p>
          <a:p>
            <a:pPr marL="0" indent="0">
              <a:buNone/>
            </a:pPr>
            <a:r>
              <a:rPr lang="en-US" sz="1500" dirty="0"/>
              <a:t>VPP networking source</a:t>
            </a:r>
          </a:p>
          <a:p>
            <a:pPr marL="285750" indent="-285750">
              <a:spcBef>
                <a:spcPts val="500"/>
              </a:spcBef>
            </a:pPr>
            <a:r>
              <a:rPr lang="en-GB" sz="1500" dirty="0" smtClean="0"/>
              <a:t>Devices</a:t>
            </a:r>
            <a:endParaRPr lang="en-GB" sz="1500" dirty="0">
              <a:ea typeface="Arial" charset="0"/>
              <a:cs typeface="Arial" charset="0"/>
            </a:endParaRPr>
          </a:p>
          <a:p>
            <a:pPr marL="285750" indent="-285750">
              <a:spcBef>
                <a:spcPts val="500"/>
              </a:spcBef>
            </a:pPr>
            <a:r>
              <a:rPr lang="en-GB" sz="1500" dirty="0">
                <a:ea typeface="Arial" charset="0"/>
                <a:cs typeface="Arial" charset="0"/>
              </a:rPr>
              <a:t>Layer [2, 3, 4]</a:t>
            </a:r>
          </a:p>
          <a:p>
            <a:pPr marL="285750" indent="-285750">
              <a:spcBef>
                <a:spcPts val="500"/>
              </a:spcBef>
            </a:pPr>
            <a:r>
              <a:rPr lang="en-GB" sz="1500" dirty="0">
                <a:ea typeface="Arial" charset="0"/>
                <a:cs typeface="Arial" charset="0"/>
              </a:rPr>
              <a:t>Session Management</a:t>
            </a:r>
          </a:p>
          <a:p>
            <a:pPr marL="285750" indent="-285750">
              <a:spcBef>
                <a:spcPts val="500"/>
              </a:spcBef>
            </a:pPr>
            <a:r>
              <a:rPr lang="en-GB" sz="1500" dirty="0">
                <a:ea typeface="Arial" charset="0"/>
                <a:cs typeface="Arial" charset="0"/>
              </a:rPr>
              <a:t>Overlays</a:t>
            </a:r>
          </a:p>
          <a:p>
            <a:pPr marL="285750" indent="-285750">
              <a:spcBef>
                <a:spcPts val="500"/>
              </a:spcBef>
            </a:pPr>
            <a:r>
              <a:rPr lang="en-GB" sz="1500" dirty="0">
                <a:ea typeface="Arial" charset="0"/>
                <a:cs typeface="Arial" charset="0"/>
              </a:rPr>
              <a:t>Control Plane</a:t>
            </a:r>
          </a:p>
          <a:p>
            <a:pPr marL="285750" indent="-285750">
              <a:spcBef>
                <a:spcPts val="500"/>
              </a:spcBef>
            </a:pPr>
            <a:r>
              <a:rPr lang="en-GB" sz="1500" dirty="0">
                <a:ea typeface="Arial" charset="0"/>
                <a:cs typeface="Arial" charset="0"/>
              </a:rPr>
              <a:t>Traffic </a:t>
            </a:r>
            <a:r>
              <a:rPr lang="en-GB" sz="1500" dirty="0" smtClean="0">
                <a:ea typeface="Arial" charset="0"/>
                <a:cs typeface="Arial" charset="0"/>
              </a:rPr>
              <a:t>Management</a:t>
            </a:r>
            <a:endParaRPr lang="en-GB" sz="1500" dirty="0">
              <a:ea typeface="Arial" charset="0"/>
              <a:cs typeface="Arial" charset="0"/>
            </a:endParaRPr>
          </a:p>
          <a:p>
            <a:pPr marL="0" indent="0">
              <a:buNone/>
            </a:pPr>
            <a:r>
              <a:rPr lang="en-GB" sz="1500" b="1" dirty="0" smtClean="0">
                <a:ea typeface="Arial" charset="0"/>
                <a:cs typeface="Arial" charset="0"/>
              </a:rPr>
              <a:t>Plugins</a:t>
            </a:r>
          </a:p>
          <a:p>
            <a:r>
              <a:rPr lang="en-US" sz="1500" dirty="0"/>
              <a:t>Plugins can be in-tree:</a:t>
            </a:r>
          </a:p>
          <a:p>
            <a:pPr marL="457200" lvl="1" indent="0">
              <a:buNone/>
            </a:pPr>
            <a:r>
              <a:rPr lang="en-US" sz="1500" dirty="0" smtClean="0"/>
              <a:t>SNAT, </a:t>
            </a:r>
            <a:br>
              <a:rPr lang="en-US" sz="1500" dirty="0" smtClean="0"/>
            </a:br>
            <a:r>
              <a:rPr lang="en-US" sz="1500" dirty="0" smtClean="0"/>
              <a:t>Policy ACL,</a:t>
            </a:r>
            <a:br>
              <a:rPr lang="en-US" sz="1500" dirty="0" smtClean="0"/>
            </a:br>
            <a:r>
              <a:rPr lang="en-US" sz="1500" dirty="0" smtClean="0"/>
              <a:t>Flow Per Packet,</a:t>
            </a:r>
            <a:br>
              <a:rPr lang="en-US" sz="1500" dirty="0" smtClean="0"/>
            </a:br>
            <a:r>
              <a:rPr lang="en-US" sz="1500" dirty="0" smtClean="0"/>
              <a:t>ILA, </a:t>
            </a:r>
            <a:br>
              <a:rPr lang="en-US" sz="1500" dirty="0" smtClean="0"/>
            </a:br>
            <a:r>
              <a:rPr lang="en-US" sz="1500" dirty="0" smtClean="0"/>
              <a:t>IOAM,</a:t>
            </a:r>
            <a:br>
              <a:rPr lang="en-US" sz="1500" dirty="0" smtClean="0"/>
            </a:br>
            <a:r>
              <a:rPr lang="en-US" sz="1500" dirty="0" smtClean="0"/>
              <a:t>LB, </a:t>
            </a:r>
            <a:br>
              <a:rPr lang="en-US" sz="1500" dirty="0" smtClean="0"/>
            </a:br>
            <a:r>
              <a:rPr lang="en-US" sz="1500" dirty="0" smtClean="0"/>
              <a:t>SIXRD,</a:t>
            </a:r>
            <a:r>
              <a:rPr lang="en-US" sz="1500" dirty="0"/>
              <a:t/>
            </a:r>
            <a:br>
              <a:rPr lang="en-US" sz="1500" dirty="0"/>
            </a:br>
            <a:r>
              <a:rPr lang="en-US" sz="1500" dirty="0" smtClean="0"/>
              <a:t>VCGN</a:t>
            </a:r>
            <a:endParaRPr lang="en-US" sz="1500" dirty="0"/>
          </a:p>
          <a:p>
            <a:r>
              <a:rPr lang="en-US" sz="1500" dirty="0"/>
              <a:t>Separate fd.io </a:t>
            </a:r>
            <a:r>
              <a:rPr lang="en-US" sz="1500" dirty="0" smtClean="0"/>
              <a:t>project:</a:t>
            </a:r>
          </a:p>
          <a:p>
            <a:pPr marL="457200" lvl="1" indent="0">
              <a:buNone/>
            </a:pPr>
            <a:r>
              <a:rPr lang="en-US" sz="1500" dirty="0" smtClean="0"/>
              <a:t>NSH_SFC</a:t>
            </a:r>
            <a:endParaRPr lang="en-US" sz="1500" dirty="0"/>
          </a:p>
        </p:txBody>
      </p:sp>
      <p:graphicFrame>
        <p:nvGraphicFramePr>
          <p:cNvPr id="14" name="Diagram 13"/>
          <p:cNvGraphicFramePr/>
          <p:nvPr>
            <p:extLst>
              <p:ext uri="{D42A27DB-BD31-4B8C-83A1-F6EECF244321}">
                <p14:modId xmlns:p14="http://schemas.microsoft.com/office/powerpoint/2010/main" val="2675340501"/>
              </p:ext>
            </p:extLst>
          </p:nvPr>
        </p:nvGraphicFramePr>
        <p:xfrm>
          <a:off x="4243248" y="2527999"/>
          <a:ext cx="3256510" cy="3093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p:cNvCxnSpPr/>
          <p:nvPr/>
        </p:nvCxnSpPr>
        <p:spPr>
          <a:xfrm>
            <a:off x="3204594" y="2461406"/>
            <a:ext cx="1325461" cy="4362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7054746" y="2384507"/>
            <a:ext cx="890023" cy="513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6855007" y="5492470"/>
            <a:ext cx="1072984" cy="391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204594" y="4074914"/>
            <a:ext cx="847637" cy="4501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86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3118"/>
            <a:ext cx="9919446" cy="1325563"/>
          </a:xfrm>
        </p:spPr>
        <p:txBody>
          <a:bodyPr>
            <a:normAutofit/>
          </a:bodyPr>
          <a:lstStyle/>
          <a:p>
            <a:r>
              <a:rPr lang="en-GB" dirty="0" smtClean="0"/>
              <a:t>VPP: VNET Features</a:t>
            </a:r>
            <a:endParaRPr lang="en-US" dirty="0"/>
          </a:p>
        </p:txBody>
      </p:sp>
      <p:sp>
        <p:nvSpPr>
          <p:cNvPr id="6" name="Slide Number Placeholder 5"/>
          <p:cNvSpPr>
            <a:spLocks noGrp="1"/>
          </p:cNvSpPr>
          <p:nvPr>
            <p:ph type="sldNum" sz="quarter" idx="12"/>
          </p:nvPr>
        </p:nvSpPr>
        <p:spPr>
          <a:xfrm>
            <a:off x="10757646" y="6948632"/>
            <a:ext cx="596153" cy="365125"/>
          </a:xfrm>
        </p:spPr>
        <p:txBody>
          <a:bodyPr/>
          <a:lstStyle/>
          <a:p>
            <a:fld id="{E2C12A61-9EE8-4E45-A1FB-04158638D414}" type="slidenum">
              <a:rPr lang="en-US" smtClean="0"/>
              <a:t>9</a:t>
            </a:fld>
            <a:endParaRPr lang="en-US"/>
          </a:p>
        </p:txBody>
      </p:sp>
      <p:graphicFrame>
        <p:nvGraphicFramePr>
          <p:cNvPr id="7" name="Diagram 6"/>
          <p:cNvGraphicFramePr/>
          <p:nvPr>
            <p:extLst>
              <p:ext uri="{D42A27DB-BD31-4B8C-83A1-F6EECF244321}">
                <p14:modId xmlns:p14="http://schemas.microsoft.com/office/powerpoint/2010/main" val="3439966558"/>
              </p:ext>
            </p:extLst>
          </p:nvPr>
        </p:nvGraphicFramePr>
        <p:xfrm>
          <a:off x="259977" y="1039104"/>
          <a:ext cx="386827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105847424"/>
              </p:ext>
            </p:extLst>
          </p:nvPr>
        </p:nvGraphicFramePr>
        <p:xfrm>
          <a:off x="4222373" y="1159548"/>
          <a:ext cx="3639671" cy="57890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p:cNvGraphicFramePr/>
          <p:nvPr>
            <p:extLst>
              <p:ext uri="{D42A27DB-BD31-4B8C-83A1-F6EECF244321}">
                <p14:modId xmlns:p14="http://schemas.microsoft.com/office/powerpoint/2010/main" val="3289816859"/>
              </p:ext>
            </p:extLst>
          </p:nvPr>
        </p:nvGraphicFramePr>
        <p:xfrm>
          <a:off x="7996513" y="1181330"/>
          <a:ext cx="3868271" cy="55218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Footer Placeholder 4"/>
          <p:cNvSpPr>
            <a:spLocks noGrp="1"/>
          </p:cNvSpPr>
          <p:nvPr>
            <p:ph type="ftr" sz="quarter" idx="11"/>
          </p:nvPr>
        </p:nvSpPr>
        <p:spPr>
          <a:xfrm>
            <a:off x="4038600" y="6354917"/>
            <a:ext cx="4114800" cy="365125"/>
          </a:xfrm>
        </p:spPr>
        <p:txBody>
          <a:bodyPr/>
          <a:lstStyle/>
          <a:p>
            <a:r>
              <a:rPr lang="en-US" smtClean="0"/>
              <a:t>fd.io Foundation</a:t>
            </a:r>
            <a:endParaRPr lang="en-US"/>
          </a:p>
        </p:txBody>
      </p:sp>
    </p:spTree>
    <p:extLst>
      <p:ext uri="{BB962C8B-B14F-4D97-AF65-F5344CB8AC3E}">
        <p14:creationId xmlns:p14="http://schemas.microsoft.com/office/powerpoint/2010/main" val="1974209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2260</TotalTime>
  <Words>3287</Words>
  <Application>Microsoft Office PowerPoint</Application>
  <PresentationFormat>宽屏</PresentationFormat>
  <Paragraphs>1047</Paragraphs>
  <Slides>43</Slides>
  <Notes>19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43</vt:i4>
      </vt:variant>
    </vt:vector>
  </HeadingPairs>
  <TitlesOfParts>
    <vt:vector size="56" baseType="lpstr">
      <vt:lpstr>CiscoSans ExtraLight</vt:lpstr>
      <vt:lpstr>Intel Clear</vt:lpstr>
      <vt:lpstr>ＭＳ Ｐゴシック</vt:lpstr>
      <vt:lpstr>Arial</vt:lpstr>
      <vt:lpstr>Calibri</vt:lpstr>
      <vt:lpstr>Calibri Light</vt:lpstr>
      <vt:lpstr>Century Gothic</vt:lpstr>
      <vt:lpstr>Consolas</vt:lpstr>
      <vt:lpstr>Symbol</vt:lpstr>
      <vt:lpstr>Verdana</vt:lpstr>
      <vt:lpstr>Wingdings</vt:lpstr>
      <vt:lpstr>Office Theme</vt:lpstr>
      <vt:lpstr>1_Office Theme</vt:lpstr>
      <vt:lpstr>VPP overview</vt:lpstr>
      <vt:lpstr>Agenda</vt:lpstr>
      <vt:lpstr>PowerPoint 演示文稿</vt:lpstr>
      <vt:lpstr>Introducing VPP (the vector packet processor)</vt:lpstr>
      <vt:lpstr>Introducing VPP</vt:lpstr>
      <vt:lpstr>Introducing VPP</vt:lpstr>
      <vt:lpstr>PowerPoint 演示文稿</vt:lpstr>
      <vt:lpstr>VPP: VPP Layering</vt:lpstr>
      <vt:lpstr>VPP: VNET Features</vt:lpstr>
      <vt:lpstr>PowerPoint 演示文稿</vt:lpstr>
      <vt:lpstr>VPP: anatomy of a graph node</vt:lpstr>
      <vt:lpstr>VPP: anatomy of a VXLAN graph node</vt:lpstr>
      <vt:lpstr>VPP: graph node interfaces</vt:lpstr>
      <vt:lpstr>VPP: How does it work?</vt:lpstr>
      <vt:lpstr>VPP: How does it work?</vt:lpstr>
      <vt:lpstr>VPP: How does it work?</vt:lpstr>
      <vt:lpstr>VPP: How does it work?</vt:lpstr>
      <vt:lpstr>PowerPoint 演示文稿</vt:lpstr>
      <vt:lpstr>VPP Integrations</vt:lpstr>
      <vt:lpstr>PowerPoint 演示文稿</vt:lpstr>
      <vt:lpstr>Why hierarchical FIB in data plane – recap</vt:lpstr>
      <vt:lpstr>VPP v17.01: FIB 2.0 (Hierarchical FIB)</vt:lpstr>
      <vt:lpstr>PowerPoint 演示文稿</vt:lpstr>
      <vt:lpstr>Container networking: Current State</vt:lpstr>
      <vt:lpstr>Smarter networking: Future State</vt:lpstr>
      <vt:lpstr>PowerPoint 演示文稿</vt:lpstr>
      <vt:lpstr>PowerPoint 演示文稿</vt:lpstr>
      <vt:lpstr>Rapid Release Cadence – ~3 months</vt:lpstr>
      <vt:lpstr>Future Release Plans – 17.04 (Due Apr 19)</vt:lpstr>
      <vt:lpstr>PowerPoint 演示文稿</vt:lpstr>
      <vt:lpstr>PowerPoint 演示文稿</vt:lpstr>
      <vt:lpstr>VPP Performance at Scale</vt:lpstr>
      <vt:lpstr>PowerPoint 演示文稿</vt:lpstr>
      <vt:lpstr>Continuous Quality, Performance, Usability Built into the development process – patch by patch</vt:lpstr>
      <vt:lpstr>PowerPoint 演示文稿</vt:lpstr>
      <vt:lpstr>PowerPoint 演示文稿</vt:lpstr>
      <vt:lpstr>VPP: Source Structure</vt:lpstr>
      <vt:lpstr>VPP: Build System</vt:lpstr>
      <vt:lpstr>Hierarchical FIB in Data plane – VPN-v4 </vt:lpstr>
      <vt:lpstr>VPN-v4: Load-Balance Map </vt:lpstr>
      <vt:lpstr>VPN-v4: Load-Balance Map: Path failure</vt:lpstr>
      <vt:lpstr>VPN-v4: Load-Balance Map: LISP</vt:lpstr>
      <vt:lpstr>VPN-v4: Path failure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Burns (krb@cisco.com)</dc:creator>
  <cp:keywords>CTPClassification=CTP_IC:VisualMarkings=</cp:keywords>
  <cp:lastModifiedBy>rongtao</cp:lastModifiedBy>
  <cp:revision>307</cp:revision>
  <dcterms:created xsi:type="dcterms:W3CDTF">2016-12-01T16:47:53Z</dcterms:created>
  <dcterms:modified xsi:type="dcterms:W3CDTF">2020-06-30T06:32:52Z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5f068bb0-852f-4c89-816e-9b36a3aaaf91</vt:lpwstr>
  </property>
  <property fmtid="{D5CDD505-2E9C-101B-9397-08002B2CF9AE}" pid="3" name="CTP_BU">
    <vt:lpwstr>NETWORK PLATFORMS GROUP</vt:lpwstr>
  </property>
  <property fmtid="{D5CDD505-2E9C-101B-9397-08002B2CF9AE}" pid="4" name="CTP_TimeStamp">
    <vt:lpwstr>2017-03-31 11:06:15Z</vt:lpwstr>
  </property>
  <property fmtid="{D5CDD505-2E9C-101B-9397-08002B2CF9AE}" pid="5" name="CTPClassification">
    <vt:lpwstr>CTP_IC</vt:lpwstr>
  </property>
</Properties>
</file>