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32278-307D-45FB-B4EE-A065AF8B71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s-AR"/>
        </a:p>
      </dgm:t>
    </dgm:pt>
    <dgm:pt modelId="{D2362493-0716-42BA-BD3D-ECDF76A24F4F}">
      <dgm:prSet/>
      <dgm:spPr/>
      <dgm:t>
        <a:bodyPr/>
        <a:lstStyle/>
        <a:p>
          <a:r>
            <a:rPr lang="es-MX" dirty="0"/>
            <a:t>A modo de resumen, </a:t>
          </a:r>
          <a:r>
            <a:rPr lang="es-MX" dirty="0" err="1"/>
            <a:t>LexCorp</a:t>
          </a:r>
          <a:r>
            <a:rPr lang="es-MX" dirty="0"/>
            <a:t> sufrió un ataque con un archivo infeccioso de tipo Troyano; este tipo de malware permite al atacante obtener información, modificar archivos, y ejecutar comandos ya que otorga permisos de administrador al mismo. De esta manera, la estabilidad de la empresa fue fuertemente perjudicada ya que uno de los activos más valiosos, la información, se vio vulnerada. </a:t>
          </a:r>
          <a:endParaRPr lang="es-AR" dirty="0"/>
        </a:p>
      </dgm:t>
    </dgm:pt>
    <dgm:pt modelId="{288E4DD3-6EDD-4007-B065-805E9E4C5896}" type="parTrans" cxnId="{0C752150-12CD-48F8-BC1C-79FC7C07C04A}">
      <dgm:prSet/>
      <dgm:spPr/>
      <dgm:t>
        <a:bodyPr/>
        <a:lstStyle/>
        <a:p>
          <a:endParaRPr lang="es-AR"/>
        </a:p>
      </dgm:t>
    </dgm:pt>
    <dgm:pt modelId="{2BD6B7C5-D152-46FA-89A3-EB1311199BDB}" type="sibTrans" cxnId="{0C752150-12CD-48F8-BC1C-79FC7C07C04A}">
      <dgm:prSet/>
      <dgm:spPr/>
      <dgm:t>
        <a:bodyPr/>
        <a:lstStyle/>
        <a:p>
          <a:endParaRPr lang="es-AR"/>
        </a:p>
      </dgm:t>
    </dgm:pt>
    <dgm:pt modelId="{92644660-75F1-4F62-A135-C611E9F115DF}" type="pres">
      <dgm:prSet presAssocID="{A7A32278-307D-45FB-B4EE-A065AF8B71B6}" presName="linear" presStyleCnt="0">
        <dgm:presLayoutVars>
          <dgm:animLvl val="lvl"/>
          <dgm:resizeHandles val="exact"/>
        </dgm:presLayoutVars>
      </dgm:prSet>
      <dgm:spPr/>
    </dgm:pt>
    <dgm:pt modelId="{3334F77B-CE55-4C9D-8150-677C2A764D5C}" type="pres">
      <dgm:prSet presAssocID="{D2362493-0716-42BA-BD3D-ECDF76A24F4F}" presName="parentText" presStyleLbl="node1" presStyleIdx="0" presStyleCnt="1">
        <dgm:presLayoutVars>
          <dgm:chMax val="0"/>
          <dgm:bulletEnabled val="1"/>
        </dgm:presLayoutVars>
      </dgm:prSet>
      <dgm:spPr/>
    </dgm:pt>
  </dgm:ptLst>
  <dgm:cxnLst>
    <dgm:cxn modelId="{B54FF820-1D4D-4E4A-9425-837FDB7A3835}" type="presOf" srcId="{A7A32278-307D-45FB-B4EE-A065AF8B71B6}" destId="{92644660-75F1-4F62-A135-C611E9F115DF}" srcOrd="0" destOrd="0" presId="urn:microsoft.com/office/officeart/2005/8/layout/vList2"/>
    <dgm:cxn modelId="{0C752150-12CD-48F8-BC1C-79FC7C07C04A}" srcId="{A7A32278-307D-45FB-B4EE-A065AF8B71B6}" destId="{D2362493-0716-42BA-BD3D-ECDF76A24F4F}" srcOrd="0" destOrd="0" parTransId="{288E4DD3-6EDD-4007-B065-805E9E4C5896}" sibTransId="{2BD6B7C5-D152-46FA-89A3-EB1311199BDB}"/>
    <dgm:cxn modelId="{41C12483-DC36-440A-AAF6-97A967A618D2}" type="presOf" srcId="{D2362493-0716-42BA-BD3D-ECDF76A24F4F}" destId="{3334F77B-CE55-4C9D-8150-677C2A764D5C}" srcOrd="0" destOrd="0" presId="urn:microsoft.com/office/officeart/2005/8/layout/vList2"/>
    <dgm:cxn modelId="{3E93063F-531A-4B95-9568-8A381E272D1C}" type="presParOf" srcId="{92644660-75F1-4F62-A135-C611E9F115DF}" destId="{3334F77B-CE55-4C9D-8150-677C2A764D5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D12581-6E3B-4E7F-B8BF-168662674AF6}" type="doc">
      <dgm:prSet loTypeId="urn:microsoft.com/office/officeart/2005/8/layout/target3" loCatId="relationship" qsTypeId="urn:microsoft.com/office/officeart/2005/8/quickstyle/simple1" qsCatId="simple" csTypeId="urn:microsoft.com/office/officeart/2005/8/colors/accent5_5" csCatId="accent5"/>
      <dgm:spPr/>
      <dgm:t>
        <a:bodyPr/>
        <a:lstStyle/>
        <a:p>
          <a:endParaRPr lang="es-AR"/>
        </a:p>
      </dgm:t>
    </dgm:pt>
    <dgm:pt modelId="{1DFDEB88-15FC-444B-BC20-2E14BA39067D}">
      <dgm:prSet/>
      <dgm:spPr/>
      <dgm:t>
        <a:bodyPr/>
        <a:lstStyle/>
        <a:p>
          <a:r>
            <a:rPr lang="es-MX" dirty="0"/>
            <a:t>Tras la observación del caso, es posible que un operador de la empresa haya recibido un mensaje, posiblemente vía e-mail, y que a través de ingeniería social, el atacante haya logrado que la víctima descargue el archivo deseado y lo abra, produciendo así la infección mediante phishing; sin embargo, no podemos conocer el real origen del ataque ya que no contamos con la información necesaria brindada por la empresa</a:t>
          </a:r>
          <a:endParaRPr lang="es-AR" dirty="0"/>
        </a:p>
      </dgm:t>
    </dgm:pt>
    <dgm:pt modelId="{3B7B9145-3D2E-4FC2-A6A0-A7B9CA53E906}" type="parTrans" cxnId="{6D4AC83F-57A4-4C7A-9AB3-F11362881EFC}">
      <dgm:prSet/>
      <dgm:spPr/>
      <dgm:t>
        <a:bodyPr/>
        <a:lstStyle/>
        <a:p>
          <a:endParaRPr lang="es-AR"/>
        </a:p>
      </dgm:t>
    </dgm:pt>
    <dgm:pt modelId="{A29EECAA-2AF6-4DAD-9A26-CD8B1277DC78}" type="sibTrans" cxnId="{6D4AC83F-57A4-4C7A-9AB3-F11362881EFC}">
      <dgm:prSet/>
      <dgm:spPr/>
      <dgm:t>
        <a:bodyPr/>
        <a:lstStyle/>
        <a:p>
          <a:endParaRPr lang="es-AR"/>
        </a:p>
      </dgm:t>
    </dgm:pt>
    <dgm:pt modelId="{13AA98B6-EB1A-4256-AF0A-81C5D62DD1B0}" type="pres">
      <dgm:prSet presAssocID="{5BD12581-6E3B-4E7F-B8BF-168662674AF6}" presName="Name0" presStyleCnt="0">
        <dgm:presLayoutVars>
          <dgm:chMax val="7"/>
          <dgm:dir/>
          <dgm:animLvl val="lvl"/>
          <dgm:resizeHandles val="exact"/>
        </dgm:presLayoutVars>
      </dgm:prSet>
      <dgm:spPr/>
    </dgm:pt>
    <dgm:pt modelId="{45D24371-ECE6-4380-967E-32388BB690B0}" type="pres">
      <dgm:prSet presAssocID="{1DFDEB88-15FC-444B-BC20-2E14BA39067D}" presName="circle1" presStyleLbl="node1" presStyleIdx="0" presStyleCnt="1"/>
      <dgm:spPr/>
    </dgm:pt>
    <dgm:pt modelId="{AF3B1EB2-A930-4E48-91A9-8B7BCB7B72B9}" type="pres">
      <dgm:prSet presAssocID="{1DFDEB88-15FC-444B-BC20-2E14BA39067D}" presName="space" presStyleCnt="0"/>
      <dgm:spPr/>
    </dgm:pt>
    <dgm:pt modelId="{418A09FC-C5A5-4928-A5D2-95DE23739B75}" type="pres">
      <dgm:prSet presAssocID="{1DFDEB88-15FC-444B-BC20-2E14BA39067D}" presName="rect1" presStyleLbl="alignAcc1" presStyleIdx="0" presStyleCnt="1"/>
      <dgm:spPr/>
    </dgm:pt>
    <dgm:pt modelId="{A488A7F1-8037-4AD6-9235-C9172EC37F0B}" type="pres">
      <dgm:prSet presAssocID="{1DFDEB88-15FC-444B-BC20-2E14BA39067D}" presName="rect1ParTxNoCh" presStyleLbl="alignAcc1" presStyleIdx="0" presStyleCnt="1">
        <dgm:presLayoutVars>
          <dgm:chMax val="1"/>
          <dgm:bulletEnabled val="1"/>
        </dgm:presLayoutVars>
      </dgm:prSet>
      <dgm:spPr/>
    </dgm:pt>
  </dgm:ptLst>
  <dgm:cxnLst>
    <dgm:cxn modelId="{FB52B012-672F-4A7E-BE88-6E92C44FF02D}" type="presOf" srcId="{1DFDEB88-15FC-444B-BC20-2E14BA39067D}" destId="{A488A7F1-8037-4AD6-9235-C9172EC37F0B}" srcOrd="1" destOrd="0" presId="urn:microsoft.com/office/officeart/2005/8/layout/target3"/>
    <dgm:cxn modelId="{6D4AC83F-57A4-4C7A-9AB3-F11362881EFC}" srcId="{5BD12581-6E3B-4E7F-B8BF-168662674AF6}" destId="{1DFDEB88-15FC-444B-BC20-2E14BA39067D}" srcOrd="0" destOrd="0" parTransId="{3B7B9145-3D2E-4FC2-A6A0-A7B9CA53E906}" sibTransId="{A29EECAA-2AF6-4DAD-9A26-CD8B1277DC78}"/>
    <dgm:cxn modelId="{7148B253-0B73-46F1-A61E-4090D494A952}" type="presOf" srcId="{5BD12581-6E3B-4E7F-B8BF-168662674AF6}" destId="{13AA98B6-EB1A-4256-AF0A-81C5D62DD1B0}" srcOrd="0" destOrd="0" presId="urn:microsoft.com/office/officeart/2005/8/layout/target3"/>
    <dgm:cxn modelId="{53521DA4-F885-4542-B636-6AA6333998CB}" type="presOf" srcId="{1DFDEB88-15FC-444B-BC20-2E14BA39067D}" destId="{418A09FC-C5A5-4928-A5D2-95DE23739B75}" srcOrd="0" destOrd="0" presId="urn:microsoft.com/office/officeart/2005/8/layout/target3"/>
    <dgm:cxn modelId="{B3669C7D-FA75-43C0-BDC5-C80086DD32D6}" type="presParOf" srcId="{13AA98B6-EB1A-4256-AF0A-81C5D62DD1B0}" destId="{45D24371-ECE6-4380-967E-32388BB690B0}" srcOrd="0" destOrd="0" presId="urn:microsoft.com/office/officeart/2005/8/layout/target3"/>
    <dgm:cxn modelId="{65DE6360-8379-4EF3-9AD4-29173730B9E9}" type="presParOf" srcId="{13AA98B6-EB1A-4256-AF0A-81C5D62DD1B0}" destId="{AF3B1EB2-A930-4E48-91A9-8B7BCB7B72B9}" srcOrd="1" destOrd="0" presId="urn:microsoft.com/office/officeart/2005/8/layout/target3"/>
    <dgm:cxn modelId="{2A5D6CDC-56A1-4C12-B8CE-590BFD7D809A}" type="presParOf" srcId="{13AA98B6-EB1A-4256-AF0A-81C5D62DD1B0}" destId="{418A09FC-C5A5-4928-A5D2-95DE23739B75}" srcOrd="2" destOrd="0" presId="urn:microsoft.com/office/officeart/2005/8/layout/target3"/>
    <dgm:cxn modelId="{470BBCF5-D23F-42C8-99EF-E712075812DE}" type="presParOf" srcId="{13AA98B6-EB1A-4256-AF0A-81C5D62DD1B0}" destId="{A488A7F1-8037-4AD6-9235-C9172EC37F0B}"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4F77B-CE55-4C9D-8150-677C2A764D5C}">
      <dsp:nvSpPr>
        <dsp:cNvPr id="0" name=""/>
        <dsp:cNvSpPr/>
      </dsp:nvSpPr>
      <dsp:spPr>
        <a:xfrm>
          <a:off x="0" y="22623"/>
          <a:ext cx="8070209" cy="14320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dirty="0"/>
            <a:t>A modo de resumen, </a:t>
          </a:r>
          <a:r>
            <a:rPr lang="es-MX" sz="1800" kern="1200" dirty="0" err="1"/>
            <a:t>LexCorp</a:t>
          </a:r>
          <a:r>
            <a:rPr lang="es-MX" sz="1800" kern="1200" dirty="0"/>
            <a:t> sufrió un ataque con un archivo infeccioso de tipo Troyano; este tipo de malware permite al atacante obtener información, modificar archivos, y ejecutar comandos ya que otorga permisos de administrador al mismo. De esta manera, la estabilidad de la empresa fue fuertemente perjudicada ya que uno de los activos más valiosos, la información, se vio vulnerada. </a:t>
          </a:r>
          <a:endParaRPr lang="es-AR" sz="1800" kern="1200" dirty="0"/>
        </a:p>
      </dsp:txBody>
      <dsp:txXfrm>
        <a:off x="69908" y="92531"/>
        <a:ext cx="7930393" cy="1292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24371-ECE6-4380-967E-32388BB690B0}">
      <dsp:nvSpPr>
        <dsp:cNvPr id="0" name=""/>
        <dsp:cNvSpPr/>
      </dsp:nvSpPr>
      <dsp:spPr>
        <a:xfrm>
          <a:off x="0" y="0"/>
          <a:ext cx="1912689" cy="1912689"/>
        </a:xfrm>
        <a:prstGeom prst="pie">
          <a:avLst>
            <a:gd name="adj1" fmla="val 5400000"/>
            <a:gd name="adj2" fmla="val 16200000"/>
          </a:avLst>
        </a:prstGeom>
        <a:solidFill>
          <a:schemeClr val="accent5">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8A09FC-C5A5-4928-A5D2-95DE23739B75}">
      <dsp:nvSpPr>
        <dsp:cNvPr id="0" name=""/>
        <dsp:cNvSpPr/>
      </dsp:nvSpPr>
      <dsp:spPr>
        <a:xfrm>
          <a:off x="956344" y="0"/>
          <a:ext cx="7596838" cy="1912689"/>
        </a:xfrm>
        <a:prstGeom prst="rect">
          <a:avLst/>
        </a:prstGeom>
        <a:solidFill>
          <a:schemeClr val="lt1">
            <a:alpha val="90000"/>
            <a:hueOff val="0"/>
            <a:satOff val="0"/>
            <a:lumOff val="0"/>
            <a:alphaOff val="0"/>
          </a:schemeClr>
        </a:solidFill>
        <a:ln w="15875"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MX" sz="2000" kern="1200" dirty="0"/>
            <a:t>Tras la observación del caso, es posible que un operador de la empresa haya recibido un mensaje, posiblemente vía e-mail, y que a través de ingeniería social, el atacante haya logrado que la víctima descargue el archivo deseado y lo abra, produciendo así la infección mediante phishing; sin embargo, no podemos conocer el real origen del ataque ya que no contamos con la información necesaria brindada por la empresa</a:t>
          </a:r>
          <a:endParaRPr lang="es-AR" sz="2000" kern="1200" dirty="0"/>
        </a:p>
      </dsp:txBody>
      <dsp:txXfrm>
        <a:off x="956344" y="0"/>
        <a:ext cx="7596838" cy="19126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DA21C9-AEDB-4E88-BEDF-4BA9EA31BB60}" type="datetimeFigureOut">
              <a:rPr lang="es-AR" smtClean="0"/>
              <a:t>11/9/2022</a:t>
            </a:fld>
            <a:endParaRPr lang="es-AR"/>
          </a:p>
        </p:txBody>
      </p:sp>
      <p:sp>
        <p:nvSpPr>
          <p:cNvPr id="5" name="Footer Placeholder 4"/>
          <p:cNvSpPr>
            <a:spLocks noGrp="1"/>
          </p:cNvSpPr>
          <p:nvPr>
            <p:ph type="ftr" sz="quarter" idx="11"/>
          </p:nvPr>
        </p:nvSpPr>
        <p:spPr>
          <a:xfrm>
            <a:off x="1876424" y="5410201"/>
            <a:ext cx="5124886" cy="365125"/>
          </a:xfrm>
        </p:spPr>
        <p:txBody>
          <a:bodyPr/>
          <a:lstStyle/>
          <a:p>
            <a:endParaRPr lang="es-AR"/>
          </a:p>
        </p:txBody>
      </p:sp>
      <p:sp>
        <p:nvSpPr>
          <p:cNvPr id="6" name="Slide Number Placeholder 5"/>
          <p:cNvSpPr>
            <a:spLocks noGrp="1"/>
          </p:cNvSpPr>
          <p:nvPr>
            <p:ph type="sldNum" sz="quarter" idx="12"/>
          </p:nvPr>
        </p:nvSpPr>
        <p:spPr>
          <a:xfrm>
            <a:off x="9896911" y="5410199"/>
            <a:ext cx="771089" cy="365125"/>
          </a:xfrm>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218886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284437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64490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182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133274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2DA21C9-AEDB-4E88-BEDF-4BA9EA31BB60}" type="datetimeFigureOut">
              <a:rPr lang="es-AR" smtClean="0"/>
              <a:t>11/9/2022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31285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2DA21C9-AEDB-4E88-BEDF-4BA9EA31BB60}" type="datetimeFigureOut">
              <a:rPr lang="es-AR" smtClean="0"/>
              <a:t>11/9/2022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1303373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DA21C9-AEDB-4E88-BEDF-4BA9EA31BB60}" type="datetimeFigureOut">
              <a:rPr lang="es-AR" smtClean="0"/>
              <a:t>11/9/2022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73588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DA21C9-AEDB-4E88-BEDF-4BA9EA31BB60}" type="datetimeFigureOut">
              <a:rPr lang="es-AR" smtClean="0"/>
              <a:t>11/9/2022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17358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DA21C9-AEDB-4E88-BEDF-4BA9EA31BB60}" type="datetimeFigureOut">
              <a:rPr lang="es-AR" smtClean="0"/>
              <a:t>11/9/2022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63952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DA21C9-AEDB-4E88-BEDF-4BA9EA31BB60}" type="datetimeFigureOut">
              <a:rPr lang="es-AR" smtClean="0"/>
              <a:t>11/9/2022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198200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213538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2DA21C9-AEDB-4E88-BEDF-4BA9EA31BB60}" type="datetimeFigureOut">
              <a:rPr lang="es-AR" smtClean="0"/>
              <a:t>11/9/2022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137529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2DA21C9-AEDB-4E88-BEDF-4BA9EA31BB60}" type="datetimeFigureOut">
              <a:rPr lang="es-AR" smtClean="0"/>
              <a:t>11/9/2022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86983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A21C9-AEDB-4E88-BEDF-4BA9EA31BB60}" type="datetimeFigureOut">
              <a:rPr lang="es-AR" smtClean="0"/>
              <a:t>11/9/2022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30295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57762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DA21C9-AEDB-4E88-BEDF-4BA9EA31BB60}" type="datetimeFigureOut">
              <a:rPr lang="es-AR" smtClean="0"/>
              <a:t>11/9/2022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03F54D9-DDB4-48B7-AAB9-FEDE52647A80}" type="slidenum">
              <a:rPr lang="es-AR" smtClean="0"/>
              <a:t>‹Nº›</a:t>
            </a:fld>
            <a:endParaRPr lang="es-AR"/>
          </a:p>
        </p:txBody>
      </p:sp>
    </p:spTree>
    <p:extLst>
      <p:ext uri="{BB962C8B-B14F-4D97-AF65-F5344CB8AC3E}">
        <p14:creationId xmlns:p14="http://schemas.microsoft.com/office/powerpoint/2010/main" val="312407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DA21C9-AEDB-4E88-BEDF-4BA9EA31BB60}" type="datetimeFigureOut">
              <a:rPr lang="es-AR" smtClean="0"/>
              <a:t>11/9/2022</a:t>
            </a:fld>
            <a:endParaRPr lang="es-A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3F54D9-DDB4-48B7-AAB9-FEDE52647A80}" type="slidenum">
              <a:rPr lang="es-AR" smtClean="0"/>
              <a:t>‹Nº›</a:t>
            </a:fld>
            <a:endParaRPr lang="es-AR"/>
          </a:p>
        </p:txBody>
      </p:sp>
    </p:spTree>
    <p:extLst>
      <p:ext uri="{BB962C8B-B14F-4D97-AF65-F5344CB8AC3E}">
        <p14:creationId xmlns:p14="http://schemas.microsoft.com/office/powerpoint/2010/main" val="3944914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D9141-A3DB-4024-EE66-296974D76121}"/>
              </a:ext>
            </a:extLst>
          </p:cNvPr>
          <p:cNvSpPr>
            <a:spLocks noGrp="1"/>
          </p:cNvSpPr>
          <p:nvPr>
            <p:ph type="ctrTitle"/>
          </p:nvPr>
        </p:nvSpPr>
        <p:spPr/>
        <p:txBody>
          <a:bodyPr>
            <a:normAutofit/>
          </a:bodyPr>
          <a:lstStyle/>
          <a:p>
            <a:r>
              <a:rPr lang="es-MX" sz="8800" dirty="0"/>
              <a:t>Entrega final</a:t>
            </a:r>
            <a:endParaRPr lang="es-AR" sz="8800" dirty="0"/>
          </a:p>
        </p:txBody>
      </p:sp>
      <p:sp>
        <p:nvSpPr>
          <p:cNvPr id="3" name="Subtítulo 2">
            <a:extLst>
              <a:ext uri="{FF2B5EF4-FFF2-40B4-BE49-F238E27FC236}">
                <a16:creationId xmlns:a16="http://schemas.microsoft.com/office/drawing/2014/main" id="{4F2F93E1-DCEA-14F6-F5CC-FF3C4D922DC4}"/>
              </a:ext>
            </a:extLst>
          </p:cNvPr>
          <p:cNvSpPr>
            <a:spLocks noGrp="1"/>
          </p:cNvSpPr>
          <p:nvPr>
            <p:ph type="subTitle" idx="1"/>
          </p:nvPr>
        </p:nvSpPr>
        <p:spPr/>
        <p:txBody>
          <a:bodyPr>
            <a:normAutofit/>
          </a:bodyPr>
          <a:lstStyle/>
          <a:p>
            <a:r>
              <a:rPr lang="es-MX" sz="3600" dirty="0"/>
              <a:t>Solución – propuesta de mejora.</a:t>
            </a:r>
            <a:endParaRPr lang="es-AR" sz="3600" dirty="0"/>
          </a:p>
        </p:txBody>
      </p:sp>
    </p:spTree>
    <p:extLst>
      <p:ext uri="{BB962C8B-B14F-4D97-AF65-F5344CB8AC3E}">
        <p14:creationId xmlns:p14="http://schemas.microsoft.com/office/powerpoint/2010/main" val="347470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3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34" name="Group 103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4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5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35" name="Group 103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3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CuadroTexto 1">
            <a:extLst>
              <a:ext uri="{FF2B5EF4-FFF2-40B4-BE49-F238E27FC236}">
                <a16:creationId xmlns:a16="http://schemas.microsoft.com/office/drawing/2014/main" id="{13353423-4FA2-0A53-8E91-E4F9E65BA8D0}"/>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WireShark</a:t>
            </a:r>
          </a:p>
        </p:txBody>
      </p:sp>
      <p:pic>
        <p:nvPicPr>
          <p:cNvPr id="1026" name="Picture 2">
            <a:extLst>
              <a:ext uri="{FF2B5EF4-FFF2-40B4-BE49-F238E27FC236}">
                <a16:creationId xmlns:a16="http://schemas.microsoft.com/office/drawing/2014/main" id="{50215D5A-8470-DA03-AE26-AC0F9B11C99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0152" y="2366963"/>
            <a:ext cx="5050493" cy="309342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935DC33-14EC-A586-9F3C-8304B0EB5C36}"/>
              </a:ext>
            </a:extLst>
          </p:cNvPr>
          <p:cNvSpPr txBox="1"/>
          <p:nvPr/>
        </p:nvSpPr>
        <p:spPr>
          <a:xfrm>
            <a:off x="6336727" y="2249487"/>
            <a:ext cx="4710683"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t>Utilizaremos también la herramienta WireShark, un software que nos permite analizar el tráfico en la red de manera que podamos entenderlo, ya que filtra cada paquete de datos que entra y sale de la red, y nos muestra su origen y contenido. De este modo, capturamos el tráfico de red, manteniendo un control constante que nos permitirá detectar y poder actuar de manera eficiente ante un ataque de red.</a:t>
            </a:r>
            <a:endParaRPr lang="en-US" dirty="0"/>
          </a:p>
        </p:txBody>
      </p:sp>
    </p:spTree>
    <p:extLst>
      <p:ext uri="{BB962C8B-B14F-4D97-AF65-F5344CB8AC3E}">
        <p14:creationId xmlns:p14="http://schemas.microsoft.com/office/powerpoint/2010/main" val="264767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4"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15" name="Group 5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6" name="Rectangle 5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CuadroTexto 3">
            <a:extLst>
              <a:ext uri="{FF2B5EF4-FFF2-40B4-BE49-F238E27FC236}">
                <a16:creationId xmlns:a16="http://schemas.microsoft.com/office/drawing/2014/main" id="{0B153E02-A298-613E-A977-FC337F398DEA}"/>
              </a:ext>
            </a:extLst>
          </p:cNvPr>
          <p:cNvSpPr txBox="1"/>
          <p:nvPr/>
        </p:nvSpPr>
        <p:spPr>
          <a:xfrm>
            <a:off x="4996697" y="618518"/>
            <a:ext cx="6050713"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Directorio Activo</a:t>
            </a:r>
          </a:p>
        </p:txBody>
      </p:sp>
      <p:pic>
        <p:nvPicPr>
          <p:cNvPr id="117" name="Picture 5" descr="Un dibujo de una persona&#10;&#10;Descripción generada automáticamente con confianza baja">
            <a:extLst>
              <a:ext uri="{FF2B5EF4-FFF2-40B4-BE49-F238E27FC236}">
                <a16:creationId xmlns:a16="http://schemas.microsoft.com/office/drawing/2014/main" id="{1BB3F219-79D6-3816-0397-A21AF5DC0C15}"/>
              </a:ext>
            </a:extLst>
          </p:cNvPr>
          <p:cNvPicPr>
            <a:picLocks noChangeAspect="1"/>
          </p:cNvPicPr>
          <p:nvPr/>
        </p:nvPicPr>
        <p:blipFill rotWithShape="1">
          <a:blip r:embed="rId4"/>
          <a:srcRect l="28620" r="33359"/>
          <a:stretch/>
        </p:blipFill>
        <p:spPr>
          <a:xfrm>
            <a:off x="-5597" y="10"/>
            <a:ext cx="4635583" cy="6857990"/>
          </a:xfrm>
          <a:prstGeom prst="rect">
            <a:avLst/>
          </a:prstGeom>
        </p:spPr>
      </p:pic>
      <p:grpSp>
        <p:nvGrpSpPr>
          <p:cNvPr id="118" name="Group 56">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Rectangle 60">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2"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Rectangle 85">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7"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Rectangle 97">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9"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CuadroTexto 1">
            <a:extLst>
              <a:ext uri="{FF2B5EF4-FFF2-40B4-BE49-F238E27FC236}">
                <a16:creationId xmlns:a16="http://schemas.microsoft.com/office/drawing/2014/main" id="{B916F39F-530A-855E-D766-42B0B363B7C8}"/>
              </a:ext>
            </a:extLst>
          </p:cNvPr>
          <p:cNvSpPr txBox="1"/>
          <p:nvPr/>
        </p:nvSpPr>
        <p:spPr>
          <a:xfrm>
            <a:off x="4968958" y="2249487"/>
            <a:ext cx="6078453"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dirty="0" err="1"/>
              <a:t>Adicionalmente</a:t>
            </a:r>
            <a:r>
              <a:rPr lang="en-US" dirty="0"/>
              <a:t>, y </a:t>
            </a:r>
            <a:r>
              <a:rPr lang="en-US" dirty="0" err="1"/>
              <a:t>como</a:t>
            </a:r>
            <a:r>
              <a:rPr lang="en-US" dirty="0"/>
              <a:t> </a:t>
            </a:r>
            <a:r>
              <a:rPr lang="en-US" dirty="0" err="1"/>
              <a:t>tercer</a:t>
            </a:r>
            <a:r>
              <a:rPr lang="en-US" dirty="0"/>
              <a:t> </a:t>
            </a:r>
            <a:r>
              <a:rPr lang="en-US" dirty="0" err="1"/>
              <a:t>medida</a:t>
            </a:r>
            <a:r>
              <a:rPr lang="en-US" dirty="0"/>
              <a:t> de </a:t>
            </a:r>
            <a:r>
              <a:rPr lang="en-US" dirty="0" err="1"/>
              <a:t>seguridad</a:t>
            </a:r>
            <a:r>
              <a:rPr lang="en-US" dirty="0"/>
              <a:t>, se </a:t>
            </a:r>
            <a:r>
              <a:rPr lang="en-US" dirty="0" err="1"/>
              <a:t>deberá</a:t>
            </a:r>
            <a:r>
              <a:rPr lang="en-US" dirty="0"/>
              <a:t> </a:t>
            </a:r>
            <a:r>
              <a:rPr lang="en-US" dirty="0" err="1"/>
              <a:t>implementar</a:t>
            </a:r>
            <a:r>
              <a:rPr lang="en-US" dirty="0"/>
              <a:t> </a:t>
            </a:r>
            <a:r>
              <a:rPr lang="en-US" dirty="0" err="1"/>
              <a:t>el</a:t>
            </a:r>
            <a:r>
              <a:rPr lang="en-US" dirty="0"/>
              <a:t> Directorio </a:t>
            </a:r>
            <a:r>
              <a:rPr lang="en-US" dirty="0" err="1"/>
              <a:t>Activo</a:t>
            </a:r>
            <a:r>
              <a:rPr lang="en-US" dirty="0"/>
              <a:t> de Microsoft, un software que </a:t>
            </a:r>
            <a:r>
              <a:rPr lang="en-US" dirty="0" err="1"/>
              <a:t>funciona</a:t>
            </a:r>
            <a:r>
              <a:rPr lang="en-US" dirty="0"/>
              <a:t> </a:t>
            </a:r>
            <a:r>
              <a:rPr lang="en-US" dirty="0" err="1"/>
              <a:t>como</a:t>
            </a:r>
            <a:r>
              <a:rPr lang="en-US" dirty="0"/>
              <a:t> base de </a:t>
            </a:r>
            <a:r>
              <a:rPr lang="en-US" dirty="0" err="1"/>
              <a:t>datos</a:t>
            </a:r>
            <a:r>
              <a:rPr lang="en-US" dirty="0"/>
              <a:t> </a:t>
            </a:r>
            <a:r>
              <a:rPr lang="en-US" dirty="0" err="1"/>
              <a:t>en</a:t>
            </a:r>
            <a:r>
              <a:rPr lang="en-US" dirty="0"/>
              <a:t> la que se </a:t>
            </a:r>
            <a:r>
              <a:rPr lang="en-US" dirty="0" err="1"/>
              <a:t>registran</a:t>
            </a:r>
            <a:r>
              <a:rPr lang="en-US" dirty="0"/>
              <a:t> </a:t>
            </a:r>
            <a:r>
              <a:rPr lang="en-US" dirty="0" err="1"/>
              <a:t>los</a:t>
            </a:r>
            <a:r>
              <a:rPr lang="en-US" dirty="0"/>
              <a:t> </a:t>
            </a:r>
            <a:r>
              <a:rPr lang="en-US" dirty="0" err="1"/>
              <a:t>usuarios</a:t>
            </a:r>
            <a:r>
              <a:rPr lang="en-US" dirty="0"/>
              <a:t>, las </a:t>
            </a:r>
            <a:r>
              <a:rPr lang="en-US" dirty="0" err="1"/>
              <a:t>computadoras</a:t>
            </a:r>
            <a:r>
              <a:rPr lang="en-US" dirty="0"/>
              <a:t> y </a:t>
            </a:r>
            <a:r>
              <a:rPr lang="en-US" dirty="0" err="1"/>
              <a:t>qué</a:t>
            </a:r>
            <a:r>
              <a:rPr lang="en-US" dirty="0"/>
              <a:t> </a:t>
            </a:r>
            <a:r>
              <a:rPr lang="en-US" dirty="0" err="1"/>
              <a:t>permisos</a:t>
            </a:r>
            <a:r>
              <a:rPr lang="en-US" dirty="0"/>
              <a:t> </a:t>
            </a:r>
            <a:r>
              <a:rPr lang="en-US" dirty="0" err="1"/>
              <a:t>tiene</a:t>
            </a:r>
            <a:r>
              <a:rPr lang="en-US" dirty="0"/>
              <a:t> </a:t>
            </a:r>
            <a:r>
              <a:rPr lang="en-US" dirty="0" err="1"/>
              <a:t>cada</a:t>
            </a:r>
            <a:r>
              <a:rPr lang="en-US" dirty="0"/>
              <a:t> </a:t>
            </a:r>
            <a:r>
              <a:rPr lang="en-US" dirty="0" err="1"/>
              <a:t>quién</a:t>
            </a:r>
            <a:r>
              <a:rPr lang="en-US" dirty="0"/>
              <a:t>. Para </a:t>
            </a:r>
            <a:r>
              <a:rPr lang="en-US" dirty="0" err="1"/>
              <a:t>lograr</a:t>
            </a:r>
            <a:r>
              <a:rPr lang="en-US" dirty="0"/>
              <a:t> </a:t>
            </a:r>
            <a:r>
              <a:rPr lang="en-US" dirty="0" err="1"/>
              <a:t>esto</a:t>
            </a:r>
            <a:r>
              <a:rPr lang="en-US" dirty="0"/>
              <a:t>, </a:t>
            </a:r>
            <a:r>
              <a:rPr lang="en-US" dirty="0" err="1"/>
              <a:t>cada</a:t>
            </a:r>
            <a:r>
              <a:rPr lang="en-US" dirty="0"/>
              <a:t> persona </a:t>
            </a:r>
            <a:r>
              <a:rPr lang="en-US" dirty="0" err="1"/>
              <a:t>debe</a:t>
            </a:r>
            <a:r>
              <a:rPr lang="en-US" dirty="0"/>
              <a:t> </a:t>
            </a:r>
            <a:r>
              <a:rPr lang="en-US" dirty="0" err="1"/>
              <a:t>autenticarse</a:t>
            </a:r>
            <a:r>
              <a:rPr lang="en-US" dirty="0"/>
              <a:t> </a:t>
            </a:r>
            <a:r>
              <a:rPr lang="en-US" dirty="0" err="1"/>
              <a:t>verificando</a:t>
            </a:r>
            <a:r>
              <a:rPr lang="en-US" dirty="0"/>
              <a:t> </a:t>
            </a:r>
            <a:r>
              <a:rPr lang="en-US" dirty="0" err="1"/>
              <a:t>su</a:t>
            </a:r>
            <a:r>
              <a:rPr lang="en-US" dirty="0"/>
              <a:t> ID de </a:t>
            </a:r>
            <a:r>
              <a:rPr lang="en-US" dirty="0" err="1"/>
              <a:t>usuario</a:t>
            </a:r>
            <a:r>
              <a:rPr lang="en-US" dirty="0"/>
              <a:t> y </a:t>
            </a:r>
            <a:r>
              <a:rPr lang="en-US" dirty="0" err="1"/>
              <a:t>contraseña</a:t>
            </a:r>
            <a:r>
              <a:rPr lang="en-US" dirty="0"/>
              <a:t> para acceder a </a:t>
            </a:r>
            <a:r>
              <a:rPr lang="en-US" dirty="0" err="1"/>
              <a:t>los</a:t>
            </a:r>
            <a:r>
              <a:rPr lang="en-US" dirty="0"/>
              <a:t> </a:t>
            </a:r>
            <a:r>
              <a:rPr lang="en-US" dirty="0" err="1"/>
              <a:t>datos</a:t>
            </a:r>
            <a:r>
              <a:rPr lang="en-US" dirty="0"/>
              <a:t> que le </a:t>
            </a:r>
            <a:r>
              <a:rPr lang="en-US" dirty="0" err="1"/>
              <a:t>corresponda</a:t>
            </a:r>
            <a:r>
              <a:rPr lang="en-US" dirty="0"/>
              <a:t> (</a:t>
            </a:r>
            <a:r>
              <a:rPr lang="en-US" dirty="0" err="1"/>
              <a:t>autorización</a:t>
            </a:r>
            <a:r>
              <a:rPr lang="en-US" dirty="0"/>
              <a:t>).</a:t>
            </a:r>
          </a:p>
        </p:txBody>
      </p:sp>
    </p:spTree>
    <p:extLst>
      <p:ext uri="{BB962C8B-B14F-4D97-AF65-F5344CB8AC3E}">
        <p14:creationId xmlns:p14="http://schemas.microsoft.com/office/powerpoint/2010/main" val="361277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7"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8" name="Group 1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29" name="Rectangle 5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5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CuadroTexto 1">
            <a:extLst>
              <a:ext uri="{FF2B5EF4-FFF2-40B4-BE49-F238E27FC236}">
                <a16:creationId xmlns:a16="http://schemas.microsoft.com/office/drawing/2014/main" id="{611594A2-0CBD-D627-3456-F738B7402CC0}"/>
              </a:ext>
            </a:extLst>
          </p:cNvPr>
          <p:cNvSpPr txBox="1"/>
          <p:nvPr/>
        </p:nvSpPr>
        <p:spPr>
          <a:xfrm>
            <a:off x="1020762" y="1082673"/>
            <a:ext cx="3182684"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dirty="0" err="1">
                <a:latin typeface="+mj-lt"/>
                <a:ea typeface="+mj-ea"/>
                <a:cs typeface="+mj-cs"/>
              </a:rPr>
              <a:t>Programa</a:t>
            </a:r>
            <a:r>
              <a:rPr lang="en-US" sz="4000" cap="all" dirty="0">
                <a:latin typeface="+mj-lt"/>
                <a:ea typeface="+mj-ea"/>
                <a:cs typeface="+mj-cs"/>
              </a:rPr>
              <a:t> de </a:t>
            </a:r>
            <a:r>
              <a:rPr lang="en-US" sz="4000" cap="all" dirty="0" err="1">
                <a:latin typeface="+mj-lt"/>
                <a:ea typeface="+mj-ea"/>
                <a:cs typeface="+mj-cs"/>
              </a:rPr>
              <a:t>prevención</a:t>
            </a:r>
            <a:r>
              <a:rPr lang="en-US" sz="4000" cap="all" dirty="0">
                <a:latin typeface="+mj-lt"/>
                <a:ea typeface="+mj-ea"/>
                <a:cs typeface="+mj-cs"/>
              </a:rPr>
              <a:t> – </a:t>
            </a:r>
            <a:r>
              <a:rPr lang="en-US" sz="4000" cap="all" dirty="0" err="1">
                <a:latin typeface="+mj-lt"/>
                <a:ea typeface="+mj-ea"/>
                <a:cs typeface="+mj-cs"/>
              </a:rPr>
              <a:t>instrucción</a:t>
            </a:r>
            <a:r>
              <a:rPr lang="en-US" sz="4000" cap="all" dirty="0">
                <a:latin typeface="+mj-lt"/>
                <a:ea typeface="+mj-ea"/>
                <a:cs typeface="+mj-cs"/>
              </a:rPr>
              <a:t> de </a:t>
            </a:r>
            <a:r>
              <a:rPr lang="en-US" sz="4000" cap="all" dirty="0" err="1">
                <a:latin typeface="+mj-lt"/>
                <a:ea typeface="+mj-ea"/>
                <a:cs typeface="+mj-cs"/>
              </a:rPr>
              <a:t>usuarios</a:t>
            </a:r>
            <a:endParaRPr lang="en-US" sz="4000" cap="all" dirty="0">
              <a:latin typeface="+mj-lt"/>
              <a:ea typeface="+mj-ea"/>
              <a:cs typeface="+mj-cs"/>
            </a:endParaRPr>
          </a:p>
        </p:txBody>
      </p:sp>
      <p:cxnSp>
        <p:nvCxnSpPr>
          <p:cNvPr id="131" name="Straight Connector 8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32" name="CuadroTexto 3">
            <a:extLst>
              <a:ext uri="{FF2B5EF4-FFF2-40B4-BE49-F238E27FC236}">
                <a16:creationId xmlns:a16="http://schemas.microsoft.com/office/drawing/2014/main" id="{6C99334D-65CE-E6DA-2540-4DCE1FF6E913}"/>
              </a:ext>
            </a:extLst>
          </p:cNvPr>
          <p:cNvSpPr txBox="1"/>
          <p:nvPr/>
        </p:nvSpPr>
        <p:spPr>
          <a:xfrm>
            <a:off x="5297763" y="1082673"/>
            <a:ext cx="5751237" cy="4708528"/>
          </a:xfrm>
          <a:prstGeom prst="rect">
            <a:avLst/>
          </a:prstGeom>
        </p:spPr>
        <p:txBody>
          <a:bodyPr vert="horz" lIns="91440" tIns="45720" rIns="91440" bIns="45720" rtlCol="0" anchor="ctr">
            <a:normAutofit/>
          </a:bodyPr>
          <a:lstStyle/>
          <a:p>
            <a:pPr marL="285750" indent="-285750" defTabSz="914400">
              <a:lnSpc>
                <a:spcPct val="120000"/>
              </a:lnSpc>
              <a:spcAft>
                <a:spcPts val="800"/>
              </a:spcAft>
              <a:buSzPct val="125000"/>
              <a:buFont typeface="Arial" panose="020B0604020202020204" pitchFamily="34" charset="0"/>
              <a:buChar char="•"/>
            </a:pPr>
            <a:r>
              <a:rPr lang="en-US" dirty="0" err="1">
                <a:effectLst/>
              </a:rPr>
              <a:t>Programa</a:t>
            </a:r>
            <a:r>
              <a:rPr lang="en-US" dirty="0">
                <a:effectLst/>
              </a:rPr>
              <a:t> </a:t>
            </a:r>
            <a:r>
              <a:rPr lang="en-US" dirty="0" err="1">
                <a:effectLst/>
              </a:rPr>
              <a:t>anual</a:t>
            </a:r>
            <a:r>
              <a:rPr lang="en-US" dirty="0">
                <a:effectLst/>
              </a:rPr>
              <a:t> con </a:t>
            </a:r>
            <a:r>
              <a:rPr lang="en-US" dirty="0" err="1">
                <a:effectLst/>
              </a:rPr>
              <a:t>el</a:t>
            </a:r>
            <a:r>
              <a:rPr lang="en-US" dirty="0">
                <a:effectLst/>
              </a:rPr>
              <a:t> </a:t>
            </a:r>
            <a:r>
              <a:rPr lang="en-US" dirty="0" err="1">
                <a:effectLst/>
              </a:rPr>
              <a:t>objetivo</a:t>
            </a:r>
            <a:r>
              <a:rPr lang="en-US" dirty="0">
                <a:effectLst/>
              </a:rPr>
              <a:t> de </a:t>
            </a:r>
            <a:r>
              <a:rPr lang="en-US" dirty="0" err="1">
                <a:effectLst/>
              </a:rPr>
              <a:t>instruir</a:t>
            </a:r>
            <a:r>
              <a:rPr lang="en-US" dirty="0">
                <a:effectLst/>
              </a:rPr>
              <a:t> a </a:t>
            </a:r>
            <a:r>
              <a:rPr lang="en-US" dirty="0" err="1">
                <a:effectLst/>
              </a:rPr>
              <a:t>los</a:t>
            </a:r>
            <a:r>
              <a:rPr lang="en-US" dirty="0">
                <a:effectLst/>
              </a:rPr>
              <a:t> </a:t>
            </a:r>
            <a:r>
              <a:rPr lang="en-US" dirty="0" err="1">
                <a:effectLst/>
              </a:rPr>
              <a:t>empleados</a:t>
            </a:r>
            <a:r>
              <a:rPr lang="en-US" dirty="0">
                <a:effectLst/>
              </a:rPr>
              <a:t> de </a:t>
            </a:r>
            <a:r>
              <a:rPr lang="en-US" dirty="0" err="1">
                <a:effectLst/>
              </a:rPr>
              <a:t>manera</a:t>
            </a:r>
            <a:r>
              <a:rPr lang="en-US" dirty="0">
                <a:effectLst/>
              </a:rPr>
              <a:t> que no </a:t>
            </a:r>
            <a:r>
              <a:rPr lang="en-US" dirty="0" err="1">
                <a:effectLst/>
              </a:rPr>
              <a:t>sean</a:t>
            </a:r>
            <a:r>
              <a:rPr lang="en-US" dirty="0">
                <a:effectLst/>
              </a:rPr>
              <a:t> </a:t>
            </a:r>
            <a:r>
              <a:rPr lang="en-US" dirty="0" err="1">
                <a:effectLst/>
              </a:rPr>
              <a:t>susceptibles</a:t>
            </a:r>
            <a:r>
              <a:rPr lang="en-US" dirty="0">
                <a:effectLst/>
              </a:rPr>
              <a:t> a </a:t>
            </a:r>
            <a:r>
              <a:rPr lang="en-US" dirty="0" err="1">
                <a:effectLst/>
              </a:rPr>
              <a:t>ataques</a:t>
            </a:r>
            <a:r>
              <a:rPr lang="en-US" dirty="0">
                <a:effectLst/>
              </a:rPr>
              <a:t> y </a:t>
            </a:r>
            <a:r>
              <a:rPr lang="en-US" dirty="0" err="1">
                <a:effectLst/>
              </a:rPr>
              <a:t>naveguen</a:t>
            </a:r>
            <a:r>
              <a:rPr lang="en-US" dirty="0">
                <a:effectLst/>
              </a:rPr>
              <a:t> de </a:t>
            </a:r>
            <a:r>
              <a:rPr lang="en-US" dirty="0" err="1">
                <a:effectLst/>
              </a:rPr>
              <a:t>manera</a:t>
            </a:r>
            <a:r>
              <a:rPr lang="en-US" dirty="0">
                <a:effectLst/>
              </a:rPr>
              <a:t> </a:t>
            </a:r>
            <a:r>
              <a:rPr lang="en-US" dirty="0" err="1">
                <a:effectLst/>
              </a:rPr>
              <a:t>segura</a:t>
            </a:r>
            <a:r>
              <a:rPr lang="en-US" dirty="0">
                <a:effectLst/>
              </a:rPr>
              <a:t> </a:t>
            </a:r>
            <a:r>
              <a:rPr lang="en-US" dirty="0" err="1">
                <a:effectLst/>
              </a:rPr>
              <a:t>en</a:t>
            </a:r>
            <a:r>
              <a:rPr lang="en-US" dirty="0">
                <a:effectLst/>
              </a:rPr>
              <a:t> la web.</a:t>
            </a:r>
          </a:p>
          <a:p>
            <a:pPr marL="285750" indent="-228600" defTabSz="914400">
              <a:lnSpc>
                <a:spcPct val="120000"/>
              </a:lnSpc>
              <a:spcAft>
                <a:spcPts val="800"/>
              </a:spcAft>
              <a:buSzPct val="125000"/>
              <a:buFont typeface="Arial" panose="020B0604020202020204" pitchFamily="34" charset="0"/>
              <a:buChar char="•"/>
            </a:pPr>
            <a:r>
              <a:rPr lang="en-US" dirty="0">
                <a:effectLst/>
              </a:rPr>
              <a:t>Implementar </a:t>
            </a:r>
            <a:r>
              <a:rPr lang="en-US" dirty="0" err="1">
                <a:effectLst/>
              </a:rPr>
              <a:t>medidas</a:t>
            </a:r>
            <a:r>
              <a:rPr lang="en-US" dirty="0">
                <a:effectLst/>
              </a:rPr>
              <a:t> de </a:t>
            </a:r>
            <a:r>
              <a:rPr lang="en-US" dirty="0" err="1">
                <a:effectLst/>
              </a:rPr>
              <a:t>prevención</a:t>
            </a:r>
            <a:r>
              <a:rPr lang="en-US" dirty="0">
                <a:effectLst/>
              </a:rPr>
              <a:t> </a:t>
            </a:r>
            <a:r>
              <a:rPr lang="en-US" dirty="0" err="1">
                <a:effectLst/>
              </a:rPr>
              <a:t>capacitando</a:t>
            </a:r>
            <a:r>
              <a:rPr lang="en-US" dirty="0">
                <a:effectLst/>
              </a:rPr>
              <a:t> a </a:t>
            </a:r>
            <a:r>
              <a:rPr lang="en-US" dirty="0" err="1">
                <a:effectLst/>
              </a:rPr>
              <a:t>todos</a:t>
            </a:r>
            <a:r>
              <a:rPr lang="en-US" dirty="0">
                <a:effectLst/>
              </a:rPr>
              <a:t> </a:t>
            </a:r>
            <a:r>
              <a:rPr lang="en-US" dirty="0" err="1">
                <a:effectLst/>
              </a:rPr>
              <a:t>los</a:t>
            </a:r>
            <a:r>
              <a:rPr lang="en-US" dirty="0">
                <a:effectLst/>
              </a:rPr>
              <a:t> </a:t>
            </a:r>
            <a:r>
              <a:rPr lang="en-US" dirty="0" err="1">
                <a:effectLst/>
              </a:rPr>
              <a:t>empleados</a:t>
            </a:r>
            <a:r>
              <a:rPr lang="en-US" dirty="0">
                <a:effectLst/>
              </a:rPr>
              <a:t> con </a:t>
            </a:r>
            <a:r>
              <a:rPr lang="en-US" dirty="0" err="1">
                <a:effectLst/>
              </a:rPr>
              <a:t>conocimiento</a:t>
            </a:r>
            <a:r>
              <a:rPr lang="en-US" dirty="0">
                <a:effectLst/>
              </a:rPr>
              <a:t> </a:t>
            </a:r>
            <a:r>
              <a:rPr lang="en-US" dirty="0" err="1">
                <a:effectLst/>
              </a:rPr>
              <a:t>sobre</a:t>
            </a:r>
            <a:r>
              <a:rPr lang="en-US" dirty="0">
                <a:effectLst/>
              </a:rPr>
              <a:t> </a:t>
            </a:r>
            <a:r>
              <a:rPr lang="en-US" dirty="0" err="1">
                <a:effectLst/>
              </a:rPr>
              <a:t>ciberseguridad</a:t>
            </a:r>
            <a:r>
              <a:rPr lang="en-US" dirty="0">
                <a:effectLst/>
              </a:rPr>
              <a:t>, </a:t>
            </a:r>
            <a:r>
              <a:rPr lang="en-US" dirty="0" err="1">
                <a:effectLst/>
              </a:rPr>
              <a:t>instruyéndolos</a:t>
            </a:r>
            <a:r>
              <a:rPr lang="en-US" dirty="0">
                <a:effectLst/>
              </a:rPr>
              <a:t> </a:t>
            </a:r>
            <a:r>
              <a:rPr lang="en-US" dirty="0" err="1">
                <a:effectLst/>
              </a:rPr>
              <a:t>en</a:t>
            </a:r>
            <a:r>
              <a:rPr lang="en-US" dirty="0">
                <a:effectLst/>
              </a:rPr>
              <a:t> </a:t>
            </a:r>
            <a:r>
              <a:rPr lang="en-US" dirty="0" err="1">
                <a:effectLst/>
              </a:rPr>
              <a:t>conceptos</a:t>
            </a:r>
            <a:r>
              <a:rPr lang="en-US" dirty="0">
                <a:effectLst/>
              </a:rPr>
              <a:t> </a:t>
            </a:r>
            <a:r>
              <a:rPr lang="en-US" dirty="0" err="1">
                <a:effectLst/>
              </a:rPr>
              <a:t>como</a:t>
            </a:r>
            <a:r>
              <a:rPr lang="en-US" dirty="0">
                <a:effectLst/>
              </a:rPr>
              <a:t> </a:t>
            </a:r>
            <a:r>
              <a:rPr lang="en-US" dirty="0" err="1">
                <a:effectLst/>
              </a:rPr>
              <a:t>el</a:t>
            </a:r>
            <a:r>
              <a:rPr lang="en-US" dirty="0">
                <a:effectLst/>
              </a:rPr>
              <a:t> phishing, </a:t>
            </a:r>
            <a:r>
              <a:rPr lang="en-US" dirty="0" err="1">
                <a:effectLst/>
              </a:rPr>
              <a:t>typosquatting</a:t>
            </a:r>
            <a:r>
              <a:rPr lang="en-US" dirty="0">
                <a:effectLst/>
              </a:rPr>
              <a:t>, </a:t>
            </a:r>
            <a:r>
              <a:rPr lang="en-US" dirty="0" err="1">
                <a:effectLst/>
              </a:rPr>
              <a:t>ingeniería</a:t>
            </a:r>
            <a:r>
              <a:rPr lang="en-US" dirty="0">
                <a:effectLst/>
              </a:rPr>
              <a:t> social, etc.</a:t>
            </a:r>
          </a:p>
          <a:p>
            <a:pPr marL="285750" indent="-228600" defTabSz="914400">
              <a:lnSpc>
                <a:spcPct val="120000"/>
              </a:lnSpc>
              <a:spcAft>
                <a:spcPts val="800"/>
              </a:spcAft>
              <a:buSzPct val="125000"/>
              <a:buFont typeface="Arial" panose="020B0604020202020204" pitchFamily="34" charset="0"/>
              <a:buChar char="•"/>
            </a:pPr>
            <a:r>
              <a:rPr lang="en-US" dirty="0" err="1"/>
              <a:t>Instrucción</a:t>
            </a:r>
            <a:r>
              <a:rPr lang="en-US" dirty="0"/>
              <a:t> </a:t>
            </a:r>
            <a:r>
              <a:rPr lang="en-US" dirty="0" err="1"/>
              <a:t>sobre</a:t>
            </a:r>
            <a:r>
              <a:rPr lang="en-US" dirty="0">
                <a:effectLst/>
              </a:rPr>
              <a:t> </a:t>
            </a:r>
            <a:r>
              <a:rPr lang="en-US" dirty="0" err="1">
                <a:effectLst/>
              </a:rPr>
              <a:t>contraseñas</a:t>
            </a:r>
            <a:r>
              <a:rPr lang="en-US" dirty="0">
                <a:effectLst/>
              </a:rPr>
              <a:t> </a:t>
            </a:r>
            <a:r>
              <a:rPr lang="en-US" dirty="0" err="1">
                <a:effectLst/>
              </a:rPr>
              <a:t>seguras</a:t>
            </a:r>
            <a:r>
              <a:rPr lang="en-US" dirty="0">
                <a:effectLst/>
              </a:rPr>
              <a:t>, que </a:t>
            </a:r>
            <a:r>
              <a:rPr lang="en-US" dirty="0" err="1">
                <a:effectLst/>
              </a:rPr>
              <a:t>contengan</a:t>
            </a:r>
            <a:r>
              <a:rPr lang="en-US" dirty="0">
                <a:effectLst/>
              </a:rPr>
              <a:t> al </a:t>
            </a:r>
            <a:r>
              <a:rPr lang="en-US" dirty="0" err="1">
                <a:effectLst/>
              </a:rPr>
              <a:t>menos</a:t>
            </a:r>
            <a:r>
              <a:rPr lang="en-US" dirty="0">
                <a:effectLst/>
              </a:rPr>
              <a:t> 8 </a:t>
            </a:r>
            <a:r>
              <a:rPr lang="en-US" dirty="0" err="1">
                <a:effectLst/>
              </a:rPr>
              <a:t>caracteres</a:t>
            </a:r>
            <a:r>
              <a:rPr lang="en-US" dirty="0">
                <a:effectLst/>
              </a:rPr>
              <a:t>, que </a:t>
            </a:r>
            <a:r>
              <a:rPr lang="en-US" dirty="0" err="1">
                <a:effectLst/>
              </a:rPr>
              <a:t>incluyan</a:t>
            </a:r>
            <a:r>
              <a:rPr lang="en-US" dirty="0">
                <a:effectLst/>
              </a:rPr>
              <a:t> </a:t>
            </a:r>
            <a:r>
              <a:rPr lang="en-US" dirty="0" err="1">
                <a:effectLst/>
              </a:rPr>
              <a:t>letras</a:t>
            </a:r>
            <a:r>
              <a:rPr lang="en-US" dirty="0">
                <a:effectLst/>
              </a:rPr>
              <a:t>, </a:t>
            </a:r>
            <a:r>
              <a:rPr lang="en-US" dirty="0" err="1">
                <a:effectLst/>
              </a:rPr>
              <a:t>mayúsculas</a:t>
            </a:r>
            <a:r>
              <a:rPr lang="en-US" dirty="0">
                <a:effectLst/>
              </a:rPr>
              <a:t>, </a:t>
            </a:r>
            <a:r>
              <a:rPr lang="en-US" dirty="0" err="1">
                <a:effectLst/>
              </a:rPr>
              <a:t>minúsculas</a:t>
            </a:r>
            <a:r>
              <a:rPr lang="en-US" dirty="0">
                <a:effectLst/>
              </a:rPr>
              <a:t> y </a:t>
            </a:r>
            <a:r>
              <a:rPr lang="en-US" dirty="0" err="1">
                <a:effectLst/>
              </a:rPr>
              <a:t>números</a:t>
            </a:r>
            <a:r>
              <a:rPr lang="en-US" dirty="0">
                <a:effectLst/>
              </a:rPr>
              <a:t>.</a:t>
            </a:r>
          </a:p>
          <a:p>
            <a:pPr marL="285750" indent="-228600" defTabSz="914400">
              <a:lnSpc>
                <a:spcPct val="120000"/>
              </a:lnSpc>
              <a:spcAft>
                <a:spcPts val="800"/>
              </a:spcAft>
              <a:buSzPct val="125000"/>
              <a:buFont typeface="Arial" panose="020B0604020202020204" pitchFamily="34" charset="0"/>
              <a:buChar char="•"/>
            </a:pPr>
            <a:r>
              <a:rPr lang="en-US" dirty="0" err="1"/>
              <a:t>U</a:t>
            </a:r>
            <a:r>
              <a:rPr lang="en-US" dirty="0" err="1">
                <a:effectLst/>
              </a:rPr>
              <a:t>tilizar</a:t>
            </a:r>
            <a:r>
              <a:rPr lang="en-US" dirty="0">
                <a:effectLst/>
              </a:rPr>
              <a:t> doble </a:t>
            </a:r>
            <a:r>
              <a:rPr lang="en-US" dirty="0" err="1">
                <a:effectLst/>
              </a:rPr>
              <a:t>autenticación</a:t>
            </a:r>
            <a:r>
              <a:rPr lang="en-US" dirty="0">
                <a:effectLst/>
              </a:rPr>
              <a:t> para </a:t>
            </a:r>
            <a:r>
              <a:rPr lang="en-US" dirty="0" err="1">
                <a:effectLst/>
              </a:rPr>
              <a:t>ingresar</a:t>
            </a:r>
            <a:r>
              <a:rPr lang="en-US" dirty="0">
                <a:effectLst/>
              </a:rPr>
              <a:t> a </a:t>
            </a:r>
            <a:r>
              <a:rPr lang="en-US" dirty="0" err="1">
                <a:effectLst/>
              </a:rPr>
              <a:t>los</a:t>
            </a:r>
            <a:r>
              <a:rPr lang="en-US" dirty="0">
                <a:effectLst/>
              </a:rPr>
              <a:t> </a:t>
            </a:r>
            <a:r>
              <a:rPr lang="en-US" dirty="0" err="1">
                <a:effectLst/>
              </a:rPr>
              <a:t>sistemas</a:t>
            </a:r>
            <a:r>
              <a:rPr lang="en-US" dirty="0">
                <a:effectLst/>
              </a:rPr>
              <a:t>.</a:t>
            </a:r>
          </a:p>
        </p:txBody>
      </p:sp>
      <p:grpSp>
        <p:nvGrpSpPr>
          <p:cNvPr id="85" name="Group 8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33200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3"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5" name="Group 104">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6"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7"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3"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4"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5"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1"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2"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3"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5"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7"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9"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4"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5"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7"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1" name="Group 160">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2" name="Rectangle 161">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65"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68"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9"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0"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1"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2"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3"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4"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5"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6"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7"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78"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9"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0"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1"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2"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3"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4"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5"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6"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7"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CuadroTexto 3">
            <a:extLst>
              <a:ext uri="{FF2B5EF4-FFF2-40B4-BE49-F238E27FC236}">
                <a16:creationId xmlns:a16="http://schemas.microsoft.com/office/drawing/2014/main" id="{7E71E9E6-9058-12C6-71C0-7282CB004FE4}"/>
              </a:ext>
            </a:extLst>
          </p:cNvPr>
          <p:cNvSpPr txBox="1"/>
          <p:nvPr/>
        </p:nvSpPr>
        <p:spPr>
          <a:xfrm>
            <a:off x="2667000" y="2328334"/>
            <a:ext cx="6858000" cy="136789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buSzPct val="125000"/>
            </a:pPr>
            <a:r>
              <a:rPr lang="en-US" sz="4800" cap="all">
                <a:solidFill>
                  <a:srgbClr val="FFFFFF"/>
                </a:solidFill>
                <a:latin typeface="+mj-lt"/>
                <a:ea typeface="+mj-ea"/>
                <a:cs typeface="+mj-cs"/>
              </a:rPr>
              <a:t>MUCHAS GRACIAS</a:t>
            </a:r>
          </a:p>
        </p:txBody>
      </p:sp>
    </p:spTree>
    <p:extLst>
      <p:ext uri="{BB962C8B-B14F-4D97-AF65-F5344CB8AC3E}">
        <p14:creationId xmlns:p14="http://schemas.microsoft.com/office/powerpoint/2010/main" val="36254771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D70A6-1EB1-E493-75B4-5049F713894C}"/>
              </a:ext>
            </a:extLst>
          </p:cNvPr>
          <p:cNvSpPr>
            <a:spLocks noGrp="1"/>
          </p:cNvSpPr>
          <p:nvPr>
            <p:ph type="title"/>
          </p:nvPr>
        </p:nvSpPr>
        <p:spPr/>
        <p:txBody>
          <a:bodyPr/>
          <a:lstStyle/>
          <a:p>
            <a:r>
              <a:rPr lang="es-MX" dirty="0"/>
              <a:t>contexto</a:t>
            </a:r>
            <a:endParaRPr lang="es-AR" dirty="0"/>
          </a:p>
        </p:txBody>
      </p:sp>
      <p:sp>
        <p:nvSpPr>
          <p:cNvPr id="3" name="Marcador de contenido 2">
            <a:extLst>
              <a:ext uri="{FF2B5EF4-FFF2-40B4-BE49-F238E27FC236}">
                <a16:creationId xmlns:a16="http://schemas.microsoft.com/office/drawing/2014/main" id="{A028A1D3-0D1B-C0D2-5ED0-F3078C53149F}"/>
              </a:ext>
            </a:extLst>
          </p:cNvPr>
          <p:cNvSpPr>
            <a:spLocks noGrp="1"/>
          </p:cNvSpPr>
          <p:nvPr>
            <p:ph idx="1"/>
          </p:nvPr>
        </p:nvSpPr>
        <p:spPr/>
        <p:txBody>
          <a:bodyPr/>
          <a:lstStyle/>
          <a:p>
            <a:pPr>
              <a:lnSpc>
                <a:spcPct val="107000"/>
              </a:lnSpc>
              <a:spcAft>
                <a:spcPts val="800"/>
              </a:spcAft>
            </a:pPr>
            <a:r>
              <a:rPr lang="es-MX" sz="2800" dirty="0">
                <a:effectLst/>
                <a:ea typeface="Calibri" panose="020F0502020204030204" pitchFamily="34" charset="0"/>
                <a:cs typeface="Times New Roman" panose="02020603050405020304" pitchFamily="18" charset="0"/>
              </a:rPr>
              <a:t>La noche del 20 al 23 de septiembre de 2021, </a:t>
            </a:r>
            <a:r>
              <a:rPr lang="es-MX" sz="2800" dirty="0" err="1">
                <a:effectLst/>
                <a:ea typeface="Calibri" panose="020F0502020204030204" pitchFamily="34" charset="0"/>
                <a:cs typeface="Times New Roman" panose="02020603050405020304" pitchFamily="18" charset="0"/>
              </a:rPr>
              <a:t>LexCorp</a:t>
            </a:r>
            <a:r>
              <a:rPr lang="es-MX" sz="2800" dirty="0">
                <a:effectLst/>
                <a:ea typeface="Calibri" panose="020F0502020204030204" pitchFamily="34" charset="0"/>
                <a:cs typeface="Times New Roman" panose="02020603050405020304" pitchFamily="18" charset="0"/>
              </a:rPr>
              <a:t> fue víctima de un malware que afectó a sus servidores y equipos de usuario de toda la infraestructura.</a:t>
            </a:r>
            <a:endParaRPr lang="es-AR" sz="2800" dirty="0">
              <a:effectLst/>
              <a:ea typeface="Calibri" panose="020F0502020204030204" pitchFamily="34" charset="0"/>
              <a:cs typeface="Times New Roman" panose="02020603050405020304" pitchFamily="18" charset="0"/>
            </a:endParaRPr>
          </a:p>
          <a:p>
            <a:pPr>
              <a:lnSpc>
                <a:spcPct val="107000"/>
              </a:lnSpc>
              <a:spcAft>
                <a:spcPts val="800"/>
              </a:spcAft>
            </a:pPr>
            <a:r>
              <a:rPr lang="es-MX" sz="2800" dirty="0">
                <a:effectLst/>
                <a:ea typeface="Calibri" panose="020F0502020204030204" pitchFamily="34" charset="0"/>
                <a:cs typeface="Times New Roman" panose="02020603050405020304" pitchFamily="18" charset="0"/>
              </a:rPr>
              <a:t>Tras identificar todos los dispositivos infectados, el área de soporte técnico tomó las siguientes acciones</a:t>
            </a:r>
            <a:endParaRPr lang="es-AR" sz="2800" dirty="0">
              <a:effectLst/>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74761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1662A-DF0E-7987-6929-B186CBAE266E}"/>
              </a:ext>
            </a:extLst>
          </p:cNvPr>
          <p:cNvSpPr>
            <a:spLocks noGrp="1"/>
          </p:cNvSpPr>
          <p:nvPr>
            <p:ph type="title"/>
          </p:nvPr>
        </p:nvSpPr>
        <p:spPr/>
        <p:txBody>
          <a:bodyPr/>
          <a:lstStyle/>
          <a:p>
            <a:r>
              <a:rPr lang="es-MX" dirty="0"/>
              <a:t>Acciones</a:t>
            </a:r>
            <a:endParaRPr lang="es-AR" dirty="0"/>
          </a:p>
        </p:txBody>
      </p:sp>
      <p:graphicFrame>
        <p:nvGraphicFramePr>
          <p:cNvPr id="7" name="Tabla 7">
            <a:extLst>
              <a:ext uri="{FF2B5EF4-FFF2-40B4-BE49-F238E27FC236}">
                <a16:creationId xmlns:a16="http://schemas.microsoft.com/office/drawing/2014/main" id="{AB5F10A3-52F4-BF29-66E9-411C56C44663}"/>
              </a:ext>
            </a:extLst>
          </p:cNvPr>
          <p:cNvGraphicFramePr>
            <a:graphicFrameLocks noGrp="1"/>
          </p:cNvGraphicFramePr>
          <p:nvPr>
            <p:extLst>
              <p:ext uri="{D42A27DB-BD31-4B8C-83A1-F6EECF244321}">
                <p14:modId xmlns:p14="http://schemas.microsoft.com/office/powerpoint/2010/main" val="2474540642"/>
              </p:ext>
            </p:extLst>
          </p:nvPr>
        </p:nvGraphicFramePr>
        <p:xfrm>
          <a:off x="1971688" y="1677636"/>
          <a:ext cx="8127999" cy="4009152"/>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4265590932"/>
                    </a:ext>
                  </a:extLst>
                </a:gridCol>
                <a:gridCol w="2709333">
                  <a:extLst>
                    <a:ext uri="{9D8B030D-6E8A-4147-A177-3AD203B41FA5}">
                      <a16:colId xmlns:a16="http://schemas.microsoft.com/office/drawing/2014/main" val="1554600567"/>
                    </a:ext>
                  </a:extLst>
                </a:gridCol>
                <a:gridCol w="2709333">
                  <a:extLst>
                    <a:ext uri="{9D8B030D-6E8A-4147-A177-3AD203B41FA5}">
                      <a16:colId xmlns:a16="http://schemas.microsoft.com/office/drawing/2014/main" val="2846224941"/>
                    </a:ext>
                  </a:extLst>
                </a:gridCol>
              </a:tblGrid>
              <a:tr h="587256">
                <a:tc>
                  <a:txBody>
                    <a:bodyPr/>
                    <a:lstStyle/>
                    <a:p>
                      <a:r>
                        <a:rPr lang="es-MX" dirty="0"/>
                        <a:t>Acción</a:t>
                      </a:r>
                      <a:endParaRPr lang="es-AR" dirty="0"/>
                    </a:p>
                  </a:txBody>
                  <a:tcPr/>
                </a:tc>
                <a:tc>
                  <a:txBody>
                    <a:bodyPr/>
                    <a:lstStyle/>
                    <a:p>
                      <a:r>
                        <a:rPr lang="es-MX" dirty="0"/>
                        <a:t>Correcto o Incorrecto</a:t>
                      </a:r>
                      <a:endParaRPr lang="es-AR" dirty="0"/>
                    </a:p>
                  </a:txBody>
                  <a:tcPr/>
                </a:tc>
                <a:tc>
                  <a:txBody>
                    <a:bodyPr/>
                    <a:lstStyle/>
                    <a:p>
                      <a:r>
                        <a:rPr lang="es-MX" dirty="0"/>
                        <a:t>Justificación</a:t>
                      </a:r>
                      <a:endParaRPr lang="es-AR" dirty="0"/>
                    </a:p>
                  </a:txBody>
                  <a:tcPr/>
                </a:tc>
                <a:extLst>
                  <a:ext uri="{0D108BD9-81ED-4DB2-BD59-A6C34878D82A}">
                    <a16:rowId xmlns:a16="http://schemas.microsoft.com/office/drawing/2014/main" val="2582388904"/>
                  </a:ext>
                </a:extLst>
              </a:tr>
              <a:tr h="587256">
                <a:tc>
                  <a:txBody>
                    <a:bodyPr/>
                    <a:lstStyle/>
                    <a:p>
                      <a:r>
                        <a:rPr lang="es-MX" sz="1400" dirty="0"/>
                        <a:t>Apagaron el mismo día las máquinas que se habían identificado como afectadas.</a:t>
                      </a:r>
                      <a:endParaRPr lang="es-AR" sz="1400" dirty="0"/>
                    </a:p>
                  </a:txBody>
                  <a:tcPr/>
                </a:tc>
                <a:tc>
                  <a:txBody>
                    <a:bodyPr/>
                    <a:lstStyle/>
                    <a:p>
                      <a:r>
                        <a:rPr lang="es-MX" sz="1400" dirty="0"/>
                        <a:t>INCORRECTO</a:t>
                      </a:r>
                      <a:endParaRPr lang="es-AR" sz="1400" dirty="0"/>
                    </a:p>
                  </a:txBody>
                  <a:tcPr/>
                </a:tc>
                <a:tc>
                  <a:txBody>
                    <a:bodyPr/>
                    <a:lstStyle/>
                    <a:p>
                      <a:r>
                        <a:rPr lang="es-MX" sz="1400" dirty="0"/>
                        <a:t>La memoria volátil de las computadoras se elimina luego de ser apagada, pudiendo omitir información importante para el análisis forense </a:t>
                      </a:r>
                      <a:endParaRPr lang="es-AR" sz="1400" dirty="0"/>
                    </a:p>
                  </a:txBody>
                  <a:tcPr/>
                </a:tc>
                <a:extLst>
                  <a:ext uri="{0D108BD9-81ED-4DB2-BD59-A6C34878D82A}">
                    <a16:rowId xmlns:a16="http://schemas.microsoft.com/office/drawing/2014/main" val="1523874148"/>
                  </a:ext>
                </a:extLst>
              </a:tr>
              <a:tr h="587256">
                <a:tc>
                  <a:txBody>
                    <a:bodyPr/>
                    <a:lstStyle/>
                    <a:p>
                      <a:r>
                        <a:rPr lang="es-MX" sz="1400" dirty="0"/>
                        <a:t>Restauraron las máquinas que tenían copia de seguridad. Solo 10% del parque contaba con estas.</a:t>
                      </a:r>
                      <a:endParaRPr lang="es-AR" sz="1400" dirty="0"/>
                    </a:p>
                  </a:txBody>
                  <a:tcPr/>
                </a:tc>
                <a:tc>
                  <a:txBody>
                    <a:bodyPr/>
                    <a:lstStyle/>
                    <a:p>
                      <a:r>
                        <a:rPr lang="es-MX" sz="1400" dirty="0"/>
                        <a:t>CORRECTO</a:t>
                      </a:r>
                      <a:endParaRPr lang="es-AR" sz="1400" dirty="0"/>
                    </a:p>
                  </a:txBody>
                  <a:tcPr/>
                </a:tc>
                <a:tc>
                  <a:txBody>
                    <a:bodyPr/>
                    <a:lstStyle/>
                    <a:p>
                      <a:r>
                        <a:rPr lang="es-MX" sz="1400" dirty="0"/>
                        <a:t>Es una práctica correcta, sin embargo, debe aumentarse el número de computadoras con </a:t>
                      </a:r>
                      <a:r>
                        <a:rPr lang="es-MX" sz="1400" dirty="0" err="1"/>
                        <a:t>backup</a:t>
                      </a:r>
                      <a:r>
                        <a:rPr lang="es-MX" sz="1400" dirty="0"/>
                        <a:t>.</a:t>
                      </a:r>
                      <a:endParaRPr lang="es-AR" sz="1400" dirty="0"/>
                    </a:p>
                  </a:txBody>
                  <a:tcPr/>
                </a:tc>
                <a:extLst>
                  <a:ext uri="{0D108BD9-81ED-4DB2-BD59-A6C34878D82A}">
                    <a16:rowId xmlns:a16="http://schemas.microsoft.com/office/drawing/2014/main" val="781130285"/>
                  </a:ext>
                </a:extLst>
              </a:tr>
              <a:tr h="587256">
                <a:tc>
                  <a:txBody>
                    <a:bodyPr/>
                    <a:lstStyle/>
                    <a:p>
                      <a:r>
                        <a:rPr lang="es-MX" sz="1400" dirty="0"/>
                        <a:t>Solicitan analista de ciberseguridad</a:t>
                      </a:r>
                      <a:endParaRPr lang="es-AR" sz="1400" dirty="0"/>
                    </a:p>
                  </a:txBody>
                  <a:tcPr/>
                </a:tc>
                <a:tc>
                  <a:txBody>
                    <a:bodyPr/>
                    <a:lstStyle/>
                    <a:p>
                      <a:r>
                        <a:rPr lang="es-MX" sz="1400" dirty="0"/>
                        <a:t>CORRECTO</a:t>
                      </a:r>
                      <a:endParaRPr lang="es-AR" sz="1400" dirty="0"/>
                    </a:p>
                  </a:txBody>
                  <a:tcPr/>
                </a:tc>
                <a:tc>
                  <a:txBody>
                    <a:bodyPr/>
                    <a:lstStyle/>
                    <a:p>
                      <a:r>
                        <a:rPr lang="es-MX" sz="1400" dirty="0"/>
                        <a:t>Es necesario para aumentar la seguridad de la infraestructura y evitar nuevos ataques</a:t>
                      </a:r>
                      <a:endParaRPr lang="es-AR" sz="1400" dirty="0"/>
                    </a:p>
                  </a:txBody>
                  <a:tcPr/>
                </a:tc>
                <a:extLst>
                  <a:ext uri="{0D108BD9-81ED-4DB2-BD59-A6C34878D82A}">
                    <a16:rowId xmlns:a16="http://schemas.microsoft.com/office/drawing/2014/main" val="1422479309"/>
                  </a:ext>
                </a:extLst>
              </a:tr>
              <a:tr h="587256">
                <a:tc>
                  <a:txBody>
                    <a:bodyPr/>
                    <a:lstStyle/>
                    <a:p>
                      <a:r>
                        <a:rPr lang="es-MX" sz="1400" dirty="0"/>
                        <a:t>Solicitan elaboración de informe de análisis del ataque</a:t>
                      </a:r>
                      <a:endParaRPr lang="es-AR" sz="1400" dirty="0"/>
                    </a:p>
                  </a:txBody>
                  <a:tcPr/>
                </a:tc>
                <a:tc>
                  <a:txBody>
                    <a:bodyPr/>
                    <a:lstStyle/>
                    <a:p>
                      <a:r>
                        <a:rPr lang="es-MX" sz="1400" dirty="0"/>
                        <a:t>CORRECTO</a:t>
                      </a:r>
                      <a:endParaRPr lang="es-AR" sz="1400" dirty="0"/>
                    </a:p>
                  </a:txBody>
                  <a:tcPr/>
                </a:tc>
                <a:tc>
                  <a:txBody>
                    <a:bodyPr/>
                    <a:lstStyle/>
                    <a:p>
                      <a:r>
                        <a:rPr lang="es-MX" sz="1400" dirty="0"/>
                        <a:t>Para evaluar el compromiso de la empresa derivado al ataque.</a:t>
                      </a:r>
                      <a:endParaRPr lang="es-AR" sz="1400" dirty="0"/>
                    </a:p>
                  </a:txBody>
                  <a:tcPr/>
                </a:tc>
                <a:extLst>
                  <a:ext uri="{0D108BD9-81ED-4DB2-BD59-A6C34878D82A}">
                    <a16:rowId xmlns:a16="http://schemas.microsoft.com/office/drawing/2014/main" val="2518302278"/>
                  </a:ext>
                </a:extLst>
              </a:tr>
            </a:tbl>
          </a:graphicData>
        </a:graphic>
      </p:graphicFrame>
    </p:spTree>
    <p:extLst>
      <p:ext uri="{BB962C8B-B14F-4D97-AF65-F5344CB8AC3E}">
        <p14:creationId xmlns:p14="http://schemas.microsoft.com/office/powerpoint/2010/main" val="231190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506E54-3AA6-8510-5452-B4ABF6EF2A3F}"/>
              </a:ext>
            </a:extLst>
          </p:cNvPr>
          <p:cNvSpPr txBox="1"/>
          <p:nvPr/>
        </p:nvSpPr>
        <p:spPr>
          <a:xfrm>
            <a:off x="1484851" y="687896"/>
            <a:ext cx="8196044" cy="1200329"/>
          </a:xfrm>
          <a:prstGeom prst="rect">
            <a:avLst/>
          </a:prstGeom>
          <a:noFill/>
        </p:spPr>
        <p:txBody>
          <a:bodyPr wrap="square" rtlCol="0">
            <a:spAutoFit/>
          </a:bodyPr>
          <a:lstStyle/>
          <a:p>
            <a:r>
              <a:rPr lang="es-MX" sz="3600" dirty="0"/>
              <a:t>INFORMACIÓN RECABADA DEL ANÁLISIS DE LA MUESTRA EN </a:t>
            </a:r>
            <a:r>
              <a:rPr lang="es-MX" sz="3600"/>
              <a:t>LA PREENTREGA</a:t>
            </a:r>
            <a:endParaRPr lang="es-AR" sz="3600" dirty="0"/>
          </a:p>
        </p:txBody>
      </p:sp>
      <p:sp>
        <p:nvSpPr>
          <p:cNvPr id="3" name="CuadroTexto 2">
            <a:extLst>
              <a:ext uri="{FF2B5EF4-FFF2-40B4-BE49-F238E27FC236}">
                <a16:creationId xmlns:a16="http://schemas.microsoft.com/office/drawing/2014/main" id="{48C9ED07-0E70-8D0D-26CA-E1A3155DEAC1}"/>
              </a:ext>
            </a:extLst>
          </p:cNvPr>
          <p:cNvSpPr txBox="1"/>
          <p:nvPr/>
        </p:nvSpPr>
        <p:spPr>
          <a:xfrm>
            <a:off x="1484851" y="2072081"/>
            <a:ext cx="8086987" cy="1965153"/>
          </a:xfrm>
          <a:prstGeom prst="rect">
            <a:avLst/>
          </a:prstGeom>
          <a:noFill/>
        </p:spPr>
        <p:txBody>
          <a:bodyPr wrap="square" rtlCol="0">
            <a:spAutoFit/>
          </a:bodyPr>
          <a:lstStyle/>
          <a:p>
            <a:pPr>
              <a:lnSpc>
                <a:spcPct val="107000"/>
              </a:lnSpc>
              <a:spcAft>
                <a:spcPts val="800"/>
              </a:spcAft>
            </a:pPr>
            <a:r>
              <a:rPr lang="es-MX" sz="1800" dirty="0">
                <a:effectLst/>
                <a:ea typeface="Calibri" panose="020F0502020204030204" pitchFamily="34" charset="0"/>
                <a:cs typeface="Times New Roman" panose="02020603050405020304" pitchFamily="18" charset="0"/>
              </a:rPr>
              <a:t>Nombre de la muestra: dovidka.chm</a:t>
            </a:r>
            <a:endParaRPr lang="es-AR" sz="1800" dirty="0">
              <a:effectLst/>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ea typeface="Calibri" panose="020F0502020204030204" pitchFamily="34" charset="0"/>
                <a:cs typeface="Times New Roman" panose="02020603050405020304" pitchFamily="18" charset="0"/>
              </a:rPr>
              <a:t>Fecha de Análisis: 23/7/2022</a:t>
            </a:r>
            <a:endParaRPr lang="es-AR" sz="1800" dirty="0">
              <a:effectLst/>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ea typeface="Calibri" panose="020F0502020204030204" pitchFamily="34" charset="0"/>
                <a:cs typeface="Times New Roman" panose="02020603050405020304" pitchFamily="18" charset="0"/>
              </a:rPr>
              <a:t>OS utilizado para en análisis: Windows 7 Professional </a:t>
            </a:r>
            <a:r>
              <a:rPr lang="es-MX" sz="1800" dirty="0" err="1">
                <a:effectLst/>
                <a:ea typeface="Calibri" panose="020F0502020204030204" pitchFamily="34" charset="0"/>
                <a:cs typeface="Times New Roman" panose="02020603050405020304" pitchFamily="18" charset="0"/>
              </a:rPr>
              <a:t>Service</a:t>
            </a:r>
            <a:r>
              <a:rPr lang="es-MX" sz="1800" dirty="0">
                <a:effectLst/>
                <a:ea typeface="Calibri" panose="020F0502020204030204" pitchFamily="34" charset="0"/>
                <a:cs typeface="Times New Roman" panose="02020603050405020304" pitchFamily="18" charset="0"/>
              </a:rPr>
              <a:t> Pack 1 (</a:t>
            </a:r>
            <a:r>
              <a:rPr lang="es-MX" sz="1800" dirty="0" err="1">
                <a:effectLst/>
                <a:ea typeface="Calibri" panose="020F0502020204030204" pitchFamily="34" charset="0"/>
                <a:cs typeface="Times New Roman" panose="02020603050405020304" pitchFamily="18" charset="0"/>
              </a:rPr>
              <a:t>build</a:t>
            </a:r>
            <a:r>
              <a:rPr lang="es-MX" sz="1800" dirty="0">
                <a:effectLst/>
                <a:ea typeface="Calibri" panose="020F0502020204030204" pitchFamily="34" charset="0"/>
                <a:cs typeface="Times New Roman" panose="02020603050405020304" pitchFamily="18" charset="0"/>
              </a:rPr>
              <a:t>: 32 bits) </a:t>
            </a:r>
            <a:endParaRPr lang="es-AR" sz="1800" dirty="0">
              <a:effectLst/>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ea typeface="Calibri" panose="020F0502020204030204" pitchFamily="34" charset="0"/>
                <a:cs typeface="Times New Roman" panose="02020603050405020304" pitchFamily="18" charset="0"/>
              </a:rPr>
              <a:t>Tipo de malware identificado: Troyano</a:t>
            </a:r>
            <a:endParaRPr lang="es-AR" sz="1800" dirty="0">
              <a:effectLst/>
              <a:ea typeface="Calibri" panose="020F0502020204030204" pitchFamily="34" charset="0"/>
              <a:cs typeface="Times New Roman" panose="02020603050405020304" pitchFamily="18" charset="0"/>
            </a:endParaRPr>
          </a:p>
          <a:p>
            <a:endParaRPr lang="es-AR" dirty="0"/>
          </a:p>
        </p:txBody>
      </p:sp>
      <p:graphicFrame>
        <p:nvGraphicFramePr>
          <p:cNvPr id="5" name="Diagrama 4">
            <a:extLst>
              <a:ext uri="{FF2B5EF4-FFF2-40B4-BE49-F238E27FC236}">
                <a16:creationId xmlns:a16="http://schemas.microsoft.com/office/drawing/2014/main" id="{B1535B87-C554-962E-2F4B-E5B5EEA6E9BE}"/>
              </a:ext>
            </a:extLst>
          </p:cNvPr>
          <p:cNvGraphicFramePr/>
          <p:nvPr>
            <p:extLst>
              <p:ext uri="{D42A27DB-BD31-4B8C-83A1-F6EECF244321}">
                <p14:modId xmlns:p14="http://schemas.microsoft.com/office/powerpoint/2010/main" val="493324291"/>
              </p:ext>
            </p:extLst>
          </p:nvPr>
        </p:nvGraphicFramePr>
        <p:xfrm>
          <a:off x="1610686" y="4177717"/>
          <a:ext cx="8070209" cy="14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63481985-B91B-82A8-88F4-3C58C38E7B88}"/>
              </a:ext>
            </a:extLst>
          </p:cNvPr>
          <p:cNvSpPr txBox="1"/>
          <p:nvPr/>
        </p:nvSpPr>
        <p:spPr>
          <a:xfrm>
            <a:off x="1610686" y="6003560"/>
            <a:ext cx="7650760" cy="523220"/>
          </a:xfrm>
          <a:prstGeom prst="rect">
            <a:avLst/>
          </a:prstGeom>
          <a:noFill/>
        </p:spPr>
        <p:txBody>
          <a:bodyPr wrap="square" rtlCol="0">
            <a:spAutoFit/>
          </a:bodyPr>
          <a:lstStyle/>
          <a:p>
            <a:r>
              <a:rPr lang="es-AR" sz="1400" dirty="0"/>
              <a:t>Acceso a Análisis de la muestra completo: https://drive.google.com/file/d/1-K9S5HD6gpFwaTmqWSgg_AP3U5dKR5by/edit</a:t>
            </a:r>
          </a:p>
        </p:txBody>
      </p:sp>
    </p:spTree>
    <p:extLst>
      <p:ext uri="{BB962C8B-B14F-4D97-AF65-F5344CB8AC3E}">
        <p14:creationId xmlns:p14="http://schemas.microsoft.com/office/powerpoint/2010/main" val="286370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C84610-FC7B-636D-5397-D7E10CDA3538}"/>
              </a:ext>
            </a:extLst>
          </p:cNvPr>
          <p:cNvSpPr txBox="1"/>
          <p:nvPr/>
        </p:nvSpPr>
        <p:spPr>
          <a:xfrm>
            <a:off x="3895684" y="788782"/>
            <a:ext cx="4400632" cy="707886"/>
          </a:xfrm>
          <a:prstGeom prst="rect">
            <a:avLst/>
          </a:prstGeom>
          <a:noFill/>
        </p:spPr>
        <p:txBody>
          <a:bodyPr wrap="square" rtlCol="0">
            <a:spAutoFit/>
          </a:bodyPr>
          <a:lstStyle/>
          <a:p>
            <a:pPr algn="ctr"/>
            <a:r>
              <a:rPr lang="es-MX" sz="4000" dirty="0"/>
              <a:t>HIPÓTESIS</a:t>
            </a:r>
            <a:endParaRPr lang="es-AR" sz="4000" dirty="0"/>
          </a:p>
        </p:txBody>
      </p:sp>
      <p:graphicFrame>
        <p:nvGraphicFramePr>
          <p:cNvPr id="4" name="Diagrama 3">
            <a:extLst>
              <a:ext uri="{FF2B5EF4-FFF2-40B4-BE49-F238E27FC236}">
                <a16:creationId xmlns:a16="http://schemas.microsoft.com/office/drawing/2014/main" id="{C26AF3DC-2609-0DAB-4750-BC6E7EB0A5E9}"/>
              </a:ext>
            </a:extLst>
          </p:cNvPr>
          <p:cNvGraphicFramePr/>
          <p:nvPr>
            <p:extLst>
              <p:ext uri="{D42A27DB-BD31-4B8C-83A1-F6EECF244321}">
                <p14:modId xmlns:p14="http://schemas.microsoft.com/office/powerpoint/2010/main" val="1599634553"/>
              </p:ext>
            </p:extLst>
          </p:nvPr>
        </p:nvGraphicFramePr>
        <p:xfrm>
          <a:off x="1077377" y="2676089"/>
          <a:ext cx="8553183" cy="1912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76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8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CuadroTexto 1">
            <a:extLst>
              <a:ext uri="{FF2B5EF4-FFF2-40B4-BE49-F238E27FC236}">
                <a16:creationId xmlns:a16="http://schemas.microsoft.com/office/drawing/2014/main" id="{553C931C-2CBD-1A44-355F-94E73EFD02C5}"/>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SOLUCIÓN – </a:t>
            </a:r>
            <a:r>
              <a:rPr lang="en-US" sz="4000" cap="all" dirty="0">
                <a:latin typeface="+mj-lt"/>
                <a:ea typeface="+mj-ea"/>
                <a:cs typeface="+mj-cs"/>
              </a:rPr>
              <a:t>PROPUESTA</a:t>
            </a:r>
            <a:r>
              <a:rPr lang="en-US" sz="3600" cap="all" dirty="0">
                <a:latin typeface="+mj-lt"/>
                <a:ea typeface="+mj-ea"/>
                <a:cs typeface="+mj-cs"/>
              </a:rPr>
              <a:t> DE MEJORA</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28579C64-F9DD-895E-0EE8-C86896AE85DC}"/>
              </a:ext>
            </a:extLst>
          </p:cNvPr>
          <p:cNvSpPr txBox="1"/>
          <p:nvPr/>
        </p:nvSpPr>
        <p:spPr>
          <a:xfrm>
            <a:off x="5215467" y="1093788"/>
            <a:ext cx="5831944" cy="4697413"/>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dirty="0"/>
              <a:t>La </a:t>
            </a:r>
            <a:r>
              <a:rPr lang="en-US" dirty="0" err="1"/>
              <a:t>propuesta</a:t>
            </a:r>
            <a:r>
              <a:rPr lang="en-US" dirty="0"/>
              <a:t> de </a:t>
            </a:r>
            <a:r>
              <a:rPr lang="en-US" dirty="0" err="1"/>
              <a:t>mejora</a:t>
            </a:r>
            <a:r>
              <a:rPr lang="en-US" dirty="0"/>
              <a:t> </a:t>
            </a:r>
            <a:r>
              <a:rPr lang="en-US" dirty="0" err="1"/>
              <a:t>consta</a:t>
            </a:r>
            <a:r>
              <a:rPr lang="en-US" dirty="0"/>
              <a:t> de 4 puntos </a:t>
            </a:r>
            <a:r>
              <a:rPr lang="en-US" dirty="0" err="1"/>
              <a:t>los</a:t>
            </a:r>
            <a:r>
              <a:rPr lang="en-US" dirty="0"/>
              <a:t> </a:t>
            </a:r>
            <a:r>
              <a:rPr lang="en-US" dirty="0" err="1"/>
              <a:t>cuales</a:t>
            </a:r>
            <a:r>
              <a:rPr lang="en-US" dirty="0"/>
              <a:t> </a:t>
            </a:r>
            <a:r>
              <a:rPr lang="en-US" dirty="0" err="1"/>
              <a:t>responderán</a:t>
            </a:r>
            <a:r>
              <a:rPr lang="en-US" dirty="0"/>
              <a:t> a:</a:t>
            </a:r>
          </a:p>
          <a:p>
            <a:pPr marL="285750" indent="-228600" defTabSz="914400">
              <a:lnSpc>
                <a:spcPct val="120000"/>
              </a:lnSpc>
              <a:spcAft>
                <a:spcPts val="600"/>
              </a:spcAft>
              <a:buSzPct val="125000"/>
              <a:buFont typeface="Arial" panose="020B0604020202020204" pitchFamily="34" charset="0"/>
              <a:buChar char="•"/>
            </a:pPr>
            <a:r>
              <a:rPr lang="en-US" dirty="0" err="1"/>
              <a:t>Implementación</a:t>
            </a:r>
            <a:r>
              <a:rPr lang="en-US" dirty="0"/>
              <a:t> de </a:t>
            </a:r>
            <a:r>
              <a:rPr lang="en-US" dirty="0" err="1"/>
              <a:t>solución</a:t>
            </a:r>
            <a:endParaRPr lang="en-US" dirty="0"/>
          </a:p>
          <a:p>
            <a:pPr marL="285750" indent="-228600" defTabSz="914400">
              <a:lnSpc>
                <a:spcPct val="120000"/>
              </a:lnSpc>
              <a:spcAft>
                <a:spcPts val="600"/>
              </a:spcAft>
              <a:buSzPct val="125000"/>
              <a:buFont typeface="Arial" panose="020B0604020202020204" pitchFamily="34" charset="0"/>
              <a:buChar char="•"/>
            </a:pPr>
            <a:r>
              <a:rPr lang="en-US" dirty="0" err="1"/>
              <a:t>Revisión</a:t>
            </a:r>
            <a:r>
              <a:rPr lang="en-US" dirty="0"/>
              <a:t> del </a:t>
            </a:r>
            <a:r>
              <a:rPr lang="en-US" dirty="0" err="1"/>
              <a:t>perímetro</a:t>
            </a:r>
            <a:r>
              <a:rPr lang="en-US" dirty="0"/>
              <a:t> con </a:t>
            </a:r>
            <a:r>
              <a:rPr lang="en-US" dirty="0" err="1"/>
              <a:t>buenas</a:t>
            </a:r>
            <a:r>
              <a:rPr lang="en-US" dirty="0"/>
              <a:t> </a:t>
            </a:r>
            <a:r>
              <a:rPr lang="en-US" dirty="0" err="1"/>
              <a:t>prácticas</a:t>
            </a:r>
            <a:r>
              <a:rPr lang="en-US" dirty="0"/>
              <a:t>, al </a:t>
            </a:r>
            <a:r>
              <a:rPr lang="en-US" dirty="0" err="1"/>
              <a:t>menos</a:t>
            </a:r>
            <a:r>
              <a:rPr lang="en-US" dirty="0"/>
              <a:t> </a:t>
            </a:r>
            <a:r>
              <a:rPr lang="en-US" dirty="0" err="1"/>
              <a:t>tres</a:t>
            </a:r>
            <a:endParaRPr lang="en-US" dirty="0"/>
          </a:p>
          <a:p>
            <a:pPr marL="285750" indent="-228600" defTabSz="914400">
              <a:lnSpc>
                <a:spcPct val="120000"/>
              </a:lnSpc>
              <a:spcAft>
                <a:spcPts val="600"/>
              </a:spcAft>
              <a:buSzPct val="125000"/>
              <a:buFont typeface="Arial" panose="020B0604020202020204" pitchFamily="34" charset="0"/>
              <a:buChar char="•"/>
            </a:pPr>
            <a:r>
              <a:rPr lang="en-US" dirty="0" err="1"/>
              <a:t>Implementación</a:t>
            </a:r>
            <a:r>
              <a:rPr lang="en-US" dirty="0"/>
              <a:t> de </a:t>
            </a:r>
            <a:r>
              <a:rPr lang="en-US" dirty="0" err="1"/>
              <a:t>programas</a:t>
            </a:r>
            <a:endParaRPr lang="en-US" dirty="0"/>
          </a:p>
          <a:p>
            <a:pPr marL="285750" indent="-228600" defTabSz="914400">
              <a:lnSpc>
                <a:spcPct val="120000"/>
              </a:lnSpc>
              <a:spcAft>
                <a:spcPts val="600"/>
              </a:spcAft>
              <a:buSzPct val="125000"/>
              <a:buFont typeface="Arial" panose="020B0604020202020204" pitchFamily="34" charset="0"/>
              <a:buChar char="•"/>
            </a:pPr>
            <a:r>
              <a:rPr lang="en-US" dirty="0" err="1"/>
              <a:t>Ejecución</a:t>
            </a:r>
            <a:r>
              <a:rPr lang="en-US" dirty="0"/>
              <a:t> de </a:t>
            </a:r>
            <a:r>
              <a:rPr lang="en-US" dirty="0" err="1"/>
              <a:t>esos</a:t>
            </a:r>
            <a:r>
              <a:rPr lang="en-US" dirty="0"/>
              <a:t> </a:t>
            </a:r>
            <a:r>
              <a:rPr lang="en-US" dirty="0" err="1"/>
              <a:t>programas</a:t>
            </a:r>
            <a:endParaRPr lang="en-US" dirty="0"/>
          </a:p>
        </p:txBody>
      </p:sp>
    </p:spTree>
    <p:extLst>
      <p:ext uri="{BB962C8B-B14F-4D97-AF65-F5344CB8AC3E}">
        <p14:creationId xmlns:p14="http://schemas.microsoft.com/office/powerpoint/2010/main" val="11691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53" name="Rectangle 5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CuadroTexto 4">
            <a:extLst>
              <a:ext uri="{FF2B5EF4-FFF2-40B4-BE49-F238E27FC236}">
                <a16:creationId xmlns:a16="http://schemas.microsoft.com/office/drawing/2014/main" id="{5A8BF2F9-E087-51EA-F710-F07EC06EA901}"/>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Como </a:t>
            </a:r>
            <a:r>
              <a:rPr lang="en-US" sz="3600" cap="all" dirty="0" err="1">
                <a:latin typeface="+mj-lt"/>
                <a:ea typeface="+mj-ea"/>
                <a:cs typeface="+mj-cs"/>
              </a:rPr>
              <a:t>solución</a:t>
            </a:r>
            <a:r>
              <a:rPr lang="en-US" sz="3600" cap="all" dirty="0">
                <a:latin typeface="+mj-lt"/>
                <a:ea typeface="+mj-ea"/>
                <a:cs typeface="+mj-cs"/>
              </a:rPr>
              <a:t>, </a:t>
            </a:r>
            <a:r>
              <a:rPr lang="en-US" sz="3600" cap="all" dirty="0" err="1">
                <a:latin typeface="+mj-lt"/>
                <a:ea typeface="+mj-ea"/>
                <a:cs typeface="+mj-cs"/>
              </a:rPr>
              <a:t>el</a:t>
            </a:r>
            <a:r>
              <a:rPr lang="en-US" sz="3600" cap="all" dirty="0">
                <a:latin typeface="+mj-lt"/>
                <a:ea typeface="+mj-ea"/>
                <a:cs typeface="+mj-cs"/>
              </a:rPr>
              <a:t> </a:t>
            </a:r>
            <a:r>
              <a:rPr lang="en-US" sz="4000" cap="all" dirty="0" err="1">
                <a:latin typeface="+mj-lt"/>
                <a:ea typeface="+mj-ea"/>
                <a:cs typeface="+mj-cs"/>
              </a:rPr>
              <a:t>equipo</a:t>
            </a:r>
            <a:r>
              <a:rPr lang="en-US" sz="3600" cap="all" dirty="0">
                <a:latin typeface="+mj-lt"/>
                <a:ea typeface="+mj-ea"/>
                <a:cs typeface="+mj-cs"/>
              </a:rPr>
              <a:t> de </a:t>
            </a:r>
            <a:r>
              <a:rPr lang="en-US" sz="3600" cap="all" dirty="0" err="1">
                <a:latin typeface="+mj-lt"/>
                <a:ea typeface="+mj-ea"/>
                <a:cs typeface="+mj-cs"/>
              </a:rPr>
              <a:t>ciberseguridad</a:t>
            </a:r>
            <a:r>
              <a:rPr lang="en-US" sz="3600" cap="all" dirty="0">
                <a:latin typeface="+mj-lt"/>
                <a:ea typeface="+mj-ea"/>
                <a:cs typeface="+mj-cs"/>
              </a:rPr>
              <a:t> decide:</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D9FBA129-C98D-E5A9-F671-8B0E6E197C4D}"/>
              </a:ext>
            </a:extLst>
          </p:cNvPr>
          <p:cNvSpPr txBox="1"/>
          <p:nvPr/>
        </p:nvSpPr>
        <p:spPr>
          <a:xfrm>
            <a:off x="5215467" y="1093788"/>
            <a:ext cx="5831944" cy="4697413"/>
          </a:xfrm>
          <a:prstGeom prst="rect">
            <a:avLst/>
          </a:prstGeom>
        </p:spPr>
        <p:txBody>
          <a:bodyPr vert="horz" lIns="91440" tIns="45720" rIns="91440" bIns="45720" rtlCol="0">
            <a:normAutofit/>
          </a:bodyPr>
          <a:lstStyle/>
          <a:p>
            <a:pPr marL="285750" indent="-228600" defTabSz="914400">
              <a:lnSpc>
                <a:spcPct val="120000"/>
              </a:lnSpc>
              <a:spcAft>
                <a:spcPts val="600"/>
              </a:spcAft>
              <a:buSzPct val="125000"/>
              <a:buFont typeface="Arial" panose="020B0604020202020204" pitchFamily="34" charset="0"/>
              <a:buChar char="•"/>
            </a:pPr>
            <a:r>
              <a:rPr lang="en-US" dirty="0" err="1"/>
              <a:t>Analizar</a:t>
            </a:r>
            <a:r>
              <a:rPr lang="en-US" dirty="0"/>
              <a:t> la </a:t>
            </a:r>
            <a:r>
              <a:rPr lang="en-US" dirty="0" err="1"/>
              <a:t>muestra</a:t>
            </a:r>
            <a:r>
              <a:rPr lang="en-US" dirty="0"/>
              <a:t> para </a:t>
            </a:r>
            <a:r>
              <a:rPr lang="en-US" dirty="0" err="1"/>
              <a:t>verificar</a:t>
            </a:r>
            <a:r>
              <a:rPr lang="en-US" dirty="0"/>
              <a:t> </a:t>
            </a:r>
            <a:r>
              <a:rPr lang="en-US" dirty="0" err="1"/>
              <a:t>el</a:t>
            </a:r>
            <a:r>
              <a:rPr lang="en-US" dirty="0"/>
              <a:t> </a:t>
            </a:r>
            <a:r>
              <a:rPr lang="en-US" dirty="0" err="1"/>
              <a:t>alcance</a:t>
            </a:r>
            <a:r>
              <a:rPr lang="en-US" dirty="0"/>
              <a:t> del </a:t>
            </a:r>
            <a:r>
              <a:rPr lang="en-US" dirty="0" err="1"/>
              <a:t>daño</a:t>
            </a:r>
            <a:r>
              <a:rPr lang="en-US" dirty="0"/>
              <a:t>.</a:t>
            </a:r>
          </a:p>
          <a:p>
            <a:pPr marL="285750" indent="-228600" defTabSz="914400">
              <a:lnSpc>
                <a:spcPct val="120000"/>
              </a:lnSpc>
              <a:spcAft>
                <a:spcPts val="600"/>
              </a:spcAft>
              <a:buSzPct val="125000"/>
              <a:buFont typeface="Arial" panose="020B0604020202020204" pitchFamily="34" charset="0"/>
              <a:buChar char="•"/>
            </a:pPr>
            <a:r>
              <a:rPr lang="en-US" dirty="0" err="1"/>
              <a:t>Restaurar</a:t>
            </a:r>
            <a:r>
              <a:rPr lang="en-US" dirty="0"/>
              <a:t> </a:t>
            </a:r>
            <a:r>
              <a:rPr lang="en-US" dirty="0" err="1"/>
              <a:t>los</a:t>
            </a:r>
            <a:r>
              <a:rPr lang="en-US" dirty="0"/>
              <a:t> </a:t>
            </a:r>
            <a:r>
              <a:rPr lang="en-US" dirty="0" err="1"/>
              <a:t>sistemas</a:t>
            </a:r>
            <a:r>
              <a:rPr lang="en-US" dirty="0"/>
              <a:t> </a:t>
            </a:r>
            <a:r>
              <a:rPr lang="en-US" dirty="0" err="1"/>
              <a:t>operativos</a:t>
            </a:r>
            <a:r>
              <a:rPr lang="en-US" dirty="0"/>
              <a:t> de las </a:t>
            </a:r>
            <a:r>
              <a:rPr lang="en-US" dirty="0" err="1"/>
              <a:t>computadoras</a:t>
            </a:r>
            <a:r>
              <a:rPr lang="en-US" dirty="0"/>
              <a:t> </a:t>
            </a:r>
            <a:r>
              <a:rPr lang="en-US" dirty="0" err="1"/>
              <a:t>afectadas</a:t>
            </a:r>
            <a:r>
              <a:rPr lang="en-US" dirty="0"/>
              <a:t>.</a:t>
            </a:r>
          </a:p>
          <a:p>
            <a:pPr marL="285750" indent="-228600" defTabSz="914400">
              <a:lnSpc>
                <a:spcPct val="120000"/>
              </a:lnSpc>
              <a:spcAft>
                <a:spcPts val="600"/>
              </a:spcAft>
              <a:buSzPct val="125000"/>
              <a:buFont typeface="Arial" panose="020B0604020202020204" pitchFamily="34" charset="0"/>
              <a:buChar char="•"/>
            </a:pPr>
            <a:r>
              <a:rPr lang="en-US" dirty="0" err="1"/>
              <a:t>Aplicar</a:t>
            </a:r>
            <a:r>
              <a:rPr lang="en-US" dirty="0"/>
              <a:t> la </a:t>
            </a:r>
            <a:r>
              <a:rPr lang="en-US" dirty="0" err="1"/>
              <a:t>nueva</a:t>
            </a:r>
            <a:r>
              <a:rPr lang="en-US" dirty="0"/>
              <a:t> </a:t>
            </a:r>
            <a:r>
              <a:rPr lang="en-US" dirty="0" err="1"/>
              <a:t>política</a:t>
            </a:r>
            <a:r>
              <a:rPr lang="en-US" dirty="0"/>
              <a:t> de </a:t>
            </a:r>
            <a:r>
              <a:rPr lang="en-US" dirty="0" err="1"/>
              <a:t>seguridad</a:t>
            </a:r>
            <a:r>
              <a:rPr lang="en-US" dirty="0"/>
              <a:t> que se </a:t>
            </a:r>
            <a:r>
              <a:rPr lang="en-US" dirty="0" err="1"/>
              <a:t>mencionará</a:t>
            </a:r>
            <a:r>
              <a:rPr lang="en-US" dirty="0"/>
              <a:t> </a:t>
            </a:r>
            <a:r>
              <a:rPr lang="en-US" dirty="0" err="1"/>
              <a:t>posteriormente</a:t>
            </a:r>
            <a:r>
              <a:rPr lang="en-US" dirty="0"/>
              <a:t>.</a:t>
            </a:r>
          </a:p>
        </p:txBody>
      </p:sp>
    </p:spTree>
    <p:extLst>
      <p:ext uri="{BB962C8B-B14F-4D97-AF65-F5344CB8AC3E}">
        <p14:creationId xmlns:p14="http://schemas.microsoft.com/office/powerpoint/2010/main" val="188380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3F06F2C4-B457-BE75-D26F-33154378F8D8}"/>
              </a:ext>
            </a:extLst>
          </p:cNvPr>
          <p:cNvSpPr txBox="1"/>
          <p:nvPr/>
        </p:nvSpPr>
        <p:spPr>
          <a:xfrm>
            <a:off x="5215467" y="1093788"/>
            <a:ext cx="5831944" cy="4697413"/>
          </a:xfrm>
          <a:prstGeom prst="rect">
            <a:avLst/>
          </a:prstGeom>
        </p:spPr>
        <p:txBody>
          <a:bodyPr vert="horz" lIns="91440" tIns="45720" rIns="91440" bIns="45720" rtlCol="0">
            <a:normAutofit/>
          </a:bodyPr>
          <a:lstStyle/>
          <a:p>
            <a:pPr marL="285750" indent="-228600" defTabSz="914400">
              <a:lnSpc>
                <a:spcPct val="120000"/>
              </a:lnSpc>
              <a:spcAft>
                <a:spcPts val="800"/>
              </a:spcAft>
              <a:buSzPct val="125000"/>
              <a:buFont typeface="Arial" panose="020B0604020202020204" pitchFamily="34" charset="0"/>
              <a:buChar char="•"/>
            </a:pPr>
            <a:r>
              <a:rPr lang="en-US" sz="1700">
                <a:effectLst/>
              </a:rPr>
              <a:t>Es imperativo que se implementen programas que fortalezcan la seguridad del perímetro de la red empresarial, ya que esta funciona como la primera barrera de defensa ante ataques de ciberdelincuentes. Para este objetivo, contamos con herramientas llamadas IDS (Sistema de detección de intrusos), IPS (sistema de prevención de intrusos) y UTM (Gestión Unificada de Amenazas).</a:t>
            </a:r>
          </a:p>
          <a:p>
            <a:pPr marL="285750" indent="-228600" defTabSz="914400">
              <a:lnSpc>
                <a:spcPct val="120000"/>
              </a:lnSpc>
              <a:spcAft>
                <a:spcPts val="800"/>
              </a:spcAft>
              <a:buSzPct val="125000"/>
              <a:buFont typeface="Arial" panose="020B0604020202020204" pitchFamily="34" charset="0"/>
              <a:buChar char="•"/>
            </a:pPr>
            <a:r>
              <a:rPr lang="en-US" sz="1700">
                <a:effectLst/>
              </a:rPr>
              <a:t>En el caso de la Empresa, utilizaremos un sistema UTM llamado FortiGate NGFW que nos brindará una barrera preventiva tanto contra ataques de malware (troyanos, spyware, ransomware, botnet, etc.) como contra ataques de red (DDOS, inyección SQL, etc.). </a:t>
            </a:r>
            <a:r>
              <a:rPr lang="en-US" sz="1700"/>
              <a:t>E</a:t>
            </a:r>
            <a:r>
              <a:rPr lang="en-US" sz="1700">
                <a:effectLst/>
              </a:rPr>
              <a:t>ste servicio es un Firewall de Ultima Generación que tiene, además, la posibilidad de realizar una conexión VPN dentro de la Empresa.</a:t>
            </a:r>
          </a:p>
        </p:txBody>
      </p:sp>
      <p:sp>
        <p:nvSpPr>
          <p:cNvPr id="3" name="CuadroTexto 2">
            <a:extLst>
              <a:ext uri="{FF2B5EF4-FFF2-40B4-BE49-F238E27FC236}">
                <a16:creationId xmlns:a16="http://schemas.microsoft.com/office/drawing/2014/main" id="{31A166A0-0EC9-55A2-C472-9456574FA6C8}"/>
              </a:ext>
            </a:extLst>
          </p:cNvPr>
          <p:cNvSpPr txBox="1"/>
          <p:nvPr/>
        </p:nvSpPr>
        <p:spPr>
          <a:xfrm>
            <a:off x="1126019" y="2459504"/>
            <a:ext cx="2942960" cy="1938992"/>
          </a:xfrm>
          <a:prstGeom prst="rect">
            <a:avLst/>
          </a:prstGeom>
          <a:noFill/>
        </p:spPr>
        <p:txBody>
          <a:bodyPr wrap="square" rtlCol="0">
            <a:spAutoFit/>
          </a:bodyPr>
          <a:lstStyle/>
          <a:p>
            <a:pPr>
              <a:spcAft>
                <a:spcPts val="600"/>
              </a:spcAft>
            </a:pPr>
            <a:r>
              <a:rPr lang="es-MX" sz="4000" dirty="0"/>
              <a:t>SEGURIDAD DEL PERIMETRO</a:t>
            </a:r>
            <a:endParaRPr lang="es-AR" sz="4000" dirty="0"/>
          </a:p>
        </p:txBody>
      </p:sp>
    </p:spTree>
    <p:extLst>
      <p:ext uri="{BB962C8B-B14F-4D97-AF65-F5344CB8AC3E}">
        <p14:creationId xmlns:p14="http://schemas.microsoft.com/office/powerpoint/2010/main" val="236290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3" name="Rectangle 5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6" name="Group 5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7" name="Group 5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9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9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57720849-3702-FC65-78BB-6B51B9690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09" y="1928813"/>
            <a:ext cx="5284017" cy="3011889"/>
          </a:xfrm>
          <a:prstGeom prst="rect">
            <a:avLst/>
          </a:prstGeom>
        </p:spPr>
      </p:pic>
      <p:sp>
        <p:nvSpPr>
          <p:cNvPr id="3" name="CuadroTexto 2">
            <a:extLst>
              <a:ext uri="{FF2B5EF4-FFF2-40B4-BE49-F238E27FC236}">
                <a16:creationId xmlns:a16="http://schemas.microsoft.com/office/drawing/2014/main" id="{8D9E6B48-5710-6E52-3D6E-2BAE39ADD589}"/>
              </a:ext>
            </a:extLst>
          </p:cNvPr>
          <p:cNvSpPr txBox="1"/>
          <p:nvPr/>
        </p:nvSpPr>
        <p:spPr>
          <a:xfrm>
            <a:off x="6327313" y="1990726"/>
            <a:ext cx="4747087" cy="3541714"/>
          </a:xfrm>
          <a:prstGeom prst="rect">
            <a:avLst/>
          </a:prstGeom>
        </p:spPr>
        <p:txBody>
          <a:bodyPr vert="horz" lIns="91440" tIns="45720" rIns="91440" bIns="45720" rtlCol="0">
            <a:normAutofit/>
          </a:bodyPr>
          <a:lstStyle/>
          <a:p>
            <a:pPr marL="285750" indent="-228600" defTabSz="914400">
              <a:lnSpc>
                <a:spcPct val="120000"/>
              </a:lnSpc>
              <a:spcAft>
                <a:spcPts val="800"/>
              </a:spcAft>
              <a:buSzPct val="125000"/>
              <a:buFont typeface="Arial" panose="020B0604020202020204" pitchFamily="34" charset="0"/>
              <a:buChar char="•"/>
            </a:pPr>
            <a:r>
              <a:rPr lang="en-US" dirty="0">
                <a:solidFill>
                  <a:srgbClr val="FFFFFF"/>
                </a:solidFill>
                <a:effectLst/>
              </a:rPr>
              <a:t>FortiGate NGFW </a:t>
            </a:r>
            <a:r>
              <a:rPr lang="en-US" dirty="0" err="1">
                <a:solidFill>
                  <a:srgbClr val="FFFFFF"/>
                </a:solidFill>
                <a:effectLst/>
              </a:rPr>
              <a:t>nos</a:t>
            </a:r>
            <a:r>
              <a:rPr lang="en-US" dirty="0">
                <a:solidFill>
                  <a:srgbClr val="FFFFFF"/>
                </a:solidFill>
                <a:effectLst/>
              </a:rPr>
              <a:t> </a:t>
            </a:r>
            <a:r>
              <a:rPr lang="en-US" dirty="0" err="1">
                <a:solidFill>
                  <a:srgbClr val="FFFFFF"/>
                </a:solidFill>
                <a:effectLst/>
              </a:rPr>
              <a:t>permitirá</a:t>
            </a:r>
            <a:r>
              <a:rPr lang="en-US" dirty="0">
                <a:solidFill>
                  <a:srgbClr val="FFFFFF"/>
                </a:solidFill>
                <a:effectLst/>
              </a:rPr>
              <a:t> </a:t>
            </a:r>
            <a:r>
              <a:rPr lang="en-US" dirty="0" err="1">
                <a:solidFill>
                  <a:srgbClr val="FFFFFF"/>
                </a:solidFill>
                <a:effectLst/>
              </a:rPr>
              <a:t>proteger</a:t>
            </a:r>
            <a:r>
              <a:rPr lang="en-US" dirty="0">
                <a:solidFill>
                  <a:srgbClr val="FFFFFF"/>
                </a:solidFill>
                <a:effectLst/>
              </a:rPr>
              <a:t> la </a:t>
            </a:r>
            <a:r>
              <a:rPr lang="en-US" dirty="0" err="1">
                <a:solidFill>
                  <a:srgbClr val="FFFFFF"/>
                </a:solidFill>
                <a:effectLst/>
              </a:rPr>
              <a:t>información</a:t>
            </a:r>
            <a:r>
              <a:rPr lang="en-US" dirty="0">
                <a:solidFill>
                  <a:srgbClr val="FFFFFF"/>
                </a:solidFill>
                <a:effectLst/>
              </a:rPr>
              <a:t> de </a:t>
            </a:r>
            <a:r>
              <a:rPr lang="en-US" dirty="0" err="1">
                <a:solidFill>
                  <a:srgbClr val="FFFFFF"/>
                </a:solidFill>
                <a:effectLst/>
              </a:rPr>
              <a:t>LexCorp</a:t>
            </a:r>
            <a:r>
              <a:rPr lang="en-US" dirty="0">
                <a:solidFill>
                  <a:srgbClr val="FFFFFF"/>
                </a:solidFill>
                <a:effectLst/>
              </a:rPr>
              <a:t> </a:t>
            </a:r>
            <a:r>
              <a:rPr lang="en-US" dirty="0" err="1">
                <a:solidFill>
                  <a:srgbClr val="FFFFFF"/>
                </a:solidFill>
                <a:effectLst/>
              </a:rPr>
              <a:t>bloqueando</a:t>
            </a:r>
            <a:r>
              <a:rPr lang="en-US" dirty="0">
                <a:solidFill>
                  <a:srgbClr val="FFFFFF"/>
                </a:solidFill>
                <a:effectLst/>
              </a:rPr>
              <a:t> </a:t>
            </a:r>
            <a:r>
              <a:rPr lang="en-US" dirty="0" err="1">
                <a:solidFill>
                  <a:srgbClr val="FFFFFF"/>
                </a:solidFill>
                <a:effectLst/>
              </a:rPr>
              <a:t>los</a:t>
            </a:r>
            <a:r>
              <a:rPr lang="en-US" dirty="0">
                <a:solidFill>
                  <a:srgbClr val="FFFFFF"/>
                </a:solidFill>
                <a:effectLst/>
              </a:rPr>
              <a:t> </a:t>
            </a:r>
            <a:r>
              <a:rPr lang="en-US" dirty="0" err="1">
                <a:solidFill>
                  <a:srgbClr val="FFFFFF"/>
                </a:solidFill>
                <a:effectLst/>
              </a:rPr>
              <a:t>ataques</a:t>
            </a:r>
            <a:r>
              <a:rPr lang="en-US" dirty="0">
                <a:solidFill>
                  <a:srgbClr val="FFFFFF"/>
                </a:solidFill>
                <a:effectLst/>
              </a:rPr>
              <a:t> </a:t>
            </a:r>
            <a:r>
              <a:rPr lang="en-US" dirty="0" err="1">
                <a:solidFill>
                  <a:srgbClr val="FFFFFF"/>
                </a:solidFill>
                <a:effectLst/>
              </a:rPr>
              <a:t>cibernéticos</a:t>
            </a:r>
            <a:r>
              <a:rPr lang="en-US" dirty="0">
                <a:solidFill>
                  <a:srgbClr val="FFFFFF"/>
                </a:solidFill>
                <a:effectLst/>
              </a:rPr>
              <a:t>, </a:t>
            </a:r>
            <a:r>
              <a:rPr lang="en-US" dirty="0" err="1">
                <a:solidFill>
                  <a:srgbClr val="FFFFFF"/>
                </a:solidFill>
                <a:effectLst/>
              </a:rPr>
              <a:t>ya</a:t>
            </a:r>
            <a:r>
              <a:rPr lang="en-US" dirty="0">
                <a:solidFill>
                  <a:srgbClr val="FFFFFF"/>
                </a:solidFill>
                <a:effectLst/>
              </a:rPr>
              <a:t> que </a:t>
            </a:r>
            <a:r>
              <a:rPr lang="en-US" dirty="0" err="1">
                <a:solidFill>
                  <a:srgbClr val="FFFFFF"/>
                </a:solidFill>
                <a:effectLst/>
              </a:rPr>
              <a:t>contiene</a:t>
            </a:r>
            <a:r>
              <a:rPr lang="en-US" dirty="0">
                <a:solidFill>
                  <a:srgbClr val="FFFFFF"/>
                </a:solidFill>
                <a:effectLst/>
              </a:rPr>
              <a:t> Firewall, un antivirus, un </a:t>
            </a:r>
            <a:r>
              <a:rPr lang="en-US" dirty="0" err="1">
                <a:solidFill>
                  <a:srgbClr val="FFFFFF"/>
                </a:solidFill>
                <a:effectLst/>
              </a:rPr>
              <a:t>filtrado</a:t>
            </a:r>
            <a:r>
              <a:rPr lang="en-US" dirty="0">
                <a:solidFill>
                  <a:srgbClr val="FFFFFF"/>
                </a:solidFill>
                <a:effectLst/>
              </a:rPr>
              <a:t> de </a:t>
            </a:r>
            <a:r>
              <a:rPr lang="en-US" dirty="0" err="1">
                <a:solidFill>
                  <a:srgbClr val="FFFFFF"/>
                </a:solidFill>
                <a:effectLst/>
              </a:rPr>
              <a:t>correo</a:t>
            </a:r>
            <a:r>
              <a:rPr lang="en-US" dirty="0">
                <a:solidFill>
                  <a:srgbClr val="FFFFFF"/>
                </a:solidFill>
                <a:effectLst/>
              </a:rPr>
              <a:t> </a:t>
            </a:r>
            <a:r>
              <a:rPr lang="en-US" dirty="0" err="1">
                <a:solidFill>
                  <a:srgbClr val="FFFFFF"/>
                </a:solidFill>
                <a:effectLst/>
              </a:rPr>
              <a:t>electrónico</a:t>
            </a:r>
            <a:r>
              <a:rPr lang="en-US" dirty="0">
                <a:solidFill>
                  <a:srgbClr val="FFFFFF"/>
                </a:solidFill>
                <a:effectLst/>
              </a:rPr>
              <a:t>, un </a:t>
            </a:r>
            <a:r>
              <a:rPr lang="en-US" dirty="0" err="1">
                <a:solidFill>
                  <a:srgbClr val="FFFFFF"/>
                </a:solidFill>
                <a:effectLst/>
              </a:rPr>
              <a:t>filtrado</a:t>
            </a:r>
            <a:r>
              <a:rPr lang="en-US" dirty="0">
                <a:solidFill>
                  <a:srgbClr val="FFFFFF"/>
                </a:solidFill>
                <a:effectLst/>
              </a:rPr>
              <a:t> de web, un sandbox e </a:t>
            </a:r>
            <a:r>
              <a:rPr lang="en-US" dirty="0" err="1">
                <a:solidFill>
                  <a:srgbClr val="FFFFFF"/>
                </a:solidFill>
                <a:effectLst/>
              </a:rPr>
              <a:t>inspección</a:t>
            </a:r>
            <a:r>
              <a:rPr lang="en-US" dirty="0">
                <a:solidFill>
                  <a:srgbClr val="FFFFFF"/>
                </a:solidFill>
                <a:effectLst/>
              </a:rPr>
              <a:t> SSL, </a:t>
            </a:r>
            <a:r>
              <a:rPr lang="en-US" dirty="0" err="1">
                <a:solidFill>
                  <a:srgbClr val="FFFFFF"/>
                </a:solidFill>
                <a:effectLst/>
              </a:rPr>
              <a:t>filtrando</a:t>
            </a:r>
            <a:r>
              <a:rPr lang="en-US" dirty="0">
                <a:solidFill>
                  <a:srgbClr val="FFFFFF"/>
                </a:solidFill>
                <a:effectLst/>
              </a:rPr>
              <a:t> </a:t>
            </a:r>
            <a:r>
              <a:rPr lang="en-US" dirty="0" err="1">
                <a:solidFill>
                  <a:srgbClr val="FFFFFF"/>
                </a:solidFill>
                <a:effectLst/>
              </a:rPr>
              <a:t>así</a:t>
            </a:r>
            <a:r>
              <a:rPr lang="en-US" dirty="0">
                <a:solidFill>
                  <a:srgbClr val="FFFFFF"/>
                </a:solidFill>
                <a:effectLst/>
              </a:rPr>
              <a:t> </a:t>
            </a:r>
            <a:r>
              <a:rPr lang="en-US" dirty="0" err="1">
                <a:solidFill>
                  <a:srgbClr val="FFFFFF"/>
                </a:solidFill>
                <a:effectLst/>
              </a:rPr>
              <a:t>cada</a:t>
            </a:r>
            <a:r>
              <a:rPr lang="en-US" dirty="0">
                <a:solidFill>
                  <a:srgbClr val="FFFFFF"/>
                </a:solidFill>
                <a:effectLst/>
              </a:rPr>
              <a:t> </a:t>
            </a:r>
            <a:r>
              <a:rPr lang="en-US" dirty="0" err="1">
                <a:solidFill>
                  <a:srgbClr val="FFFFFF"/>
                </a:solidFill>
                <a:effectLst/>
              </a:rPr>
              <a:t>paquete</a:t>
            </a:r>
            <a:r>
              <a:rPr lang="en-US" dirty="0">
                <a:solidFill>
                  <a:srgbClr val="FFFFFF"/>
                </a:solidFill>
                <a:effectLst/>
              </a:rPr>
              <a:t> que </a:t>
            </a:r>
            <a:r>
              <a:rPr lang="en-US" dirty="0" err="1">
                <a:solidFill>
                  <a:srgbClr val="FFFFFF"/>
                </a:solidFill>
                <a:effectLst/>
              </a:rPr>
              <a:t>atraviesa</a:t>
            </a:r>
            <a:r>
              <a:rPr lang="en-US" dirty="0">
                <a:solidFill>
                  <a:srgbClr val="FFFFFF"/>
                </a:solidFill>
                <a:effectLst/>
              </a:rPr>
              <a:t> la red de la </a:t>
            </a:r>
            <a:r>
              <a:rPr lang="en-US" dirty="0" err="1">
                <a:solidFill>
                  <a:srgbClr val="FFFFFF"/>
                </a:solidFill>
                <a:effectLst/>
              </a:rPr>
              <a:t>empresa</a:t>
            </a:r>
            <a:r>
              <a:rPr lang="en-US" dirty="0">
                <a:solidFill>
                  <a:srgbClr val="FFFFFF"/>
                </a:solidFill>
                <a:effectLst/>
              </a:rPr>
              <a:t>.</a:t>
            </a:r>
          </a:p>
        </p:txBody>
      </p:sp>
    </p:spTree>
    <p:extLst>
      <p:ext uri="{BB962C8B-B14F-4D97-AF65-F5344CB8AC3E}">
        <p14:creationId xmlns:p14="http://schemas.microsoft.com/office/powerpoint/2010/main" val="400563004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81</TotalTime>
  <Words>902</Words>
  <Application>Microsoft Office PowerPoint</Application>
  <PresentationFormat>Panorámica</PresentationFormat>
  <Paragraphs>54</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Tw Cen MT</vt:lpstr>
      <vt:lpstr>Circuito</vt:lpstr>
      <vt:lpstr>Entrega final</vt:lpstr>
      <vt:lpstr>contexto</vt:lpstr>
      <vt:lpstr>Acciones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final</dc:title>
  <dc:creator>RAMIREZ LEONEL AGUSTIN</dc:creator>
  <cp:lastModifiedBy>RAMIREZ LEONEL AGUSTIN</cp:lastModifiedBy>
  <cp:revision>2</cp:revision>
  <dcterms:created xsi:type="dcterms:W3CDTF">2022-09-11T22:05:40Z</dcterms:created>
  <dcterms:modified xsi:type="dcterms:W3CDTF">2022-09-11T23:26:42Z</dcterms:modified>
</cp:coreProperties>
</file>