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  <p:sldMasterId id="2147483673" r:id="rId4"/>
  </p:sldMasterIdLst>
  <p:notesMasterIdLst>
    <p:notesMasterId r:id="rId6"/>
  </p:notesMasterIdLst>
  <p:handoutMasterIdLst>
    <p:handoutMasterId r:id="rId34"/>
  </p:handoutMasterIdLst>
  <p:sldIdLst>
    <p:sldId id="335" r:id="rId5"/>
    <p:sldId id="256" r:id="rId7"/>
    <p:sldId id="283" r:id="rId8"/>
    <p:sldId id="309" r:id="rId9"/>
    <p:sldId id="257" r:id="rId10"/>
    <p:sldId id="311" r:id="rId11"/>
    <p:sldId id="259" r:id="rId12"/>
    <p:sldId id="260" r:id="rId13"/>
    <p:sldId id="312" r:id="rId14"/>
    <p:sldId id="313" r:id="rId15"/>
    <p:sldId id="261" r:id="rId16"/>
    <p:sldId id="284" r:id="rId17"/>
    <p:sldId id="262" r:id="rId18"/>
    <p:sldId id="264" r:id="rId19"/>
    <p:sldId id="267" r:id="rId20"/>
    <p:sldId id="333" r:id="rId21"/>
    <p:sldId id="334" r:id="rId22"/>
    <p:sldId id="268" r:id="rId23"/>
    <p:sldId id="364" r:id="rId24"/>
    <p:sldId id="365" r:id="rId25"/>
    <p:sldId id="371" r:id="rId26"/>
    <p:sldId id="372" r:id="rId27"/>
    <p:sldId id="373" r:id="rId28"/>
    <p:sldId id="285" r:id="rId29"/>
    <p:sldId id="271" r:id="rId30"/>
    <p:sldId id="272" r:id="rId31"/>
    <p:sldId id="378" r:id="rId32"/>
    <p:sldId id="279" r:id="rId3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003399"/>
    <a:srgbClr val="E6E6E6"/>
    <a:srgbClr val="D5D5D5"/>
    <a:srgbClr val="FF9900"/>
    <a:srgbClr val="3FADFF"/>
    <a:srgbClr val="D0E8FC"/>
    <a:srgbClr val="79C6FF"/>
    <a:srgbClr val="66FFFF"/>
    <a:srgbClr val="55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67" autoAdjust="0"/>
    <p:restoredTop sz="92179" autoAdjust="0"/>
  </p:normalViewPr>
  <p:slideViewPr>
    <p:cSldViewPr>
      <p:cViewPr>
        <p:scale>
          <a:sx n="80" d="100"/>
          <a:sy n="80" d="100"/>
        </p:scale>
        <p:origin x="-1152" y="-204"/>
      </p:cViewPr>
      <p:guideLst>
        <p:guide orient="horz" pos="1575"/>
        <p:guide pos="28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240" y="-90"/>
      </p:cViewPr>
      <p:guideLst>
        <p:guide orient="horz" pos="2799"/>
        <p:guide pos="21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32756-A1A1-4053-9B90-AA09D4E742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A0D9E8-A33B-4D27-8436-1CC4874BC7B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DD862-7976-4E3B-9904-2D7EE767DA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0157A-E3B5-4791-A942-D5664616A43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0157A-E3B5-4791-A942-D5664616A4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0157A-E3B5-4791-A942-D5664616A4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0157A-E3B5-4791-A942-D5664616A4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fld id="{B1633DB5-41D3-48FD-A1D0-1E69AE2211E9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0157A-E3B5-4791-A942-D5664616A4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0157A-E3B5-4791-A942-D5664616A4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0157A-E3B5-4791-A942-D5664616A4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0157A-E3B5-4791-A942-D5664616A4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0157A-E3B5-4791-A942-D5664616A4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0157A-E3B5-4791-A942-D5664616A4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0157A-E3B5-4791-A942-D5664616A4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0157A-E3B5-4791-A942-D5664616A4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0157A-E3B5-4791-A942-D5664616A4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fld id="{B1633DB5-41D3-48FD-A1D0-1E69AE2211E9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0157A-E3B5-4791-A942-D5664616A4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0157A-E3B5-4791-A942-D5664616A4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fld id="{B1633DB5-41D3-48FD-A1D0-1E69AE2211E9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0157A-E3B5-4791-A942-D5664616A4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0157A-E3B5-4791-A942-D5664616A4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0157A-E3B5-4791-A942-D5664616A4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fld id="{B1633DB5-41D3-48FD-A1D0-1E69AE2211E9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0157A-E3B5-4791-A942-D5664616A4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0157A-E3B5-4791-A942-D5664616A4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0157A-E3B5-4791-A942-D5664616A4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0157A-E3B5-4791-A942-D5664616A4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0157A-E3B5-4791-A942-D5664616A4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0157A-E3B5-4791-A942-D5664616A4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560172"/>
            <a:ext cx="9144000" cy="360040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0" y="483518"/>
            <a:ext cx="1214627" cy="504056"/>
          </a:xfrm>
          <a:custGeom>
            <a:avLst/>
            <a:gdLst/>
            <a:ahLst/>
            <a:cxnLst/>
            <a:rect l="l" t="t" r="r" b="b"/>
            <a:pathLst>
              <a:path w="1214627" h="504056">
                <a:moveTo>
                  <a:pt x="0" y="0"/>
                </a:moveTo>
                <a:lnTo>
                  <a:pt x="1043608" y="0"/>
                </a:lnTo>
                <a:lnTo>
                  <a:pt x="1043608" y="81009"/>
                </a:lnTo>
                <a:cubicBezTo>
                  <a:pt x="1138059" y="81009"/>
                  <a:pt x="1214627" y="157577"/>
                  <a:pt x="1214627" y="252028"/>
                </a:cubicBezTo>
                <a:cubicBezTo>
                  <a:pt x="1214627" y="346479"/>
                  <a:pt x="1138059" y="423047"/>
                  <a:pt x="1043608" y="423047"/>
                </a:cubicBezTo>
                <a:lnTo>
                  <a:pt x="1043608" y="504056"/>
                </a:lnTo>
                <a:lnTo>
                  <a:pt x="0" y="504056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800" dirty="0">
                <a:solidFill>
                  <a:sysClr val="windowText" lastClr="000000"/>
                </a:solidFill>
                <a:latin typeface="Agency FB" panose="020B0503020202020204" pitchFamily="34" charset="0"/>
                <a:ea typeface="方正综艺简体" panose="03000509000000000000" pitchFamily="65" charset="-122"/>
              </a:rPr>
              <a:t>02</a:t>
            </a:r>
            <a:endParaRPr lang="zh-CN" altLang="en-US" sz="2800" dirty="0">
              <a:solidFill>
                <a:sysClr val="windowText" lastClr="000000"/>
              </a:solidFill>
              <a:latin typeface="Agency FB" panose="020B0503020202020204" pitchFamily="34" charset="0"/>
              <a:ea typeface="方正综艺简体" panose="03000509000000000000" pitchFamily="65" charset="-122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301730" y="555526"/>
            <a:ext cx="8338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四、</a:t>
            </a:r>
            <a:r>
              <a:rPr lang="en-US" altLang="zh-CN" dirty="0"/>
              <a:t>(</a:t>
            </a:r>
            <a:r>
              <a:rPr lang="zh-CN" altLang="en-US" dirty="0"/>
              <a:t>旧</a:t>
            </a:r>
            <a:r>
              <a:rPr lang="en-US" altLang="zh-CN" dirty="0"/>
              <a:t>)  fisp+backbone+smarty+artTemplate+zepto                                   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2" grpId="0" bldLvl="0" animBg="1"/>
      <p:bldP spid="5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560172"/>
            <a:ext cx="9144000" cy="360040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0" y="483518"/>
            <a:ext cx="1214627" cy="504056"/>
          </a:xfrm>
          <a:custGeom>
            <a:avLst/>
            <a:gdLst/>
            <a:ahLst/>
            <a:cxnLst/>
            <a:rect l="l" t="t" r="r" b="b"/>
            <a:pathLst>
              <a:path w="1214627" h="504056">
                <a:moveTo>
                  <a:pt x="0" y="0"/>
                </a:moveTo>
                <a:lnTo>
                  <a:pt x="1043608" y="0"/>
                </a:lnTo>
                <a:lnTo>
                  <a:pt x="1043608" y="81009"/>
                </a:lnTo>
                <a:cubicBezTo>
                  <a:pt x="1138059" y="81009"/>
                  <a:pt x="1214627" y="157577"/>
                  <a:pt x="1214627" y="252028"/>
                </a:cubicBezTo>
                <a:cubicBezTo>
                  <a:pt x="1214627" y="346479"/>
                  <a:pt x="1138059" y="423047"/>
                  <a:pt x="1043608" y="423047"/>
                </a:cubicBezTo>
                <a:lnTo>
                  <a:pt x="1043608" y="504056"/>
                </a:lnTo>
                <a:lnTo>
                  <a:pt x="0" y="504056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800" dirty="0">
                <a:solidFill>
                  <a:sysClr val="windowText" lastClr="000000"/>
                </a:solidFill>
                <a:latin typeface="Agency FB" panose="020B0503020202020204" pitchFamily="34" charset="0"/>
                <a:ea typeface="方正综艺简体" panose="03000509000000000000" pitchFamily="65" charset="-122"/>
              </a:rPr>
              <a:t>02</a:t>
            </a:r>
            <a:endParaRPr lang="zh-CN" altLang="en-US" sz="2800" dirty="0">
              <a:solidFill>
                <a:sysClr val="windowText" lastClr="000000"/>
              </a:solidFill>
              <a:latin typeface="Agency FB" panose="020B0503020202020204" pitchFamily="34" charset="0"/>
              <a:ea typeface="方正综艺简体" panose="03000509000000000000" pitchFamily="65" charset="-122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301730" y="555526"/>
            <a:ext cx="71951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四、</a:t>
            </a:r>
            <a:r>
              <a:rPr lang="en-US" altLang="zh-CN" dirty="0"/>
              <a:t>(</a:t>
            </a:r>
            <a:r>
              <a:rPr lang="zh-CN" altLang="en-US" dirty="0"/>
              <a:t>新</a:t>
            </a:r>
            <a:r>
              <a:rPr lang="en-US" altLang="zh-CN" dirty="0"/>
              <a:t>)  fis3+vue+vuex+vue-router+fetch                                   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2" grpId="0" bldLvl="0" animBg="1"/>
      <p:bldP spid="5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560172"/>
            <a:ext cx="9144000" cy="360040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0" y="483518"/>
            <a:ext cx="1214627" cy="504056"/>
          </a:xfrm>
          <a:custGeom>
            <a:avLst/>
            <a:gdLst/>
            <a:ahLst/>
            <a:cxnLst/>
            <a:rect l="l" t="t" r="r" b="b"/>
            <a:pathLst>
              <a:path w="1214627" h="504056">
                <a:moveTo>
                  <a:pt x="0" y="0"/>
                </a:moveTo>
                <a:lnTo>
                  <a:pt x="1043608" y="0"/>
                </a:lnTo>
                <a:lnTo>
                  <a:pt x="1043608" y="81009"/>
                </a:lnTo>
                <a:cubicBezTo>
                  <a:pt x="1138059" y="81009"/>
                  <a:pt x="1214627" y="157577"/>
                  <a:pt x="1214627" y="252028"/>
                </a:cubicBezTo>
                <a:cubicBezTo>
                  <a:pt x="1214627" y="346479"/>
                  <a:pt x="1138059" y="423047"/>
                  <a:pt x="1043608" y="423047"/>
                </a:cubicBezTo>
                <a:lnTo>
                  <a:pt x="1043608" y="504056"/>
                </a:lnTo>
                <a:lnTo>
                  <a:pt x="0" y="504056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800" dirty="0">
                <a:solidFill>
                  <a:sysClr val="windowText" lastClr="000000"/>
                </a:solidFill>
                <a:latin typeface="Agency FB" panose="020B0503020202020204" pitchFamily="34" charset="0"/>
                <a:ea typeface="方正综艺简体" panose="03000509000000000000" pitchFamily="65" charset="-122"/>
              </a:rPr>
              <a:t>03</a:t>
            </a:r>
            <a:endParaRPr lang="zh-CN" altLang="en-US" sz="2800" dirty="0">
              <a:solidFill>
                <a:sysClr val="windowText" lastClr="000000"/>
              </a:solidFill>
              <a:latin typeface="Agency FB" panose="020B0503020202020204" pitchFamily="34" charset="0"/>
              <a:ea typeface="方正综艺简体" panose="03000509000000000000" pitchFamily="65" charset="-122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301730" y="555526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完善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5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560172"/>
            <a:ext cx="9144000" cy="360040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0" y="483518"/>
            <a:ext cx="1214627" cy="504056"/>
          </a:xfrm>
          <a:custGeom>
            <a:avLst/>
            <a:gdLst/>
            <a:ahLst/>
            <a:cxnLst/>
            <a:rect l="l" t="t" r="r" b="b"/>
            <a:pathLst>
              <a:path w="1214627" h="504056">
                <a:moveTo>
                  <a:pt x="0" y="0"/>
                </a:moveTo>
                <a:lnTo>
                  <a:pt x="1043608" y="0"/>
                </a:lnTo>
                <a:lnTo>
                  <a:pt x="1043608" y="81009"/>
                </a:lnTo>
                <a:cubicBezTo>
                  <a:pt x="1138059" y="81009"/>
                  <a:pt x="1214627" y="157577"/>
                  <a:pt x="1214627" y="252028"/>
                </a:cubicBezTo>
                <a:cubicBezTo>
                  <a:pt x="1214627" y="346479"/>
                  <a:pt x="1138059" y="423047"/>
                  <a:pt x="1043608" y="423047"/>
                </a:cubicBezTo>
                <a:lnTo>
                  <a:pt x="1043608" y="504056"/>
                </a:lnTo>
                <a:lnTo>
                  <a:pt x="0" y="504056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800" dirty="0">
                <a:solidFill>
                  <a:sysClr val="windowText" lastClr="000000"/>
                </a:solidFill>
                <a:latin typeface="Agency FB" panose="020B0503020202020204" pitchFamily="34" charset="0"/>
                <a:ea typeface="方正综艺简体" panose="03000509000000000000" pitchFamily="65" charset="-122"/>
              </a:rPr>
              <a:t>03</a:t>
            </a:r>
            <a:endParaRPr lang="zh-CN" altLang="en-US" sz="2800" dirty="0">
              <a:solidFill>
                <a:sysClr val="windowText" lastClr="000000"/>
              </a:solidFill>
              <a:latin typeface="Agency FB" panose="020B0503020202020204" pitchFamily="34" charset="0"/>
              <a:ea typeface="方正综艺简体" panose="03000509000000000000" pitchFamily="65" charset="-122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301730" y="555526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前行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2" grpId="0" bldLvl="0" animBg="1"/>
      <p:bldP spid="5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034"/>
            <a:ext cx="3655181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560172"/>
            <a:ext cx="9144000" cy="360040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0" y="483518"/>
            <a:ext cx="1214627" cy="504056"/>
          </a:xfrm>
          <a:custGeom>
            <a:avLst/>
            <a:gdLst/>
            <a:ahLst/>
            <a:cxnLst/>
            <a:rect l="l" t="t" r="r" b="b"/>
            <a:pathLst>
              <a:path w="1214627" h="504056">
                <a:moveTo>
                  <a:pt x="0" y="0"/>
                </a:moveTo>
                <a:lnTo>
                  <a:pt x="1043608" y="0"/>
                </a:lnTo>
                <a:lnTo>
                  <a:pt x="1043608" y="81009"/>
                </a:lnTo>
                <a:cubicBezTo>
                  <a:pt x="1138059" y="81009"/>
                  <a:pt x="1214627" y="157577"/>
                  <a:pt x="1214627" y="252028"/>
                </a:cubicBezTo>
                <a:cubicBezTo>
                  <a:pt x="1214627" y="346479"/>
                  <a:pt x="1138059" y="423047"/>
                  <a:pt x="1043608" y="423047"/>
                </a:cubicBezTo>
                <a:lnTo>
                  <a:pt x="1043608" y="504056"/>
                </a:lnTo>
                <a:lnTo>
                  <a:pt x="0" y="504056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ysClr val="windowText" lastClr="000000"/>
                </a:solidFill>
                <a:latin typeface="Agency FB" panose="020B0503020202020204" pitchFamily="34" charset="0"/>
                <a:ea typeface="方正综艺简体" panose="03000509000000000000" pitchFamily="65" charset="-122"/>
              </a:rPr>
              <a:t>01</a:t>
            </a:r>
            <a:endParaRPr lang="zh-CN" altLang="en-US" sz="2800" dirty="0">
              <a:solidFill>
                <a:sysClr val="windowText" lastClr="000000"/>
              </a:solidFill>
              <a:latin typeface="Agency FB" panose="020B0503020202020204" pitchFamily="34" charset="0"/>
              <a:ea typeface="方正综艺简体" panose="03000509000000000000" pitchFamily="65" charset="-122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301730" y="555526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一、从静态走向动态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5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4"/>
            <a:ext cx="7886700" cy="43588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560172"/>
            <a:ext cx="9144000" cy="360040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0" y="483518"/>
            <a:ext cx="1214627" cy="504056"/>
          </a:xfrm>
          <a:custGeom>
            <a:avLst/>
            <a:gdLst/>
            <a:ahLst/>
            <a:cxnLst/>
            <a:rect l="l" t="t" r="r" b="b"/>
            <a:pathLst>
              <a:path w="1214627" h="504056">
                <a:moveTo>
                  <a:pt x="0" y="0"/>
                </a:moveTo>
                <a:lnTo>
                  <a:pt x="1043608" y="0"/>
                </a:lnTo>
                <a:lnTo>
                  <a:pt x="1043608" y="81009"/>
                </a:lnTo>
                <a:cubicBezTo>
                  <a:pt x="1138059" y="81009"/>
                  <a:pt x="1214627" y="157577"/>
                  <a:pt x="1214627" y="252028"/>
                </a:cubicBezTo>
                <a:cubicBezTo>
                  <a:pt x="1214627" y="346479"/>
                  <a:pt x="1138059" y="423047"/>
                  <a:pt x="1043608" y="423047"/>
                </a:cubicBezTo>
                <a:lnTo>
                  <a:pt x="1043608" y="504056"/>
                </a:lnTo>
                <a:lnTo>
                  <a:pt x="0" y="504056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ysClr val="windowText" lastClr="000000"/>
                </a:solidFill>
                <a:latin typeface="Agency FB" panose="020B0503020202020204" pitchFamily="34" charset="0"/>
                <a:ea typeface="方正综艺简体" panose="03000509000000000000" pitchFamily="65" charset="-122"/>
              </a:rPr>
              <a:t>01</a:t>
            </a:r>
            <a:endParaRPr lang="zh-CN" altLang="en-US" sz="2800" dirty="0">
              <a:solidFill>
                <a:sysClr val="windowText" lastClr="000000"/>
              </a:solidFill>
              <a:latin typeface="Agency FB" panose="020B0503020202020204" pitchFamily="34" charset="0"/>
              <a:ea typeface="方正综艺简体" panose="03000509000000000000" pitchFamily="65" charset="-122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301730" y="555526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一、从静态走向动态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2" grpId="0" bldLvl="0" animBg="1"/>
      <p:bldP spid="5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560172"/>
            <a:ext cx="9144000" cy="360040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0" y="483518"/>
            <a:ext cx="1214627" cy="504056"/>
          </a:xfrm>
          <a:custGeom>
            <a:avLst/>
            <a:gdLst/>
            <a:ahLst/>
            <a:cxnLst/>
            <a:rect l="l" t="t" r="r" b="b"/>
            <a:pathLst>
              <a:path w="1214627" h="504056">
                <a:moveTo>
                  <a:pt x="0" y="0"/>
                </a:moveTo>
                <a:lnTo>
                  <a:pt x="1043608" y="0"/>
                </a:lnTo>
                <a:lnTo>
                  <a:pt x="1043608" y="81009"/>
                </a:lnTo>
                <a:cubicBezTo>
                  <a:pt x="1138059" y="81009"/>
                  <a:pt x="1214627" y="157577"/>
                  <a:pt x="1214627" y="252028"/>
                </a:cubicBezTo>
                <a:cubicBezTo>
                  <a:pt x="1214627" y="346479"/>
                  <a:pt x="1138059" y="423047"/>
                  <a:pt x="1043608" y="423047"/>
                </a:cubicBezTo>
                <a:lnTo>
                  <a:pt x="1043608" y="504056"/>
                </a:lnTo>
                <a:lnTo>
                  <a:pt x="0" y="504056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ysClr val="windowText" lastClr="000000"/>
                </a:solidFill>
                <a:latin typeface="Agency FB" panose="020B0503020202020204" pitchFamily="34" charset="0"/>
                <a:ea typeface="方正综艺简体" panose="03000509000000000000" pitchFamily="65" charset="-122"/>
              </a:rPr>
              <a:t>01</a:t>
            </a:r>
            <a:endParaRPr lang="zh-CN" altLang="en-US" sz="2800" dirty="0">
              <a:solidFill>
                <a:sysClr val="windowText" lastClr="000000"/>
              </a:solidFill>
              <a:latin typeface="Agency FB" panose="020B0503020202020204" pitchFamily="34" charset="0"/>
              <a:ea typeface="方正综艺简体" panose="03000509000000000000" pitchFamily="65" charset="-122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301730" y="555526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二、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从后端走向前端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2" grpId="0" bldLvl="0" animBg="1"/>
      <p:bldP spid="5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560172"/>
            <a:ext cx="9144000" cy="360040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0" y="483518"/>
            <a:ext cx="1214627" cy="504056"/>
          </a:xfrm>
          <a:custGeom>
            <a:avLst/>
            <a:gdLst/>
            <a:ahLst/>
            <a:cxnLst/>
            <a:rect l="l" t="t" r="r" b="b"/>
            <a:pathLst>
              <a:path w="1214627" h="504056">
                <a:moveTo>
                  <a:pt x="0" y="0"/>
                </a:moveTo>
                <a:lnTo>
                  <a:pt x="1043608" y="0"/>
                </a:lnTo>
                <a:lnTo>
                  <a:pt x="1043608" y="81009"/>
                </a:lnTo>
                <a:cubicBezTo>
                  <a:pt x="1138059" y="81009"/>
                  <a:pt x="1214627" y="157577"/>
                  <a:pt x="1214627" y="252028"/>
                </a:cubicBezTo>
                <a:cubicBezTo>
                  <a:pt x="1214627" y="346479"/>
                  <a:pt x="1138059" y="423047"/>
                  <a:pt x="1043608" y="423047"/>
                </a:cubicBezTo>
                <a:lnTo>
                  <a:pt x="1043608" y="504056"/>
                </a:lnTo>
                <a:lnTo>
                  <a:pt x="0" y="504056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ysClr val="windowText" lastClr="000000"/>
                </a:solidFill>
                <a:latin typeface="Agency FB" panose="020B0503020202020204" pitchFamily="34" charset="0"/>
                <a:ea typeface="方正综艺简体" panose="03000509000000000000" pitchFamily="65" charset="-122"/>
              </a:rPr>
              <a:t>01</a:t>
            </a:r>
            <a:endParaRPr lang="zh-CN" altLang="en-US" sz="2800" dirty="0">
              <a:solidFill>
                <a:sysClr val="windowText" lastClr="000000"/>
              </a:solidFill>
              <a:latin typeface="Agency FB" panose="020B0503020202020204" pitchFamily="34" charset="0"/>
              <a:ea typeface="方正综艺简体" panose="03000509000000000000" pitchFamily="65" charset="-122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301730" y="555526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从前端走向全端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2" grpId="0" bldLvl="0" animBg="1"/>
      <p:bldP spid="5" grpId="0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560172"/>
            <a:ext cx="9144000" cy="360040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0" y="483518"/>
            <a:ext cx="1214627" cy="504056"/>
          </a:xfrm>
          <a:custGeom>
            <a:avLst/>
            <a:gdLst/>
            <a:ahLst/>
            <a:cxnLst/>
            <a:rect l="l" t="t" r="r" b="b"/>
            <a:pathLst>
              <a:path w="1214627" h="504056">
                <a:moveTo>
                  <a:pt x="0" y="0"/>
                </a:moveTo>
                <a:lnTo>
                  <a:pt x="1043608" y="0"/>
                </a:lnTo>
                <a:lnTo>
                  <a:pt x="1043608" y="81009"/>
                </a:lnTo>
                <a:cubicBezTo>
                  <a:pt x="1138059" y="81009"/>
                  <a:pt x="1214627" y="157577"/>
                  <a:pt x="1214627" y="252028"/>
                </a:cubicBezTo>
                <a:cubicBezTo>
                  <a:pt x="1214627" y="346479"/>
                  <a:pt x="1138059" y="423047"/>
                  <a:pt x="1043608" y="423047"/>
                </a:cubicBezTo>
                <a:lnTo>
                  <a:pt x="1043608" y="504056"/>
                </a:lnTo>
                <a:lnTo>
                  <a:pt x="0" y="504056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800" dirty="0">
                <a:solidFill>
                  <a:sysClr val="windowText" lastClr="000000"/>
                </a:solidFill>
                <a:latin typeface="Agency FB" panose="020B0503020202020204" pitchFamily="34" charset="0"/>
                <a:ea typeface="方正综艺简体" panose="03000509000000000000" pitchFamily="65" charset="-122"/>
              </a:rPr>
              <a:t>02</a:t>
            </a:r>
            <a:endParaRPr lang="zh-CN" altLang="en-US" sz="2800" dirty="0">
              <a:solidFill>
                <a:sysClr val="windowText" lastClr="000000"/>
              </a:solidFill>
              <a:latin typeface="Agency FB" panose="020B0503020202020204" pitchFamily="34" charset="0"/>
              <a:ea typeface="方正综艺简体" panose="03000509000000000000" pitchFamily="65" charset="-122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301730" y="555526"/>
            <a:ext cx="22142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一、混合开发</a:t>
            </a:r>
            <a:r>
              <a:rPr lang="en-US" altLang="zh-CN" dirty="0"/>
              <a:t>---JSP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2" grpId="0" bldLvl="0" animBg="1"/>
      <p:bldP spid="5" grpId="0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560172"/>
            <a:ext cx="9144000" cy="360040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0" y="483518"/>
            <a:ext cx="1214627" cy="504056"/>
          </a:xfrm>
          <a:custGeom>
            <a:avLst/>
            <a:gdLst/>
            <a:ahLst/>
            <a:cxnLst/>
            <a:rect l="l" t="t" r="r" b="b"/>
            <a:pathLst>
              <a:path w="1214627" h="504056">
                <a:moveTo>
                  <a:pt x="0" y="0"/>
                </a:moveTo>
                <a:lnTo>
                  <a:pt x="1043608" y="0"/>
                </a:lnTo>
                <a:lnTo>
                  <a:pt x="1043608" y="81009"/>
                </a:lnTo>
                <a:cubicBezTo>
                  <a:pt x="1138059" y="81009"/>
                  <a:pt x="1214627" y="157577"/>
                  <a:pt x="1214627" y="252028"/>
                </a:cubicBezTo>
                <a:cubicBezTo>
                  <a:pt x="1214627" y="346479"/>
                  <a:pt x="1138059" y="423047"/>
                  <a:pt x="1043608" y="423047"/>
                </a:cubicBezTo>
                <a:lnTo>
                  <a:pt x="1043608" y="504056"/>
                </a:lnTo>
                <a:lnTo>
                  <a:pt x="0" y="504056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800" dirty="0">
                <a:solidFill>
                  <a:sysClr val="windowText" lastClr="000000"/>
                </a:solidFill>
                <a:latin typeface="Agency FB" panose="020B0503020202020204" pitchFamily="34" charset="0"/>
                <a:ea typeface="方正综艺简体" panose="03000509000000000000" pitchFamily="65" charset="-122"/>
              </a:rPr>
              <a:t>02</a:t>
            </a:r>
            <a:endParaRPr lang="zh-CN" altLang="en-US" sz="2800" dirty="0">
              <a:solidFill>
                <a:sysClr val="windowText" lastClr="000000"/>
              </a:solidFill>
              <a:latin typeface="Agency FB" panose="020B0503020202020204" pitchFamily="34" charset="0"/>
              <a:ea typeface="方正综艺简体" panose="03000509000000000000" pitchFamily="65" charset="-122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301730" y="555526"/>
            <a:ext cx="25171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二、基于</a:t>
            </a:r>
            <a:r>
              <a:rPr lang="en-US" altLang="zh-CN" dirty="0"/>
              <a:t>JQ</a:t>
            </a:r>
            <a:r>
              <a:rPr lang="zh-CN" altLang="en-US" dirty="0"/>
              <a:t>的页面开发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2" grpId="0" bldLvl="0" animBg="1"/>
      <p:bldP spid="5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560172"/>
            <a:ext cx="9144000" cy="360040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0" y="483518"/>
            <a:ext cx="1214627" cy="504056"/>
          </a:xfrm>
          <a:custGeom>
            <a:avLst/>
            <a:gdLst/>
            <a:ahLst/>
            <a:cxnLst/>
            <a:rect l="l" t="t" r="r" b="b"/>
            <a:pathLst>
              <a:path w="1214627" h="504056">
                <a:moveTo>
                  <a:pt x="0" y="0"/>
                </a:moveTo>
                <a:lnTo>
                  <a:pt x="1043608" y="0"/>
                </a:lnTo>
                <a:lnTo>
                  <a:pt x="1043608" y="81009"/>
                </a:lnTo>
                <a:cubicBezTo>
                  <a:pt x="1138059" y="81009"/>
                  <a:pt x="1214627" y="157577"/>
                  <a:pt x="1214627" y="252028"/>
                </a:cubicBezTo>
                <a:cubicBezTo>
                  <a:pt x="1214627" y="346479"/>
                  <a:pt x="1138059" y="423047"/>
                  <a:pt x="1043608" y="423047"/>
                </a:cubicBezTo>
                <a:lnTo>
                  <a:pt x="1043608" y="504056"/>
                </a:lnTo>
                <a:lnTo>
                  <a:pt x="0" y="504056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ysClr val="windowText" lastClr="000000"/>
                </a:solidFill>
                <a:latin typeface="Agency FB" panose="020B0503020202020204" pitchFamily="34" charset="0"/>
                <a:ea typeface="方正综艺简体" panose="03000509000000000000" pitchFamily="65" charset="-122"/>
              </a:rPr>
              <a:t>01</a:t>
            </a:r>
            <a:endParaRPr lang="zh-CN" altLang="en-US" sz="2800" dirty="0">
              <a:solidFill>
                <a:sysClr val="windowText" lastClr="000000"/>
              </a:solidFill>
              <a:latin typeface="Agency FB" panose="020B0503020202020204" pitchFamily="34" charset="0"/>
              <a:ea typeface="方正综艺简体" panose="03000509000000000000" pitchFamily="65" charset="-122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301730" y="555526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二、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从后端走向前端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2" grpId="0" bldLvl="0" animBg="1"/>
      <p:bldP spid="5" grpId="0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560172"/>
            <a:ext cx="9144000" cy="360040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0" y="483518"/>
            <a:ext cx="1214627" cy="504056"/>
          </a:xfrm>
          <a:custGeom>
            <a:avLst/>
            <a:gdLst/>
            <a:ahLst/>
            <a:cxnLst/>
            <a:rect l="l" t="t" r="r" b="b"/>
            <a:pathLst>
              <a:path w="1214627" h="504056">
                <a:moveTo>
                  <a:pt x="0" y="0"/>
                </a:moveTo>
                <a:lnTo>
                  <a:pt x="1043608" y="0"/>
                </a:lnTo>
                <a:lnTo>
                  <a:pt x="1043608" y="81009"/>
                </a:lnTo>
                <a:cubicBezTo>
                  <a:pt x="1138059" y="81009"/>
                  <a:pt x="1214627" y="157577"/>
                  <a:pt x="1214627" y="252028"/>
                </a:cubicBezTo>
                <a:cubicBezTo>
                  <a:pt x="1214627" y="346479"/>
                  <a:pt x="1138059" y="423047"/>
                  <a:pt x="1043608" y="423047"/>
                </a:cubicBezTo>
                <a:lnTo>
                  <a:pt x="1043608" y="504056"/>
                </a:lnTo>
                <a:lnTo>
                  <a:pt x="0" y="504056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800" dirty="0">
                <a:solidFill>
                  <a:sysClr val="windowText" lastClr="000000"/>
                </a:solidFill>
                <a:latin typeface="Agency FB" panose="020B0503020202020204" pitchFamily="34" charset="0"/>
                <a:ea typeface="方正综艺简体" panose="03000509000000000000" pitchFamily="65" charset="-122"/>
              </a:rPr>
              <a:t>02</a:t>
            </a:r>
            <a:endParaRPr lang="zh-CN" altLang="en-US" sz="2800" dirty="0">
              <a:solidFill>
                <a:sysClr val="windowText" lastClr="000000"/>
              </a:solidFill>
              <a:latin typeface="Agency FB" panose="020B0503020202020204" pitchFamily="34" charset="0"/>
              <a:ea typeface="方正综艺简体" panose="03000509000000000000" pitchFamily="65" charset="-122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301730" y="555526"/>
            <a:ext cx="24415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三、</a:t>
            </a:r>
            <a:r>
              <a:rPr lang="en-US" altLang="zh-CN" dirty="0"/>
              <a:t>Gulp+JQ(zepto) 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2" grpId="0" bldLvl="0" animBg="1"/>
      <p:bldP spid="5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560172"/>
            <a:ext cx="9144000" cy="360040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0" y="483518"/>
            <a:ext cx="1214627" cy="504056"/>
          </a:xfrm>
          <a:custGeom>
            <a:avLst/>
            <a:gdLst/>
            <a:ahLst/>
            <a:cxnLst/>
            <a:rect l="l" t="t" r="r" b="b"/>
            <a:pathLst>
              <a:path w="1214627" h="504056">
                <a:moveTo>
                  <a:pt x="0" y="0"/>
                </a:moveTo>
                <a:lnTo>
                  <a:pt x="1043608" y="0"/>
                </a:lnTo>
                <a:lnTo>
                  <a:pt x="1043608" y="81009"/>
                </a:lnTo>
                <a:cubicBezTo>
                  <a:pt x="1138059" y="81009"/>
                  <a:pt x="1214627" y="157577"/>
                  <a:pt x="1214627" y="252028"/>
                </a:cubicBezTo>
                <a:cubicBezTo>
                  <a:pt x="1214627" y="346479"/>
                  <a:pt x="1138059" y="423047"/>
                  <a:pt x="1043608" y="423047"/>
                </a:cubicBezTo>
                <a:lnTo>
                  <a:pt x="1043608" y="504056"/>
                </a:lnTo>
                <a:lnTo>
                  <a:pt x="0" y="504056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800" dirty="0">
                <a:solidFill>
                  <a:sysClr val="windowText" lastClr="000000"/>
                </a:solidFill>
                <a:latin typeface="Agency FB" panose="020B0503020202020204" pitchFamily="34" charset="0"/>
                <a:ea typeface="方正综艺简体" panose="03000509000000000000" pitchFamily="65" charset="-122"/>
              </a:rPr>
              <a:t>02</a:t>
            </a:r>
            <a:endParaRPr lang="zh-CN" altLang="en-US" sz="2800" dirty="0">
              <a:solidFill>
                <a:sysClr val="windowText" lastClr="000000"/>
              </a:solidFill>
              <a:latin typeface="Agency FB" panose="020B0503020202020204" pitchFamily="34" charset="0"/>
              <a:ea typeface="方正综艺简体" panose="03000509000000000000" pitchFamily="65" charset="-122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301730" y="555526"/>
            <a:ext cx="1786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三、</a:t>
            </a:r>
            <a:r>
              <a:rPr lang="en-US" altLang="zh-CN" dirty="0"/>
              <a:t>Gulp+vue 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2" grpId="0" bldLvl="0" animBg="1"/>
      <p:bldP spid="5" grpId="0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560172"/>
            <a:ext cx="9144000" cy="360040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0" y="483518"/>
            <a:ext cx="1214627" cy="504056"/>
          </a:xfrm>
          <a:custGeom>
            <a:avLst/>
            <a:gdLst/>
            <a:ahLst/>
            <a:cxnLst/>
            <a:rect l="l" t="t" r="r" b="b"/>
            <a:pathLst>
              <a:path w="1214627" h="504056">
                <a:moveTo>
                  <a:pt x="0" y="0"/>
                </a:moveTo>
                <a:lnTo>
                  <a:pt x="1043608" y="0"/>
                </a:lnTo>
                <a:lnTo>
                  <a:pt x="1043608" y="81009"/>
                </a:lnTo>
                <a:cubicBezTo>
                  <a:pt x="1138059" y="81009"/>
                  <a:pt x="1214627" y="157577"/>
                  <a:pt x="1214627" y="252028"/>
                </a:cubicBezTo>
                <a:cubicBezTo>
                  <a:pt x="1214627" y="346479"/>
                  <a:pt x="1138059" y="423047"/>
                  <a:pt x="1043608" y="423047"/>
                </a:cubicBezTo>
                <a:lnTo>
                  <a:pt x="1043608" y="504056"/>
                </a:lnTo>
                <a:lnTo>
                  <a:pt x="0" y="504056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800" dirty="0">
                <a:solidFill>
                  <a:sysClr val="windowText" lastClr="000000"/>
                </a:solidFill>
                <a:latin typeface="Agency FB" panose="020B0503020202020204" pitchFamily="34" charset="0"/>
                <a:ea typeface="方正综艺简体" panose="03000509000000000000" pitchFamily="65" charset="-122"/>
              </a:rPr>
              <a:t>02</a:t>
            </a:r>
            <a:endParaRPr lang="zh-CN" altLang="en-US" sz="2800" dirty="0">
              <a:solidFill>
                <a:sysClr val="windowText" lastClr="000000"/>
              </a:solidFill>
              <a:latin typeface="Agency FB" panose="020B0503020202020204" pitchFamily="34" charset="0"/>
              <a:ea typeface="方正综艺简体" panose="03000509000000000000" pitchFamily="65" charset="-122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301730" y="555526"/>
            <a:ext cx="49587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四、</a:t>
            </a:r>
            <a:r>
              <a:rPr lang="en-US" altLang="zh-CN" dirty="0"/>
              <a:t>webpack+vue+vuex+vue-router+axios 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2" grpId="0" bldLvl="0" animBg="1"/>
      <p:bldP spid="5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560172"/>
            <a:ext cx="9144000" cy="360040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0" y="483518"/>
            <a:ext cx="1214627" cy="504056"/>
          </a:xfrm>
          <a:custGeom>
            <a:avLst/>
            <a:gdLst/>
            <a:ahLst/>
            <a:cxnLst/>
            <a:rect l="l" t="t" r="r" b="b"/>
            <a:pathLst>
              <a:path w="1214627" h="504056">
                <a:moveTo>
                  <a:pt x="0" y="0"/>
                </a:moveTo>
                <a:lnTo>
                  <a:pt x="1043608" y="0"/>
                </a:lnTo>
                <a:lnTo>
                  <a:pt x="1043608" y="81009"/>
                </a:lnTo>
                <a:cubicBezTo>
                  <a:pt x="1138059" y="81009"/>
                  <a:pt x="1214627" y="157577"/>
                  <a:pt x="1214627" y="252028"/>
                </a:cubicBezTo>
                <a:cubicBezTo>
                  <a:pt x="1214627" y="346479"/>
                  <a:pt x="1138059" y="423047"/>
                  <a:pt x="1043608" y="423047"/>
                </a:cubicBezTo>
                <a:lnTo>
                  <a:pt x="1043608" y="504056"/>
                </a:lnTo>
                <a:lnTo>
                  <a:pt x="0" y="504056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800" dirty="0">
                <a:solidFill>
                  <a:sysClr val="windowText" lastClr="000000"/>
                </a:solidFill>
                <a:latin typeface="Agency FB" panose="020B0503020202020204" pitchFamily="34" charset="0"/>
                <a:ea typeface="方正综艺简体" panose="03000509000000000000" pitchFamily="65" charset="-122"/>
              </a:rPr>
              <a:t>02</a:t>
            </a:r>
            <a:endParaRPr lang="zh-CN" altLang="en-US" sz="2800" dirty="0">
              <a:solidFill>
                <a:sysClr val="windowText" lastClr="000000"/>
              </a:solidFill>
              <a:latin typeface="Agency FB" panose="020B0503020202020204" pitchFamily="34" charset="0"/>
              <a:ea typeface="方正综艺简体" panose="03000509000000000000" pitchFamily="65" charset="-122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301730" y="555526"/>
            <a:ext cx="8338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四、</a:t>
            </a:r>
            <a:r>
              <a:rPr lang="en-US" altLang="zh-CN" dirty="0"/>
              <a:t>(</a:t>
            </a:r>
            <a:r>
              <a:rPr lang="zh-CN" altLang="en-US" dirty="0"/>
              <a:t>旧</a:t>
            </a:r>
            <a:r>
              <a:rPr lang="en-US" altLang="zh-CN" dirty="0"/>
              <a:t>)  fisp+backbone+smarty+artTemplate+zepto                                   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2" grpId="0" bldLvl="0" animBg="1"/>
      <p:bldP spid="5" grpId="0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560172"/>
            <a:ext cx="9144000" cy="360040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0" y="483518"/>
            <a:ext cx="1214627" cy="504056"/>
          </a:xfrm>
          <a:custGeom>
            <a:avLst/>
            <a:gdLst/>
            <a:ahLst/>
            <a:cxnLst/>
            <a:rect l="l" t="t" r="r" b="b"/>
            <a:pathLst>
              <a:path w="1214627" h="504056">
                <a:moveTo>
                  <a:pt x="0" y="0"/>
                </a:moveTo>
                <a:lnTo>
                  <a:pt x="1043608" y="0"/>
                </a:lnTo>
                <a:lnTo>
                  <a:pt x="1043608" y="81009"/>
                </a:lnTo>
                <a:cubicBezTo>
                  <a:pt x="1138059" y="81009"/>
                  <a:pt x="1214627" y="157577"/>
                  <a:pt x="1214627" y="252028"/>
                </a:cubicBezTo>
                <a:cubicBezTo>
                  <a:pt x="1214627" y="346479"/>
                  <a:pt x="1138059" y="423047"/>
                  <a:pt x="1043608" y="423047"/>
                </a:cubicBezTo>
                <a:lnTo>
                  <a:pt x="1043608" y="504056"/>
                </a:lnTo>
                <a:lnTo>
                  <a:pt x="0" y="504056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800" dirty="0">
                <a:solidFill>
                  <a:sysClr val="windowText" lastClr="000000"/>
                </a:solidFill>
                <a:latin typeface="Agency FB" panose="020B0503020202020204" pitchFamily="34" charset="0"/>
                <a:ea typeface="方正综艺简体" panose="03000509000000000000" pitchFamily="65" charset="-122"/>
              </a:rPr>
              <a:t>02</a:t>
            </a:r>
            <a:endParaRPr lang="zh-CN" altLang="en-US" sz="2800" dirty="0">
              <a:solidFill>
                <a:sysClr val="windowText" lastClr="000000"/>
              </a:solidFill>
              <a:latin typeface="Agency FB" panose="020B0503020202020204" pitchFamily="34" charset="0"/>
              <a:ea typeface="方正综艺简体" panose="03000509000000000000" pitchFamily="65" charset="-122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301730" y="555526"/>
            <a:ext cx="71951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四、</a:t>
            </a:r>
            <a:r>
              <a:rPr lang="en-US" altLang="zh-CN" dirty="0"/>
              <a:t>(</a:t>
            </a:r>
            <a:r>
              <a:rPr lang="zh-CN" altLang="en-US" dirty="0"/>
              <a:t>新</a:t>
            </a:r>
            <a:r>
              <a:rPr lang="en-US" altLang="zh-CN" dirty="0"/>
              <a:t>)  fis3+vue+vuex+vue-router+fetch                                   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2" grpId="0" bldLvl="0" animBg="1"/>
      <p:bldP spid="5" grpId="0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560172"/>
            <a:ext cx="9144000" cy="360040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0" y="483518"/>
            <a:ext cx="1214627" cy="504056"/>
          </a:xfrm>
          <a:custGeom>
            <a:avLst/>
            <a:gdLst/>
            <a:ahLst/>
            <a:cxnLst/>
            <a:rect l="l" t="t" r="r" b="b"/>
            <a:pathLst>
              <a:path w="1214627" h="504056">
                <a:moveTo>
                  <a:pt x="0" y="0"/>
                </a:moveTo>
                <a:lnTo>
                  <a:pt x="1043608" y="0"/>
                </a:lnTo>
                <a:lnTo>
                  <a:pt x="1043608" y="81009"/>
                </a:lnTo>
                <a:cubicBezTo>
                  <a:pt x="1138059" y="81009"/>
                  <a:pt x="1214627" y="157577"/>
                  <a:pt x="1214627" y="252028"/>
                </a:cubicBezTo>
                <a:cubicBezTo>
                  <a:pt x="1214627" y="346479"/>
                  <a:pt x="1138059" y="423047"/>
                  <a:pt x="1043608" y="423047"/>
                </a:cubicBezTo>
                <a:lnTo>
                  <a:pt x="1043608" y="504056"/>
                </a:lnTo>
                <a:lnTo>
                  <a:pt x="0" y="504056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800" dirty="0">
                <a:solidFill>
                  <a:sysClr val="windowText" lastClr="000000"/>
                </a:solidFill>
                <a:latin typeface="Agency FB" panose="020B0503020202020204" pitchFamily="34" charset="0"/>
                <a:ea typeface="方正综艺简体" panose="03000509000000000000" pitchFamily="65" charset="-122"/>
              </a:rPr>
              <a:t>03</a:t>
            </a:r>
            <a:endParaRPr lang="zh-CN" altLang="en-US" sz="2800" dirty="0">
              <a:solidFill>
                <a:sysClr val="windowText" lastClr="000000"/>
              </a:solidFill>
              <a:latin typeface="Agency FB" panose="020B0503020202020204" pitchFamily="34" charset="0"/>
              <a:ea typeface="方正综艺简体" panose="03000509000000000000" pitchFamily="65" charset="-122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301730" y="555526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完善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2" grpId="0" bldLvl="0" animBg="1"/>
      <p:bldP spid="5" grpId="0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560172"/>
            <a:ext cx="9144000" cy="360040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0" y="483518"/>
            <a:ext cx="1214627" cy="504056"/>
          </a:xfrm>
          <a:custGeom>
            <a:avLst/>
            <a:gdLst/>
            <a:ahLst/>
            <a:cxnLst/>
            <a:rect l="l" t="t" r="r" b="b"/>
            <a:pathLst>
              <a:path w="1214627" h="504056">
                <a:moveTo>
                  <a:pt x="0" y="0"/>
                </a:moveTo>
                <a:lnTo>
                  <a:pt x="1043608" y="0"/>
                </a:lnTo>
                <a:lnTo>
                  <a:pt x="1043608" y="81009"/>
                </a:lnTo>
                <a:cubicBezTo>
                  <a:pt x="1138059" y="81009"/>
                  <a:pt x="1214627" y="157577"/>
                  <a:pt x="1214627" y="252028"/>
                </a:cubicBezTo>
                <a:cubicBezTo>
                  <a:pt x="1214627" y="346479"/>
                  <a:pt x="1138059" y="423047"/>
                  <a:pt x="1043608" y="423047"/>
                </a:cubicBezTo>
                <a:lnTo>
                  <a:pt x="1043608" y="504056"/>
                </a:lnTo>
                <a:lnTo>
                  <a:pt x="0" y="504056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800" dirty="0">
                <a:solidFill>
                  <a:sysClr val="windowText" lastClr="000000"/>
                </a:solidFill>
                <a:latin typeface="Agency FB" panose="020B0503020202020204" pitchFamily="34" charset="0"/>
                <a:ea typeface="方正综艺简体" panose="03000509000000000000" pitchFamily="65" charset="-122"/>
              </a:rPr>
              <a:t>03</a:t>
            </a:r>
            <a:endParaRPr lang="zh-CN" altLang="en-US" sz="2800" dirty="0">
              <a:solidFill>
                <a:sysClr val="windowText" lastClr="000000"/>
              </a:solidFill>
              <a:latin typeface="Agency FB" panose="020B0503020202020204" pitchFamily="34" charset="0"/>
              <a:ea typeface="方正综艺简体" panose="03000509000000000000" pitchFamily="65" charset="-122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301730" y="555526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前行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2" grpId="0" bldLvl="0" animBg="1"/>
      <p:bldP spid="5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560172"/>
            <a:ext cx="9144000" cy="360040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0" y="483518"/>
            <a:ext cx="1214627" cy="504056"/>
          </a:xfrm>
          <a:custGeom>
            <a:avLst/>
            <a:gdLst/>
            <a:ahLst/>
            <a:cxnLst/>
            <a:rect l="l" t="t" r="r" b="b"/>
            <a:pathLst>
              <a:path w="1214627" h="504056">
                <a:moveTo>
                  <a:pt x="0" y="0"/>
                </a:moveTo>
                <a:lnTo>
                  <a:pt x="1043608" y="0"/>
                </a:lnTo>
                <a:lnTo>
                  <a:pt x="1043608" y="81009"/>
                </a:lnTo>
                <a:cubicBezTo>
                  <a:pt x="1138059" y="81009"/>
                  <a:pt x="1214627" y="157577"/>
                  <a:pt x="1214627" y="252028"/>
                </a:cubicBezTo>
                <a:cubicBezTo>
                  <a:pt x="1214627" y="346479"/>
                  <a:pt x="1138059" y="423047"/>
                  <a:pt x="1043608" y="423047"/>
                </a:cubicBezTo>
                <a:lnTo>
                  <a:pt x="1043608" y="504056"/>
                </a:lnTo>
                <a:lnTo>
                  <a:pt x="0" y="504056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ysClr val="windowText" lastClr="000000"/>
                </a:solidFill>
                <a:latin typeface="Agency FB" panose="020B0503020202020204" pitchFamily="34" charset="0"/>
                <a:ea typeface="方正综艺简体" panose="03000509000000000000" pitchFamily="65" charset="-122"/>
              </a:rPr>
              <a:t>01</a:t>
            </a:r>
            <a:endParaRPr lang="zh-CN" altLang="en-US" sz="2800" dirty="0">
              <a:solidFill>
                <a:sysClr val="windowText" lastClr="000000"/>
              </a:solidFill>
              <a:latin typeface="Agency FB" panose="020B0503020202020204" pitchFamily="34" charset="0"/>
              <a:ea typeface="方正综艺简体" panose="03000509000000000000" pitchFamily="65" charset="-122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301730" y="555526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从前端走向全端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2" grpId="0" bldLvl="0" animBg="1"/>
      <p:bldP spid="5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560172"/>
            <a:ext cx="9144000" cy="360040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0" y="483518"/>
            <a:ext cx="1214627" cy="504056"/>
          </a:xfrm>
          <a:custGeom>
            <a:avLst/>
            <a:gdLst/>
            <a:ahLst/>
            <a:cxnLst/>
            <a:rect l="l" t="t" r="r" b="b"/>
            <a:pathLst>
              <a:path w="1214627" h="504056">
                <a:moveTo>
                  <a:pt x="0" y="0"/>
                </a:moveTo>
                <a:lnTo>
                  <a:pt x="1043608" y="0"/>
                </a:lnTo>
                <a:lnTo>
                  <a:pt x="1043608" y="81009"/>
                </a:lnTo>
                <a:cubicBezTo>
                  <a:pt x="1138059" y="81009"/>
                  <a:pt x="1214627" y="157577"/>
                  <a:pt x="1214627" y="252028"/>
                </a:cubicBezTo>
                <a:cubicBezTo>
                  <a:pt x="1214627" y="346479"/>
                  <a:pt x="1138059" y="423047"/>
                  <a:pt x="1043608" y="423047"/>
                </a:cubicBezTo>
                <a:lnTo>
                  <a:pt x="1043608" y="504056"/>
                </a:lnTo>
                <a:lnTo>
                  <a:pt x="0" y="504056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800" dirty="0">
                <a:solidFill>
                  <a:sysClr val="windowText" lastClr="000000"/>
                </a:solidFill>
                <a:latin typeface="Agency FB" panose="020B0503020202020204" pitchFamily="34" charset="0"/>
                <a:ea typeface="方正综艺简体" panose="03000509000000000000" pitchFamily="65" charset="-122"/>
              </a:rPr>
              <a:t>02</a:t>
            </a:r>
            <a:endParaRPr lang="zh-CN" altLang="en-US" sz="2800" dirty="0">
              <a:solidFill>
                <a:sysClr val="windowText" lastClr="000000"/>
              </a:solidFill>
              <a:latin typeface="Agency FB" panose="020B0503020202020204" pitchFamily="34" charset="0"/>
              <a:ea typeface="方正综艺简体" panose="03000509000000000000" pitchFamily="65" charset="-122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301730" y="555526"/>
            <a:ext cx="22142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一、混合开发</a:t>
            </a:r>
            <a:r>
              <a:rPr lang="en-US" altLang="zh-CN" dirty="0"/>
              <a:t>---JSP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5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560172"/>
            <a:ext cx="9144000" cy="360040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0" y="483518"/>
            <a:ext cx="1214627" cy="504056"/>
          </a:xfrm>
          <a:custGeom>
            <a:avLst/>
            <a:gdLst/>
            <a:ahLst/>
            <a:cxnLst/>
            <a:rect l="l" t="t" r="r" b="b"/>
            <a:pathLst>
              <a:path w="1214627" h="504056">
                <a:moveTo>
                  <a:pt x="0" y="0"/>
                </a:moveTo>
                <a:lnTo>
                  <a:pt x="1043608" y="0"/>
                </a:lnTo>
                <a:lnTo>
                  <a:pt x="1043608" y="81009"/>
                </a:lnTo>
                <a:cubicBezTo>
                  <a:pt x="1138059" y="81009"/>
                  <a:pt x="1214627" y="157577"/>
                  <a:pt x="1214627" y="252028"/>
                </a:cubicBezTo>
                <a:cubicBezTo>
                  <a:pt x="1214627" y="346479"/>
                  <a:pt x="1138059" y="423047"/>
                  <a:pt x="1043608" y="423047"/>
                </a:cubicBezTo>
                <a:lnTo>
                  <a:pt x="1043608" y="504056"/>
                </a:lnTo>
                <a:lnTo>
                  <a:pt x="0" y="504056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800" dirty="0">
                <a:solidFill>
                  <a:sysClr val="windowText" lastClr="000000"/>
                </a:solidFill>
                <a:latin typeface="Agency FB" panose="020B0503020202020204" pitchFamily="34" charset="0"/>
                <a:ea typeface="方正综艺简体" panose="03000509000000000000" pitchFamily="65" charset="-122"/>
              </a:rPr>
              <a:t>02</a:t>
            </a:r>
            <a:endParaRPr lang="zh-CN" altLang="en-US" sz="2800" dirty="0">
              <a:solidFill>
                <a:sysClr val="windowText" lastClr="000000"/>
              </a:solidFill>
              <a:latin typeface="Agency FB" panose="020B0503020202020204" pitchFamily="34" charset="0"/>
              <a:ea typeface="方正综艺简体" panose="03000509000000000000" pitchFamily="65" charset="-122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301730" y="555526"/>
            <a:ext cx="25171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二、基于</a:t>
            </a:r>
            <a:r>
              <a:rPr lang="en-US" altLang="zh-CN" dirty="0"/>
              <a:t>JQ</a:t>
            </a:r>
            <a:r>
              <a:rPr lang="zh-CN" altLang="en-US" dirty="0"/>
              <a:t>的页面开发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2" grpId="0" bldLvl="0" animBg="1"/>
      <p:bldP spid="5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560172"/>
            <a:ext cx="9144000" cy="360040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0" y="483518"/>
            <a:ext cx="1214627" cy="504056"/>
          </a:xfrm>
          <a:custGeom>
            <a:avLst/>
            <a:gdLst/>
            <a:ahLst/>
            <a:cxnLst/>
            <a:rect l="l" t="t" r="r" b="b"/>
            <a:pathLst>
              <a:path w="1214627" h="504056">
                <a:moveTo>
                  <a:pt x="0" y="0"/>
                </a:moveTo>
                <a:lnTo>
                  <a:pt x="1043608" y="0"/>
                </a:lnTo>
                <a:lnTo>
                  <a:pt x="1043608" y="81009"/>
                </a:lnTo>
                <a:cubicBezTo>
                  <a:pt x="1138059" y="81009"/>
                  <a:pt x="1214627" y="157577"/>
                  <a:pt x="1214627" y="252028"/>
                </a:cubicBezTo>
                <a:cubicBezTo>
                  <a:pt x="1214627" y="346479"/>
                  <a:pt x="1138059" y="423047"/>
                  <a:pt x="1043608" y="423047"/>
                </a:cubicBezTo>
                <a:lnTo>
                  <a:pt x="1043608" y="504056"/>
                </a:lnTo>
                <a:lnTo>
                  <a:pt x="0" y="504056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800" dirty="0">
                <a:solidFill>
                  <a:sysClr val="windowText" lastClr="000000"/>
                </a:solidFill>
                <a:latin typeface="Agency FB" panose="020B0503020202020204" pitchFamily="34" charset="0"/>
                <a:ea typeface="方正综艺简体" panose="03000509000000000000" pitchFamily="65" charset="-122"/>
              </a:rPr>
              <a:t>02</a:t>
            </a:r>
            <a:endParaRPr lang="zh-CN" altLang="en-US" sz="2800" dirty="0">
              <a:solidFill>
                <a:sysClr val="windowText" lastClr="000000"/>
              </a:solidFill>
              <a:latin typeface="Agency FB" panose="020B0503020202020204" pitchFamily="34" charset="0"/>
              <a:ea typeface="方正综艺简体" panose="03000509000000000000" pitchFamily="65" charset="-122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301730" y="555526"/>
            <a:ext cx="24415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三、</a:t>
            </a:r>
            <a:r>
              <a:rPr lang="en-US" altLang="zh-CN" dirty="0"/>
              <a:t>Gulp+JQ(zepto) 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2" grpId="0" bldLvl="0" animBg="1"/>
      <p:bldP spid="5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560172"/>
            <a:ext cx="9144000" cy="360040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0" y="483518"/>
            <a:ext cx="1214627" cy="504056"/>
          </a:xfrm>
          <a:custGeom>
            <a:avLst/>
            <a:gdLst/>
            <a:ahLst/>
            <a:cxnLst/>
            <a:rect l="l" t="t" r="r" b="b"/>
            <a:pathLst>
              <a:path w="1214627" h="504056">
                <a:moveTo>
                  <a:pt x="0" y="0"/>
                </a:moveTo>
                <a:lnTo>
                  <a:pt x="1043608" y="0"/>
                </a:lnTo>
                <a:lnTo>
                  <a:pt x="1043608" y="81009"/>
                </a:lnTo>
                <a:cubicBezTo>
                  <a:pt x="1138059" y="81009"/>
                  <a:pt x="1214627" y="157577"/>
                  <a:pt x="1214627" y="252028"/>
                </a:cubicBezTo>
                <a:cubicBezTo>
                  <a:pt x="1214627" y="346479"/>
                  <a:pt x="1138059" y="423047"/>
                  <a:pt x="1043608" y="423047"/>
                </a:cubicBezTo>
                <a:lnTo>
                  <a:pt x="1043608" y="504056"/>
                </a:lnTo>
                <a:lnTo>
                  <a:pt x="0" y="504056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800" dirty="0">
                <a:solidFill>
                  <a:sysClr val="windowText" lastClr="000000"/>
                </a:solidFill>
                <a:latin typeface="Agency FB" panose="020B0503020202020204" pitchFamily="34" charset="0"/>
                <a:ea typeface="方正综艺简体" panose="03000509000000000000" pitchFamily="65" charset="-122"/>
              </a:rPr>
              <a:t>02</a:t>
            </a:r>
            <a:endParaRPr lang="zh-CN" altLang="en-US" sz="2800" dirty="0">
              <a:solidFill>
                <a:sysClr val="windowText" lastClr="000000"/>
              </a:solidFill>
              <a:latin typeface="Agency FB" panose="020B0503020202020204" pitchFamily="34" charset="0"/>
              <a:ea typeface="方正综艺简体" panose="03000509000000000000" pitchFamily="65" charset="-122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301730" y="555526"/>
            <a:ext cx="1786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三、</a:t>
            </a:r>
            <a:r>
              <a:rPr lang="en-US" altLang="zh-CN" dirty="0"/>
              <a:t>Gulp+vue 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2" grpId="0" bldLvl="0" animBg="1"/>
      <p:bldP spid="5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560172"/>
            <a:ext cx="9144000" cy="360040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0" y="483518"/>
            <a:ext cx="1214627" cy="504056"/>
          </a:xfrm>
          <a:custGeom>
            <a:avLst/>
            <a:gdLst/>
            <a:ahLst/>
            <a:cxnLst/>
            <a:rect l="l" t="t" r="r" b="b"/>
            <a:pathLst>
              <a:path w="1214627" h="504056">
                <a:moveTo>
                  <a:pt x="0" y="0"/>
                </a:moveTo>
                <a:lnTo>
                  <a:pt x="1043608" y="0"/>
                </a:lnTo>
                <a:lnTo>
                  <a:pt x="1043608" y="81009"/>
                </a:lnTo>
                <a:cubicBezTo>
                  <a:pt x="1138059" y="81009"/>
                  <a:pt x="1214627" y="157577"/>
                  <a:pt x="1214627" y="252028"/>
                </a:cubicBezTo>
                <a:cubicBezTo>
                  <a:pt x="1214627" y="346479"/>
                  <a:pt x="1138059" y="423047"/>
                  <a:pt x="1043608" y="423047"/>
                </a:cubicBezTo>
                <a:lnTo>
                  <a:pt x="1043608" y="504056"/>
                </a:lnTo>
                <a:lnTo>
                  <a:pt x="0" y="504056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800" dirty="0">
                <a:solidFill>
                  <a:sysClr val="windowText" lastClr="000000"/>
                </a:solidFill>
                <a:latin typeface="Agency FB" panose="020B0503020202020204" pitchFamily="34" charset="0"/>
                <a:ea typeface="方正综艺简体" panose="03000509000000000000" pitchFamily="65" charset="-122"/>
              </a:rPr>
              <a:t>02</a:t>
            </a:r>
            <a:endParaRPr lang="zh-CN" altLang="en-US" sz="2800" dirty="0">
              <a:solidFill>
                <a:sysClr val="windowText" lastClr="000000"/>
              </a:solidFill>
              <a:latin typeface="Agency FB" panose="020B0503020202020204" pitchFamily="34" charset="0"/>
              <a:ea typeface="方正综艺简体" panose="03000509000000000000" pitchFamily="65" charset="-122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301730" y="555526"/>
            <a:ext cx="49587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四、</a:t>
            </a:r>
            <a:r>
              <a:rPr lang="en-US" altLang="zh-CN" dirty="0"/>
              <a:t>webpack+vue+vuex+vue-router+axios 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2" grpId="0" bldLvl="0" animBg="1"/>
      <p:bldP spid="5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5" Type="http://schemas.openxmlformats.org/officeDocument/2006/relationships/theme" Target="../theme/theme3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-3036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-3036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microsoft.com/office/2007/relationships/media" Target="file:///C:\Users\leo\Desktop\4.Caribbean%20Blue(officedoyen.com).mp3" TargetMode="External"/><Relationship Id="rId1" Type="http://schemas.openxmlformats.org/officeDocument/2006/relationships/audio" Target="file:///C:\Users\leo\Desktop\4.Caribbean%20Blue(officedoyen.com).mp3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tags" Target="../tags/tag40.xml"/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2" Type="http://schemas.openxmlformats.org/officeDocument/2006/relationships/notesSlide" Target="../notesSlides/notesSlide12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42.xml"/><Relationship Id="rId1" Type="http://schemas.openxmlformats.org/officeDocument/2006/relationships/tags" Target="../tags/tag3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hyperlink" Target="http://cdwh.org/wh_portal/bjcx/service/Wap.index.do" TargetMode="Externa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hyperlink" Target="http://www.zhuminsheng.com/globeapi/public/cpa.html" TargetMode="Externa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hyperlink" Target="http://cdwh.org/ht/companyLicense/html/server-company.html" TargetMode="Externa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hyperlink" Target="http://www.cdwh.org/ht/wh_phone_select/dists/index.html#/hello" TargetMode="Externa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51.xml"/><Relationship Id="rId8" Type="http://schemas.openxmlformats.org/officeDocument/2006/relationships/tags" Target="../tags/tag50.xml"/><Relationship Id="rId7" Type="http://schemas.openxmlformats.org/officeDocument/2006/relationships/tags" Target="../tags/tag49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2" Type="http://schemas.openxmlformats.org/officeDocument/2006/relationships/notesSlide" Target="../notesSlides/notesSlide21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52.xml"/><Relationship Id="rId1" Type="http://schemas.openxmlformats.org/officeDocument/2006/relationships/tags" Target="../tags/tag43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5.png"/><Relationship Id="rId1" Type="http://schemas.openxmlformats.org/officeDocument/2006/relationships/hyperlink" Target="https://m.yougong.elianshang.com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tags" Target="../tags/tag59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2" Type="http://schemas.openxmlformats.org/officeDocument/2006/relationships/notesSlide" Target="../notesSlides/notesSlide24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62.xml"/><Relationship Id="rId1" Type="http://schemas.openxmlformats.org/officeDocument/2006/relationships/tags" Target="../tags/tag53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12.xml"/><Relationship Id="rId3" Type="http://schemas.openxmlformats.org/officeDocument/2006/relationships/hyperlink" Target="https://www.awesomes.cn/repos/Applications/frameworks" TargetMode="External"/><Relationship Id="rId2" Type="http://schemas.openxmlformats.org/officeDocument/2006/relationships/hyperlink" Target="http://www.muse-ui.org/#/install" TargetMode="External"/><Relationship Id="rId1" Type="http://schemas.openxmlformats.org/officeDocument/2006/relationships/hyperlink" Target="http://elemefe.github.io/mint-ui/#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2" Type="http://schemas.openxmlformats.org/officeDocument/2006/relationships/notesSlide" Target="../notesSlides/notesSlide3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0" Type="http://schemas.openxmlformats.org/officeDocument/2006/relationships/notesSlide" Target="../notesSlides/notesSlide4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2" Type="http://schemas.openxmlformats.org/officeDocument/2006/relationships/notesSlide" Target="../notesSlides/notesSlide6.xml"/><Relationship Id="rId11" Type="http://schemas.openxmlformats.org/officeDocument/2006/relationships/slideLayout" Target="../slideLayouts/slideLayout3.xml"/><Relationship Id="rId10" Type="http://schemas.openxmlformats.org/officeDocument/2006/relationships/tags" Target="../tags/tag28.xml"/><Relationship Id="rId1" Type="http://schemas.openxmlformats.org/officeDocument/2006/relationships/tags" Target="../tags/tag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333789" y="1137920"/>
            <a:ext cx="6425412" cy="1552555"/>
            <a:chOff x="1352839" y="1131590"/>
            <a:chExt cx="6425412" cy="1552555"/>
          </a:xfrm>
        </p:grpSpPr>
        <p:sp>
          <p:nvSpPr>
            <p:cNvPr id="8" name="TextBox 7"/>
            <p:cNvSpPr txBox="1"/>
            <p:nvPr/>
          </p:nvSpPr>
          <p:spPr>
            <a:xfrm>
              <a:off x="1352839" y="1854200"/>
              <a:ext cx="6425412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algn="ctr"/>
              <a:r>
                <a:rPr lang="zh-CN" altLang="en-US" sz="4800" dirty="0">
                  <a:solidFill>
                    <a:schemeClr val="bg1"/>
                  </a:solidFill>
                  <a:effectLst/>
                  <a:latin typeface="Agency FB Bold" panose="020B0804020202020204" pitchFamily="34" charset="0"/>
                  <a:ea typeface="微软雅黑" panose="020B0503020204020204" pitchFamily="34" charset="-122"/>
                </a:rPr>
                <a:t>前端之前世今生</a:t>
              </a:r>
              <a:endParaRPr lang="zh-CN" altLang="en-US" sz="4800" dirty="0">
                <a:solidFill>
                  <a:schemeClr val="bg1"/>
                </a:solidFill>
                <a:effectLst/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35422" y="1131590"/>
              <a:ext cx="309880" cy="14452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zh-CN" altLang="en-US" sz="8800" dirty="0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4.Caribbean Blue(officedoyen.com)">
            <a:hlinkClick r:id="" action="ppaction://media"/>
          </p:cNvPr>
          <p:cNvPicPr/>
          <p:nvPr>
            <a:audi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-1026160" y="-992505"/>
            <a:ext cx="619125" cy="619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audio>
              <p:cMediaNode numSld="999" showWhenStopped="0">
                <p:cTn id="2" repeatCount="indefinite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816496" y="1347272"/>
            <a:ext cx="1872208" cy="1872208"/>
            <a:chOff x="3419872" y="1690519"/>
            <a:chExt cx="1872208" cy="1872208"/>
          </a:xfrm>
        </p:grpSpPr>
        <p:sp>
          <p:nvSpPr>
            <p:cNvPr id="4" name="饼形 3"/>
            <p:cNvSpPr/>
            <p:nvPr/>
          </p:nvSpPr>
          <p:spPr>
            <a:xfrm>
              <a:off x="3419872" y="1690519"/>
              <a:ext cx="1872208" cy="1872208"/>
            </a:xfrm>
            <a:prstGeom prst="pie">
              <a:avLst>
                <a:gd name="adj1" fmla="val 12176691"/>
                <a:gd name="adj2" fmla="val 16200000"/>
              </a:avLst>
            </a:prstGeom>
            <a:solidFill>
              <a:schemeClr val="tx2">
                <a:alpha val="5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3635896" y="1906543"/>
              <a:ext cx="1440160" cy="14401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chemeClr val="tx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15%</a:t>
              </a:r>
              <a:endParaRPr lang="zh-CN" altLang="en-US" sz="3600" dirty="0">
                <a:solidFill>
                  <a:schemeClr val="tx1"/>
                </a:solidFill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28980" y="3293110"/>
            <a:ext cx="19881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WEBAPP</a:t>
            </a:r>
            <a:endParaRPr lang="en-US" altLang="zh-CN" sz="2400" dirty="0">
              <a:solidFill>
                <a:schemeClr val="tx2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六边形 19"/>
          <p:cNvSpPr/>
          <p:nvPr/>
        </p:nvSpPr>
        <p:spPr>
          <a:xfrm rot="5400000">
            <a:off x="3369797" y="2990072"/>
            <a:ext cx="751764" cy="648072"/>
          </a:xfrm>
          <a:prstGeom prst="hexagon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TextBox 5"/>
          <p:cNvSpPr txBox="1"/>
          <p:nvPr/>
        </p:nvSpPr>
        <p:spPr>
          <a:xfrm>
            <a:off x="3277627" y="3795633"/>
            <a:ext cx="464312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dirty="0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Hybrid、</a:t>
            </a:r>
            <a:r>
              <a:rPr lang="en-US" altLang="zh-CN" sz="1400" dirty="0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APPcan</a:t>
            </a:r>
            <a:r>
              <a:rPr lang="zh-CN" altLang="en-US" sz="1400" dirty="0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、nw.js、Electron、react native、weex</a:t>
            </a:r>
            <a:endParaRPr lang="zh-CN" altLang="en-US" sz="1400" dirty="0">
              <a:solidFill>
                <a:schemeClr val="bg1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 dirty="0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等都可以看做Web App在性能方面向Native靠近</a:t>
            </a:r>
            <a:endParaRPr lang="zh-CN" altLang="en-US" sz="1400" dirty="0">
              <a:solidFill>
                <a:schemeClr val="bg1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 dirty="0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的尝试。更何况半路又杀出个微信小程序。 </a:t>
            </a:r>
            <a:endParaRPr lang="zh-CN" altLang="en-US" sz="1400" dirty="0">
              <a:solidFill>
                <a:schemeClr val="bg1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TextBox 6"/>
          <p:cNvSpPr txBox="1"/>
          <p:nvPr/>
        </p:nvSpPr>
        <p:spPr>
          <a:xfrm>
            <a:off x="4141723" y="3210277"/>
            <a:ext cx="17926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努力靠近</a:t>
            </a:r>
            <a:r>
              <a:rPr lang="en-US" altLang="zh-CN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native </a:t>
            </a:r>
            <a:endParaRPr lang="en-US" altLang="zh-CN" dirty="0">
              <a:solidFill>
                <a:schemeClr val="tx2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277627" y="1300958"/>
            <a:ext cx="5516880" cy="1485918"/>
            <a:chOff x="3779912" y="1229203"/>
            <a:chExt cx="5516880" cy="1485918"/>
          </a:xfrm>
        </p:grpSpPr>
        <p:sp>
          <p:nvSpPr>
            <p:cNvPr id="24" name="TextBox 3"/>
            <p:cNvSpPr txBox="1"/>
            <p:nvPr/>
          </p:nvSpPr>
          <p:spPr>
            <a:xfrm>
              <a:off x="3779912" y="1229203"/>
              <a:ext cx="12496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800" dirty="0">
                  <a:solidFill>
                    <a:schemeClr val="tx2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优劣：</a:t>
              </a:r>
              <a:endParaRPr lang="zh-CN" altLang="en-US" sz="2800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5" name="TextBox 4"/>
            <p:cNvSpPr txBox="1"/>
            <p:nvPr/>
          </p:nvSpPr>
          <p:spPr>
            <a:xfrm>
              <a:off x="3779912" y="1761986"/>
              <a:ext cx="5516880" cy="9531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1400" dirty="0">
                  <a:solidFill>
                    <a:schemeClr val="bg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无须开发两套系统版本、无须安装、无须手动升级、无须审核……</a:t>
              </a:r>
              <a:endParaRPr lang="en-US" altLang="zh-CN" sz="1400" dirty="0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  <a:p>
              <a:pPr algn="l"/>
              <a:r>
                <a:rPr lang="en-US" altLang="zh-CN" sz="1400" dirty="0">
                  <a:solidFill>
                    <a:schemeClr val="bg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我认为最大的好处以及驱动软件形态转向的主要原因在于降低成本</a:t>
              </a:r>
              <a:r>
                <a:rPr lang="zh-CN" altLang="en-US" sz="1400" dirty="0">
                  <a:solidFill>
                    <a:schemeClr val="bg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。</a:t>
              </a:r>
              <a:endParaRPr lang="zh-CN" altLang="en-US" sz="1400" dirty="0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  <a:p>
              <a:pPr algn="l"/>
              <a:r>
                <a:rPr lang="zh-CN" altLang="en-US" sz="1400" dirty="0">
                  <a:solidFill>
                    <a:schemeClr val="bg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但是，</a:t>
              </a:r>
              <a:r>
                <a:rPr lang="en-US" altLang="zh-CN" sz="1400" dirty="0">
                  <a:solidFill>
                    <a:schemeClr val="bg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WBAPP</a:t>
              </a:r>
              <a:r>
                <a:rPr lang="zh-CN" altLang="en-US" sz="1400" dirty="0">
                  <a:solidFill>
                    <a:schemeClr val="bg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性能太差，稍微复杂的交互特效，就卡到哭。</a:t>
              </a:r>
              <a:endParaRPr lang="zh-CN" altLang="en-US" sz="1400" dirty="0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  <a:p>
              <a:endParaRPr lang="zh-CN" altLang="en-US" sz="1400" dirty="0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"/>
          <p:cNvSpPr txBox="1"/>
          <p:nvPr/>
        </p:nvSpPr>
        <p:spPr>
          <a:xfrm>
            <a:off x="772552" y="1167608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阮一峰说：</a:t>
            </a:r>
            <a:endParaRPr lang="zh-CN" altLang="en-US" sz="2000" dirty="0">
              <a:solidFill>
                <a:schemeClr val="tx2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2163202" y="1167608"/>
            <a:ext cx="3535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未来只有两种软件工程师</a:t>
            </a:r>
            <a:endParaRPr lang="zh-CN" altLang="en-US" sz="2400" dirty="0">
              <a:solidFill>
                <a:schemeClr val="tx2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TextBox 3"/>
          <p:cNvSpPr txBox="1"/>
          <p:nvPr/>
        </p:nvSpPr>
        <p:spPr>
          <a:xfrm>
            <a:off x="1052195" y="1904365"/>
            <a:ext cx="2308225" cy="1876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›</a:t>
            </a:r>
            <a:r>
              <a:rPr lang="en-US" altLang="zh-CN" sz="2400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端工程师</a:t>
            </a:r>
            <a:endParaRPr lang="zh-CN" altLang="en-US" sz="2000" dirty="0">
              <a:solidFill>
                <a:schemeClr val="tx2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	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›</a:t>
            </a:r>
            <a:r>
              <a:rPr lang="en-US" altLang="zh-CN" sz="2000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手机端</a:t>
            </a:r>
            <a:endParaRPr lang="zh-CN" altLang="en-US" dirty="0">
              <a:solidFill>
                <a:schemeClr val="tx2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  <a:p>
            <a:pPr algn="l"/>
            <a:r>
              <a:rPr lang="en-US" altLang="zh-CN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	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›</a:t>
            </a:r>
            <a:r>
              <a:rPr lang="en-US" altLang="zh-CN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  <a:sym typeface="+mn-ea"/>
              </a:rPr>
              <a:t>  PC</a:t>
            </a:r>
            <a:r>
              <a:rPr lang="zh-CN" altLang="en-US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  <a:sym typeface="+mn-ea"/>
              </a:rPr>
              <a:t>端</a:t>
            </a:r>
            <a:endParaRPr lang="zh-CN" altLang="en-US" dirty="0">
              <a:solidFill>
                <a:schemeClr val="tx2"/>
              </a:solidFill>
              <a:latin typeface="Agency FB Bold" panose="020B0804020202020204" pitchFamily="34" charset="0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	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›</a:t>
            </a:r>
            <a:r>
              <a:rPr lang="en-US" altLang="zh-CN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  <a:sym typeface="+mn-ea"/>
              </a:rPr>
              <a:t>ＴＶ端</a:t>
            </a:r>
            <a:endParaRPr lang="zh-CN" altLang="en-US" dirty="0">
              <a:solidFill>
                <a:schemeClr val="tx2"/>
              </a:solidFill>
              <a:latin typeface="Agency FB Bold" panose="020B0804020202020204" pitchFamily="34" charset="0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  <a:sym typeface="+mn-ea"/>
              </a:rPr>
              <a:t>	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›</a:t>
            </a:r>
            <a:r>
              <a:rPr lang="en-US" altLang="zh-CN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  <a:sym typeface="+mn-ea"/>
              </a:rPr>
              <a:t>ＶＲ端</a:t>
            </a:r>
            <a:endParaRPr lang="zh-CN" altLang="en-US" dirty="0">
              <a:solidFill>
                <a:schemeClr val="tx2"/>
              </a:solidFill>
              <a:latin typeface="Agency FB Bold" panose="020B0804020202020204" pitchFamily="34" charset="0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  <a:sym typeface="+mn-ea"/>
              </a:rPr>
              <a:t>	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›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　</a:t>
            </a:r>
            <a:r>
              <a:rPr lang="en-US" altLang="zh-CN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  <a:sym typeface="+mn-ea"/>
              </a:rPr>
              <a:t>······</a:t>
            </a:r>
            <a:r>
              <a:rPr lang="en-US" altLang="zh-CN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	</a:t>
            </a:r>
            <a:endParaRPr lang="en-US" altLang="zh-CN" dirty="0">
              <a:solidFill>
                <a:schemeClr val="tx2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TextBox 3"/>
          <p:cNvSpPr txBox="1"/>
          <p:nvPr/>
        </p:nvSpPr>
        <p:spPr>
          <a:xfrm>
            <a:off x="5699125" y="1917065"/>
            <a:ext cx="230822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›</a:t>
            </a:r>
            <a:r>
              <a:rPr lang="en-US" altLang="zh-CN" sz="2400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云工程师</a:t>
            </a:r>
            <a:r>
              <a:rPr lang="en-US" altLang="zh-CN" sz="2000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	</a:t>
            </a:r>
            <a:endParaRPr lang="zh-CN" altLang="en-US" dirty="0">
              <a:solidFill>
                <a:schemeClr val="tx2"/>
              </a:solidFill>
              <a:latin typeface="Agency FB Bold" panose="020B0804020202020204" pitchFamily="34" charset="0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  <a:sym typeface="+mn-ea"/>
              </a:rPr>
              <a:t>	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›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　</a:t>
            </a:r>
            <a:r>
              <a:rPr lang="en-US" altLang="zh-CN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  <a:sym typeface="+mn-ea"/>
              </a:rPr>
              <a:t>······</a:t>
            </a:r>
            <a:r>
              <a:rPr lang="en-US" altLang="zh-CN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	</a:t>
            </a:r>
            <a:endParaRPr lang="en-US" altLang="zh-CN" dirty="0">
              <a:solidFill>
                <a:schemeClr val="tx2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67036" y="1163515"/>
            <a:ext cx="6840427" cy="2563441"/>
            <a:chOff x="1367036" y="1163515"/>
            <a:chExt cx="6840427" cy="2563441"/>
          </a:xfrm>
        </p:grpSpPr>
        <p:sp>
          <p:nvSpPr>
            <p:cNvPr id="27" name="任意多边形 26"/>
            <p:cNvSpPr/>
            <p:nvPr>
              <p:custDataLst>
                <p:tags r:id="rId1"/>
              </p:custDataLst>
            </p:nvPr>
          </p:nvSpPr>
          <p:spPr>
            <a:xfrm>
              <a:off x="1367036" y="1518427"/>
              <a:ext cx="1671846" cy="1251443"/>
            </a:xfrm>
            <a:custGeom>
              <a:avLst/>
              <a:gdLst>
                <a:gd name="connsiteX0" fmla="*/ 0 w 1144274"/>
                <a:gd name="connsiteY0" fmla="*/ 0 h 1181102"/>
                <a:gd name="connsiteX1" fmla="*/ 1144274 w 1144274"/>
                <a:gd name="connsiteY1" fmla="*/ 0 h 1181102"/>
                <a:gd name="connsiteX2" fmla="*/ 1144274 w 1144274"/>
                <a:gd name="connsiteY2" fmla="*/ 1 h 1181102"/>
                <a:gd name="connsiteX3" fmla="*/ 306849 w 1144274"/>
                <a:gd name="connsiteY3" fmla="*/ 128588 h 1181102"/>
                <a:gd name="connsiteX4" fmla="*/ 1144274 w 1144274"/>
                <a:gd name="connsiteY4" fmla="*/ 128588 h 1181102"/>
                <a:gd name="connsiteX5" fmla="*/ 1144274 w 1144274"/>
                <a:gd name="connsiteY5" fmla="*/ 129542 h 1181102"/>
                <a:gd name="connsiteX6" fmla="*/ 306846 w 1144274"/>
                <a:gd name="connsiteY6" fmla="*/ 129542 h 1181102"/>
                <a:gd name="connsiteX7" fmla="*/ 417370 w 1144274"/>
                <a:gd name="connsiteY7" fmla="*/ 1181102 h 1181102"/>
                <a:gd name="connsiteX8" fmla="*/ 103333 w 1144274"/>
                <a:gd name="connsiteY8" fmla="*/ 1181102 h 118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274" h="1181102">
                  <a:moveTo>
                    <a:pt x="0" y="0"/>
                  </a:moveTo>
                  <a:lnTo>
                    <a:pt x="1144274" y="0"/>
                  </a:lnTo>
                  <a:lnTo>
                    <a:pt x="1144274" y="1"/>
                  </a:lnTo>
                  <a:lnTo>
                    <a:pt x="306849" y="128588"/>
                  </a:lnTo>
                  <a:lnTo>
                    <a:pt x="1144274" y="128588"/>
                  </a:lnTo>
                  <a:lnTo>
                    <a:pt x="1144274" y="129542"/>
                  </a:lnTo>
                  <a:lnTo>
                    <a:pt x="306846" y="129542"/>
                  </a:lnTo>
                  <a:lnTo>
                    <a:pt x="417370" y="1181102"/>
                  </a:lnTo>
                  <a:lnTo>
                    <a:pt x="103333" y="118110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 18"/>
            <p:cNvSpPr/>
            <p:nvPr>
              <p:custDataLst>
                <p:tags r:id="rId2"/>
              </p:custDataLst>
            </p:nvPr>
          </p:nvSpPr>
          <p:spPr>
            <a:xfrm>
              <a:off x="5522306" y="2056682"/>
              <a:ext cx="2685157" cy="1157249"/>
            </a:xfrm>
            <a:custGeom>
              <a:avLst/>
              <a:gdLst>
                <a:gd name="connsiteX0" fmla="*/ 1462558 w 1838466"/>
                <a:gd name="connsiteY0" fmla="*/ 0 h 1091717"/>
                <a:gd name="connsiteX1" fmla="*/ 1838466 w 1838466"/>
                <a:gd name="connsiteY1" fmla="*/ 1091717 h 1091717"/>
                <a:gd name="connsiteX2" fmla="*/ 0 w 1838466"/>
                <a:gd name="connsiteY2" fmla="*/ 1091717 h 1091717"/>
                <a:gd name="connsiteX3" fmla="*/ 0 w 1838466"/>
                <a:gd name="connsiteY3" fmla="*/ 1091716 h 1091717"/>
                <a:gd name="connsiteX4" fmla="*/ 1445521 w 1838466"/>
                <a:gd name="connsiteY4" fmla="*/ 931697 h 1091717"/>
                <a:gd name="connsiteX5" fmla="*/ 1445531 w 1838466"/>
                <a:gd name="connsiteY5" fmla="*/ 931697 h 1091717"/>
                <a:gd name="connsiteX6" fmla="*/ 1154068 w 1838466"/>
                <a:gd name="connsiteY6" fmla="*/ 34664 h 1091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38466" h="1091717">
                  <a:moveTo>
                    <a:pt x="1462558" y="0"/>
                  </a:moveTo>
                  <a:lnTo>
                    <a:pt x="1838466" y="1091717"/>
                  </a:lnTo>
                  <a:lnTo>
                    <a:pt x="0" y="1091717"/>
                  </a:lnTo>
                  <a:lnTo>
                    <a:pt x="0" y="1091716"/>
                  </a:lnTo>
                  <a:lnTo>
                    <a:pt x="1445521" y="931697"/>
                  </a:lnTo>
                  <a:lnTo>
                    <a:pt x="1445531" y="931697"/>
                  </a:lnTo>
                  <a:lnTo>
                    <a:pt x="1154068" y="3466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" name="任意多边形 5"/>
            <p:cNvSpPr/>
            <p:nvPr>
              <p:custDataLst>
                <p:tags r:id="rId3"/>
              </p:custDataLst>
            </p:nvPr>
          </p:nvSpPr>
          <p:spPr>
            <a:xfrm>
              <a:off x="1814560" y="1654674"/>
              <a:ext cx="5817842" cy="1389371"/>
            </a:xfrm>
            <a:custGeom>
              <a:avLst/>
              <a:gdLst>
                <a:gd name="connsiteX0" fmla="*/ 0 w 3982993"/>
                <a:gd name="connsiteY0" fmla="*/ 0 h 1310640"/>
                <a:gd name="connsiteX1" fmla="*/ 3557141 w 3982993"/>
                <a:gd name="connsiteY1" fmla="*/ 0 h 1310640"/>
                <a:gd name="connsiteX2" fmla="*/ 3982993 w 3982993"/>
                <a:gd name="connsiteY2" fmla="*/ 1310640 h 1310640"/>
                <a:gd name="connsiteX3" fmla="*/ 137754 w 3982993"/>
                <a:gd name="connsiteY3" fmla="*/ 1310640 h 1310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82993" h="1310640">
                  <a:moveTo>
                    <a:pt x="0" y="0"/>
                  </a:moveTo>
                  <a:lnTo>
                    <a:pt x="3557141" y="0"/>
                  </a:lnTo>
                  <a:lnTo>
                    <a:pt x="3982993" y="1310640"/>
                  </a:lnTo>
                  <a:lnTo>
                    <a:pt x="137754" y="131064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52000" anchor="ctr">
              <a:norm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dirty="0">
                  <a:solidFill>
                    <a:sysClr val="windowText" lastClr="000000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一步一脚印</a:t>
              </a:r>
              <a:endParaRPr lang="zh-CN" altLang="en-US" sz="2800" dirty="0">
                <a:solidFill>
                  <a:sysClr val="windowText" lastClr="000000"/>
                </a:solidFill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" name="直角三角形 6"/>
            <p:cNvSpPr/>
            <p:nvPr>
              <p:custDataLst>
                <p:tags r:id="rId4"/>
              </p:custDataLst>
            </p:nvPr>
          </p:nvSpPr>
          <p:spPr>
            <a:xfrm rot="16200000">
              <a:off x="2358598" y="974391"/>
              <a:ext cx="136245" cy="1224320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8" name="直角三角形 7"/>
            <p:cNvSpPr/>
            <p:nvPr>
              <p:custDataLst>
                <p:tags r:id="rId5"/>
              </p:custDataLst>
            </p:nvPr>
          </p:nvSpPr>
          <p:spPr>
            <a:xfrm rot="16200000" flipH="1" flipV="1">
              <a:off x="6492410" y="2073939"/>
              <a:ext cx="169888" cy="2110098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" name="任意多边形 23"/>
            <p:cNvSpPr/>
            <p:nvPr>
              <p:custDataLst>
                <p:tags r:id="rId6"/>
              </p:custDataLst>
            </p:nvPr>
          </p:nvSpPr>
          <p:spPr>
            <a:xfrm>
              <a:off x="1367036" y="1163515"/>
              <a:ext cx="1217363" cy="354912"/>
            </a:xfrm>
            <a:custGeom>
              <a:avLst/>
              <a:gdLst>
                <a:gd name="connsiteX0" fmla="*/ 833801 w 833801"/>
                <a:gd name="connsiteY0" fmla="*/ 0 h 335236"/>
                <a:gd name="connsiteX1" fmla="*/ 498565 w 833801"/>
                <a:gd name="connsiteY1" fmla="*/ 335236 h 335236"/>
                <a:gd name="connsiteX2" fmla="*/ 0 w 833801"/>
                <a:gd name="connsiteY2" fmla="*/ 335236 h 335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3801" h="335236">
                  <a:moveTo>
                    <a:pt x="833801" y="0"/>
                  </a:moveTo>
                  <a:lnTo>
                    <a:pt x="498565" y="335236"/>
                  </a:lnTo>
                  <a:lnTo>
                    <a:pt x="0" y="33523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1" name="任意多边形 30"/>
            <p:cNvSpPr/>
            <p:nvPr>
              <p:custDataLst>
                <p:tags r:id="rId7"/>
              </p:custDataLst>
            </p:nvPr>
          </p:nvSpPr>
          <p:spPr>
            <a:xfrm>
              <a:off x="6454457" y="3213932"/>
              <a:ext cx="1753004" cy="513024"/>
            </a:xfrm>
            <a:custGeom>
              <a:avLst/>
              <a:gdLst>
                <a:gd name="connsiteX0" fmla="*/ 667403 w 1200162"/>
                <a:gd name="connsiteY0" fmla="*/ 0 h 484897"/>
                <a:gd name="connsiteX1" fmla="*/ 1200162 w 1200162"/>
                <a:gd name="connsiteY1" fmla="*/ 0 h 484897"/>
                <a:gd name="connsiteX2" fmla="*/ 0 w 1200162"/>
                <a:gd name="connsiteY2" fmla="*/ 484897 h 484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0162" h="484897">
                  <a:moveTo>
                    <a:pt x="667403" y="0"/>
                  </a:moveTo>
                  <a:lnTo>
                    <a:pt x="1200162" y="0"/>
                  </a:lnTo>
                  <a:lnTo>
                    <a:pt x="0" y="48489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33" name="直接连接符 32"/>
            <p:cNvCxnSpPr/>
            <p:nvPr>
              <p:custDataLst>
                <p:tags r:id="rId8"/>
              </p:custDataLst>
            </p:nvPr>
          </p:nvCxnSpPr>
          <p:spPr>
            <a:xfrm>
              <a:off x="2229624" y="2026406"/>
              <a:ext cx="4785980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>
              <p:custDataLst>
                <p:tags r:id="rId9"/>
              </p:custDataLst>
            </p:nvPr>
          </p:nvCxnSpPr>
          <p:spPr>
            <a:xfrm>
              <a:off x="2229624" y="2635307"/>
              <a:ext cx="4785980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1100515" y="2200075"/>
            <a:ext cx="1581299" cy="1581299"/>
          </a:xfrm>
          <a:prstGeom prst="ellipse">
            <a:avLst/>
          </a:prstGeom>
          <a:solidFill>
            <a:schemeClr val="tx2">
              <a:alpha val="46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endParaRPr lang="en-US" altLang="zh-CN" dirty="0">
              <a:solidFill>
                <a:srgbClr val="FF0000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缺点</a:t>
            </a:r>
            <a:endParaRPr lang="zh-CN" altLang="en-US" dirty="0">
              <a:solidFill>
                <a:schemeClr val="bg1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  <a:p>
            <a:pPr algn="ctr"/>
            <a:endParaRPr lang="zh-CN" altLang="en-US" dirty="0"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681814" y="1929916"/>
            <a:ext cx="1803077" cy="2029981"/>
            <a:chOff x="2681814" y="1929916"/>
            <a:chExt cx="1803077" cy="2029981"/>
          </a:xfrm>
        </p:grpSpPr>
        <p:cxnSp>
          <p:nvCxnSpPr>
            <p:cNvPr id="14" name="直接连接符 13"/>
            <p:cNvCxnSpPr>
              <a:endCxn id="11" idx="2"/>
            </p:cNvCxnSpPr>
            <p:nvPr/>
          </p:nvCxnSpPr>
          <p:spPr>
            <a:xfrm>
              <a:off x="3264016" y="1935188"/>
              <a:ext cx="1163968" cy="17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10" idx="6"/>
            </p:cNvCxnSpPr>
            <p:nvPr/>
          </p:nvCxnSpPr>
          <p:spPr>
            <a:xfrm flipV="1">
              <a:off x="2681814" y="2980180"/>
              <a:ext cx="1731069" cy="1054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3248915" y="3954625"/>
              <a:ext cx="1235976" cy="5272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3248915" y="1929916"/>
              <a:ext cx="0" cy="202998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椭圆 10"/>
          <p:cNvSpPr/>
          <p:nvPr/>
        </p:nvSpPr>
        <p:spPr>
          <a:xfrm>
            <a:off x="4427984" y="1644367"/>
            <a:ext cx="585043" cy="585042"/>
          </a:xfrm>
          <a:prstGeom prst="ellipse">
            <a:avLst/>
          </a:prstGeom>
          <a:solidFill>
            <a:schemeClr val="tx2">
              <a:alpha val="46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endParaRPr lang="en-US" altLang="zh-CN" dirty="0">
              <a:solidFill>
                <a:srgbClr val="FF0000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427984" y="2647990"/>
            <a:ext cx="585043" cy="585042"/>
          </a:xfrm>
          <a:prstGeom prst="ellipse">
            <a:avLst/>
          </a:prstGeom>
          <a:solidFill>
            <a:schemeClr val="tx2">
              <a:alpha val="46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endParaRPr lang="en-US" altLang="zh-CN" dirty="0">
              <a:solidFill>
                <a:srgbClr val="FF0000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427984" y="3651612"/>
            <a:ext cx="585043" cy="585042"/>
          </a:xfrm>
          <a:prstGeom prst="ellipse">
            <a:avLst/>
          </a:prstGeom>
          <a:solidFill>
            <a:schemeClr val="tx2">
              <a:alpha val="46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endParaRPr lang="en-US" altLang="zh-CN" dirty="0">
              <a:solidFill>
                <a:srgbClr val="FF0000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165774" y="1572358"/>
            <a:ext cx="3516630" cy="2564816"/>
            <a:chOff x="5165774" y="1572358"/>
            <a:chExt cx="3516630" cy="2564816"/>
          </a:xfrm>
        </p:grpSpPr>
        <p:sp>
          <p:nvSpPr>
            <p:cNvPr id="29" name="TextBox 28"/>
            <p:cNvSpPr txBox="1"/>
            <p:nvPr/>
          </p:nvSpPr>
          <p:spPr>
            <a:xfrm>
              <a:off x="5165774" y="1572358"/>
              <a:ext cx="1554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dirty="0">
                  <a:solidFill>
                    <a:schemeClr val="tx2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开发效率低下</a:t>
              </a:r>
              <a:endParaRPr lang="zh-CN" altLang="en-US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65774" y="1882001"/>
              <a:ext cx="3420745" cy="414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050" dirty="0">
                  <a:solidFill>
                    <a:schemeClr val="bg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前端开发</a:t>
              </a:r>
              <a:r>
                <a:rPr lang="en-US" altLang="zh-CN" sz="1050" dirty="0">
                  <a:solidFill>
                    <a:schemeClr val="bg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HTML</a:t>
              </a:r>
              <a:r>
                <a:rPr lang="zh-CN" altLang="en-US" sz="1050" dirty="0">
                  <a:solidFill>
                    <a:schemeClr val="bg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和</a:t>
              </a:r>
              <a:r>
                <a:rPr lang="en-US" altLang="zh-CN" sz="1050" dirty="0">
                  <a:solidFill>
                    <a:schemeClr val="bg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CSS</a:t>
              </a:r>
              <a:r>
                <a:rPr lang="zh-CN" altLang="en-US" sz="1050" dirty="0">
                  <a:solidFill>
                    <a:schemeClr val="bg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，后端在拼接组合</a:t>
              </a:r>
              <a:r>
                <a:rPr lang="en-US" altLang="zh-CN" sz="1050" dirty="0">
                  <a:solidFill>
                    <a:schemeClr val="bg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JS</a:t>
              </a:r>
              <a:r>
                <a:rPr lang="zh-CN" altLang="en-US" sz="1050" dirty="0">
                  <a:solidFill>
                    <a:schemeClr val="bg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，一旦</a:t>
              </a:r>
              <a:r>
                <a:rPr lang="en-US" altLang="zh-CN" sz="1050" dirty="0">
                  <a:solidFill>
                    <a:schemeClr val="bg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JS</a:t>
              </a:r>
              <a:r>
                <a:rPr lang="zh-CN" altLang="en-US" sz="1050" dirty="0">
                  <a:solidFill>
                    <a:schemeClr val="bg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加入</a:t>
              </a:r>
              <a:endParaRPr lang="zh-CN" altLang="en-US" sz="1050" dirty="0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  <a:p>
              <a:r>
                <a:rPr lang="zh-CN" altLang="en-US" sz="1050" dirty="0">
                  <a:solidFill>
                    <a:schemeClr val="bg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后样式问题，又返工前端再修改</a:t>
              </a:r>
              <a:endParaRPr lang="zh-CN" altLang="en-US" sz="1050" dirty="0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165774" y="2571179"/>
              <a:ext cx="10972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dirty="0">
                  <a:solidFill>
                    <a:schemeClr val="tx2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调试困难</a:t>
              </a:r>
              <a:endParaRPr lang="zh-CN" altLang="en-US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165774" y="2880822"/>
              <a:ext cx="3516630" cy="414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050" dirty="0">
                  <a:solidFill>
                    <a:schemeClr val="bg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代码需要编译，每次调试都需等待编译，耗费时间长，一</a:t>
              </a:r>
              <a:endParaRPr lang="zh-CN" altLang="en-US" sz="1050" dirty="0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  <a:p>
              <a:r>
                <a:rPr lang="zh-CN" altLang="en-US" sz="1050" dirty="0">
                  <a:solidFill>
                    <a:schemeClr val="bg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旦出错，很不好找错位定位</a:t>
              </a:r>
              <a:endParaRPr lang="zh-CN" altLang="en-US" sz="1050" dirty="0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165774" y="3574801"/>
              <a:ext cx="10972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dirty="0">
                  <a:solidFill>
                    <a:schemeClr val="tx2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耗费内存</a:t>
              </a:r>
              <a:endParaRPr lang="zh-CN" altLang="en-US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165774" y="3884444"/>
              <a:ext cx="3092450" cy="252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sz="1050" dirty="0">
                  <a:solidFill>
                    <a:schemeClr val="bg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java的高效率运行需要占用大量的内存和硬盘空间</a:t>
              </a:r>
              <a:endParaRPr sz="1050" dirty="0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>
            <a:hlinkClick r:id="rId1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" y="4488815"/>
            <a:ext cx="404495" cy="50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  <p:bldP spid="12" grpId="0" bldLvl="0" animBg="1"/>
      <p:bldP spid="5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37050" y="1062990"/>
            <a:ext cx="4451350" cy="1219200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208672" y="1613378"/>
            <a:ext cx="3383280" cy="2060593"/>
            <a:chOff x="3779912" y="1229203"/>
            <a:chExt cx="3383280" cy="2060593"/>
          </a:xfrm>
        </p:grpSpPr>
        <p:sp>
          <p:nvSpPr>
            <p:cNvPr id="4" name="TextBox 3"/>
            <p:cNvSpPr txBox="1"/>
            <p:nvPr/>
          </p:nvSpPr>
          <p:spPr>
            <a:xfrm>
              <a:off x="3779912" y="1229203"/>
              <a:ext cx="33832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800" dirty="0">
                  <a:solidFill>
                    <a:schemeClr val="tx2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没有引入构建工具：</a:t>
              </a:r>
              <a:endParaRPr lang="zh-CN" altLang="en-US" sz="2800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779912" y="1690231"/>
              <a:ext cx="2950845" cy="1599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 dirty="0">
                  <a:solidFill>
                    <a:schemeClr val="bg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1.</a:t>
              </a:r>
              <a:r>
                <a:rPr lang="zh-CN" altLang="en-US" sz="1400" dirty="0">
                  <a:solidFill>
                    <a:schemeClr val="bg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缓存严重</a:t>
              </a:r>
              <a:endParaRPr lang="zh-CN" altLang="en-US" sz="1400" dirty="0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bg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2.</a:t>
              </a:r>
              <a:r>
                <a:rPr lang="zh-CN" altLang="en-US" sz="1400" dirty="0">
                  <a:solidFill>
                    <a:schemeClr val="bg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调试速度慢，没有</a:t>
              </a:r>
              <a:r>
                <a:rPr lang="en-US" altLang="zh-CN" sz="1400" dirty="0">
                  <a:solidFill>
                    <a:schemeClr val="bg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browser_watch</a:t>
              </a:r>
              <a:endParaRPr lang="en-US" altLang="zh-CN" sz="1400" dirty="0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bg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3.</a:t>
              </a:r>
              <a:r>
                <a:rPr lang="zh-CN" altLang="en-US" sz="1400" dirty="0">
                  <a:solidFill>
                    <a:schemeClr val="bg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代码未压缩，过于冗杂</a:t>
              </a:r>
              <a:endParaRPr lang="zh-CN" altLang="en-US" sz="1400" dirty="0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bg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4.HTTP</a:t>
              </a:r>
              <a:r>
                <a:rPr lang="zh-CN" altLang="en-US" sz="1400" dirty="0">
                  <a:solidFill>
                    <a:schemeClr val="bg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请求太多</a:t>
              </a:r>
              <a:endParaRPr lang="zh-CN" altLang="en-US" sz="1400" dirty="0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bg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5.</a:t>
              </a:r>
              <a:r>
                <a:rPr lang="zh-CN" altLang="en-US" sz="1400" dirty="0">
                  <a:solidFill>
                    <a:schemeClr val="bg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没有开发版本 和生产版本的 区别</a:t>
              </a:r>
              <a:endParaRPr lang="zh-CN" altLang="en-US" sz="1400" dirty="0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bg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6.....</a:t>
              </a:r>
              <a:endParaRPr lang="en-US" altLang="zh-CN" sz="1400" dirty="0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  <a:p>
              <a:endParaRPr lang="zh-CN" altLang="en-US" sz="1400" dirty="0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700" y="2521585"/>
            <a:ext cx="1577975" cy="21882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575" y="2480310"/>
            <a:ext cx="1276985" cy="2229485"/>
          </a:xfrm>
          <a:prstGeom prst="rect">
            <a:avLst/>
          </a:prstGeom>
        </p:spPr>
      </p:pic>
      <p:pic>
        <p:nvPicPr>
          <p:cNvPr id="7" name="图片 6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565" y="4422140"/>
            <a:ext cx="404495" cy="50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760" y="1200150"/>
            <a:ext cx="2721610" cy="20288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900" y="1200150"/>
            <a:ext cx="2198370" cy="35915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795" y="1200150"/>
            <a:ext cx="2172335" cy="3601085"/>
          </a:xfrm>
          <a:prstGeom prst="rect">
            <a:avLst/>
          </a:prstGeom>
        </p:spPr>
      </p:pic>
      <p:pic>
        <p:nvPicPr>
          <p:cNvPr id="7" name="图片 6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565" y="4422140"/>
            <a:ext cx="404495" cy="50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1761917" y="2193201"/>
            <a:ext cx="1656184" cy="1656184"/>
          </a:xfrm>
          <a:prstGeom prst="ellipse">
            <a:avLst/>
          </a:prstGeom>
          <a:solidFill>
            <a:schemeClr val="tx2">
              <a:alpha val="46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endParaRPr lang="en-US" altLang="zh-CN" dirty="0">
              <a:solidFill>
                <a:schemeClr val="bg1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减少请求</a:t>
            </a:r>
            <a:endParaRPr lang="zh-CN" altLang="en-US" dirty="0">
              <a:solidFill>
                <a:schemeClr val="bg1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  <a:p>
            <a:pPr algn="ctr"/>
            <a:endParaRPr lang="zh-CN" altLang="en-US" dirty="0"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418101" y="2193201"/>
            <a:ext cx="1656184" cy="1656184"/>
          </a:xfrm>
          <a:prstGeom prst="ellipse">
            <a:avLst/>
          </a:prstGeom>
          <a:solidFill>
            <a:schemeClr val="tx2">
              <a:alpha val="46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endParaRPr lang="en-US" altLang="zh-CN" dirty="0">
              <a:solidFill>
                <a:schemeClr val="bg1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打包区分</a:t>
            </a:r>
            <a:endParaRPr lang="zh-CN" altLang="en-US" dirty="0">
              <a:solidFill>
                <a:schemeClr val="bg1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  <a:p>
            <a:pPr algn="ctr"/>
            <a:endParaRPr lang="zh-CN" altLang="en-US" dirty="0"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074285" y="2193201"/>
            <a:ext cx="1656184" cy="1656184"/>
          </a:xfrm>
          <a:prstGeom prst="ellipse">
            <a:avLst/>
          </a:prstGeom>
          <a:solidFill>
            <a:schemeClr val="tx2">
              <a:alpha val="46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endParaRPr lang="en-US" altLang="zh-CN" dirty="0">
              <a:solidFill>
                <a:schemeClr val="bg1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加密压缩</a:t>
            </a:r>
            <a:endParaRPr lang="zh-CN" altLang="en-US" dirty="0">
              <a:solidFill>
                <a:schemeClr val="bg1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  <a:p>
            <a:pPr algn="ctr"/>
            <a:endParaRPr lang="zh-CN" altLang="en-US" dirty="0"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6730469" y="2193201"/>
            <a:ext cx="1656184" cy="1656184"/>
          </a:xfrm>
          <a:prstGeom prst="ellipse">
            <a:avLst/>
          </a:prstGeom>
          <a:solidFill>
            <a:schemeClr val="tx2">
              <a:alpha val="46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endParaRPr lang="en-US" altLang="zh-CN" dirty="0">
              <a:solidFill>
                <a:schemeClr val="bg1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开发更高效</a:t>
            </a:r>
            <a:endParaRPr lang="zh-CN" altLang="en-US" dirty="0">
              <a:solidFill>
                <a:schemeClr val="bg1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  <a:p>
            <a:pPr algn="ctr"/>
            <a:endParaRPr lang="zh-CN" altLang="en-US" dirty="0"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274085" y="2877277"/>
            <a:ext cx="288032" cy="28803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930269" y="2877277"/>
            <a:ext cx="288032" cy="28803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586453" y="2877277"/>
            <a:ext cx="288032" cy="28803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644106" y="1328524"/>
            <a:ext cx="6945468" cy="3258855"/>
            <a:chOff x="1141821" y="1185014"/>
            <a:chExt cx="6945468" cy="3258855"/>
          </a:xfrm>
        </p:grpSpPr>
        <p:sp>
          <p:nvSpPr>
            <p:cNvPr id="13" name="TextBox 9"/>
            <p:cNvSpPr txBox="1"/>
            <p:nvPr/>
          </p:nvSpPr>
          <p:spPr>
            <a:xfrm>
              <a:off x="1141821" y="3921899"/>
              <a:ext cx="2062027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sz="1400" dirty="0">
                  <a:solidFill>
                    <a:schemeClr val="bg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把</a:t>
              </a:r>
              <a:r>
                <a:rPr lang="en-US" altLang="zh-CN" sz="1400" dirty="0">
                  <a:solidFill>
                    <a:schemeClr val="bg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CSS</a:t>
              </a:r>
              <a:r>
                <a:rPr lang="zh-CN" altLang="en-US" sz="1400" dirty="0">
                  <a:solidFill>
                    <a:schemeClr val="bg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库通过打包放在一起。</a:t>
              </a:r>
              <a:endParaRPr lang="zh-CN" altLang="en-US" sz="1400" dirty="0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4" name="TextBox 10"/>
            <p:cNvSpPr txBox="1"/>
            <p:nvPr/>
          </p:nvSpPr>
          <p:spPr>
            <a:xfrm>
              <a:off x="2712894" y="1185014"/>
              <a:ext cx="2062027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dirty="0">
                  <a:solidFill>
                    <a:schemeClr val="bg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SRC</a:t>
              </a:r>
              <a:r>
                <a:rPr lang="zh-CN" altLang="en-US" sz="1400" dirty="0">
                  <a:solidFill>
                    <a:schemeClr val="bg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为开发包</a:t>
              </a:r>
              <a:endParaRPr lang="zh-CN" altLang="en-US" sz="1400" dirty="0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bg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DEV</a:t>
              </a:r>
              <a:r>
                <a:rPr lang="zh-CN" altLang="en-US" sz="1400" dirty="0">
                  <a:solidFill>
                    <a:schemeClr val="bg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是生产包</a:t>
              </a:r>
              <a:endParaRPr lang="zh-CN" altLang="en-US" sz="1400" dirty="0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5" name="TextBox 11"/>
            <p:cNvSpPr txBox="1"/>
            <p:nvPr/>
          </p:nvSpPr>
          <p:spPr>
            <a:xfrm>
              <a:off x="4369078" y="3921899"/>
              <a:ext cx="2062027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dirty="0">
                  <a:solidFill>
                    <a:schemeClr val="bg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JS</a:t>
              </a:r>
              <a:r>
                <a:rPr lang="zh-CN" altLang="en-US" sz="1400" dirty="0">
                  <a:solidFill>
                    <a:schemeClr val="bg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代码进行了加密压缩</a:t>
              </a:r>
              <a:endParaRPr lang="zh-CN" altLang="en-US" sz="1400" dirty="0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" name="TextBox 12"/>
            <p:cNvSpPr txBox="1"/>
            <p:nvPr/>
          </p:nvSpPr>
          <p:spPr>
            <a:xfrm>
              <a:off x="6025262" y="1185014"/>
              <a:ext cx="2062027" cy="737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dirty="0">
                  <a:solidFill>
                    <a:schemeClr val="bg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1.</a:t>
              </a:r>
              <a:r>
                <a:rPr lang="zh-CN" altLang="en-US" sz="1400" dirty="0">
                  <a:solidFill>
                    <a:schemeClr val="bg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支持映射本机服务器</a:t>
              </a:r>
              <a:endParaRPr lang="zh-CN" altLang="en-US" sz="1400" dirty="0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bg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2.</a:t>
              </a:r>
              <a:r>
                <a:rPr lang="zh-CN" altLang="en-US" sz="1400" dirty="0">
                  <a:solidFill>
                    <a:schemeClr val="bg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支持</a:t>
              </a:r>
              <a:r>
                <a:rPr lang="en-US" altLang="zh-CN" sz="1400" dirty="0">
                  <a:solidFill>
                    <a:schemeClr val="bg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browser_watch</a:t>
              </a:r>
              <a:endParaRPr lang="en-US" altLang="zh-CN" sz="1400" dirty="0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bg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3.</a:t>
              </a:r>
              <a:r>
                <a:rPr lang="zh-CN" altLang="en-US" sz="1400" dirty="0">
                  <a:solidFill>
                    <a:schemeClr val="bg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一键打包</a:t>
              </a:r>
              <a:endParaRPr lang="en-US" altLang="zh-CN" sz="1400" dirty="0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TextBox 3"/>
          <p:cNvSpPr txBox="1"/>
          <p:nvPr/>
        </p:nvSpPr>
        <p:spPr>
          <a:xfrm>
            <a:off x="208672" y="1613378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构建工具：</a:t>
            </a:r>
            <a:endParaRPr lang="zh-CN" altLang="en-US" sz="2000" dirty="0">
              <a:solidFill>
                <a:schemeClr val="tx2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/>
          <p:cNvSpPr txBox="1"/>
          <p:nvPr/>
        </p:nvSpPr>
        <p:spPr>
          <a:xfrm>
            <a:off x="766202" y="1140938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框架对比：</a:t>
            </a:r>
            <a:endParaRPr lang="zh-CN" altLang="en-US" sz="2000" dirty="0">
              <a:solidFill>
                <a:schemeClr val="tx2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extBox 3"/>
          <p:cNvSpPr txBox="1"/>
          <p:nvPr/>
        </p:nvSpPr>
        <p:spPr>
          <a:xfrm>
            <a:off x="980440" y="1904365"/>
            <a:ext cx="3117215" cy="2153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›</a:t>
            </a:r>
            <a:r>
              <a:rPr lang="en-US" altLang="zh-CN" sz="2400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 VUE</a:t>
            </a:r>
            <a:endParaRPr lang="en-US" altLang="zh-CN" sz="2000" dirty="0">
              <a:solidFill>
                <a:schemeClr val="tx2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	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›</a:t>
            </a:r>
            <a:r>
              <a:rPr lang="en-US" altLang="zh-CN" sz="2000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数据驱动行为</a:t>
            </a:r>
            <a:endParaRPr lang="zh-CN" altLang="en-US" sz="2000" dirty="0">
              <a:solidFill>
                <a:schemeClr val="tx2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  <a:p>
            <a:pPr algn="l"/>
            <a:r>
              <a:rPr lang="en-US" altLang="zh-CN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	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›</a:t>
            </a:r>
            <a:r>
              <a:rPr lang="en-US" altLang="zh-CN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  <a:sym typeface="+mn-ea"/>
              </a:rPr>
              <a:t>语法简便，开发高效</a:t>
            </a:r>
            <a:endParaRPr lang="zh-CN" altLang="en-US" dirty="0">
              <a:solidFill>
                <a:schemeClr val="tx2"/>
              </a:solidFill>
              <a:latin typeface="Agency FB Bold" panose="020B0804020202020204" pitchFamily="34" charset="0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	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›</a:t>
            </a:r>
            <a:r>
              <a:rPr lang="en-US" altLang="zh-CN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  <a:sym typeface="+mn-ea"/>
              </a:rPr>
              <a:t>量级小（</a:t>
            </a:r>
            <a:r>
              <a:rPr lang="en-US" altLang="zh-CN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  <a:sym typeface="+mn-ea"/>
              </a:rPr>
              <a:t>28K</a:t>
            </a:r>
            <a:r>
              <a:rPr lang="zh-CN" altLang="en-US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dirty="0">
              <a:solidFill>
                <a:schemeClr val="tx2"/>
              </a:solidFill>
              <a:latin typeface="Agency FB Bold" panose="020B0804020202020204" pitchFamily="34" charset="0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  <a:sym typeface="+mn-ea"/>
              </a:rPr>
              <a:t>	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›</a:t>
            </a:r>
            <a:r>
              <a:rPr lang="en-US" altLang="zh-CN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  <a:sym typeface="+mn-ea"/>
              </a:rPr>
              <a:t>附属功能强大</a:t>
            </a:r>
            <a:endParaRPr lang="zh-CN" altLang="en-US" dirty="0">
              <a:solidFill>
                <a:schemeClr val="tx2"/>
              </a:solidFill>
              <a:latin typeface="Agency FB Bold" panose="020B0804020202020204" pitchFamily="34" charset="0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  <a:sym typeface="+mn-ea"/>
              </a:rPr>
              <a:t>	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›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　</a:t>
            </a:r>
            <a:r>
              <a:rPr lang="en-US" altLang="zh-CN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  <a:sym typeface="+mn-ea"/>
              </a:rPr>
              <a:t>······</a:t>
            </a:r>
            <a:r>
              <a:rPr lang="en-US" altLang="zh-CN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	</a:t>
            </a:r>
            <a:endParaRPr lang="en-US" altLang="zh-CN" dirty="0">
              <a:solidFill>
                <a:schemeClr val="tx2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55590" y="1904365"/>
            <a:ext cx="3507740" cy="1845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›</a:t>
            </a:r>
            <a:r>
              <a:rPr lang="en-US" altLang="zh-CN" sz="2400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 JQ</a:t>
            </a:r>
            <a:r>
              <a:rPr lang="en-US" altLang="zh-CN" sz="2000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	</a:t>
            </a:r>
            <a:endParaRPr lang="zh-CN" altLang="en-US" dirty="0">
              <a:solidFill>
                <a:schemeClr val="tx2"/>
              </a:solidFill>
              <a:latin typeface="Agency FB Bold" panose="020B0804020202020204" pitchFamily="34" charset="0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  <a:sym typeface="+mn-ea"/>
              </a:rPr>
              <a:t>	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›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　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dom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核心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›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　生态库强大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›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　重（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83k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›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　前端基石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	</a:t>
            </a:r>
            <a:endParaRPr lang="en-US" altLang="zh-CN" dirty="0">
              <a:solidFill>
                <a:schemeClr val="tx2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>
              <a:lumMod val="1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535" y="1233805"/>
            <a:ext cx="4641850" cy="26758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820" y="1233805"/>
            <a:ext cx="5288280" cy="26765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355" y="4044315"/>
            <a:ext cx="5419090" cy="723900"/>
          </a:xfrm>
          <a:prstGeom prst="rect">
            <a:avLst/>
          </a:prstGeom>
        </p:spPr>
      </p:pic>
      <p:pic>
        <p:nvPicPr>
          <p:cNvPr id="7" name="图片 6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565" y="4422140"/>
            <a:ext cx="404495" cy="50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622300" y="1388745"/>
            <a:ext cx="391287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›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优点：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sz="2000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	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›</a:t>
            </a:r>
            <a:r>
              <a:rPr lang="en-US" altLang="zh-CN" sz="2000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组件化开发</a:t>
            </a:r>
            <a:endParaRPr lang="zh-CN" altLang="en-US" sz="2000" dirty="0">
              <a:solidFill>
                <a:schemeClr val="tx2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  <a:p>
            <a:pPr algn="l"/>
            <a:r>
              <a:rPr lang="en-US" altLang="zh-CN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	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›</a:t>
            </a:r>
            <a:r>
              <a:rPr lang="en-US" altLang="zh-CN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  <a:sym typeface="+mn-ea"/>
              </a:rPr>
              <a:t>路由开发</a:t>
            </a:r>
            <a:endParaRPr lang="zh-CN" altLang="en-US" dirty="0">
              <a:solidFill>
                <a:schemeClr val="tx2"/>
              </a:solidFill>
              <a:latin typeface="Agency FB Bold" panose="020B0804020202020204" pitchFamily="34" charset="0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	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›</a:t>
            </a:r>
            <a:r>
              <a:rPr lang="en-US" altLang="zh-CN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  <a:sym typeface="+mn-ea"/>
              </a:rPr>
              <a:t>单页面开发</a:t>
            </a:r>
            <a:endParaRPr lang="zh-CN" altLang="en-US" dirty="0">
              <a:solidFill>
                <a:schemeClr val="tx2"/>
              </a:solidFill>
              <a:latin typeface="Agency FB Bold" panose="020B0804020202020204" pitchFamily="34" charset="0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  <a:sym typeface="+mn-ea"/>
              </a:rPr>
              <a:t>	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›</a:t>
            </a:r>
            <a:r>
              <a:rPr lang="en-US" altLang="zh-CN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  <a:sym typeface="+mn-ea"/>
              </a:rPr>
              <a:t>切面切换效果可控</a:t>
            </a:r>
            <a:endParaRPr lang="en-US" altLang="zh-CN" dirty="0">
              <a:solidFill>
                <a:schemeClr val="tx2"/>
              </a:solidFill>
              <a:latin typeface="Agency FB Bold" panose="020B0804020202020204" pitchFamily="34" charset="0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  <a:sym typeface="+mn-ea"/>
              </a:rPr>
              <a:t>	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›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多个环境包</a:t>
            </a:r>
            <a:r>
              <a:rPr lang="en-US" altLang="zh-CN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	</a:t>
            </a:r>
            <a:endParaRPr lang="en-US" altLang="zh-CN" dirty="0">
              <a:solidFill>
                <a:schemeClr val="tx2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  <a:p>
            <a:pPr algn="l"/>
            <a:r>
              <a:rPr lang="en-US" altLang="zh-CN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	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› base64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压缩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	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› </a:t>
            </a:r>
            <a:r>
              <a:rPr lang="en-US" altLang="zh-CN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  <a:sym typeface="+mn-ea"/>
              </a:rPr>
              <a:t>状态管理机制	</a:t>
            </a:r>
            <a:endParaRPr lang="en-US" altLang="zh-CN" dirty="0">
              <a:solidFill>
                <a:schemeClr val="tx2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  <a:p>
            <a:pPr algn="l"/>
            <a:r>
              <a:rPr lang="en-US" altLang="zh-CN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	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› ES6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› </a:t>
            </a:r>
            <a:r>
              <a:rPr 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.....</a:t>
            </a:r>
            <a:endParaRPr 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  <a:sym typeface="+mn-ea"/>
              </a:rPr>
              <a:t>	</a:t>
            </a:r>
            <a:endParaRPr lang="en-US" altLang="zh-CN" dirty="0">
              <a:solidFill>
                <a:schemeClr val="tx2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  <a:p>
            <a:pPr algn="l"/>
            <a:endParaRPr lang="en-US" altLang="zh-CN" dirty="0">
              <a:solidFill>
                <a:schemeClr val="tx2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4891405" y="1388745"/>
            <a:ext cx="3843020" cy="1845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›</a:t>
            </a:r>
            <a:r>
              <a:rPr lang="en-US" altLang="zh-CN" sz="2400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缺点：</a:t>
            </a:r>
            <a:r>
              <a:rPr lang="en-US" altLang="zh-CN" sz="2000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	</a:t>
            </a:r>
            <a:endParaRPr lang="zh-CN" altLang="en-US" dirty="0">
              <a:solidFill>
                <a:schemeClr val="tx2"/>
              </a:solidFill>
              <a:latin typeface="Agency FB Bold" panose="020B0804020202020204" pitchFamily="34" charset="0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  <a:sym typeface="+mn-ea"/>
              </a:rPr>
              <a:t>	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›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　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PC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端兼容低版本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IE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›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　插件相对较少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›    DOM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不能承载所有功能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	</a:t>
            </a:r>
            <a:endParaRPr lang="en-US" altLang="zh-CN" dirty="0">
              <a:solidFill>
                <a:schemeClr val="tx2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69644" y="1429381"/>
            <a:ext cx="676947" cy="6769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69644" y="2261777"/>
            <a:ext cx="676947" cy="6769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69644" y="3094173"/>
            <a:ext cx="676947" cy="6769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梯形 2"/>
          <p:cNvSpPr/>
          <p:nvPr/>
        </p:nvSpPr>
        <p:spPr>
          <a:xfrm rot="16200000">
            <a:off x="5264304" y="940854"/>
            <a:ext cx="4193018" cy="3566379"/>
          </a:xfrm>
          <a:prstGeom prst="trapezoid">
            <a:avLst>
              <a:gd name="adj" fmla="val 14046"/>
            </a:avLst>
          </a:prstGeom>
          <a:gradFill>
            <a:gsLst>
              <a:gs pos="0">
                <a:schemeClr val="tx2"/>
              </a:gs>
              <a:gs pos="50000">
                <a:schemeClr val="tx2">
                  <a:alpha val="32000"/>
                </a:schemeClr>
              </a:gs>
              <a:gs pos="100000">
                <a:schemeClr val="tx2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547917" y="1346602"/>
            <a:ext cx="2583180" cy="562373"/>
            <a:chOff x="1766297" y="1059582"/>
            <a:chExt cx="2583180" cy="562373"/>
          </a:xfrm>
        </p:grpSpPr>
        <p:sp>
          <p:nvSpPr>
            <p:cNvPr id="7" name="TextBox 6"/>
            <p:cNvSpPr txBox="1"/>
            <p:nvPr/>
          </p:nvSpPr>
          <p:spPr>
            <a:xfrm>
              <a:off x="2612683" y="1059582"/>
              <a:ext cx="13258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accent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前端精简史</a:t>
              </a:r>
              <a:endParaRPr lang="zh-CN" altLang="en-US" dirty="0">
                <a:solidFill>
                  <a:schemeClr val="accent1"/>
                </a:solidFill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66297" y="1369225"/>
              <a:ext cx="2583180" cy="252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solidFill>
                    <a:schemeClr val="bg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简单介绍前端开发的前缘，今生，来世。</a:t>
              </a:r>
              <a:endParaRPr lang="zh-CN" altLang="en-US" sz="1050" dirty="0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547917" y="2210698"/>
            <a:ext cx="2582545" cy="723900"/>
            <a:chOff x="1766297" y="1059582"/>
            <a:chExt cx="2582545" cy="723900"/>
          </a:xfrm>
        </p:grpSpPr>
        <p:sp>
          <p:nvSpPr>
            <p:cNvPr id="17" name="TextBox 16"/>
            <p:cNvSpPr txBox="1"/>
            <p:nvPr/>
          </p:nvSpPr>
          <p:spPr>
            <a:xfrm>
              <a:off x="2612683" y="1059582"/>
              <a:ext cx="13258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accent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一步一脚印</a:t>
              </a:r>
              <a:endParaRPr lang="zh-CN" altLang="en-US" dirty="0">
                <a:solidFill>
                  <a:schemeClr val="accent1"/>
                </a:solidFill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766297" y="1369462"/>
              <a:ext cx="2582545" cy="414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solidFill>
                    <a:schemeClr val="bg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前端的发展史，一步一个脚步走出来的技术栈。</a:t>
              </a:r>
              <a:endParaRPr lang="en-US" altLang="zh-CN" sz="1050" dirty="0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547917" y="3069733"/>
            <a:ext cx="2172266" cy="562373"/>
            <a:chOff x="1766297" y="1059582"/>
            <a:chExt cx="2172266" cy="562373"/>
          </a:xfrm>
        </p:grpSpPr>
        <p:sp>
          <p:nvSpPr>
            <p:cNvPr id="20" name="TextBox 19"/>
            <p:cNvSpPr txBox="1"/>
            <p:nvPr/>
          </p:nvSpPr>
          <p:spPr>
            <a:xfrm>
              <a:off x="2612683" y="1059582"/>
              <a:ext cx="13258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accent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前行路漫漫</a:t>
              </a:r>
              <a:endParaRPr lang="zh-CN" altLang="en-US" dirty="0">
                <a:solidFill>
                  <a:schemeClr val="accent1"/>
                </a:solidFill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66297" y="1369225"/>
              <a:ext cx="2049780" cy="252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050" dirty="0">
                  <a:solidFill>
                    <a:schemeClr val="bg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  <a:sym typeface="+mn-ea"/>
                </a:rPr>
                <a:t>前端小组今后在前端方面的规划</a:t>
              </a:r>
              <a:endParaRPr lang="zh-CN" altLang="en-US" sz="1050" dirty="0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687544" y="1478498"/>
            <a:ext cx="293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Agency FB Bold" panose="020B0804020202020204" pitchFamily="34" charset="0"/>
                <a:ea typeface="微软雅黑" panose="020B0503020204020204" pitchFamily="34" charset="-122"/>
              </a:rPr>
              <a:t>1</a:t>
            </a:r>
            <a:endParaRPr lang="zh-CN" altLang="en-US" sz="3600" dirty="0"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87544" y="2289508"/>
            <a:ext cx="388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Agency FB Bold" panose="020B0804020202020204" pitchFamily="34" charset="0"/>
                <a:ea typeface="微软雅黑" panose="020B0503020204020204" pitchFamily="34" charset="-122"/>
              </a:rPr>
              <a:t>2</a:t>
            </a:r>
            <a:endParaRPr lang="zh-CN" altLang="en-US" sz="3600" dirty="0"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87544" y="3109480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Agency FB Bold" panose="020B0804020202020204" pitchFamily="34" charset="0"/>
                <a:ea typeface="微软雅黑" panose="020B0503020204020204" pitchFamily="34" charset="-122"/>
              </a:rPr>
              <a:t>3</a:t>
            </a:r>
            <a:endParaRPr lang="zh-CN" altLang="en-US" sz="3600" dirty="0"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86283" y="1995686"/>
            <a:ext cx="1449435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4800" dirty="0">
                <a:solidFill>
                  <a:schemeClr val="accent1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目录</a:t>
            </a:r>
            <a:endParaRPr lang="en-US" altLang="zh-CN" sz="3600" dirty="0">
              <a:solidFill>
                <a:schemeClr val="accent1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  <a:p>
            <a:pPr algn="r"/>
            <a:r>
              <a:rPr lang="en-US" altLang="zh-CN" sz="2800" dirty="0">
                <a:solidFill>
                  <a:schemeClr val="accent1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CONTENTS</a:t>
            </a:r>
            <a:endParaRPr lang="zh-CN" altLang="en-US" dirty="0">
              <a:solidFill>
                <a:schemeClr val="accent1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9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" grpId="0" bldLvl="0" animBg="1"/>
      <p:bldP spid="5" grpId="0" bldLvl="0" animBg="1"/>
      <p:bldP spid="3" grpId="0" animBg="1"/>
      <p:bldP spid="25" grpId="0"/>
      <p:bldP spid="26" grpId="0"/>
      <p:bldP spid="27" grpId="0"/>
      <p:bldP spid="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>
            <a:off x="6371590" y="1553210"/>
            <a:ext cx="2376170" cy="3034665"/>
          </a:xfrm>
          <a:prstGeom prst="triangle">
            <a:avLst>
              <a:gd name="adj" fmla="val 49202"/>
            </a:avLst>
          </a:prstGeom>
          <a:solidFill>
            <a:schemeClr val="accent1">
              <a:alpha val="46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683568" y="1553516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高效</a:t>
            </a:r>
            <a:endParaRPr lang="zh-CN" altLang="en-US" dirty="0">
              <a:solidFill>
                <a:schemeClr val="tx2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683568" y="1863159"/>
            <a:ext cx="3089275" cy="414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50" dirty="0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更快捷开发模板搭建，更实时的代码调试，更系</a:t>
            </a:r>
            <a:endParaRPr lang="zh-CN" altLang="en-US" sz="1050" dirty="0">
              <a:solidFill>
                <a:schemeClr val="bg1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1050" dirty="0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统的状态管理，组件化开发，精确定位</a:t>
            </a:r>
            <a:r>
              <a:rPr lang="en-US" altLang="zh-CN" sz="1050" dirty="0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Bug</a:t>
            </a:r>
            <a:r>
              <a:rPr lang="zh-CN" altLang="en-US" sz="1050" dirty="0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问题。</a:t>
            </a:r>
            <a:endParaRPr lang="zh-CN" altLang="en-US" sz="1050" dirty="0">
              <a:solidFill>
                <a:schemeClr val="bg1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683568" y="2804324"/>
            <a:ext cx="2983230" cy="414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50" dirty="0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区分打包，严格把关，代码检测，杜绝返工现象</a:t>
            </a:r>
            <a:endParaRPr lang="zh-CN" altLang="en-US" sz="1050" dirty="0">
              <a:solidFill>
                <a:schemeClr val="bg1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1050" dirty="0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，更好的交互效果，更高的用户体验</a:t>
            </a:r>
            <a:endParaRPr lang="zh-CN" altLang="en-US" sz="1050" dirty="0">
              <a:solidFill>
                <a:schemeClr val="bg1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683568" y="343078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轻量</a:t>
            </a:r>
            <a:endParaRPr lang="zh-CN" altLang="en-US" dirty="0">
              <a:solidFill>
                <a:schemeClr val="tx2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TextBox 9"/>
          <p:cNvSpPr txBox="1"/>
          <p:nvPr/>
        </p:nvSpPr>
        <p:spPr>
          <a:xfrm>
            <a:off x="683568" y="3740428"/>
            <a:ext cx="2983230" cy="414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50" dirty="0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更少的请求，更小流量的加载，最小化的压缩，</a:t>
            </a:r>
            <a:endParaRPr lang="zh-CN" altLang="en-US" sz="1050" dirty="0">
              <a:solidFill>
                <a:schemeClr val="bg1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1050" dirty="0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更精简的代码，打造更轻量的网页。</a:t>
            </a:r>
            <a:endParaRPr lang="zh-CN" altLang="en-US" sz="1050" dirty="0">
              <a:solidFill>
                <a:schemeClr val="bg1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TextBox 6"/>
          <p:cNvSpPr txBox="1"/>
          <p:nvPr/>
        </p:nvSpPr>
        <p:spPr>
          <a:xfrm>
            <a:off x="683568" y="2494681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质量</a:t>
            </a:r>
            <a:endParaRPr lang="zh-CN" altLang="en-US" dirty="0">
              <a:solidFill>
                <a:schemeClr val="tx2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851910" y="3218815"/>
            <a:ext cx="1414780" cy="1369060"/>
            <a:chOff x="6066" y="5069"/>
            <a:chExt cx="2228" cy="2156"/>
          </a:xfrm>
        </p:grpSpPr>
        <p:sp>
          <p:nvSpPr>
            <p:cNvPr id="5" name="等腰三角形 4"/>
            <p:cNvSpPr/>
            <p:nvPr/>
          </p:nvSpPr>
          <p:spPr>
            <a:xfrm>
              <a:off x="6066" y="5069"/>
              <a:ext cx="2228" cy="2157"/>
            </a:xfrm>
            <a:prstGeom prst="triangle">
              <a:avLst>
                <a:gd name="adj" fmla="val 50020"/>
              </a:avLst>
            </a:prstGeom>
            <a:solidFill>
              <a:schemeClr val="accent1">
                <a:alpha val="46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5" name="TextBox 4"/>
            <p:cNvSpPr txBox="1"/>
            <p:nvPr/>
          </p:nvSpPr>
          <p:spPr>
            <a:xfrm>
              <a:off x="6778" y="6336"/>
              <a:ext cx="83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dirty="0">
                  <a:solidFill>
                    <a:schemeClr val="tx2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JSP</a:t>
              </a:r>
              <a:endParaRPr lang="en-US" altLang="zh-CN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872355" y="2495550"/>
            <a:ext cx="2028190" cy="2091690"/>
            <a:chOff x="7673" y="3930"/>
            <a:chExt cx="3194" cy="3294"/>
          </a:xfrm>
        </p:grpSpPr>
        <p:sp>
          <p:nvSpPr>
            <p:cNvPr id="4" name="等腰三角形 3"/>
            <p:cNvSpPr/>
            <p:nvPr/>
          </p:nvSpPr>
          <p:spPr>
            <a:xfrm>
              <a:off x="7673" y="3930"/>
              <a:ext cx="3195" cy="3295"/>
            </a:xfrm>
            <a:prstGeom prst="triangle">
              <a:avLst/>
            </a:prstGeom>
            <a:solidFill>
              <a:schemeClr val="accent1">
                <a:alpha val="46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4"/>
            <p:cNvSpPr txBox="1"/>
            <p:nvPr/>
          </p:nvSpPr>
          <p:spPr>
            <a:xfrm>
              <a:off x="8407" y="5756"/>
              <a:ext cx="172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dirty="0">
                  <a:solidFill>
                    <a:schemeClr val="tx2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JQ+Gulp</a:t>
              </a:r>
              <a:endParaRPr lang="en-US" altLang="zh-CN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TextBox 4"/>
          <p:cNvSpPr txBox="1"/>
          <p:nvPr/>
        </p:nvSpPr>
        <p:spPr>
          <a:xfrm>
            <a:off x="7239943" y="3287066"/>
            <a:ext cx="6254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now</a:t>
            </a:r>
            <a:endParaRPr lang="en-US" altLang="zh-CN" dirty="0">
              <a:solidFill>
                <a:schemeClr val="tx2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/>
      <p:bldP spid="8" grpId="0"/>
      <p:bldP spid="10" grpId="0"/>
      <p:bldP spid="11" grpId="0"/>
      <p:bldP spid="12" grpId="0"/>
      <p:bldP spid="13" grpId="0"/>
      <p:bldP spid="19" grpId="0"/>
      <p:bldP spid="2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67036" y="1163515"/>
            <a:ext cx="6840427" cy="2563441"/>
            <a:chOff x="1367036" y="1163515"/>
            <a:chExt cx="6840427" cy="2563441"/>
          </a:xfrm>
        </p:grpSpPr>
        <p:sp>
          <p:nvSpPr>
            <p:cNvPr id="27" name="任意多边形 26"/>
            <p:cNvSpPr/>
            <p:nvPr>
              <p:custDataLst>
                <p:tags r:id="rId1"/>
              </p:custDataLst>
            </p:nvPr>
          </p:nvSpPr>
          <p:spPr>
            <a:xfrm>
              <a:off x="1367036" y="1518427"/>
              <a:ext cx="1671846" cy="1251443"/>
            </a:xfrm>
            <a:custGeom>
              <a:avLst/>
              <a:gdLst>
                <a:gd name="connsiteX0" fmla="*/ 0 w 1144274"/>
                <a:gd name="connsiteY0" fmla="*/ 0 h 1181102"/>
                <a:gd name="connsiteX1" fmla="*/ 1144274 w 1144274"/>
                <a:gd name="connsiteY1" fmla="*/ 0 h 1181102"/>
                <a:gd name="connsiteX2" fmla="*/ 1144274 w 1144274"/>
                <a:gd name="connsiteY2" fmla="*/ 1 h 1181102"/>
                <a:gd name="connsiteX3" fmla="*/ 306849 w 1144274"/>
                <a:gd name="connsiteY3" fmla="*/ 128588 h 1181102"/>
                <a:gd name="connsiteX4" fmla="*/ 1144274 w 1144274"/>
                <a:gd name="connsiteY4" fmla="*/ 128588 h 1181102"/>
                <a:gd name="connsiteX5" fmla="*/ 1144274 w 1144274"/>
                <a:gd name="connsiteY5" fmla="*/ 129542 h 1181102"/>
                <a:gd name="connsiteX6" fmla="*/ 306846 w 1144274"/>
                <a:gd name="connsiteY6" fmla="*/ 129542 h 1181102"/>
                <a:gd name="connsiteX7" fmla="*/ 417370 w 1144274"/>
                <a:gd name="connsiteY7" fmla="*/ 1181102 h 1181102"/>
                <a:gd name="connsiteX8" fmla="*/ 103333 w 1144274"/>
                <a:gd name="connsiteY8" fmla="*/ 1181102 h 118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274" h="1181102">
                  <a:moveTo>
                    <a:pt x="0" y="0"/>
                  </a:moveTo>
                  <a:lnTo>
                    <a:pt x="1144274" y="0"/>
                  </a:lnTo>
                  <a:lnTo>
                    <a:pt x="1144274" y="1"/>
                  </a:lnTo>
                  <a:lnTo>
                    <a:pt x="306849" y="128588"/>
                  </a:lnTo>
                  <a:lnTo>
                    <a:pt x="1144274" y="128588"/>
                  </a:lnTo>
                  <a:lnTo>
                    <a:pt x="1144274" y="129542"/>
                  </a:lnTo>
                  <a:lnTo>
                    <a:pt x="306846" y="129542"/>
                  </a:lnTo>
                  <a:lnTo>
                    <a:pt x="417370" y="1181102"/>
                  </a:lnTo>
                  <a:lnTo>
                    <a:pt x="103333" y="118110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 18"/>
            <p:cNvSpPr/>
            <p:nvPr>
              <p:custDataLst>
                <p:tags r:id="rId2"/>
              </p:custDataLst>
            </p:nvPr>
          </p:nvSpPr>
          <p:spPr>
            <a:xfrm>
              <a:off x="5522306" y="2056682"/>
              <a:ext cx="2685157" cy="1157249"/>
            </a:xfrm>
            <a:custGeom>
              <a:avLst/>
              <a:gdLst>
                <a:gd name="connsiteX0" fmla="*/ 1462558 w 1838466"/>
                <a:gd name="connsiteY0" fmla="*/ 0 h 1091717"/>
                <a:gd name="connsiteX1" fmla="*/ 1838466 w 1838466"/>
                <a:gd name="connsiteY1" fmla="*/ 1091717 h 1091717"/>
                <a:gd name="connsiteX2" fmla="*/ 0 w 1838466"/>
                <a:gd name="connsiteY2" fmla="*/ 1091717 h 1091717"/>
                <a:gd name="connsiteX3" fmla="*/ 0 w 1838466"/>
                <a:gd name="connsiteY3" fmla="*/ 1091716 h 1091717"/>
                <a:gd name="connsiteX4" fmla="*/ 1445521 w 1838466"/>
                <a:gd name="connsiteY4" fmla="*/ 931697 h 1091717"/>
                <a:gd name="connsiteX5" fmla="*/ 1445531 w 1838466"/>
                <a:gd name="connsiteY5" fmla="*/ 931697 h 1091717"/>
                <a:gd name="connsiteX6" fmla="*/ 1154068 w 1838466"/>
                <a:gd name="connsiteY6" fmla="*/ 34664 h 1091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38466" h="1091717">
                  <a:moveTo>
                    <a:pt x="1462558" y="0"/>
                  </a:moveTo>
                  <a:lnTo>
                    <a:pt x="1838466" y="1091717"/>
                  </a:lnTo>
                  <a:lnTo>
                    <a:pt x="0" y="1091717"/>
                  </a:lnTo>
                  <a:lnTo>
                    <a:pt x="0" y="1091716"/>
                  </a:lnTo>
                  <a:lnTo>
                    <a:pt x="1445521" y="931697"/>
                  </a:lnTo>
                  <a:lnTo>
                    <a:pt x="1445531" y="931697"/>
                  </a:lnTo>
                  <a:lnTo>
                    <a:pt x="1154068" y="3466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" name="任意多边形 5"/>
            <p:cNvSpPr/>
            <p:nvPr>
              <p:custDataLst>
                <p:tags r:id="rId3"/>
              </p:custDataLst>
            </p:nvPr>
          </p:nvSpPr>
          <p:spPr>
            <a:xfrm>
              <a:off x="1814560" y="1654674"/>
              <a:ext cx="5817842" cy="1389371"/>
            </a:xfrm>
            <a:custGeom>
              <a:avLst/>
              <a:gdLst>
                <a:gd name="connsiteX0" fmla="*/ 0 w 3982993"/>
                <a:gd name="connsiteY0" fmla="*/ 0 h 1310640"/>
                <a:gd name="connsiteX1" fmla="*/ 3557141 w 3982993"/>
                <a:gd name="connsiteY1" fmla="*/ 0 h 1310640"/>
                <a:gd name="connsiteX2" fmla="*/ 3982993 w 3982993"/>
                <a:gd name="connsiteY2" fmla="*/ 1310640 h 1310640"/>
                <a:gd name="connsiteX3" fmla="*/ 137754 w 3982993"/>
                <a:gd name="connsiteY3" fmla="*/ 1310640 h 1310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82993" h="1310640">
                  <a:moveTo>
                    <a:pt x="0" y="0"/>
                  </a:moveTo>
                  <a:lnTo>
                    <a:pt x="3557141" y="0"/>
                  </a:lnTo>
                  <a:lnTo>
                    <a:pt x="3982993" y="1310640"/>
                  </a:lnTo>
                  <a:lnTo>
                    <a:pt x="137754" y="131064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52000" anchor="ctr">
              <a:norm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dirty="0">
                  <a:solidFill>
                    <a:sysClr val="windowText" lastClr="000000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2.1</a:t>
              </a:r>
              <a:r>
                <a:rPr lang="zh-CN" altLang="en-US" sz="2400" dirty="0">
                  <a:solidFill>
                    <a:sysClr val="windowText" lastClr="000000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我司新旧对比</a:t>
              </a:r>
              <a:endParaRPr lang="zh-CN" altLang="en-US" sz="2400" dirty="0">
                <a:solidFill>
                  <a:sysClr val="windowText" lastClr="000000"/>
                </a:solidFill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" name="直角三角形 6"/>
            <p:cNvSpPr/>
            <p:nvPr>
              <p:custDataLst>
                <p:tags r:id="rId4"/>
              </p:custDataLst>
            </p:nvPr>
          </p:nvSpPr>
          <p:spPr>
            <a:xfrm rot="16200000">
              <a:off x="2358598" y="974391"/>
              <a:ext cx="136245" cy="1224320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8" name="直角三角形 7"/>
            <p:cNvSpPr/>
            <p:nvPr>
              <p:custDataLst>
                <p:tags r:id="rId5"/>
              </p:custDataLst>
            </p:nvPr>
          </p:nvSpPr>
          <p:spPr>
            <a:xfrm rot="16200000" flipH="1" flipV="1">
              <a:off x="6492410" y="2073939"/>
              <a:ext cx="169888" cy="2110098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" name="任意多边形 23"/>
            <p:cNvSpPr/>
            <p:nvPr>
              <p:custDataLst>
                <p:tags r:id="rId6"/>
              </p:custDataLst>
            </p:nvPr>
          </p:nvSpPr>
          <p:spPr>
            <a:xfrm>
              <a:off x="1367036" y="1163515"/>
              <a:ext cx="1217363" cy="354912"/>
            </a:xfrm>
            <a:custGeom>
              <a:avLst/>
              <a:gdLst>
                <a:gd name="connsiteX0" fmla="*/ 833801 w 833801"/>
                <a:gd name="connsiteY0" fmla="*/ 0 h 335236"/>
                <a:gd name="connsiteX1" fmla="*/ 498565 w 833801"/>
                <a:gd name="connsiteY1" fmla="*/ 335236 h 335236"/>
                <a:gd name="connsiteX2" fmla="*/ 0 w 833801"/>
                <a:gd name="connsiteY2" fmla="*/ 335236 h 335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3801" h="335236">
                  <a:moveTo>
                    <a:pt x="833801" y="0"/>
                  </a:moveTo>
                  <a:lnTo>
                    <a:pt x="498565" y="335236"/>
                  </a:lnTo>
                  <a:lnTo>
                    <a:pt x="0" y="33523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1" name="任意多边形 30"/>
            <p:cNvSpPr/>
            <p:nvPr>
              <p:custDataLst>
                <p:tags r:id="rId7"/>
              </p:custDataLst>
            </p:nvPr>
          </p:nvSpPr>
          <p:spPr>
            <a:xfrm>
              <a:off x="6454457" y="3213932"/>
              <a:ext cx="1753004" cy="513024"/>
            </a:xfrm>
            <a:custGeom>
              <a:avLst/>
              <a:gdLst>
                <a:gd name="connsiteX0" fmla="*/ 667403 w 1200162"/>
                <a:gd name="connsiteY0" fmla="*/ 0 h 484897"/>
                <a:gd name="connsiteX1" fmla="*/ 1200162 w 1200162"/>
                <a:gd name="connsiteY1" fmla="*/ 0 h 484897"/>
                <a:gd name="connsiteX2" fmla="*/ 0 w 1200162"/>
                <a:gd name="connsiteY2" fmla="*/ 484897 h 484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0162" h="484897">
                  <a:moveTo>
                    <a:pt x="667403" y="0"/>
                  </a:moveTo>
                  <a:lnTo>
                    <a:pt x="1200162" y="0"/>
                  </a:lnTo>
                  <a:lnTo>
                    <a:pt x="0" y="48489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33" name="直接连接符 32"/>
            <p:cNvCxnSpPr/>
            <p:nvPr>
              <p:custDataLst>
                <p:tags r:id="rId8"/>
              </p:custDataLst>
            </p:nvPr>
          </p:nvCxnSpPr>
          <p:spPr>
            <a:xfrm>
              <a:off x="2229624" y="2026406"/>
              <a:ext cx="4785980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>
              <p:custDataLst>
                <p:tags r:id="rId9"/>
              </p:custDataLst>
            </p:nvPr>
          </p:nvCxnSpPr>
          <p:spPr>
            <a:xfrm>
              <a:off x="2229624" y="2635307"/>
              <a:ext cx="4785980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622300" y="1388745"/>
            <a:ext cx="3912870" cy="29845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›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优点：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sz="2000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	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›</a:t>
            </a:r>
            <a:r>
              <a:rPr lang="en-US" altLang="zh-CN" sz="2000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sz="2000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  <a:sym typeface="+mn-ea"/>
              </a:rPr>
              <a:t>模板开发</a:t>
            </a:r>
            <a:endParaRPr lang="zh-CN" altLang="en-US" sz="2000" dirty="0">
              <a:solidFill>
                <a:schemeClr val="tx2"/>
              </a:solidFill>
              <a:latin typeface="Agency FB Bold" panose="020B0804020202020204" pitchFamily="34" charset="0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  <a:sym typeface="+mn-ea"/>
              </a:rPr>
              <a:t>	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›</a:t>
            </a:r>
            <a:r>
              <a:rPr lang="en-US" altLang="zh-CN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  <a:sym typeface="+mn-ea"/>
              </a:rPr>
              <a:t>数据驱动</a:t>
            </a:r>
            <a:endParaRPr lang="zh-CN" altLang="en-US" dirty="0">
              <a:solidFill>
                <a:schemeClr val="tx2"/>
              </a:solidFill>
              <a:latin typeface="Agency FB Bold" panose="020B0804020202020204" pitchFamily="34" charset="0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›  mod.js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模块化加载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› 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精细化资源控制</a:t>
            </a:r>
            <a:endParaRPr lang="en-US" altLang="zh-CN" dirty="0">
              <a:solidFill>
                <a:schemeClr val="tx2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  <a:p>
            <a:pPr algn="l"/>
            <a:r>
              <a:rPr lang="en-US" altLang="zh-CN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  <a:sym typeface="+mn-ea"/>
              </a:rPr>
              <a:t>	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›  base64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压缩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› 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内置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Md5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› </a:t>
            </a:r>
            <a:r>
              <a:rPr 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.....</a:t>
            </a:r>
            <a:endParaRPr 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  <a:sym typeface="+mn-ea"/>
              </a:rPr>
              <a:t>	</a:t>
            </a:r>
            <a:endParaRPr lang="en-US" altLang="zh-CN" dirty="0">
              <a:solidFill>
                <a:schemeClr val="tx2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  <a:p>
            <a:pPr algn="l"/>
            <a:endParaRPr lang="en-US" altLang="zh-CN" dirty="0">
              <a:solidFill>
                <a:schemeClr val="tx2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4891405" y="1388745"/>
            <a:ext cx="384302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›</a:t>
            </a:r>
            <a:r>
              <a:rPr lang="en-US" altLang="zh-CN" sz="2400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缺点：</a:t>
            </a:r>
            <a:r>
              <a:rPr lang="en-US" altLang="zh-CN" sz="2000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	</a:t>
            </a:r>
            <a:endParaRPr lang="zh-CN" altLang="en-US" dirty="0">
              <a:solidFill>
                <a:schemeClr val="tx2"/>
              </a:solidFill>
              <a:latin typeface="Agency FB Bold" panose="020B0804020202020204" pitchFamily="34" charset="0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  <a:sym typeface="+mn-ea"/>
              </a:rPr>
              <a:t>	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›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　资源生态圈少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›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　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NPM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社区基本不兼容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›   http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单文件扫描上传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›  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前后端未分离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	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›  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大量模板语法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›</a:t>
            </a:r>
            <a:r>
              <a:rPr lang="en-US" altLang="zh-CN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  <a:sym typeface="+mn-ea"/>
              </a:rPr>
              <a:t>语法杂乱，相互交叉</a:t>
            </a:r>
            <a:endParaRPr lang="en-US" altLang="zh-CN" dirty="0">
              <a:solidFill>
                <a:schemeClr val="tx2"/>
              </a:solidFill>
              <a:latin typeface="Agency FB Bold" panose="020B0804020202020204" pitchFamily="34" charset="0"/>
              <a:ea typeface="微软雅黑" panose="020B0503020204020204" pitchFamily="34" charset="-122"/>
              <a:sym typeface="+mn-ea"/>
            </a:endParaRPr>
          </a:p>
          <a:p>
            <a:pPr algn="l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片 6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5" y="4422140"/>
            <a:ext cx="404495" cy="50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622300" y="1388745"/>
            <a:ext cx="3912870" cy="2430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›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优点：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sz="2000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	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›</a:t>
            </a:r>
            <a:r>
              <a:rPr lang="en-US" altLang="zh-CN" sz="2000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组件化开发</a:t>
            </a:r>
            <a:endParaRPr lang="zh-CN" altLang="en-US" sz="2000" dirty="0">
              <a:solidFill>
                <a:schemeClr val="tx2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  <a:p>
            <a:pPr algn="l"/>
            <a:r>
              <a:rPr lang="en-US" altLang="zh-CN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	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›</a:t>
            </a:r>
            <a:r>
              <a:rPr lang="en-US" altLang="zh-CN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  <a:sym typeface="+mn-ea"/>
              </a:rPr>
              <a:t>路由开发</a:t>
            </a:r>
            <a:endParaRPr lang="zh-CN" altLang="en-US" dirty="0">
              <a:solidFill>
                <a:schemeClr val="tx2"/>
              </a:solidFill>
              <a:latin typeface="Agency FB Bold" panose="020B0804020202020204" pitchFamily="34" charset="0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	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›</a:t>
            </a:r>
            <a:r>
              <a:rPr lang="en-US" altLang="zh-CN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  <a:sym typeface="+mn-ea"/>
              </a:rPr>
              <a:t>单页面开发</a:t>
            </a:r>
            <a:endParaRPr lang="en-US" altLang="zh-CN" dirty="0">
              <a:solidFill>
                <a:schemeClr val="tx2"/>
              </a:solidFill>
              <a:latin typeface="Agency FB Bold" panose="020B0804020202020204" pitchFamily="34" charset="0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  <a:sym typeface="+mn-ea"/>
              </a:rPr>
              <a:t>	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›</a:t>
            </a:r>
            <a:r>
              <a:rPr lang="en-US" altLang="zh-CN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  <a:sym typeface="+mn-ea"/>
              </a:rPr>
              <a:t>多层可嵌套路由</a:t>
            </a:r>
            <a:endParaRPr lang="zh-CN" altLang="en-US" dirty="0">
              <a:solidFill>
                <a:schemeClr val="tx2"/>
              </a:solidFill>
              <a:latin typeface="Agency FB Bold" panose="020B0804020202020204" pitchFamily="34" charset="0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› </a:t>
            </a:r>
            <a:r>
              <a:rPr 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.....</a:t>
            </a:r>
            <a:endParaRPr 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  <a:sym typeface="+mn-ea"/>
              </a:rPr>
              <a:t>	</a:t>
            </a:r>
            <a:endParaRPr lang="en-US" altLang="zh-CN" dirty="0">
              <a:solidFill>
                <a:schemeClr val="tx2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  <a:p>
            <a:pPr algn="l"/>
            <a:endParaRPr lang="en-US" altLang="zh-CN" dirty="0">
              <a:solidFill>
                <a:schemeClr val="tx2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4891405" y="1388745"/>
            <a:ext cx="384302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›</a:t>
            </a:r>
            <a:r>
              <a:rPr lang="en-US" altLang="zh-CN" sz="2400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缺点：</a:t>
            </a:r>
            <a:r>
              <a:rPr lang="en-US" altLang="zh-CN" sz="2000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	</a:t>
            </a:r>
            <a:endParaRPr lang="zh-CN" altLang="en-US" dirty="0">
              <a:solidFill>
                <a:schemeClr val="tx2"/>
              </a:solidFill>
              <a:latin typeface="Agency FB Bold" panose="020B0804020202020204" pitchFamily="34" charset="0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  <a:sym typeface="+mn-ea"/>
              </a:rPr>
              <a:t>	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›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　兼容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IE8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以下有问题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›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　ＶＵＥ迭代快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›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　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NPM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社区兼容不好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›   http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单文件扫描上传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›  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前后端未分离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	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67036" y="1163515"/>
            <a:ext cx="6840427" cy="2563441"/>
            <a:chOff x="1367036" y="1163515"/>
            <a:chExt cx="6840427" cy="2563441"/>
          </a:xfrm>
        </p:grpSpPr>
        <p:sp>
          <p:nvSpPr>
            <p:cNvPr id="27" name="任意多边形 26"/>
            <p:cNvSpPr/>
            <p:nvPr>
              <p:custDataLst>
                <p:tags r:id="rId1"/>
              </p:custDataLst>
            </p:nvPr>
          </p:nvSpPr>
          <p:spPr>
            <a:xfrm>
              <a:off x="1367036" y="1518427"/>
              <a:ext cx="1671846" cy="1251443"/>
            </a:xfrm>
            <a:custGeom>
              <a:avLst/>
              <a:gdLst>
                <a:gd name="connsiteX0" fmla="*/ 0 w 1144274"/>
                <a:gd name="connsiteY0" fmla="*/ 0 h 1181102"/>
                <a:gd name="connsiteX1" fmla="*/ 1144274 w 1144274"/>
                <a:gd name="connsiteY1" fmla="*/ 0 h 1181102"/>
                <a:gd name="connsiteX2" fmla="*/ 1144274 w 1144274"/>
                <a:gd name="connsiteY2" fmla="*/ 1 h 1181102"/>
                <a:gd name="connsiteX3" fmla="*/ 306849 w 1144274"/>
                <a:gd name="connsiteY3" fmla="*/ 128588 h 1181102"/>
                <a:gd name="connsiteX4" fmla="*/ 1144274 w 1144274"/>
                <a:gd name="connsiteY4" fmla="*/ 128588 h 1181102"/>
                <a:gd name="connsiteX5" fmla="*/ 1144274 w 1144274"/>
                <a:gd name="connsiteY5" fmla="*/ 129542 h 1181102"/>
                <a:gd name="connsiteX6" fmla="*/ 306846 w 1144274"/>
                <a:gd name="connsiteY6" fmla="*/ 129542 h 1181102"/>
                <a:gd name="connsiteX7" fmla="*/ 417370 w 1144274"/>
                <a:gd name="connsiteY7" fmla="*/ 1181102 h 1181102"/>
                <a:gd name="connsiteX8" fmla="*/ 103333 w 1144274"/>
                <a:gd name="connsiteY8" fmla="*/ 1181102 h 118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274" h="1181102">
                  <a:moveTo>
                    <a:pt x="0" y="0"/>
                  </a:moveTo>
                  <a:lnTo>
                    <a:pt x="1144274" y="0"/>
                  </a:lnTo>
                  <a:lnTo>
                    <a:pt x="1144274" y="1"/>
                  </a:lnTo>
                  <a:lnTo>
                    <a:pt x="306849" y="128588"/>
                  </a:lnTo>
                  <a:lnTo>
                    <a:pt x="1144274" y="128588"/>
                  </a:lnTo>
                  <a:lnTo>
                    <a:pt x="1144274" y="129542"/>
                  </a:lnTo>
                  <a:lnTo>
                    <a:pt x="306846" y="129542"/>
                  </a:lnTo>
                  <a:lnTo>
                    <a:pt x="417370" y="1181102"/>
                  </a:lnTo>
                  <a:lnTo>
                    <a:pt x="103333" y="118110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 18"/>
            <p:cNvSpPr/>
            <p:nvPr>
              <p:custDataLst>
                <p:tags r:id="rId2"/>
              </p:custDataLst>
            </p:nvPr>
          </p:nvSpPr>
          <p:spPr>
            <a:xfrm>
              <a:off x="5522306" y="2056682"/>
              <a:ext cx="2685157" cy="1157249"/>
            </a:xfrm>
            <a:custGeom>
              <a:avLst/>
              <a:gdLst>
                <a:gd name="connsiteX0" fmla="*/ 1462558 w 1838466"/>
                <a:gd name="connsiteY0" fmla="*/ 0 h 1091717"/>
                <a:gd name="connsiteX1" fmla="*/ 1838466 w 1838466"/>
                <a:gd name="connsiteY1" fmla="*/ 1091717 h 1091717"/>
                <a:gd name="connsiteX2" fmla="*/ 0 w 1838466"/>
                <a:gd name="connsiteY2" fmla="*/ 1091717 h 1091717"/>
                <a:gd name="connsiteX3" fmla="*/ 0 w 1838466"/>
                <a:gd name="connsiteY3" fmla="*/ 1091716 h 1091717"/>
                <a:gd name="connsiteX4" fmla="*/ 1445521 w 1838466"/>
                <a:gd name="connsiteY4" fmla="*/ 931697 h 1091717"/>
                <a:gd name="connsiteX5" fmla="*/ 1445531 w 1838466"/>
                <a:gd name="connsiteY5" fmla="*/ 931697 h 1091717"/>
                <a:gd name="connsiteX6" fmla="*/ 1154068 w 1838466"/>
                <a:gd name="connsiteY6" fmla="*/ 34664 h 1091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38466" h="1091717">
                  <a:moveTo>
                    <a:pt x="1462558" y="0"/>
                  </a:moveTo>
                  <a:lnTo>
                    <a:pt x="1838466" y="1091717"/>
                  </a:lnTo>
                  <a:lnTo>
                    <a:pt x="0" y="1091717"/>
                  </a:lnTo>
                  <a:lnTo>
                    <a:pt x="0" y="1091716"/>
                  </a:lnTo>
                  <a:lnTo>
                    <a:pt x="1445521" y="931697"/>
                  </a:lnTo>
                  <a:lnTo>
                    <a:pt x="1445531" y="931697"/>
                  </a:lnTo>
                  <a:lnTo>
                    <a:pt x="1154068" y="3466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" name="任意多边形 5"/>
            <p:cNvSpPr/>
            <p:nvPr>
              <p:custDataLst>
                <p:tags r:id="rId3"/>
              </p:custDataLst>
            </p:nvPr>
          </p:nvSpPr>
          <p:spPr>
            <a:xfrm>
              <a:off x="1814560" y="1654674"/>
              <a:ext cx="5817842" cy="1389371"/>
            </a:xfrm>
            <a:custGeom>
              <a:avLst/>
              <a:gdLst>
                <a:gd name="connsiteX0" fmla="*/ 0 w 3982993"/>
                <a:gd name="connsiteY0" fmla="*/ 0 h 1310640"/>
                <a:gd name="connsiteX1" fmla="*/ 3557141 w 3982993"/>
                <a:gd name="connsiteY1" fmla="*/ 0 h 1310640"/>
                <a:gd name="connsiteX2" fmla="*/ 3982993 w 3982993"/>
                <a:gd name="connsiteY2" fmla="*/ 1310640 h 1310640"/>
                <a:gd name="connsiteX3" fmla="*/ 137754 w 3982993"/>
                <a:gd name="connsiteY3" fmla="*/ 1310640 h 1310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82993" h="1310640">
                  <a:moveTo>
                    <a:pt x="0" y="0"/>
                  </a:moveTo>
                  <a:lnTo>
                    <a:pt x="3557141" y="0"/>
                  </a:lnTo>
                  <a:lnTo>
                    <a:pt x="3982993" y="1310640"/>
                  </a:lnTo>
                  <a:lnTo>
                    <a:pt x="137754" y="131064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52000" anchor="ctr">
              <a:norm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dirty="0">
                  <a:solidFill>
                    <a:sysClr val="windowText" lastClr="000000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前行路漫漫</a:t>
              </a:r>
              <a:endParaRPr lang="zh-CN" altLang="en-US" sz="2800" dirty="0">
                <a:solidFill>
                  <a:sysClr val="windowText" lastClr="000000"/>
                </a:solidFill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" name="直角三角形 6"/>
            <p:cNvSpPr/>
            <p:nvPr>
              <p:custDataLst>
                <p:tags r:id="rId4"/>
              </p:custDataLst>
            </p:nvPr>
          </p:nvSpPr>
          <p:spPr>
            <a:xfrm rot="16200000">
              <a:off x="2358598" y="974391"/>
              <a:ext cx="136245" cy="1224320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8" name="直角三角形 7"/>
            <p:cNvSpPr/>
            <p:nvPr>
              <p:custDataLst>
                <p:tags r:id="rId5"/>
              </p:custDataLst>
            </p:nvPr>
          </p:nvSpPr>
          <p:spPr>
            <a:xfrm rot="16200000" flipH="1" flipV="1">
              <a:off x="6492410" y="2073939"/>
              <a:ext cx="169888" cy="2110098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" name="任意多边形 23"/>
            <p:cNvSpPr/>
            <p:nvPr>
              <p:custDataLst>
                <p:tags r:id="rId6"/>
              </p:custDataLst>
            </p:nvPr>
          </p:nvSpPr>
          <p:spPr>
            <a:xfrm>
              <a:off x="1367036" y="1163515"/>
              <a:ext cx="1217363" cy="354912"/>
            </a:xfrm>
            <a:custGeom>
              <a:avLst/>
              <a:gdLst>
                <a:gd name="connsiteX0" fmla="*/ 833801 w 833801"/>
                <a:gd name="connsiteY0" fmla="*/ 0 h 335236"/>
                <a:gd name="connsiteX1" fmla="*/ 498565 w 833801"/>
                <a:gd name="connsiteY1" fmla="*/ 335236 h 335236"/>
                <a:gd name="connsiteX2" fmla="*/ 0 w 833801"/>
                <a:gd name="connsiteY2" fmla="*/ 335236 h 335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3801" h="335236">
                  <a:moveTo>
                    <a:pt x="833801" y="0"/>
                  </a:moveTo>
                  <a:lnTo>
                    <a:pt x="498565" y="335236"/>
                  </a:lnTo>
                  <a:lnTo>
                    <a:pt x="0" y="33523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1" name="任意多边形 30"/>
            <p:cNvSpPr/>
            <p:nvPr>
              <p:custDataLst>
                <p:tags r:id="rId7"/>
              </p:custDataLst>
            </p:nvPr>
          </p:nvSpPr>
          <p:spPr>
            <a:xfrm>
              <a:off x="6454457" y="3213932"/>
              <a:ext cx="1753004" cy="513024"/>
            </a:xfrm>
            <a:custGeom>
              <a:avLst/>
              <a:gdLst>
                <a:gd name="connsiteX0" fmla="*/ 667403 w 1200162"/>
                <a:gd name="connsiteY0" fmla="*/ 0 h 484897"/>
                <a:gd name="connsiteX1" fmla="*/ 1200162 w 1200162"/>
                <a:gd name="connsiteY1" fmla="*/ 0 h 484897"/>
                <a:gd name="connsiteX2" fmla="*/ 0 w 1200162"/>
                <a:gd name="connsiteY2" fmla="*/ 484897 h 484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0162" h="484897">
                  <a:moveTo>
                    <a:pt x="667403" y="0"/>
                  </a:moveTo>
                  <a:lnTo>
                    <a:pt x="1200162" y="0"/>
                  </a:lnTo>
                  <a:lnTo>
                    <a:pt x="0" y="48489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33" name="直接连接符 32"/>
            <p:cNvCxnSpPr/>
            <p:nvPr>
              <p:custDataLst>
                <p:tags r:id="rId8"/>
              </p:custDataLst>
            </p:nvPr>
          </p:nvCxnSpPr>
          <p:spPr>
            <a:xfrm>
              <a:off x="2229624" y="2026406"/>
              <a:ext cx="4785980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>
              <p:custDataLst>
                <p:tags r:id="rId9"/>
              </p:custDataLst>
            </p:nvPr>
          </p:nvCxnSpPr>
          <p:spPr>
            <a:xfrm>
              <a:off x="2229624" y="2635307"/>
              <a:ext cx="4785980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六边形 1"/>
          <p:cNvSpPr/>
          <p:nvPr/>
        </p:nvSpPr>
        <p:spPr>
          <a:xfrm rot="5400000">
            <a:off x="2096834" y="1595612"/>
            <a:ext cx="1526148" cy="1315645"/>
          </a:xfrm>
          <a:prstGeom prst="hexagon">
            <a:avLst/>
          </a:prstGeom>
          <a:solidFill>
            <a:schemeClr val="bg1">
              <a:alpha val="42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endParaRPr lang="zh-CN" altLang="en-US" dirty="0">
              <a:solidFill>
                <a:schemeClr val="bg1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六边形 2"/>
          <p:cNvSpPr/>
          <p:nvPr/>
        </p:nvSpPr>
        <p:spPr>
          <a:xfrm rot="5400000">
            <a:off x="3412377" y="1596882"/>
            <a:ext cx="1526148" cy="1315645"/>
          </a:xfrm>
          <a:prstGeom prst="hexagon">
            <a:avLst/>
          </a:prstGeom>
          <a:solidFill>
            <a:schemeClr val="accent1">
              <a:alpha val="46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endParaRPr lang="zh-CN" altLang="en-US">
              <a:solidFill>
                <a:schemeClr val="bg1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六边形 3"/>
          <p:cNvSpPr/>
          <p:nvPr/>
        </p:nvSpPr>
        <p:spPr>
          <a:xfrm rot="5400000">
            <a:off x="4728022" y="1596882"/>
            <a:ext cx="1526148" cy="1315645"/>
          </a:xfrm>
          <a:prstGeom prst="hexagon">
            <a:avLst/>
          </a:prstGeom>
          <a:solidFill>
            <a:schemeClr val="tx2">
              <a:alpha val="46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endParaRPr lang="zh-CN" altLang="en-US">
              <a:solidFill>
                <a:schemeClr val="bg1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六边形 4"/>
          <p:cNvSpPr/>
          <p:nvPr/>
        </p:nvSpPr>
        <p:spPr>
          <a:xfrm rot="5400000">
            <a:off x="2745814" y="2788834"/>
            <a:ext cx="1526148" cy="1315645"/>
          </a:xfrm>
          <a:prstGeom prst="hexagon">
            <a:avLst/>
          </a:prstGeom>
          <a:solidFill>
            <a:schemeClr val="tx2">
              <a:alpha val="46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endParaRPr lang="zh-CN" altLang="en-US">
              <a:solidFill>
                <a:schemeClr val="bg1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六边形 5"/>
          <p:cNvSpPr/>
          <p:nvPr/>
        </p:nvSpPr>
        <p:spPr>
          <a:xfrm rot="5400000">
            <a:off x="4067706" y="2788834"/>
            <a:ext cx="1526148" cy="1315645"/>
          </a:xfrm>
          <a:prstGeom prst="hexagon">
            <a:avLst/>
          </a:prstGeom>
          <a:solidFill>
            <a:schemeClr val="accent1">
              <a:alpha val="46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endParaRPr lang="zh-CN" altLang="en-US">
              <a:solidFill>
                <a:schemeClr val="bg1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六边形 6"/>
          <p:cNvSpPr/>
          <p:nvPr/>
        </p:nvSpPr>
        <p:spPr>
          <a:xfrm rot="5400000">
            <a:off x="5383351" y="2788834"/>
            <a:ext cx="1526148" cy="1315645"/>
          </a:xfrm>
          <a:prstGeom prst="hexagon">
            <a:avLst/>
          </a:prstGeom>
          <a:solidFill>
            <a:schemeClr val="bg1">
              <a:alpha val="42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endParaRPr lang="zh-CN" altLang="en-US">
              <a:solidFill>
                <a:schemeClr val="bg1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hlinkClick r:id="rId1"/>
          </p:cNvPr>
          <p:cNvSpPr/>
          <p:nvPr/>
        </p:nvSpPr>
        <p:spPr>
          <a:xfrm>
            <a:off x="3554643" y="2069182"/>
            <a:ext cx="1224136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en-US" altLang="zh-CN" dirty="0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Mint-ui</a:t>
            </a:r>
            <a:endParaRPr lang="en-US" altLang="zh-CN" dirty="0">
              <a:solidFill>
                <a:schemeClr val="bg1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hlinkClick r:id="rId2"/>
          </p:cNvPr>
          <p:cNvSpPr/>
          <p:nvPr/>
        </p:nvSpPr>
        <p:spPr>
          <a:xfrm>
            <a:off x="4833459" y="2038067"/>
            <a:ext cx="1224136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dirty="0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RN </a:t>
            </a:r>
            <a:endParaRPr lang="zh-CN" altLang="en-US" dirty="0">
              <a:solidFill>
                <a:schemeClr val="bg1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hlinkClick r:id="rId3" action="ppaction://hlinkfile"/>
          </p:cNvPr>
          <p:cNvSpPr/>
          <p:nvPr/>
        </p:nvSpPr>
        <p:spPr>
          <a:xfrm>
            <a:off x="2896773" y="3195245"/>
            <a:ext cx="1224136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dirty="0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nuxt.js </a:t>
            </a:r>
            <a:endParaRPr lang="zh-CN" altLang="en-US" dirty="0">
              <a:solidFill>
                <a:schemeClr val="bg1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91618" y="3267000"/>
            <a:ext cx="1224136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dirty="0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轮子库</a:t>
            </a:r>
            <a:endParaRPr lang="zh-CN" altLang="en-US" dirty="0">
              <a:solidFill>
                <a:schemeClr val="bg1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95199" y="3267000"/>
            <a:ext cx="1224136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en-US" altLang="zh-CN" dirty="0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Vue</a:t>
            </a:r>
            <a:endParaRPr lang="en-US" altLang="zh-CN" dirty="0">
              <a:solidFill>
                <a:schemeClr val="bg1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hlinkClick r:id="rId2"/>
          </p:cNvPr>
          <p:cNvSpPr/>
          <p:nvPr/>
        </p:nvSpPr>
        <p:spPr>
          <a:xfrm>
            <a:off x="2247739" y="1930117"/>
            <a:ext cx="1224136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dirty="0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fis3/webpack</a:t>
            </a:r>
            <a:endParaRPr dirty="0">
              <a:solidFill>
                <a:schemeClr val="bg1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 bldLvl="0" animBg="1"/>
      <p:bldP spid="5" grpId="0" bldLvl="0" animBg="1"/>
      <p:bldP spid="6" grpId="0" bldLvl="0" animBg="1"/>
      <p:bldP spid="7" grpId="0" bldLvl="0" animBg="1"/>
      <p:bldP spid="12" grpId="0"/>
      <p:bldP spid="13" grpId="0"/>
      <p:bldP spid="14" grpId="0"/>
      <p:bldP spid="15" grpId="0"/>
      <p:bldP spid="16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134584" y="4919723"/>
            <a:ext cx="2871995" cy="223777"/>
            <a:chOff x="3134584" y="4589145"/>
            <a:chExt cx="2871995" cy="554355"/>
          </a:xfrm>
        </p:grpSpPr>
        <p:sp>
          <p:nvSpPr>
            <p:cNvPr id="2" name="矩形 1"/>
            <p:cNvSpPr/>
            <p:nvPr/>
          </p:nvSpPr>
          <p:spPr>
            <a:xfrm>
              <a:off x="3134584" y="4589145"/>
              <a:ext cx="287199" cy="554355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780783" y="4589145"/>
              <a:ext cx="287199" cy="554355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426982" y="4589145"/>
              <a:ext cx="287199" cy="554355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073181" y="4589145"/>
              <a:ext cx="287199" cy="554355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719380" y="4589145"/>
              <a:ext cx="287199" cy="554355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131840" y="4534848"/>
            <a:ext cx="2880320" cy="384875"/>
            <a:chOff x="3131840" y="4226278"/>
            <a:chExt cx="2880320" cy="369629"/>
          </a:xfrm>
        </p:grpSpPr>
        <p:sp>
          <p:nvSpPr>
            <p:cNvPr id="18" name="任意多边形 17"/>
            <p:cNvSpPr/>
            <p:nvPr/>
          </p:nvSpPr>
          <p:spPr>
            <a:xfrm>
              <a:off x="3131840" y="4227346"/>
              <a:ext cx="1073963" cy="362866"/>
            </a:xfrm>
            <a:custGeom>
              <a:avLst/>
              <a:gdLst>
                <a:gd name="connsiteX0" fmla="*/ 0 w 3177376"/>
                <a:gd name="connsiteY0" fmla="*/ 1407782 h 1414360"/>
                <a:gd name="connsiteX1" fmla="*/ 2887926 w 3177376"/>
                <a:gd name="connsiteY1" fmla="*/ 0 h 1414360"/>
                <a:gd name="connsiteX2" fmla="*/ 3177376 w 3177376"/>
                <a:gd name="connsiteY2" fmla="*/ 0 h 1414360"/>
                <a:gd name="connsiteX3" fmla="*/ 861773 w 3177376"/>
                <a:gd name="connsiteY3" fmla="*/ 1414360 h 1414360"/>
                <a:gd name="connsiteX4" fmla="*/ 0 w 3177376"/>
                <a:gd name="connsiteY4" fmla="*/ 1407782 h 1414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77376" h="1414360">
                  <a:moveTo>
                    <a:pt x="0" y="1407782"/>
                  </a:moveTo>
                  <a:lnTo>
                    <a:pt x="2887926" y="0"/>
                  </a:lnTo>
                  <a:lnTo>
                    <a:pt x="3177376" y="0"/>
                  </a:lnTo>
                  <a:lnTo>
                    <a:pt x="861773" y="1414360"/>
                  </a:lnTo>
                  <a:lnTo>
                    <a:pt x="0" y="1407782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 18"/>
            <p:cNvSpPr/>
            <p:nvPr/>
          </p:nvSpPr>
          <p:spPr>
            <a:xfrm flipH="1">
              <a:off x="4938197" y="4227346"/>
              <a:ext cx="1073963" cy="362866"/>
            </a:xfrm>
            <a:custGeom>
              <a:avLst/>
              <a:gdLst>
                <a:gd name="connsiteX0" fmla="*/ 0 w 3177376"/>
                <a:gd name="connsiteY0" fmla="*/ 1407782 h 1414360"/>
                <a:gd name="connsiteX1" fmla="*/ 2887926 w 3177376"/>
                <a:gd name="connsiteY1" fmla="*/ 0 h 1414360"/>
                <a:gd name="connsiteX2" fmla="*/ 3177376 w 3177376"/>
                <a:gd name="connsiteY2" fmla="*/ 0 h 1414360"/>
                <a:gd name="connsiteX3" fmla="*/ 861773 w 3177376"/>
                <a:gd name="connsiteY3" fmla="*/ 1414360 h 1414360"/>
                <a:gd name="connsiteX4" fmla="*/ 0 w 3177376"/>
                <a:gd name="connsiteY4" fmla="*/ 1407782 h 1414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77376" h="1414360">
                  <a:moveTo>
                    <a:pt x="0" y="1407782"/>
                  </a:moveTo>
                  <a:lnTo>
                    <a:pt x="2887926" y="0"/>
                  </a:lnTo>
                  <a:lnTo>
                    <a:pt x="3177376" y="0"/>
                  </a:lnTo>
                  <a:lnTo>
                    <a:pt x="861773" y="1414360"/>
                  </a:lnTo>
                  <a:lnTo>
                    <a:pt x="0" y="1407782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3780783" y="4226278"/>
              <a:ext cx="626428" cy="369629"/>
            </a:xfrm>
            <a:custGeom>
              <a:avLst/>
              <a:gdLst>
                <a:gd name="connsiteX0" fmla="*/ 0 w 1868270"/>
                <a:gd name="connsiteY0" fmla="*/ 1401203 h 1414360"/>
                <a:gd name="connsiteX1" fmla="*/ 1591977 w 1868270"/>
                <a:gd name="connsiteY1" fmla="*/ 0 h 1414360"/>
                <a:gd name="connsiteX2" fmla="*/ 1868270 w 1868270"/>
                <a:gd name="connsiteY2" fmla="*/ 6579 h 1414360"/>
                <a:gd name="connsiteX3" fmla="*/ 855194 w 1868270"/>
                <a:gd name="connsiteY3" fmla="*/ 1414360 h 1414360"/>
                <a:gd name="connsiteX4" fmla="*/ 0 w 1868270"/>
                <a:gd name="connsiteY4" fmla="*/ 1401203 h 1414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8270" h="1414360">
                  <a:moveTo>
                    <a:pt x="0" y="1401203"/>
                  </a:moveTo>
                  <a:lnTo>
                    <a:pt x="1591977" y="0"/>
                  </a:lnTo>
                  <a:lnTo>
                    <a:pt x="1868270" y="6579"/>
                  </a:lnTo>
                  <a:lnTo>
                    <a:pt x="855194" y="1414360"/>
                  </a:lnTo>
                  <a:lnTo>
                    <a:pt x="0" y="1401203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 flipH="1">
              <a:off x="4731413" y="4226278"/>
              <a:ext cx="626427" cy="369629"/>
            </a:xfrm>
            <a:custGeom>
              <a:avLst/>
              <a:gdLst>
                <a:gd name="connsiteX0" fmla="*/ 0 w 1868270"/>
                <a:gd name="connsiteY0" fmla="*/ 1401203 h 1414360"/>
                <a:gd name="connsiteX1" fmla="*/ 1591977 w 1868270"/>
                <a:gd name="connsiteY1" fmla="*/ 0 h 1414360"/>
                <a:gd name="connsiteX2" fmla="*/ 1868270 w 1868270"/>
                <a:gd name="connsiteY2" fmla="*/ 6579 h 1414360"/>
                <a:gd name="connsiteX3" fmla="*/ 855194 w 1868270"/>
                <a:gd name="connsiteY3" fmla="*/ 1414360 h 1414360"/>
                <a:gd name="connsiteX4" fmla="*/ 0 w 1868270"/>
                <a:gd name="connsiteY4" fmla="*/ 1401203 h 1414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8270" h="1414360">
                  <a:moveTo>
                    <a:pt x="0" y="1401203"/>
                  </a:moveTo>
                  <a:lnTo>
                    <a:pt x="1591977" y="0"/>
                  </a:lnTo>
                  <a:lnTo>
                    <a:pt x="1868270" y="6579"/>
                  </a:lnTo>
                  <a:lnTo>
                    <a:pt x="855194" y="1414360"/>
                  </a:lnTo>
                  <a:lnTo>
                    <a:pt x="0" y="1401203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4426982" y="4226326"/>
              <a:ext cx="287199" cy="363300"/>
            </a:xfrm>
            <a:custGeom>
              <a:avLst/>
              <a:gdLst>
                <a:gd name="connsiteX0" fmla="*/ 0 w 869950"/>
                <a:gd name="connsiteY0" fmla="*/ 1416050 h 1416050"/>
                <a:gd name="connsiteX1" fmla="*/ 292100 w 869950"/>
                <a:gd name="connsiteY1" fmla="*/ 0 h 1416050"/>
                <a:gd name="connsiteX2" fmla="*/ 571500 w 869950"/>
                <a:gd name="connsiteY2" fmla="*/ 6350 h 1416050"/>
                <a:gd name="connsiteX3" fmla="*/ 869950 w 869950"/>
                <a:gd name="connsiteY3" fmla="*/ 1416050 h 1416050"/>
                <a:gd name="connsiteX4" fmla="*/ 0 w 869950"/>
                <a:gd name="connsiteY4" fmla="*/ 1416050 h 141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9950" h="1416050">
                  <a:moveTo>
                    <a:pt x="0" y="1416050"/>
                  </a:moveTo>
                  <a:lnTo>
                    <a:pt x="292100" y="0"/>
                  </a:lnTo>
                  <a:lnTo>
                    <a:pt x="571500" y="6350"/>
                  </a:lnTo>
                  <a:lnTo>
                    <a:pt x="869950" y="1416050"/>
                  </a:lnTo>
                  <a:lnTo>
                    <a:pt x="0" y="141605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482428" y="1173294"/>
            <a:ext cx="2377465" cy="3363191"/>
            <a:chOff x="3482428" y="864724"/>
            <a:chExt cx="2377465" cy="3363191"/>
          </a:xfrm>
        </p:grpSpPr>
        <p:sp>
          <p:nvSpPr>
            <p:cNvPr id="11" name="矩形 10"/>
            <p:cNvSpPr/>
            <p:nvPr/>
          </p:nvSpPr>
          <p:spPr>
            <a:xfrm>
              <a:off x="4111062" y="3291830"/>
              <a:ext cx="91904" cy="936085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317846" y="2283718"/>
              <a:ext cx="91904" cy="1944197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524630" y="1203598"/>
              <a:ext cx="91904" cy="3024317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731413" y="1563638"/>
              <a:ext cx="91904" cy="2664277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938197" y="2895776"/>
              <a:ext cx="91904" cy="1332139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8" name="单圆角矩形 27"/>
            <p:cNvSpPr/>
            <p:nvPr/>
          </p:nvSpPr>
          <p:spPr>
            <a:xfrm>
              <a:off x="3513872" y="3075806"/>
              <a:ext cx="689094" cy="770922"/>
            </a:xfrm>
            <a:custGeom>
              <a:avLst/>
              <a:gdLst/>
              <a:ahLst/>
              <a:cxnLst/>
              <a:rect l="l" t="t" r="r" b="b"/>
              <a:pathLst>
                <a:path w="689094" h="770922">
                  <a:moveTo>
                    <a:pt x="0" y="0"/>
                  </a:moveTo>
                  <a:lnTo>
                    <a:pt x="481230" y="0"/>
                  </a:lnTo>
                  <a:cubicBezTo>
                    <a:pt x="596030" y="0"/>
                    <a:pt x="689094" y="93064"/>
                    <a:pt x="689094" y="207864"/>
                  </a:cubicBezTo>
                  <a:lnTo>
                    <a:pt x="689094" y="770922"/>
                  </a:lnTo>
                  <a:lnTo>
                    <a:pt x="597190" y="770922"/>
                  </a:lnTo>
                  <a:lnTo>
                    <a:pt x="597190" y="258162"/>
                  </a:lnTo>
                  <a:cubicBezTo>
                    <a:pt x="597190" y="171742"/>
                    <a:pt x="527132" y="101684"/>
                    <a:pt x="440712" y="101684"/>
                  </a:cubicBezTo>
                  <a:lnTo>
                    <a:pt x="0" y="101684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2" name="单圆角矩形 27"/>
            <p:cNvSpPr/>
            <p:nvPr/>
          </p:nvSpPr>
          <p:spPr>
            <a:xfrm>
              <a:off x="3482428" y="2067694"/>
              <a:ext cx="924783" cy="770922"/>
            </a:xfrm>
            <a:custGeom>
              <a:avLst/>
              <a:gdLst/>
              <a:ahLst/>
              <a:cxnLst/>
              <a:rect l="l" t="t" r="r" b="b"/>
              <a:pathLst>
                <a:path w="924783" h="770922">
                  <a:moveTo>
                    <a:pt x="0" y="0"/>
                  </a:moveTo>
                  <a:lnTo>
                    <a:pt x="716919" y="0"/>
                  </a:lnTo>
                  <a:cubicBezTo>
                    <a:pt x="831719" y="0"/>
                    <a:pt x="924783" y="93064"/>
                    <a:pt x="924783" y="207864"/>
                  </a:cubicBezTo>
                  <a:lnTo>
                    <a:pt x="924783" y="770922"/>
                  </a:lnTo>
                  <a:lnTo>
                    <a:pt x="832879" y="770922"/>
                  </a:lnTo>
                  <a:lnTo>
                    <a:pt x="832879" y="258162"/>
                  </a:lnTo>
                  <a:cubicBezTo>
                    <a:pt x="832879" y="171742"/>
                    <a:pt x="762821" y="101684"/>
                    <a:pt x="676401" y="101684"/>
                  </a:cubicBezTo>
                  <a:lnTo>
                    <a:pt x="0" y="101684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4" name="单圆角矩形 27"/>
            <p:cNvSpPr/>
            <p:nvPr/>
          </p:nvSpPr>
          <p:spPr>
            <a:xfrm flipH="1">
              <a:off x="4938196" y="2592916"/>
              <a:ext cx="921697" cy="770922"/>
            </a:xfrm>
            <a:custGeom>
              <a:avLst/>
              <a:gdLst/>
              <a:ahLst/>
              <a:cxnLst/>
              <a:rect l="l" t="t" r="r" b="b"/>
              <a:pathLst>
                <a:path w="924783" h="770922">
                  <a:moveTo>
                    <a:pt x="0" y="0"/>
                  </a:moveTo>
                  <a:lnTo>
                    <a:pt x="716919" y="0"/>
                  </a:lnTo>
                  <a:cubicBezTo>
                    <a:pt x="831719" y="0"/>
                    <a:pt x="924783" y="93064"/>
                    <a:pt x="924783" y="207864"/>
                  </a:cubicBezTo>
                  <a:lnTo>
                    <a:pt x="924783" y="770922"/>
                  </a:lnTo>
                  <a:lnTo>
                    <a:pt x="832879" y="770922"/>
                  </a:lnTo>
                  <a:lnTo>
                    <a:pt x="832879" y="258162"/>
                  </a:lnTo>
                  <a:cubicBezTo>
                    <a:pt x="832879" y="171742"/>
                    <a:pt x="762821" y="101684"/>
                    <a:pt x="676401" y="101684"/>
                  </a:cubicBezTo>
                  <a:lnTo>
                    <a:pt x="0" y="101684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8" name="单圆角矩形 27"/>
            <p:cNvSpPr/>
            <p:nvPr/>
          </p:nvSpPr>
          <p:spPr>
            <a:xfrm flipH="1">
              <a:off x="4731413" y="1275606"/>
              <a:ext cx="921697" cy="770922"/>
            </a:xfrm>
            <a:custGeom>
              <a:avLst/>
              <a:gdLst/>
              <a:ahLst/>
              <a:cxnLst/>
              <a:rect l="l" t="t" r="r" b="b"/>
              <a:pathLst>
                <a:path w="924783" h="770922">
                  <a:moveTo>
                    <a:pt x="0" y="0"/>
                  </a:moveTo>
                  <a:lnTo>
                    <a:pt x="716919" y="0"/>
                  </a:lnTo>
                  <a:cubicBezTo>
                    <a:pt x="831719" y="0"/>
                    <a:pt x="924783" y="93064"/>
                    <a:pt x="924783" y="207864"/>
                  </a:cubicBezTo>
                  <a:lnTo>
                    <a:pt x="924783" y="770922"/>
                  </a:lnTo>
                  <a:lnTo>
                    <a:pt x="832879" y="770922"/>
                  </a:lnTo>
                  <a:lnTo>
                    <a:pt x="832879" y="258162"/>
                  </a:lnTo>
                  <a:cubicBezTo>
                    <a:pt x="832879" y="171742"/>
                    <a:pt x="762821" y="101684"/>
                    <a:pt x="676401" y="101684"/>
                  </a:cubicBezTo>
                  <a:lnTo>
                    <a:pt x="0" y="101684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0" name="单圆角矩形 27"/>
            <p:cNvSpPr/>
            <p:nvPr/>
          </p:nvSpPr>
          <p:spPr>
            <a:xfrm>
              <a:off x="3691751" y="864724"/>
              <a:ext cx="924783" cy="770922"/>
            </a:xfrm>
            <a:custGeom>
              <a:avLst/>
              <a:gdLst/>
              <a:ahLst/>
              <a:cxnLst/>
              <a:rect l="l" t="t" r="r" b="b"/>
              <a:pathLst>
                <a:path w="924783" h="770922">
                  <a:moveTo>
                    <a:pt x="0" y="0"/>
                  </a:moveTo>
                  <a:lnTo>
                    <a:pt x="716919" y="0"/>
                  </a:lnTo>
                  <a:cubicBezTo>
                    <a:pt x="831719" y="0"/>
                    <a:pt x="924783" y="93064"/>
                    <a:pt x="924783" y="207864"/>
                  </a:cubicBezTo>
                  <a:lnTo>
                    <a:pt x="924783" y="770922"/>
                  </a:lnTo>
                  <a:lnTo>
                    <a:pt x="832879" y="770922"/>
                  </a:lnTo>
                  <a:lnTo>
                    <a:pt x="832879" y="258162"/>
                  </a:lnTo>
                  <a:cubicBezTo>
                    <a:pt x="832879" y="171742"/>
                    <a:pt x="762821" y="101684"/>
                    <a:pt x="676401" y="101684"/>
                  </a:cubicBezTo>
                  <a:lnTo>
                    <a:pt x="0" y="101684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43" name="椭圆 42"/>
          <p:cNvSpPr/>
          <p:nvPr/>
        </p:nvSpPr>
        <p:spPr>
          <a:xfrm>
            <a:off x="3392535" y="1080120"/>
            <a:ext cx="355758" cy="355754"/>
          </a:xfrm>
          <a:prstGeom prst="ellipse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3335993" y="2236534"/>
            <a:ext cx="355758" cy="355754"/>
          </a:xfrm>
          <a:prstGeom prst="ellipse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3335993" y="3246554"/>
            <a:ext cx="355758" cy="355754"/>
          </a:xfrm>
          <a:prstGeom prst="ellipse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5550192" y="1435874"/>
            <a:ext cx="355758" cy="355754"/>
          </a:xfrm>
          <a:prstGeom prst="ellipse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5550192" y="2756763"/>
            <a:ext cx="355758" cy="355754"/>
          </a:xfrm>
          <a:prstGeom prst="ellipse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648585" y="1080135"/>
            <a:ext cx="7537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Node</a:t>
            </a:r>
            <a:endParaRPr lang="en-US" altLang="zh-CN" dirty="0">
              <a:solidFill>
                <a:schemeClr val="tx2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68375" y="2230120"/>
            <a:ext cx="22479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大数据可视化 (3d.js)</a:t>
            </a:r>
            <a:endParaRPr lang="zh-CN" altLang="en-US" dirty="0">
              <a:solidFill>
                <a:schemeClr val="tx2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228850" y="3218815"/>
            <a:ext cx="11430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WEBAPP </a:t>
            </a:r>
            <a:endParaRPr lang="en-US" altLang="zh-CN" dirty="0">
              <a:solidFill>
                <a:schemeClr val="tx2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19165" y="1405255"/>
            <a:ext cx="12820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hantomjs</a:t>
            </a:r>
            <a:endParaRPr lang="zh-CN" altLang="en-US" dirty="0">
              <a:solidFill>
                <a:schemeClr val="tx2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019165" y="2756535"/>
            <a:ext cx="23456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i可视化（keras.js）</a:t>
            </a:r>
            <a:endParaRPr lang="zh-CN" altLang="en-US" dirty="0">
              <a:solidFill>
                <a:schemeClr val="tx2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ldLvl="0" animBg="1"/>
      <p:bldP spid="44" grpId="0" bldLvl="0" animBg="1"/>
      <p:bldP spid="45" grpId="0" bldLvl="0" animBg="1"/>
      <p:bldP spid="47" grpId="0" bldLvl="0" animBg="1"/>
      <p:bldP spid="48" grpId="0" bldLvl="0" animBg="1"/>
      <p:bldP spid="57" grpId="0"/>
      <p:bldP spid="55" grpId="0"/>
      <p:bldP spid="53" grpId="0"/>
      <p:bldP spid="51" grpId="0"/>
      <p:bldP spid="4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07085" y="168275"/>
            <a:ext cx="6846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PC --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进销存，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VRM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，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VSS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，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Mis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，下单助手，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CMS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，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BCS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7085" y="502920"/>
            <a:ext cx="8123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H5 --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商城，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VRM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，销售端，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CMS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，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BBS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，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BCS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，司机端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8840" y="815340"/>
            <a:ext cx="6774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其他端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--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领选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RF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，领选结算台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椭圆 5"/>
          <p:cNvSpPr/>
          <p:nvPr/>
        </p:nvSpPr>
        <p:spPr>
          <a:xfrm>
            <a:off x="2934970" y="2541905"/>
            <a:ext cx="2125980" cy="2188210"/>
          </a:xfrm>
          <a:prstGeom prst="ellipse">
            <a:avLst/>
          </a:prstGeom>
          <a:solidFill>
            <a:schemeClr val="tx2">
              <a:alpha val="46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280535" y="2541905"/>
            <a:ext cx="2125980" cy="2188210"/>
          </a:xfrm>
          <a:prstGeom prst="ellipse">
            <a:avLst/>
          </a:prstGeom>
          <a:solidFill>
            <a:schemeClr val="tx2">
              <a:alpha val="46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endParaRPr lang="en-US" dirty="0">
              <a:solidFill>
                <a:schemeClr val="tx1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  <a:p>
            <a:pPr algn="ctr"/>
            <a:endParaRPr lang="zh-CN" altLang="en-US" dirty="0">
              <a:solidFill>
                <a:schemeClr val="tx1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522980" y="1405890"/>
            <a:ext cx="2125980" cy="2188210"/>
          </a:xfrm>
          <a:prstGeom prst="ellipse">
            <a:avLst/>
          </a:prstGeom>
          <a:solidFill>
            <a:schemeClr val="tx2">
              <a:alpha val="46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80000"/>
              </a:lnSpc>
            </a:pPr>
            <a:endParaRPr lang="zh-CN" altLang="en-US" dirty="0">
              <a:solidFill>
                <a:schemeClr val="tx1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743710" y="3105150"/>
            <a:ext cx="1191260" cy="217805"/>
            <a:chOff x="2375251" y="2578555"/>
            <a:chExt cx="928141" cy="165106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2943859" y="2578555"/>
              <a:ext cx="359533" cy="1651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2375251" y="2578556"/>
              <a:ext cx="568608" cy="105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5298440" y="1405890"/>
            <a:ext cx="1191260" cy="252730"/>
            <a:chOff x="5180088" y="1553094"/>
            <a:chExt cx="928141" cy="191936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5180088" y="1563638"/>
              <a:ext cx="359533" cy="1813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V="1">
              <a:off x="5539621" y="1553094"/>
              <a:ext cx="568608" cy="105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6320155" y="2985770"/>
            <a:ext cx="1196975" cy="246380"/>
            <a:chOff x="5899661" y="2643758"/>
            <a:chExt cx="933077" cy="186664"/>
          </a:xfrm>
        </p:grpSpPr>
        <p:cxnSp>
          <p:nvCxnSpPr>
            <p:cNvPr id="19" name="直接连接符 18"/>
            <p:cNvCxnSpPr/>
            <p:nvPr/>
          </p:nvCxnSpPr>
          <p:spPr>
            <a:xfrm flipV="1">
              <a:off x="5899661" y="2649030"/>
              <a:ext cx="359533" cy="1813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V="1">
              <a:off x="6264130" y="2643758"/>
              <a:ext cx="568608" cy="105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5955030" y="1099185"/>
            <a:ext cx="25654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海</a:t>
            </a:r>
            <a:r>
              <a:rPr lang="zh-CN" altLang="en-US" sz="1000"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（除领选外）</a:t>
            </a:r>
            <a:endParaRPr lang="zh-CN" altLang="en-US" sz="1000"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87515" y="2679065"/>
            <a:ext cx="2196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君</a:t>
            </a:r>
            <a:r>
              <a:rPr lang="zh-CN" altLang="en-US" sz="1000"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（除商城，销售端</a:t>
            </a:r>
            <a:r>
              <a:rPr lang="en-US" altLang="zh-CN" sz="1000"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,CMS</a:t>
            </a:r>
            <a:r>
              <a:rPr lang="zh-CN" altLang="en-US" sz="1000"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外）</a:t>
            </a:r>
            <a:endParaRPr lang="zh-CN" altLang="en-US" sz="1000"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313180" y="2736850"/>
            <a:ext cx="1791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航</a:t>
            </a:r>
            <a:r>
              <a:rPr lang="zh-CN" altLang="en-US" sz="1000"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（除领选，</a:t>
            </a:r>
            <a:r>
              <a:rPr lang="en-US" altLang="zh-CN" sz="1000"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CMS</a:t>
            </a:r>
            <a:r>
              <a:rPr lang="zh-CN" altLang="en-US" sz="1000"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  <a:endParaRPr lang="zh-CN" altLang="en-US" sz="1000"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916045" y="1576070"/>
            <a:ext cx="1275080" cy="8286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>
              <a:lnSpc>
                <a:spcPct val="80000"/>
              </a:lnSpc>
            </a:pPr>
            <a:r>
              <a:rPr lang="zh-CN" altLang="en-US" sz="1200" dirty="0">
                <a:solidFill>
                  <a:schemeClr val="accent1"/>
                </a:solidFill>
                <a:latin typeface="Agency FB Bold" panose="020B0804020202020204" pitchFamily="34" charset="0"/>
                <a:ea typeface="微软雅黑" panose="020B0503020204020204" pitchFamily="34" charset="-122"/>
                <a:sym typeface="+mn-ea"/>
              </a:rPr>
              <a:t>进销存，</a:t>
            </a:r>
            <a:r>
              <a:rPr lang="en-US" altLang="zh-CN" sz="1200" dirty="0">
                <a:solidFill>
                  <a:schemeClr val="accent1"/>
                </a:solidFill>
                <a:latin typeface="Agency FB Bold" panose="020B0804020202020204" pitchFamily="34" charset="0"/>
                <a:ea typeface="微软雅黑" panose="020B0503020204020204" pitchFamily="34" charset="-122"/>
                <a:sym typeface="+mn-ea"/>
              </a:rPr>
              <a:t>CMS,BCS-h5</a:t>
            </a:r>
            <a:r>
              <a:rPr lang="zh-CN" altLang="en-US" sz="1200" dirty="0">
                <a:solidFill>
                  <a:schemeClr val="accent1"/>
                </a:solidFill>
                <a:latin typeface="Agency FB Bold" panose="020B0804020202020204" pitchFamily="34" charset="0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1200" dirty="0">
                <a:solidFill>
                  <a:schemeClr val="accent1"/>
                </a:solidFill>
                <a:latin typeface="Agency FB Bold" panose="020B0804020202020204" pitchFamily="34" charset="0"/>
                <a:ea typeface="微软雅黑" panose="020B0503020204020204" pitchFamily="34" charset="-122"/>
                <a:sym typeface="+mn-ea"/>
              </a:rPr>
              <a:t>BBS</a:t>
            </a:r>
            <a:r>
              <a:rPr lang="zh-CN" altLang="en-US" sz="1200" dirty="0">
                <a:solidFill>
                  <a:schemeClr val="accent1"/>
                </a:solidFill>
                <a:latin typeface="Agency FB Bold" panose="020B0804020202020204" pitchFamily="34" charset="0"/>
                <a:ea typeface="微软雅黑" panose="020B0503020204020204" pitchFamily="34" charset="-122"/>
                <a:sym typeface="+mn-ea"/>
              </a:rPr>
              <a:t>，司机端，商城，销售端</a:t>
            </a:r>
            <a:endParaRPr lang="en-US" sz="1200" dirty="0">
              <a:solidFill>
                <a:schemeClr val="accent1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  <a:p>
            <a:pPr algn="ctr">
              <a:lnSpc>
                <a:spcPct val="80000"/>
              </a:lnSpc>
            </a:pPr>
            <a:endParaRPr lang="en-US" altLang="en-US" sz="1200" dirty="0">
              <a:solidFill>
                <a:schemeClr val="accent1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005455" y="3442970"/>
            <a:ext cx="1275080" cy="533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>
              <a:lnSpc>
                <a:spcPct val="8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gency FB Bold" panose="020B0804020202020204" pitchFamily="34" charset="0"/>
                <a:ea typeface="微软雅黑" panose="020B0503020204020204" pitchFamily="34" charset="-122"/>
                <a:sym typeface="+mn-ea"/>
              </a:rPr>
              <a:t>BCS-Pc</a:t>
            </a:r>
            <a:r>
              <a:rPr lang="zh-CN" altLang="en-US" sz="1200" dirty="0">
                <a:solidFill>
                  <a:schemeClr val="accent1"/>
                </a:solidFill>
                <a:latin typeface="Agency FB Bold" panose="020B0804020202020204" pitchFamily="34" charset="0"/>
                <a:ea typeface="微软雅黑" panose="020B0503020204020204" pitchFamily="34" charset="-122"/>
                <a:sym typeface="+mn-ea"/>
              </a:rPr>
              <a:t>，销售端，</a:t>
            </a:r>
            <a:r>
              <a:rPr lang="en-US" altLang="zh-CN" sz="1200" dirty="0">
                <a:solidFill>
                  <a:schemeClr val="accent1"/>
                </a:solidFill>
                <a:latin typeface="Agency FB Bold" panose="020B0804020202020204" pitchFamily="34" charset="0"/>
                <a:ea typeface="微软雅黑" panose="020B0503020204020204" pitchFamily="34" charset="-122"/>
                <a:sym typeface="+mn-ea"/>
              </a:rPr>
              <a:t>VRM</a:t>
            </a:r>
            <a:r>
              <a:rPr lang="zh-CN" altLang="en-US" sz="1200" dirty="0">
                <a:solidFill>
                  <a:schemeClr val="accent1"/>
                </a:solidFill>
                <a:latin typeface="Agency FB Bold" panose="020B0804020202020204" pitchFamily="34" charset="0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1200" dirty="0">
                <a:solidFill>
                  <a:schemeClr val="accent1"/>
                </a:solidFill>
                <a:latin typeface="Agency FB Bold" panose="020B0804020202020204" pitchFamily="34" charset="0"/>
                <a:ea typeface="微软雅黑" panose="020B0503020204020204" pitchFamily="34" charset="-122"/>
                <a:sym typeface="+mn-ea"/>
              </a:rPr>
              <a:t>Mis</a:t>
            </a:r>
            <a:r>
              <a:rPr lang="zh-CN" altLang="en-US" sz="1200" dirty="0">
                <a:solidFill>
                  <a:schemeClr val="accent1"/>
                </a:solidFill>
                <a:latin typeface="Agency FB Bold" panose="020B0804020202020204" pitchFamily="34" charset="0"/>
                <a:ea typeface="微软雅黑" panose="020B0503020204020204" pitchFamily="34" charset="-122"/>
                <a:sym typeface="+mn-ea"/>
              </a:rPr>
              <a:t>，商城</a:t>
            </a:r>
            <a:endParaRPr lang="zh-CN" altLang="en-US" sz="1200" dirty="0">
              <a:solidFill>
                <a:schemeClr val="accent1"/>
              </a:solidFill>
              <a:latin typeface="Agency FB Bold" panose="020B08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998085" y="3354705"/>
            <a:ext cx="1275080" cy="6813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>
              <a:lnSpc>
                <a:spcPct val="80000"/>
              </a:lnSpc>
            </a:pPr>
            <a:r>
              <a:rPr lang="zh-CN" altLang="en-US" sz="1200" dirty="0">
                <a:solidFill>
                  <a:schemeClr val="accent1"/>
                </a:solidFill>
                <a:latin typeface="Agency FB Bold" panose="020B0804020202020204" pitchFamily="34" charset="0"/>
                <a:ea typeface="微软雅黑" panose="020B0503020204020204" pitchFamily="34" charset="-122"/>
                <a:sym typeface="+mn-ea"/>
              </a:rPr>
              <a:t>下单助手，</a:t>
            </a:r>
            <a:r>
              <a:rPr lang="en-US" altLang="zh-CN" sz="1200" dirty="0">
                <a:solidFill>
                  <a:schemeClr val="accent1"/>
                </a:solidFill>
                <a:latin typeface="Agency FB Bold" panose="020B0804020202020204" pitchFamily="34" charset="0"/>
                <a:ea typeface="微软雅黑" panose="020B0503020204020204" pitchFamily="34" charset="-122"/>
                <a:sym typeface="+mn-ea"/>
              </a:rPr>
              <a:t>Mis</a:t>
            </a:r>
            <a:r>
              <a:rPr lang="zh-CN" altLang="en-US" sz="1200" dirty="0">
                <a:solidFill>
                  <a:schemeClr val="accent1"/>
                </a:solidFill>
                <a:latin typeface="Agency FB Bold" panose="020B0804020202020204" pitchFamily="34" charset="0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1200" dirty="0">
                <a:solidFill>
                  <a:schemeClr val="accent1"/>
                </a:solidFill>
                <a:latin typeface="Agency FB Bold" panose="020B0804020202020204" pitchFamily="34" charset="0"/>
                <a:ea typeface="微软雅黑" panose="020B0503020204020204" pitchFamily="34" charset="-122"/>
                <a:sym typeface="+mn-ea"/>
              </a:rPr>
              <a:t>VSS</a:t>
            </a:r>
            <a:r>
              <a:rPr lang="zh-CN" altLang="en-US" sz="1200" dirty="0">
                <a:solidFill>
                  <a:schemeClr val="accent1"/>
                </a:solidFill>
                <a:latin typeface="Agency FB Bold" panose="020B0804020202020204" pitchFamily="34" charset="0"/>
                <a:ea typeface="微软雅黑" panose="020B0503020204020204" pitchFamily="34" charset="-122"/>
                <a:sym typeface="+mn-ea"/>
              </a:rPr>
              <a:t>，领选</a:t>
            </a:r>
            <a:r>
              <a:rPr lang="en-US" altLang="zh-CN" sz="1200" dirty="0">
                <a:solidFill>
                  <a:schemeClr val="accent1"/>
                </a:solidFill>
                <a:latin typeface="Agency FB Bold" panose="020B0804020202020204" pitchFamily="34" charset="0"/>
                <a:ea typeface="微软雅黑" panose="020B0503020204020204" pitchFamily="34" charset="-122"/>
                <a:sym typeface="+mn-ea"/>
              </a:rPr>
              <a:t>RF</a:t>
            </a:r>
            <a:r>
              <a:rPr lang="zh-CN" altLang="en-US" sz="1200" dirty="0">
                <a:solidFill>
                  <a:schemeClr val="accent1"/>
                </a:solidFill>
                <a:latin typeface="Agency FB Bold" panose="020B0804020202020204" pitchFamily="34" charset="0"/>
                <a:ea typeface="微软雅黑" panose="020B0503020204020204" pitchFamily="34" charset="-122"/>
                <a:sym typeface="+mn-ea"/>
              </a:rPr>
              <a:t>，领选结算台，</a:t>
            </a:r>
            <a:endParaRPr lang="zh-CN" altLang="en-US" sz="1200" dirty="0">
              <a:solidFill>
                <a:schemeClr val="accent1"/>
              </a:solidFill>
              <a:latin typeface="Agency FB Bold" panose="020B0804020202020204" pitchFamily="34" charset="0"/>
              <a:ea typeface="微软雅黑" panose="020B0503020204020204" pitchFamily="34" charset="-122"/>
              <a:sym typeface="+mn-ea"/>
            </a:endParaRPr>
          </a:p>
          <a:p>
            <a:pPr algn="ctr">
              <a:lnSpc>
                <a:spcPct val="8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gency FB Bold" panose="020B0804020202020204" pitchFamily="34" charset="0"/>
                <a:ea typeface="微软雅黑" panose="020B0503020204020204" pitchFamily="34" charset="-122"/>
                <a:sym typeface="+mn-ea"/>
              </a:rPr>
              <a:t>BCS-Pc</a:t>
            </a:r>
            <a:endParaRPr lang="en-US" altLang="zh-CN" sz="1200" dirty="0">
              <a:solidFill>
                <a:schemeClr val="accent1"/>
              </a:solidFill>
              <a:latin typeface="Agency FB Bold" panose="020B0804020202020204" pitchFamily="34" charset="0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1292211"/>
            <a:ext cx="9144000" cy="2729210"/>
            <a:chOff x="0" y="1292211"/>
            <a:chExt cx="9144000" cy="2729210"/>
          </a:xfrm>
          <a:solidFill>
            <a:schemeClr val="bg1">
              <a:alpha val="20000"/>
            </a:schemeClr>
          </a:solidFill>
        </p:grpSpPr>
        <p:grpSp>
          <p:nvGrpSpPr>
            <p:cNvPr id="32" name="组合 31"/>
            <p:cNvGrpSpPr/>
            <p:nvPr/>
          </p:nvGrpSpPr>
          <p:grpSpPr>
            <a:xfrm>
              <a:off x="0" y="1292211"/>
              <a:ext cx="4355976" cy="2729210"/>
              <a:chOff x="0" y="1292211"/>
              <a:chExt cx="1851670" cy="2729210"/>
            </a:xfrm>
            <a:grpFill/>
          </p:grpSpPr>
          <p:grpSp>
            <p:nvGrpSpPr>
              <p:cNvPr id="24" name="组合 23"/>
              <p:cNvGrpSpPr/>
              <p:nvPr/>
            </p:nvGrpSpPr>
            <p:grpSpPr>
              <a:xfrm rot="5400000">
                <a:off x="286880" y="1005331"/>
                <a:ext cx="1277910" cy="1851670"/>
                <a:chOff x="1474785" y="1908202"/>
                <a:chExt cx="1277910" cy="1851670"/>
              </a:xfrm>
              <a:grpFill/>
            </p:grpSpPr>
            <p:sp>
              <p:nvSpPr>
                <p:cNvPr id="12" name="矩形 11"/>
                <p:cNvSpPr/>
                <p:nvPr/>
              </p:nvSpPr>
              <p:spPr>
                <a:xfrm>
                  <a:off x="1477529" y="3205517"/>
                  <a:ext cx="287199" cy="55435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gency FB Bold" panose="020B08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" name="矩形 12"/>
                <p:cNvSpPr/>
                <p:nvPr/>
              </p:nvSpPr>
              <p:spPr>
                <a:xfrm>
                  <a:off x="2123728" y="3205517"/>
                  <a:ext cx="287199" cy="55435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gency FB Bold" panose="020B08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2454007" y="1908202"/>
                  <a:ext cx="91904" cy="93608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gency FB Bold" panose="020B08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2660791" y="1908202"/>
                  <a:ext cx="91904" cy="93608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gency FB Bold" panose="020B08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6" name="任意多边形 15"/>
                <p:cNvSpPr/>
                <p:nvPr/>
              </p:nvSpPr>
              <p:spPr>
                <a:xfrm>
                  <a:off x="1474785" y="2843718"/>
                  <a:ext cx="1073963" cy="362866"/>
                </a:xfrm>
                <a:custGeom>
                  <a:avLst/>
                  <a:gdLst>
                    <a:gd name="connsiteX0" fmla="*/ 0 w 3177376"/>
                    <a:gd name="connsiteY0" fmla="*/ 1407782 h 1414360"/>
                    <a:gd name="connsiteX1" fmla="*/ 2887926 w 3177376"/>
                    <a:gd name="connsiteY1" fmla="*/ 0 h 1414360"/>
                    <a:gd name="connsiteX2" fmla="*/ 3177376 w 3177376"/>
                    <a:gd name="connsiteY2" fmla="*/ 0 h 1414360"/>
                    <a:gd name="connsiteX3" fmla="*/ 861773 w 3177376"/>
                    <a:gd name="connsiteY3" fmla="*/ 1414360 h 1414360"/>
                    <a:gd name="connsiteX4" fmla="*/ 0 w 3177376"/>
                    <a:gd name="connsiteY4" fmla="*/ 1407782 h 1414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77376" h="1414360">
                      <a:moveTo>
                        <a:pt x="0" y="1407782"/>
                      </a:moveTo>
                      <a:lnTo>
                        <a:pt x="2887926" y="0"/>
                      </a:lnTo>
                      <a:lnTo>
                        <a:pt x="3177376" y="0"/>
                      </a:lnTo>
                      <a:lnTo>
                        <a:pt x="861773" y="1414360"/>
                      </a:lnTo>
                      <a:lnTo>
                        <a:pt x="0" y="14077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gency FB Bold" panose="020B08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" name="任意多边形 16"/>
                <p:cNvSpPr/>
                <p:nvPr/>
              </p:nvSpPr>
              <p:spPr>
                <a:xfrm>
                  <a:off x="2123728" y="2842650"/>
                  <a:ext cx="626428" cy="369629"/>
                </a:xfrm>
                <a:custGeom>
                  <a:avLst/>
                  <a:gdLst>
                    <a:gd name="connsiteX0" fmla="*/ 0 w 1868270"/>
                    <a:gd name="connsiteY0" fmla="*/ 1401203 h 1414360"/>
                    <a:gd name="connsiteX1" fmla="*/ 1591977 w 1868270"/>
                    <a:gd name="connsiteY1" fmla="*/ 0 h 1414360"/>
                    <a:gd name="connsiteX2" fmla="*/ 1868270 w 1868270"/>
                    <a:gd name="connsiteY2" fmla="*/ 6579 h 1414360"/>
                    <a:gd name="connsiteX3" fmla="*/ 855194 w 1868270"/>
                    <a:gd name="connsiteY3" fmla="*/ 1414360 h 1414360"/>
                    <a:gd name="connsiteX4" fmla="*/ 0 w 1868270"/>
                    <a:gd name="connsiteY4" fmla="*/ 1401203 h 1414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68270" h="1414360">
                      <a:moveTo>
                        <a:pt x="0" y="1401203"/>
                      </a:moveTo>
                      <a:lnTo>
                        <a:pt x="1591977" y="0"/>
                      </a:lnTo>
                      <a:lnTo>
                        <a:pt x="1868270" y="6579"/>
                      </a:lnTo>
                      <a:lnTo>
                        <a:pt x="855194" y="1414360"/>
                      </a:lnTo>
                      <a:lnTo>
                        <a:pt x="0" y="140120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gency FB Bold" panose="020B080402020202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5" name="组合 24"/>
              <p:cNvGrpSpPr/>
              <p:nvPr/>
            </p:nvGrpSpPr>
            <p:grpSpPr>
              <a:xfrm rot="5400000" flipH="1">
                <a:off x="289624" y="2459375"/>
                <a:ext cx="1272422" cy="1851670"/>
                <a:chOff x="1474785" y="1908202"/>
                <a:chExt cx="1277910" cy="1851670"/>
              </a:xfrm>
              <a:grpFill/>
            </p:grpSpPr>
            <p:sp>
              <p:nvSpPr>
                <p:cNvPr id="26" name="矩形 25"/>
                <p:cNvSpPr/>
                <p:nvPr/>
              </p:nvSpPr>
              <p:spPr>
                <a:xfrm>
                  <a:off x="1477529" y="3205517"/>
                  <a:ext cx="287199" cy="55435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gency FB Bold" panose="020B08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2123728" y="3205517"/>
                  <a:ext cx="287199" cy="55435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gency FB Bold" panose="020B08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2454007" y="1908202"/>
                  <a:ext cx="91904" cy="93608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gency FB Bold" panose="020B08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9" name="矩形 28"/>
                <p:cNvSpPr/>
                <p:nvPr/>
              </p:nvSpPr>
              <p:spPr>
                <a:xfrm>
                  <a:off x="2660791" y="1908202"/>
                  <a:ext cx="91904" cy="93608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gency FB Bold" panose="020B08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0" name="任意多边形 29"/>
                <p:cNvSpPr/>
                <p:nvPr/>
              </p:nvSpPr>
              <p:spPr>
                <a:xfrm>
                  <a:off x="1474785" y="2843718"/>
                  <a:ext cx="1073963" cy="362866"/>
                </a:xfrm>
                <a:custGeom>
                  <a:avLst/>
                  <a:gdLst>
                    <a:gd name="connsiteX0" fmla="*/ 0 w 3177376"/>
                    <a:gd name="connsiteY0" fmla="*/ 1407782 h 1414360"/>
                    <a:gd name="connsiteX1" fmla="*/ 2887926 w 3177376"/>
                    <a:gd name="connsiteY1" fmla="*/ 0 h 1414360"/>
                    <a:gd name="connsiteX2" fmla="*/ 3177376 w 3177376"/>
                    <a:gd name="connsiteY2" fmla="*/ 0 h 1414360"/>
                    <a:gd name="connsiteX3" fmla="*/ 861773 w 3177376"/>
                    <a:gd name="connsiteY3" fmla="*/ 1414360 h 1414360"/>
                    <a:gd name="connsiteX4" fmla="*/ 0 w 3177376"/>
                    <a:gd name="connsiteY4" fmla="*/ 1407782 h 1414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77376" h="1414360">
                      <a:moveTo>
                        <a:pt x="0" y="1407782"/>
                      </a:moveTo>
                      <a:lnTo>
                        <a:pt x="2887926" y="0"/>
                      </a:lnTo>
                      <a:lnTo>
                        <a:pt x="3177376" y="0"/>
                      </a:lnTo>
                      <a:lnTo>
                        <a:pt x="861773" y="1414360"/>
                      </a:lnTo>
                      <a:lnTo>
                        <a:pt x="0" y="14077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gency FB Bold" panose="020B08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" name="任意多边形 30"/>
                <p:cNvSpPr/>
                <p:nvPr/>
              </p:nvSpPr>
              <p:spPr>
                <a:xfrm>
                  <a:off x="2123728" y="2842650"/>
                  <a:ext cx="626428" cy="369629"/>
                </a:xfrm>
                <a:custGeom>
                  <a:avLst/>
                  <a:gdLst>
                    <a:gd name="connsiteX0" fmla="*/ 0 w 1868270"/>
                    <a:gd name="connsiteY0" fmla="*/ 1401203 h 1414360"/>
                    <a:gd name="connsiteX1" fmla="*/ 1591977 w 1868270"/>
                    <a:gd name="connsiteY1" fmla="*/ 0 h 1414360"/>
                    <a:gd name="connsiteX2" fmla="*/ 1868270 w 1868270"/>
                    <a:gd name="connsiteY2" fmla="*/ 6579 h 1414360"/>
                    <a:gd name="connsiteX3" fmla="*/ 855194 w 1868270"/>
                    <a:gd name="connsiteY3" fmla="*/ 1414360 h 1414360"/>
                    <a:gd name="connsiteX4" fmla="*/ 0 w 1868270"/>
                    <a:gd name="connsiteY4" fmla="*/ 1401203 h 1414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68270" h="1414360">
                      <a:moveTo>
                        <a:pt x="0" y="1401203"/>
                      </a:moveTo>
                      <a:lnTo>
                        <a:pt x="1591977" y="0"/>
                      </a:lnTo>
                      <a:lnTo>
                        <a:pt x="1868270" y="6579"/>
                      </a:lnTo>
                      <a:lnTo>
                        <a:pt x="855194" y="1414360"/>
                      </a:lnTo>
                      <a:lnTo>
                        <a:pt x="0" y="140120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gency FB Bold" panose="020B080402020202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33" name="组合 32"/>
            <p:cNvGrpSpPr/>
            <p:nvPr/>
          </p:nvGrpSpPr>
          <p:grpSpPr>
            <a:xfrm flipH="1">
              <a:off x="4644008" y="1292211"/>
              <a:ext cx="4499992" cy="2729210"/>
              <a:chOff x="0" y="1292211"/>
              <a:chExt cx="1851670" cy="2729210"/>
            </a:xfrm>
            <a:grpFill/>
          </p:grpSpPr>
          <p:grpSp>
            <p:nvGrpSpPr>
              <p:cNvPr id="34" name="组合 33"/>
              <p:cNvGrpSpPr/>
              <p:nvPr/>
            </p:nvGrpSpPr>
            <p:grpSpPr>
              <a:xfrm rot="5400000">
                <a:off x="286880" y="1005331"/>
                <a:ext cx="1277910" cy="1851670"/>
                <a:chOff x="1474785" y="1908202"/>
                <a:chExt cx="1277910" cy="1851670"/>
              </a:xfrm>
              <a:grpFill/>
            </p:grpSpPr>
            <p:sp>
              <p:nvSpPr>
                <p:cNvPr id="42" name="矩形 41"/>
                <p:cNvSpPr/>
                <p:nvPr/>
              </p:nvSpPr>
              <p:spPr>
                <a:xfrm>
                  <a:off x="1477529" y="3205517"/>
                  <a:ext cx="287199" cy="55435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gency FB Bold" panose="020B08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3" name="矩形 42"/>
                <p:cNvSpPr/>
                <p:nvPr/>
              </p:nvSpPr>
              <p:spPr>
                <a:xfrm>
                  <a:off x="2123728" y="3205517"/>
                  <a:ext cx="287199" cy="55435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gency FB Bold" panose="020B08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2454007" y="1908202"/>
                  <a:ext cx="91904" cy="93608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gency FB Bold" panose="020B08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2660791" y="1908202"/>
                  <a:ext cx="91904" cy="93608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gency FB Bold" panose="020B08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6" name="任意多边形 45"/>
                <p:cNvSpPr/>
                <p:nvPr/>
              </p:nvSpPr>
              <p:spPr>
                <a:xfrm>
                  <a:off x="1474785" y="2843718"/>
                  <a:ext cx="1073963" cy="362866"/>
                </a:xfrm>
                <a:custGeom>
                  <a:avLst/>
                  <a:gdLst>
                    <a:gd name="connsiteX0" fmla="*/ 0 w 3177376"/>
                    <a:gd name="connsiteY0" fmla="*/ 1407782 h 1414360"/>
                    <a:gd name="connsiteX1" fmla="*/ 2887926 w 3177376"/>
                    <a:gd name="connsiteY1" fmla="*/ 0 h 1414360"/>
                    <a:gd name="connsiteX2" fmla="*/ 3177376 w 3177376"/>
                    <a:gd name="connsiteY2" fmla="*/ 0 h 1414360"/>
                    <a:gd name="connsiteX3" fmla="*/ 861773 w 3177376"/>
                    <a:gd name="connsiteY3" fmla="*/ 1414360 h 1414360"/>
                    <a:gd name="connsiteX4" fmla="*/ 0 w 3177376"/>
                    <a:gd name="connsiteY4" fmla="*/ 1407782 h 1414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77376" h="1414360">
                      <a:moveTo>
                        <a:pt x="0" y="1407782"/>
                      </a:moveTo>
                      <a:lnTo>
                        <a:pt x="2887926" y="0"/>
                      </a:lnTo>
                      <a:lnTo>
                        <a:pt x="3177376" y="0"/>
                      </a:lnTo>
                      <a:lnTo>
                        <a:pt x="861773" y="1414360"/>
                      </a:lnTo>
                      <a:lnTo>
                        <a:pt x="0" y="14077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gency FB Bold" panose="020B08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7" name="任意多边形 46"/>
                <p:cNvSpPr/>
                <p:nvPr/>
              </p:nvSpPr>
              <p:spPr>
                <a:xfrm>
                  <a:off x="2123728" y="2842650"/>
                  <a:ext cx="626428" cy="369629"/>
                </a:xfrm>
                <a:custGeom>
                  <a:avLst/>
                  <a:gdLst>
                    <a:gd name="connsiteX0" fmla="*/ 0 w 1868270"/>
                    <a:gd name="connsiteY0" fmla="*/ 1401203 h 1414360"/>
                    <a:gd name="connsiteX1" fmla="*/ 1591977 w 1868270"/>
                    <a:gd name="connsiteY1" fmla="*/ 0 h 1414360"/>
                    <a:gd name="connsiteX2" fmla="*/ 1868270 w 1868270"/>
                    <a:gd name="connsiteY2" fmla="*/ 6579 h 1414360"/>
                    <a:gd name="connsiteX3" fmla="*/ 855194 w 1868270"/>
                    <a:gd name="connsiteY3" fmla="*/ 1414360 h 1414360"/>
                    <a:gd name="connsiteX4" fmla="*/ 0 w 1868270"/>
                    <a:gd name="connsiteY4" fmla="*/ 1401203 h 1414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68270" h="1414360">
                      <a:moveTo>
                        <a:pt x="0" y="1401203"/>
                      </a:moveTo>
                      <a:lnTo>
                        <a:pt x="1591977" y="0"/>
                      </a:lnTo>
                      <a:lnTo>
                        <a:pt x="1868270" y="6579"/>
                      </a:lnTo>
                      <a:lnTo>
                        <a:pt x="855194" y="1414360"/>
                      </a:lnTo>
                      <a:lnTo>
                        <a:pt x="0" y="140120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gency FB Bold" panose="020B080402020202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35" name="组合 34"/>
              <p:cNvGrpSpPr/>
              <p:nvPr/>
            </p:nvGrpSpPr>
            <p:grpSpPr>
              <a:xfrm rot="5400000" flipH="1">
                <a:off x="289624" y="2459375"/>
                <a:ext cx="1272422" cy="1851670"/>
                <a:chOff x="1474785" y="1908202"/>
                <a:chExt cx="1277910" cy="1851670"/>
              </a:xfrm>
              <a:grpFill/>
            </p:grpSpPr>
            <p:sp>
              <p:nvSpPr>
                <p:cNvPr id="36" name="矩形 35"/>
                <p:cNvSpPr/>
                <p:nvPr/>
              </p:nvSpPr>
              <p:spPr>
                <a:xfrm>
                  <a:off x="1477529" y="3205517"/>
                  <a:ext cx="287199" cy="55435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gency FB Bold" panose="020B08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7" name="矩形 36"/>
                <p:cNvSpPr/>
                <p:nvPr/>
              </p:nvSpPr>
              <p:spPr>
                <a:xfrm>
                  <a:off x="2123728" y="3205517"/>
                  <a:ext cx="287199" cy="55435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gency FB Bold" panose="020B08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2454007" y="1908202"/>
                  <a:ext cx="91904" cy="93608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gency FB Bold" panose="020B08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" name="矩形 38"/>
                <p:cNvSpPr/>
                <p:nvPr/>
              </p:nvSpPr>
              <p:spPr>
                <a:xfrm>
                  <a:off x="2660791" y="1908202"/>
                  <a:ext cx="91904" cy="93608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gency FB Bold" panose="020B08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0" name="任意多边形 39"/>
                <p:cNvSpPr/>
                <p:nvPr/>
              </p:nvSpPr>
              <p:spPr>
                <a:xfrm>
                  <a:off x="1474785" y="2843718"/>
                  <a:ext cx="1073963" cy="362866"/>
                </a:xfrm>
                <a:custGeom>
                  <a:avLst/>
                  <a:gdLst>
                    <a:gd name="connsiteX0" fmla="*/ 0 w 3177376"/>
                    <a:gd name="connsiteY0" fmla="*/ 1407782 h 1414360"/>
                    <a:gd name="connsiteX1" fmla="*/ 2887926 w 3177376"/>
                    <a:gd name="connsiteY1" fmla="*/ 0 h 1414360"/>
                    <a:gd name="connsiteX2" fmla="*/ 3177376 w 3177376"/>
                    <a:gd name="connsiteY2" fmla="*/ 0 h 1414360"/>
                    <a:gd name="connsiteX3" fmla="*/ 861773 w 3177376"/>
                    <a:gd name="connsiteY3" fmla="*/ 1414360 h 1414360"/>
                    <a:gd name="connsiteX4" fmla="*/ 0 w 3177376"/>
                    <a:gd name="connsiteY4" fmla="*/ 1407782 h 1414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77376" h="1414360">
                      <a:moveTo>
                        <a:pt x="0" y="1407782"/>
                      </a:moveTo>
                      <a:lnTo>
                        <a:pt x="2887926" y="0"/>
                      </a:lnTo>
                      <a:lnTo>
                        <a:pt x="3177376" y="0"/>
                      </a:lnTo>
                      <a:lnTo>
                        <a:pt x="861773" y="1414360"/>
                      </a:lnTo>
                      <a:lnTo>
                        <a:pt x="0" y="14077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gency FB Bold" panose="020B08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1" name="任意多边形 40"/>
                <p:cNvSpPr/>
                <p:nvPr/>
              </p:nvSpPr>
              <p:spPr>
                <a:xfrm>
                  <a:off x="2123728" y="2842650"/>
                  <a:ext cx="626428" cy="369629"/>
                </a:xfrm>
                <a:custGeom>
                  <a:avLst/>
                  <a:gdLst>
                    <a:gd name="connsiteX0" fmla="*/ 0 w 1868270"/>
                    <a:gd name="connsiteY0" fmla="*/ 1401203 h 1414360"/>
                    <a:gd name="connsiteX1" fmla="*/ 1591977 w 1868270"/>
                    <a:gd name="connsiteY1" fmla="*/ 0 h 1414360"/>
                    <a:gd name="connsiteX2" fmla="*/ 1868270 w 1868270"/>
                    <a:gd name="connsiteY2" fmla="*/ 6579 h 1414360"/>
                    <a:gd name="connsiteX3" fmla="*/ 855194 w 1868270"/>
                    <a:gd name="connsiteY3" fmla="*/ 1414360 h 1414360"/>
                    <a:gd name="connsiteX4" fmla="*/ 0 w 1868270"/>
                    <a:gd name="connsiteY4" fmla="*/ 1401203 h 1414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68270" h="1414360">
                      <a:moveTo>
                        <a:pt x="0" y="1401203"/>
                      </a:moveTo>
                      <a:lnTo>
                        <a:pt x="1591977" y="0"/>
                      </a:lnTo>
                      <a:lnTo>
                        <a:pt x="1868270" y="6579"/>
                      </a:lnTo>
                      <a:lnTo>
                        <a:pt x="855194" y="1414360"/>
                      </a:lnTo>
                      <a:lnTo>
                        <a:pt x="0" y="140120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gency FB Bold" panose="020B080402020202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grpSp>
        <p:nvGrpSpPr>
          <p:cNvPr id="53" name="组合 52"/>
          <p:cNvGrpSpPr/>
          <p:nvPr/>
        </p:nvGrpSpPr>
        <p:grpSpPr>
          <a:xfrm>
            <a:off x="3048219" y="1089363"/>
            <a:ext cx="3047562" cy="3047562"/>
            <a:chOff x="3483329" y="1464078"/>
            <a:chExt cx="2298132" cy="2298132"/>
          </a:xfrm>
          <a:solidFill>
            <a:schemeClr val="bg1">
              <a:alpha val="95000"/>
            </a:schemeClr>
          </a:solidFill>
        </p:grpSpPr>
        <p:sp>
          <p:nvSpPr>
            <p:cNvPr id="51" name="椭圆 50"/>
            <p:cNvSpPr/>
            <p:nvPr/>
          </p:nvSpPr>
          <p:spPr>
            <a:xfrm>
              <a:off x="3572304" y="1553053"/>
              <a:ext cx="2120182" cy="21201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3483329" y="1464078"/>
              <a:ext cx="2298132" cy="2298132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3055800" y="2105312"/>
            <a:ext cx="224933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dirty="0">
                <a:latin typeface="Agency FB Bold" panose="020B0804020202020204" pitchFamily="34" charset="0"/>
                <a:ea typeface="微软雅黑" panose="020B0503020204020204" pitchFamily="34" charset="-122"/>
              </a:rPr>
              <a:t>THANKS</a:t>
            </a:r>
            <a:endParaRPr lang="zh-CN" altLang="en-US" sz="6000" dirty="0"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1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67036" y="1163515"/>
            <a:ext cx="6840427" cy="2563441"/>
            <a:chOff x="1367036" y="1163515"/>
            <a:chExt cx="6840427" cy="2563441"/>
          </a:xfrm>
        </p:grpSpPr>
        <p:sp>
          <p:nvSpPr>
            <p:cNvPr id="27" name="任意多边形 26"/>
            <p:cNvSpPr/>
            <p:nvPr>
              <p:custDataLst>
                <p:tags r:id="rId1"/>
              </p:custDataLst>
            </p:nvPr>
          </p:nvSpPr>
          <p:spPr>
            <a:xfrm>
              <a:off x="1367036" y="1518427"/>
              <a:ext cx="1671846" cy="1251443"/>
            </a:xfrm>
            <a:custGeom>
              <a:avLst/>
              <a:gdLst>
                <a:gd name="connsiteX0" fmla="*/ 0 w 1144274"/>
                <a:gd name="connsiteY0" fmla="*/ 0 h 1181102"/>
                <a:gd name="connsiteX1" fmla="*/ 1144274 w 1144274"/>
                <a:gd name="connsiteY1" fmla="*/ 0 h 1181102"/>
                <a:gd name="connsiteX2" fmla="*/ 1144274 w 1144274"/>
                <a:gd name="connsiteY2" fmla="*/ 1 h 1181102"/>
                <a:gd name="connsiteX3" fmla="*/ 306849 w 1144274"/>
                <a:gd name="connsiteY3" fmla="*/ 128588 h 1181102"/>
                <a:gd name="connsiteX4" fmla="*/ 1144274 w 1144274"/>
                <a:gd name="connsiteY4" fmla="*/ 128588 h 1181102"/>
                <a:gd name="connsiteX5" fmla="*/ 1144274 w 1144274"/>
                <a:gd name="connsiteY5" fmla="*/ 129542 h 1181102"/>
                <a:gd name="connsiteX6" fmla="*/ 306846 w 1144274"/>
                <a:gd name="connsiteY6" fmla="*/ 129542 h 1181102"/>
                <a:gd name="connsiteX7" fmla="*/ 417370 w 1144274"/>
                <a:gd name="connsiteY7" fmla="*/ 1181102 h 1181102"/>
                <a:gd name="connsiteX8" fmla="*/ 103333 w 1144274"/>
                <a:gd name="connsiteY8" fmla="*/ 1181102 h 118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274" h="1181102">
                  <a:moveTo>
                    <a:pt x="0" y="0"/>
                  </a:moveTo>
                  <a:lnTo>
                    <a:pt x="1144274" y="0"/>
                  </a:lnTo>
                  <a:lnTo>
                    <a:pt x="1144274" y="1"/>
                  </a:lnTo>
                  <a:lnTo>
                    <a:pt x="306849" y="128588"/>
                  </a:lnTo>
                  <a:lnTo>
                    <a:pt x="1144274" y="128588"/>
                  </a:lnTo>
                  <a:lnTo>
                    <a:pt x="1144274" y="129542"/>
                  </a:lnTo>
                  <a:lnTo>
                    <a:pt x="306846" y="129542"/>
                  </a:lnTo>
                  <a:lnTo>
                    <a:pt x="417370" y="1181102"/>
                  </a:lnTo>
                  <a:lnTo>
                    <a:pt x="103333" y="118110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 18"/>
            <p:cNvSpPr/>
            <p:nvPr>
              <p:custDataLst>
                <p:tags r:id="rId2"/>
              </p:custDataLst>
            </p:nvPr>
          </p:nvSpPr>
          <p:spPr>
            <a:xfrm>
              <a:off x="5522306" y="2056682"/>
              <a:ext cx="2685157" cy="1157249"/>
            </a:xfrm>
            <a:custGeom>
              <a:avLst/>
              <a:gdLst>
                <a:gd name="connsiteX0" fmla="*/ 1462558 w 1838466"/>
                <a:gd name="connsiteY0" fmla="*/ 0 h 1091717"/>
                <a:gd name="connsiteX1" fmla="*/ 1838466 w 1838466"/>
                <a:gd name="connsiteY1" fmla="*/ 1091717 h 1091717"/>
                <a:gd name="connsiteX2" fmla="*/ 0 w 1838466"/>
                <a:gd name="connsiteY2" fmla="*/ 1091717 h 1091717"/>
                <a:gd name="connsiteX3" fmla="*/ 0 w 1838466"/>
                <a:gd name="connsiteY3" fmla="*/ 1091716 h 1091717"/>
                <a:gd name="connsiteX4" fmla="*/ 1445521 w 1838466"/>
                <a:gd name="connsiteY4" fmla="*/ 931697 h 1091717"/>
                <a:gd name="connsiteX5" fmla="*/ 1445531 w 1838466"/>
                <a:gd name="connsiteY5" fmla="*/ 931697 h 1091717"/>
                <a:gd name="connsiteX6" fmla="*/ 1154068 w 1838466"/>
                <a:gd name="connsiteY6" fmla="*/ 34664 h 1091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38466" h="1091717">
                  <a:moveTo>
                    <a:pt x="1462558" y="0"/>
                  </a:moveTo>
                  <a:lnTo>
                    <a:pt x="1838466" y="1091717"/>
                  </a:lnTo>
                  <a:lnTo>
                    <a:pt x="0" y="1091717"/>
                  </a:lnTo>
                  <a:lnTo>
                    <a:pt x="0" y="1091716"/>
                  </a:lnTo>
                  <a:lnTo>
                    <a:pt x="1445521" y="931697"/>
                  </a:lnTo>
                  <a:lnTo>
                    <a:pt x="1445531" y="931697"/>
                  </a:lnTo>
                  <a:lnTo>
                    <a:pt x="1154068" y="3466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" name="任意多边形 5"/>
            <p:cNvSpPr/>
            <p:nvPr>
              <p:custDataLst>
                <p:tags r:id="rId3"/>
              </p:custDataLst>
            </p:nvPr>
          </p:nvSpPr>
          <p:spPr>
            <a:xfrm>
              <a:off x="1814560" y="1654674"/>
              <a:ext cx="5817842" cy="1389371"/>
            </a:xfrm>
            <a:custGeom>
              <a:avLst/>
              <a:gdLst>
                <a:gd name="connsiteX0" fmla="*/ 0 w 3982993"/>
                <a:gd name="connsiteY0" fmla="*/ 0 h 1310640"/>
                <a:gd name="connsiteX1" fmla="*/ 3557141 w 3982993"/>
                <a:gd name="connsiteY1" fmla="*/ 0 h 1310640"/>
                <a:gd name="connsiteX2" fmla="*/ 3982993 w 3982993"/>
                <a:gd name="connsiteY2" fmla="*/ 1310640 h 1310640"/>
                <a:gd name="connsiteX3" fmla="*/ 137754 w 3982993"/>
                <a:gd name="connsiteY3" fmla="*/ 1310640 h 1310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82993" h="1310640">
                  <a:moveTo>
                    <a:pt x="0" y="0"/>
                  </a:moveTo>
                  <a:lnTo>
                    <a:pt x="3557141" y="0"/>
                  </a:lnTo>
                  <a:lnTo>
                    <a:pt x="3982993" y="1310640"/>
                  </a:lnTo>
                  <a:lnTo>
                    <a:pt x="137754" y="131064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52000" anchor="ctr">
              <a:norm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dirty="0">
                  <a:solidFill>
                    <a:sysClr val="windowText" lastClr="000000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前端精简史</a:t>
              </a:r>
              <a:endParaRPr lang="zh-CN" altLang="en-US" sz="2800" dirty="0">
                <a:solidFill>
                  <a:sysClr val="windowText" lastClr="000000"/>
                </a:solidFill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" name="直角三角形 6"/>
            <p:cNvSpPr/>
            <p:nvPr>
              <p:custDataLst>
                <p:tags r:id="rId4"/>
              </p:custDataLst>
            </p:nvPr>
          </p:nvSpPr>
          <p:spPr>
            <a:xfrm rot="16200000">
              <a:off x="2358598" y="974391"/>
              <a:ext cx="136245" cy="1224320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8" name="直角三角形 7"/>
            <p:cNvSpPr/>
            <p:nvPr>
              <p:custDataLst>
                <p:tags r:id="rId5"/>
              </p:custDataLst>
            </p:nvPr>
          </p:nvSpPr>
          <p:spPr>
            <a:xfrm rot="16200000" flipH="1" flipV="1">
              <a:off x="6492410" y="2073939"/>
              <a:ext cx="169888" cy="2110098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" name="任意多边形 23"/>
            <p:cNvSpPr/>
            <p:nvPr>
              <p:custDataLst>
                <p:tags r:id="rId6"/>
              </p:custDataLst>
            </p:nvPr>
          </p:nvSpPr>
          <p:spPr>
            <a:xfrm>
              <a:off x="1367036" y="1163515"/>
              <a:ext cx="1217363" cy="354912"/>
            </a:xfrm>
            <a:custGeom>
              <a:avLst/>
              <a:gdLst>
                <a:gd name="connsiteX0" fmla="*/ 833801 w 833801"/>
                <a:gd name="connsiteY0" fmla="*/ 0 h 335236"/>
                <a:gd name="connsiteX1" fmla="*/ 498565 w 833801"/>
                <a:gd name="connsiteY1" fmla="*/ 335236 h 335236"/>
                <a:gd name="connsiteX2" fmla="*/ 0 w 833801"/>
                <a:gd name="connsiteY2" fmla="*/ 335236 h 335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3801" h="335236">
                  <a:moveTo>
                    <a:pt x="833801" y="0"/>
                  </a:moveTo>
                  <a:lnTo>
                    <a:pt x="498565" y="335236"/>
                  </a:lnTo>
                  <a:lnTo>
                    <a:pt x="0" y="33523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1" name="任意多边形 30"/>
            <p:cNvSpPr/>
            <p:nvPr>
              <p:custDataLst>
                <p:tags r:id="rId7"/>
              </p:custDataLst>
            </p:nvPr>
          </p:nvSpPr>
          <p:spPr>
            <a:xfrm>
              <a:off x="6454457" y="3213932"/>
              <a:ext cx="1753004" cy="513024"/>
            </a:xfrm>
            <a:custGeom>
              <a:avLst/>
              <a:gdLst>
                <a:gd name="connsiteX0" fmla="*/ 667403 w 1200162"/>
                <a:gd name="connsiteY0" fmla="*/ 0 h 484897"/>
                <a:gd name="connsiteX1" fmla="*/ 1200162 w 1200162"/>
                <a:gd name="connsiteY1" fmla="*/ 0 h 484897"/>
                <a:gd name="connsiteX2" fmla="*/ 0 w 1200162"/>
                <a:gd name="connsiteY2" fmla="*/ 484897 h 484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0162" h="484897">
                  <a:moveTo>
                    <a:pt x="667403" y="0"/>
                  </a:moveTo>
                  <a:lnTo>
                    <a:pt x="1200162" y="0"/>
                  </a:lnTo>
                  <a:lnTo>
                    <a:pt x="0" y="48489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33" name="直接连接符 32"/>
            <p:cNvCxnSpPr/>
            <p:nvPr>
              <p:custDataLst>
                <p:tags r:id="rId8"/>
              </p:custDataLst>
            </p:nvPr>
          </p:nvCxnSpPr>
          <p:spPr>
            <a:xfrm>
              <a:off x="2229624" y="2026406"/>
              <a:ext cx="4785980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>
              <p:custDataLst>
                <p:tags r:id="rId9"/>
              </p:custDataLst>
            </p:nvPr>
          </p:nvCxnSpPr>
          <p:spPr>
            <a:xfrm>
              <a:off x="2229624" y="2635307"/>
              <a:ext cx="4785980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03300" y="1256665"/>
            <a:ext cx="1624965" cy="2260600"/>
            <a:chOff x="1260995" y="1256442"/>
            <a:chExt cx="1377950" cy="2260600"/>
          </a:xfrm>
        </p:grpSpPr>
        <p:sp>
          <p:nvSpPr>
            <p:cNvPr id="3" name="MH_SubTitle_1"/>
            <p:cNvSpPr/>
            <p:nvPr>
              <p:custDataLst>
                <p:tags r:id="rId1"/>
              </p:custDataLst>
            </p:nvPr>
          </p:nvSpPr>
          <p:spPr>
            <a:xfrm>
              <a:off x="1260995" y="1431067"/>
              <a:ext cx="1377950" cy="2085975"/>
            </a:xfrm>
            <a:prstGeom prst="rect">
              <a:avLst/>
            </a:prstGeom>
            <a:solidFill>
              <a:schemeClr val="tx2">
                <a:alpha val="46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en-US" altLang="zh-CN" dirty="0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前端历史的起点第一版Navigator，</a:t>
              </a:r>
              <a:r>
                <a:rPr lang="en-US" altLang="zh-CN" sz="1400" dirty="0">
                  <a:solidFill>
                    <a:schemeClr val="bg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CSS</a:t>
              </a:r>
              <a:r>
                <a:rPr lang="zh-CN" altLang="en-US" sz="1400" dirty="0">
                  <a:solidFill>
                    <a:schemeClr val="bg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，</a:t>
              </a:r>
              <a:r>
                <a:rPr lang="en-US" altLang="zh-CN" sz="1400" dirty="0">
                  <a:solidFill>
                    <a:schemeClr val="bg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PHP</a:t>
              </a:r>
              <a:r>
                <a:rPr lang="zh-CN" altLang="en-US" sz="1400" dirty="0">
                  <a:solidFill>
                    <a:schemeClr val="bg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发布，</a:t>
              </a:r>
              <a:r>
                <a:rPr lang="en-US" altLang="zh-CN" sz="1400" dirty="0">
                  <a:solidFill>
                    <a:schemeClr val="bg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W3C</a:t>
              </a:r>
              <a:r>
                <a:rPr lang="zh-CN" altLang="en-US" sz="1400" dirty="0">
                  <a:solidFill>
                    <a:schemeClr val="bg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标准建立</a:t>
              </a:r>
              <a:endParaRPr lang="zh-CN" altLang="en-US" sz="1400" dirty="0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  <a:p>
              <a:endParaRPr lang="zh-CN" altLang="en-US" dirty="0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" name="MH_Other_3"/>
            <p:cNvSpPr/>
            <p:nvPr>
              <p:custDataLst>
                <p:tags r:id="rId2"/>
              </p:custDataLst>
            </p:nvPr>
          </p:nvSpPr>
          <p:spPr>
            <a:xfrm>
              <a:off x="1388517" y="1256442"/>
              <a:ext cx="476250" cy="542925"/>
            </a:xfrm>
            <a:custGeom>
              <a:avLst/>
              <a:gdLst>
                <a:gd name="connsiteX0" fmla="*/ 0 w 466725"/>
                <a:gd name="connsiteY0" fmla="*/ 0 h 533401"/>
                <a:gd name="connsiteX1" fmla="*/ 466725 w 466725"/>
                <a:gd name="connsiteY1" fmla="*/ 0 h 533401"/>
                <a:gd name="connsiteX2" fmla="*/ 466725 w 466725"/>
                <a:gd name="connsiteY2" fmla="*/ 300038 h 533401"/>
                <a:gd name="connsiteX3" fmla="*/ 233362 w 466725"/>
                <a:gd name="connsiteY3" fmla="*/ 533401 h 533401"/>
                <a:gd name="connsiteX4" fmla="*/ 233363 w 466725"/>
                <a:gd name="connsiteY4" fmla="*/ 533400 h 533401"/>
                <a:gd name="connsiteX5" fmla="*/ 0 w 466725"/>
                <a:gd name="connsiteY5" fmla="*/ 300037 h 533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725" h="533401">
                  <a:moveTo>
                    <a:pt x="0" y="0"/>
                  </a:moveTo>
                  <a:lnTo>
                    <a:pt x="466725" y="0"/>
                  </a:lnTo>
                  <a:lnTo>
                    <a:pt x="466725" y="300038"/>
                  </a:lnTo>
                  <a:cubicBezTo>
                    <a:pt x="466725" y="428921"/>
                    <a:pt x="362245" y="533401"/>
                    <a:pt x="233362" y="533401"/>
                  </a:cubicBezTo>
                  <a:lnTo>
                    <a:pt x="233363" y="533400"/>
                  </a:lnTo>
                  <a:cubicBezTo>
                    <a:pt x="104480" y="533400"/>
                    <a:pt x="0" y="428920"/>
                    <a:pt x="0" y="3000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254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50000"/>
            </a:bodyPr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dirty="0">
                  <a:solidFill>
                    <a:schemeClr val="tx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1994</a:t>
              </a:r>
              <a:r>
                <a:rPr lang="zh-CN" altLang="en-US" sz="2800" dirty="0">
                  <a:solidFill>
                    <a:schemeClr val="tx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年</a:t>
              </a:r>
              <a:endParaRPr lang="zh-CN" altLang="en-US" sz="2800" dirty="0">
                <a:solidFill>
                  <a:schemeClr val="tx1"/>
                </a:solidFill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802890" y="1256665"/>
            <a:ext cx="1624965" cy="2260600"/>
            <a:chOff x="3050034" y="1256442"/>
            <a:chExt cx="1377950" cy="2260600"/>
          </a:xfrm>
        </p:grpSpPr>
        <p:sp>
          <p:nvSpPr>
            <p:cNvPr id="8" name="MH_SubTitle_1"/>
            <p:cNvSpPr/>
            <p:nvPr>
              <p:custDataLst>
                <p:tags r:id="rId3"/>
              </p:custDataLst>
            </p:nvPr>
          </p:nvSpPr>
          <p:spPr>
            <a:xfrm>
              <a:off x="3050034" y="1431067"/>
              <a:ext cx="1377950" cy="2085975"/>
            </a:xfrm>
            <a:prstGeom prst="rect">
              <a:avLst/>
            </a:prstGeom>
            <a:solidFill>
              <a:schemeClr val="tx2">
                <a:alpha val="46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en-US" altLang="zh-CN" dirty="0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网景推出了JavaScript，实现了客户端的计算任务（如表单验证）</a:t>
              </a:r>
              <a:endParaRPr lang="zh-CN" altLang="en-US" sz="1400" dirty="0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  <a:p>
              <a:endParaRPr lang="zh-CN" altLang="en-US" dirty="0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9" name="MH_Other_3"/>
            <p:cNvSpPr/>
            <p:nvPr>
              <p:custDataLst>
                <p:tags r:id="rId4"/>
              </p:custDataLst>
            </p:nvPr>
          </p:nvSpPr>
          <p:spPr>
            <a:xfrm>
              <a:off x="3116709" y="1256442"/>
              <a:ext cx="476250" cy="542925"/>
            </a:xfrm>
            <a:custGeom>
              <a:avLst/>
              <a:gdLst>
                <a:gd name="connsiteX0" fmla="*/ 0 w 466725"/>
                <a:gd name="connsiteY0" fmla="*/ 0 h 533401"/>
                <a:gd name="connsiteX1" fmla="*/ 466725 w 466725"/>
                <a:gd name="connsiteY1" fmla="*/ 0 h 533401"/>
                <a:gd name="connsiteX2" fmla="*/ 466725 w 466725"/>
                <a:gd name="connsiteY2" fmla="*/ 300038 h 533401"/>
                <a:gd name="connsiteX3" fmla="*/ 233362 w 466725"/>
                <a:gd name="connsiteY3" fmla="*/ 533401 h 533401"/>
                <a:gd name="connsiteX4" fmla="*/ 233363 w 466725"/>
                <a:gd name="connsiteY4" fmla="*/ 533400 h 533401"/>
                <a:gd name="connsiteX5" fmla="*/ 0 w 466725"/>
                <a:gd name="connsiteY5" fmla="*/ 300037 h 533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725" h="533401">
                  <a:moveTo>
                    <a:pt x="0" y="0"/>
                  </a:moveTo>
                  <a:lnTo>
                    <a:pt x="466725" y="0"/>
                  </a:lnTo>
                  <a:lnTo>
                    <a:pt x="466725" y="300038"/>
                  </a:lnTo>
                  <a:cubicBezTo>
                    <a:pt x="466725" y="428921"/>
                    <a:pt x="362245" y="533401"/>
                    <a:pt x="233362" y="533401"/>
                  </a:cubicBezTo>
                  <a:lnTo>
                    <a:pt x="233363" y="533400"/>
                  </a:lnTo>
                  <a:cubicBezTo>
                    <a:pt x="104480" y="533400"/>
                    <a:pt x="0" y="428920"/>
                    <a:pt x="0" y="3000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254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50000"/>
            </a:bodyPr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dirty="0">
                  <a:solidFill>
                    <a:schemeClr val="tx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1995</a:t>
              </a:r>
              <a:r>
                <a:rPr lang="zh-CN" altLang="en-US" sz="2800" dirty="0">
                  <a:solidFill>
                    <a:schemeClr val="tx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年</a:t>
              </a:r>
              <a:endParaRPr lang="zh-CN" altLang="en-US" sz="2800" dirty="0">
                <a:solidFill>
                  <a:schemeClr val="tx1"/>
                </a:solidFill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603115" y="1256665"/>
            <a:ext cx="1624965" cy="2260600"/>
            <a:chOff x="4778226" y="1256442"/>
            <a:chExt cx="1377950" cy="2260600"/>
          </a:xfrm>
        </p:grpSpPr>
        <p:sp>
          <p:nvSpPr>
            <p:cNvPr id="10" name="MH_SubTitle_1"/>
            <p:cNvSpPr/>
            <p:nvPr>
              <p:custDataLst>
                <p:tags r:id="rId5"/>
              </p:custDataLst>
            </p:nvPr>
          </p:nvSpPr>
          <p:spPr>
            <a:xfrm>
              <a:off x="4778226" y="1431067"/>
              <a:ext cx="1377950" cy="2085975"/>
            </a:xfrm>
            <a:prstGeom prst="rect">
              <a:avLst/>
            </a:prstGeom>
            <a:solidFill>
              <a:schemeClr val="tx2">
                <a:alpha val="46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微软推出了iframe标签，实现了异步的局部加载</a:t>
              </a:r>
              <a:endParaRPr lang="en-US" altLang="zh-CN" sz="1400" dirty="0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1" name="MH_Other_3"/>
            <p:cNvSpPr/>
            <p:nvPr>
              <p:custDataLst>
                <p:tags r:id="rId6"/>
              </p:custDataLst>
            </p:nvPr>
          </p:nvSpPr>
          <p:spPr>
            <a:xfrm>
              <a:off x="4844901" y="1256442"/>
              <a:ext cx="476250" cy="542925"/>
            </a:xfrm>
            <a:custGeom>
              <a:avLst/>
              <a:gdLst>
                <a:gd name="connsiteX0" fmla="*/ 0 w 466725"/>
                <a:gd name="connsiteY0" fmla="*/ 0 h 533401"/>
                <a:gd name="connsiteX1" fmla="*/ 466725 w 466725"/>
                <a:gd name="connsiteY1" fmla="*/ 0 h 533401"/>
                <a:gd name="connsiteX2" fmla="*/ 466725 w 466725"/>
                <a:gd name="connsiteY2" fmla="*/ 300038 h 533401"/>
                <a:gd name="connsiteX3" fmla="*/ 233362 w 466725"/>
                <a:gd name="connsiteY3" fmla="*/ 533401 h 533401"/>
                <a:gd name="connsiteX4" fmla="*/ 233363 w 466725"/>
                <a:gd name="connsiteY4" fmla="*/ 533400 h 533401"/>
                <a:gd name="connsiteX5" fmla="*/ 0 w 466725"/>
                <a:gd name="connsiteY5" fmla="*/ 300037 h 533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725" h="533401">
                  <a:moveTo>
                    <a:pt x="0" y="0"/>
                  </a:moveTo>
                  <a:lnTo>
                    <a:pt x="466725" y="0"/>
                  </a:lnTo>
                  <a:lnTo>
                    <a:pt x="466725" y="300038"/>
                  </a:lnTo>
                  <a:cubicBezTo>
                    <a:pt x="466725" y="428921"/>
                    <a:pt x="362245" y="533401"/>
                    <a:pt x="233362" y="533401"/>
                  </a:cubicBezTo>
                  <a:lnTo>
                    <a:pt x="233363" y="533400"/>
                  </a:lnTo>
                  <a:cubicBezTo>
                    <a:pt x="104480" y="533400"/>
                    <a:pt x="0" y="428920"/>
                    <a:pt x="0" y="3000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254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50000"/>
            </a:bodyPr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dirty="0">
                  <a:solidFill>
                    <a:schemeClr val="tx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1996</a:t>
              </a:r>
              <a:r>
                <a:rPr lang="zh-CN" altLang="en-US" sz="2800" dirty="0">
                  <a:solidFill>
                    <a:schemeClr val="tx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年</a:t>
              </a:r>
              <a:endParaRPr lang="zh-CN" altLang="en-US" sz="2800" dirty="0">
                <a:solidFill>
                  <a:schemeClr val="tx1"/>
                </a:solidFill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443345" y="1256665"/>
            <a:ext cx="1624965" cy="2260600"/>
            <a:chOff x="6434410" y="1256442"/>
            <a:chExt cx="1377950" cy="2260600"/>
          </a:xfrm>
        </p:grpSpPr>
        <p:sp>
          <p:nvSpPr>
            <p:cNvPr id="14" name="MH_SubTitle_1"/>
            <p:cNvSpPr/>
            <p:nvPr>
              <p:custDataLst>
                <p:tags r:id="rId7"/>
              </p:custDataLst>
            </p:nvPr>
          </p:nvSpPr>
          <p:spPr>
            <a:xfrm>
              <a:off x="6434410" y="1431067"/>
              <a:ext cx="1377950" cy="2085975"/>
            </a:xfrm>
            <a:prstGeom prst="rect">
              <a:avLst/>
            </a:prstGeom>
            <a:solidFill>
              <a:schemeClr val="tx2">
                <a:alpha val="46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en-US" altLang="zh-CN" sz="1400" dirty="0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W3C发布第四代HTML标准，同年微软推出用于异步数据传输的ActiveX，随即各大浏览器厂商实现XMLHttpRequest输入</a:t>
              </a:r>
              <a:endParaRPr lang="zh-CN" altLang="en-US" sz="1400" dirty="0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  <a:p>
              <a:endParaRPr lang="zh-CN" altLang="en-US" sz="1400" dirty="0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5" name="MH_Other_3"/>
            <p:cNvSpPr/>
            <p:nvPr>
              <p:custDataLst>
                <p:tags r:id="rId8"/>
              </p:custDataLst>
            </p:nvPr>
          </p:nvSpPr>
          <p:spPr>
            <a:xfrm>
              <a:off x="6501085" y="1256442"/>
              <a:ext cx="476250" cy="542925"/>
            </a:xfrm>
            <a:custGeom>
              <a:avLst/>
              <a:gdLst>
                <a:gd name="connsiteX0" fmla="*/ 0 w 466725"/>
                <a:gd name="connsiteY0" fmla="*/ 0 h 533401"/>
                <a:gd name="connsiteX1" fmla="*/ 466725 w 466725"/>
                <a:gd name="connsiteY1" fmla="*/ 0 h 533401"/>
                <a:gd name="connsiteX2" fmla="*/ 466725 w 466725"/>
                <a:gd name="connsiteY2" fmla="*/ 300038 h 533401"/>
                <a:gd name="connsiteX3" fmla="*/ 233362 w 466725"/>
                <a:gd name="connsiteY3" fmla="*/ 533401 h 533401"/>
                <a:gd name="connsiteX4" fmla="*/ 233363 w 466725"/>
                <a:gd name="connsiteY4" fmla="*/ 533400 h 533401"/>
                <a:gd name="connsiteX5" fmla="*/ 0 w 466725"/>
                <a:gd name="connsiteY5" fmla="*/ 300037 h 533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725" h="533401">
                  <a:moveTo>
                    <a:pt x="0" y="0"/>
                  </a:moveTo>
                  <a:lnTo>
                    <a:pt x="466725" y="0"/>
                  </a:lnTo>
                  <a:lnTo>
                    <a:pt x="466725" y="300038"/>
                  </a:lnTo>
                  <a:cubicBezTo>
                    <a:pt x="466725" y="428921"/>
                    <a:pt x="362245" y="533401"/>
                    <a:pt x="233362" y="533401"/>
                  </a:cubicBezTo>
                  <a:lnTo>
                    <a:pt x="233363" y="533400"/>
                  </a:lnTo>
                  <a:cubicBezTo>
                    <a:pt x="104480" y="533400"/>
                    <a:pt x="0" y="428920"/>
                    <a:pt x="0" y="3000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254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50000"/>
            </a:bodyPr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dirty="0">
                  <a:solidFill>
                    <a:schemeClr val="tx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1999</a:t>
              </a:r>
              <a:r>
                <a:rPr lang="zh-CN" altLang="en-US" sz="2800" dirty="0">
                  <a:solidFill>
                    <a:schemeClr val="tx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年</a:t>
              </a:r>
              <a:endParaRPr lang="zh-CN" altLang="en-US" sz="2800" dirty="0">
                <a:solidFill>
                  <a:schemeClr val="tx1"/>
                </a:solidFill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extBox 17"/>
          <p:cNvSpPr txBox="1"/>
          <p:nvPr/>
        </p:nvSpPr>
        <p:spPr>
          <a:xfrm>
            <a:off x="1153587" y="4040371"/>
            <a:ext cx="686959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dirty="0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Ps</a:t>
            </a:r>
            <a:r>
              <a:rPr lang="en-US" altLang="zh-CN" sz="1400" dirty="0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:</a:t>
            </a:r>
            <a:r>
              <a:rPr lang="zh-CN" altLang="en-US" sz="1400" dirty="0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直到</a:t>
            </a:r>
            <a:r>
              <a:rPr lang="en-US" altLang="zh-CN" sz="1400" dirty="0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2006</a:t>
            </a:r>
            <a:r>
              <a:rPr lang="zh-CN" altLang="en-US" sz="1400" dirty="0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年，XMLHttpRequest被W3C正式纳入标准。至此，早期的Document终于进化为了Web page，上述三个局限都得到了妥善的解决</a:t>
            </a:r>
            <a:r>
              <a:rPr lang="zh-CN" altLang="en-US" sz="1600" dirty="0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。</a:t>
            </a:r>
            <a:endParaRPr lang="zh-CN" altLang="en-US" sz="1600" dirty="0">
              <a:solidFill>
                <a:schemeClr val="bg1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055853" y="2499742"/>
            <a:ext cx="1656184" cy="1656184"/>
          </a:xfrm>
          <a:prstGeom prst="ellipse">
            <a:avLst/>
          </a:prstGeom>
          <a:solidFill>
            <a:schemeClr val="tx2">
              <a:alpha val="46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chemeClr val="bg1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CSS</a:t>
            </a:r>
            <a:endParaRPr lang="en-US" dirty="0">
              <a:solidFill>
                <a:schemeClr val="tx1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  <a:p>
            <a:pPr algn="ctr"/>
            <a:endParaRPr lang="zh-CN" altLang="en-US" dirty="0"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424005" y="2499742"/>
            <a:ext cx="1656184" cy="1656184"/>
          </a:xfrm>
          <a:prstGeom prst="ellipse">
            <a:avLst/>
          </a:prstGeom>
          <a:solidFill>
            <a:schemeClr val="tx2">
              <a:alpha val="46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chemeClr val="bg1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JS</a:t>
            </a:r>
            <a:endParaRPr lang="en-US" dirty="0">
              <a:solidFill>
                <a:schemeClr val="tx1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  <a:p>
            <a:pPr algn="ctr"/>
            <a:endParaRPr lang="zh-CN" altLang="en-US" dirty="0">
              <a:solidFill>
                <a:schemeClr val="tx1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703925" y="1347614"/>
            <a:ext cx="1656184" cy="1656184"/>
          </a:xfrm>
          <a:prstGeom prst="ellipse">
            <a:avLst/>
          </a:prstGeom>
          <a:solidFill>
            <a:schemeClr val="tx2">
              <a:alpha val="46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chemeClr val="bg1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HTML</a:t>
            </a:r>
            <a:endParaRPr lang="en-US" dirty="0">
              <a:solidFill>
                <a:schemeClr val="tx1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  <a:p>
            <a:pPr algn="ctr"/>
            <a:endParaRPr lang="zh-CN" altLang="en-US" dirty="0">
              <a:solidFill>
                <a:schemeClr val="tx1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108081" y="1686332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275856" y="2689344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792157" y="2771955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115685" y="1472466"/>
            <a:ext cx="2200731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sz="1400" dirty="0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网页的骨架</a:t>
            </a:r>
            <a:endParaRPr lang="zh-CN" sz="1400" dirty="0">
              <a:solidFill>
                <a:schemeClr val="bg1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804248" y="2552586"/>
            <a:ext cx="2200731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sz="1400" dirty="0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网页的行为</a:t>
            </a:r>
            <a:endParaRPr lang="zh-CN" sz="1400" dirty="0">
              <a:solidFill>
                <a:schemeClr val="bg1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5536" y="2499742"/>
            <a:ext cx="2016224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sz="1400" dirty="0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网页的样式</a:t>
            </a:r>
            <a:endParaRPr lang="zh-CN" sz="1400" dirty="0">
              <a:solidFill>
                <a:schemeClr val="bg1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375251" y="2578555"/>
            <a:ext cx="928141" cy="165106"/>
            <a:chOff x="2375251" y="2578555"/>
            <a:chExt cx="928141" cy="165106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2943859" y="2578555"/>
              <a:ext cx="359533" cy="1651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2375251" y="2578556"/>
              <a:ext cx="568608" cy="105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5180088" y="1553094"/>
            <a:ext cx="928141" cy="191936"/>
            <a:chOff x="5180088" y="1553094"/>
            <a:chExt cx="928141" cy="191936"/>
          </a:xfrm>
        </p:grpSpPr>
        <p:cxnSp>
          <p:nvCxnSpPr>
            <p:cNvPr id="12" name="直接连接符 11"/>
            <p:cNvCxnSpPr/>
            <p:nvPr/>
          </p:nvCxnSpPr>
          <p:spPr>
            <a:xfrm flipV="1">
              <a:off x="5180088" y="1563638"/>
              <a:ext cx="359533" cy="1813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V="1">
              <a:off x="5539621" y="1553094"/>
              <a:ext cx="568608" cy="105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5899661" y="2643758"/>
            <a:ext cx="933077" cy="186664"/>
            <a:chOff x="5899661" y="2643758"/>
            <a:chExt cx="933077" cy="186664"/>
          </a:xfrm>
        </p:grpSpPr>
        <p:cxnSp>
          <p:nvCxnSpPr>
            <p:cNvPr id="19" name="直接连接符 18"/>
            <p:cNvCxnSpPr/>
            <p:nvPr/>
          </p:nvCxnSpPr>
          <p:spPr>
            <a:xfrm flipV="1">
              <a:off x="5899661" y="2649030"/>
              <a:ext cx="359533" cy="1813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V="1">
              <a:off x="6264130" y="2643758"/>
              <a:ext cx="568608" cy="105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1567911" y="4371950"/>
            <a:ext cx="6028425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三者交相呼应，形成了现代网页的绝对核心，所有技术的内心理论最终都是他们三者</a:t>
            </a:r>
            <a:endParaRPr lang="zh-CN" altLang="en-US" sz="1050" dirty="0">
              <a:solidFill>
                <a:schemeClr val="bg1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5" grpId="0"/>
      <p:bldP spid="16" grpId="0"/>
      <p:bldP spid="1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H_Other_1"/>
          <p:cNvSpPr/>
          <p:nvPr>
            <p:custDataLst>
              <p:tags r:id="rId1"/>
            </p:custDataLst>
          </p:nvPr>
        </p:nvSpPr>
        <p:spPr>
          <a:xfrm>
            <a:off x="0" y="1645394"/>
            <a:ext cx="9144000" cy="682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59632" y="4270325"/>
            <a:ext cx="655272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随着基础设置的不断完善以及代码封装层级的不断提高，使得前端一个人能够完成的事越来越多，这是技术积累的必然结果。</a:t>
            </a:r>
            <a:r>
              <a:rPr lang="zh-CN" altLang="en-US" sz="1200" dirty="0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  <a:sym typeface="+mn-ea"/>
              </a:rPr>
              <a:t>可以说</a:t>
            </a:r>
            <a:r>
              <a:rPr lang="en-US" altLang="zh-CN" sz="1200" dirty="0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  <a:sym typeface="+mn-ea"/>
              </a:rPr>
              <a:t>08</a:t>
            </a:r>
            <a:r>
              <a:rPr lang="zh-CN" altLang="en-US" sz="1200" dirty="0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  <a:sym typeface="+mn-ea"/>
              </a:rPr>
              <a:t>是前端的革命年，整个社会随之也越来越多的开始前后分离的开发模式，也由此，正式产生了前端开发工程师 对需求。</a:t>
            </a:r>
            <a:endParaRPr lang="zh-CN" altLang="en-US" sz="1200" dirty="0">
              <a:solidFill>
                <a:schemeClr val="bg1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MH_Other_2"/>
          <p:cNvSpPr/>
          <p:nvPr>
            <p:custDataLst>
              <p:tags r:id="rId2"/>
            </p:custDataLst>
          </p:nvPr>
        </p:nvSpPr>
        <p:spPr>
          <a:xfrm>
            <a:off x="1661160" y="1513840"/>
            <a:ext cx="815340" cy="330200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2006</a:t>
            </a:r>
            <a:endParaRPr lang="en-US" altLang="zh-CN" sz="1200" dirty="0">
              <a:solidFill>
                <a:schemeClr val="bg1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00468" y="1969244"/>
            <a:ext cx="1736725" cy="1898650"/>
            <a:chOff x="1443038" y="1969244"/>
            <a:chExt cx="1736725" cy="1898650"/>
          </a:xfrm>
        </p:grpSpPr>
        <p:sp>
          <p:nvSpPr>
            <p:cNvPr id="13" name="MH_SubTitle_1"/>
            <p:cNvSpPr/>
            <p:nvPr>
              <p:custDataLst>
                <p:tags r:id="rId3"/>
              </p:custDataLst>
            </p:nvPr>
          </p:nvSpPr>
          <p:spPr>
            <a:xfrm>
              <a:off x="1443038" y="1969244"/>
              <a:ext cx="1736725" cy="458788"/>
            </a:xfrm>
            <a:custGeom>
              <a:avLst/>
              <a:gdLst>
                <a:gd name="connsiteX0" fmla="*/ 867833 w 1735666"/>
                <a:gd name="connsiteY0" fmla="*/ 0 h 459312"/>
                <a:gd name="connsiteX1" fmla="*/ 1022348 w 1735666"/>
                <a:gd name="connsiteY1" fmla="*/ 137579 h 459312"/>
                <a:gd name="connsiteX2" fmla="*/ 1735666 w 1735666"/>
                <a:gd name="connsiteY2" fmla="*/ 137579 h 459312"/>
                <a:gd name="connsiteX3" fmla="*/ 1735666 w 1735666"/>
                <a:gd name="connsiteY3" fmla="*/ 459312 h 459312"/>
                <a:gd name="connsiteX4" fmla="*/ 0 w 1735666"/>
                <a:gd name="connsiteY4" fmla="*/ 459312 h 459312"/>
                <a:gd name="connsiteX5" fmla="*/ 0 w 1735666"/>
                <a:gd name="connsiteY5" fmla="*/ 137579 h 459312"/>
                <a:gd name="connsiteX6" fmla="*/ 713318 w 1735666"/>
                <a:gd name="connsiteY6" fmla="*/ 137579 h 45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35666" h="459312">
                  <a:moveTo>
                    <a:pt x="867833" y="0"/>
                  </a:moveTo>
                  <a:lnTo>
                    <a:pt x="1022348" y="137579"/>
                  </a:lnTo>
                  <a:lnTo>
                    <a:pt x="1735666" y="137579"/>
                  </a:lnTo>
                  <a:lnTo>
                    <a:pt x="1735666" y="459312"/>
                  </a:lnTo>
                  <a:lnTo>
                    <a:pt x="0" y="459312"/>
                  </a:lnTo>
                  <a:lnTo>
                    <a:pt x="0" y="137579"/>
                  </a:lnTo>
                  <a:lnTo>
                    <a:pt x="713318" y="1375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anchor="ctr">
              <a:norm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solidFill>
                  <a:srgbClr val="FEFFFF"/>
                </a:solidFill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4" name="MH_Text_1"/>
            <p:cNvSpPr/>
            <p:nvPr>
              <p:custDataLst>
                <p:tags r:id="rId4"/>
              </p:custDataLst>
            </p:nvPr>
          </p:nvSpPr>
          <p:spPr>
            <a:xfrm>
              <a:off x="1443038" y="2428032"/>
              <a:ext cx="1736725" cy="1439862"/>
            </a:xfrm>
            <a:prstGeom prst="rect">
              <a:avLst/>
            </a:prstGeom>
            <a:solidFill>
              <a:schemeClr val="tx2">
                <a:alpha val="4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John Resig发布</a:t>
              </a:r>
              <a:r>
                <a:rPr lang="en-US" altLang="zh-CN" sz="1400" dirty="0">
                  <a:solidFill>
                    <a:schemeClr val="bg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JQuery</a:t>
              </a:r>
              <a:endParaRPr lang="en-US" altLang="zh-CN" sz="1400" dirty="0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MH_Other_3"/>
          <p:cNvSpPr/>
          <p:nvPr>
            <p:custDataLst>
              <p:tags r:id="rId5"/>
            </p:custDataLst>
          </p:nvPr>
        </p:nvSpPr>
        <p:spPr>
          <a:xfrm>
            <a:off x="4111625" y="1513840"/>
            <a:ext cx="853440" cy="330200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2008</a:t>
            </a:r>
            <a:endParaRPr lang="en-US" altLang="zh-CN" sz="1200" dirty="0">
              <a:solidFill>
                <a:schemeClr val="bg1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703638" y="1969244"/>
            <a:ext cx="1736725" cy="1898650"/>
            <a:chOff x="3703638" y="1969244"/>
            <a:chExt cx="1736725" cy="1898650"/>
          </a:xfrm>
        </p:grpSpPr>
        <p:sp>
          <p:nvSpPr>
            <p:cNvPr id="16" name="MH_SubTitle_2"/>
            <p:cNvSpPr/>
            <p:nvPr>
              <p:custDataLst>
                <p:tags r:id="rId6"/>
              </p:custDataLst>
            </p:nvPr>
          </p:nvSpPr>
          <p:spPr>
            <a:xfrm>
              <a:off x="3703638" y="1969244"/>
              <a:ext cx="1736725" cy="458788"/>
            </a:xfrm>
            <a:custGeom>
              <a:avLst/>
              <a:gdLst>
                <a:gd name="connsiteX0" fmla="*/ 867833 w 1735666"/>
                <a:gd name="connsiteY0" fmla="*/ 0 h 459312"/>
                <a:gd name="connsiteX1" fmla="*/ 1022348 w 1735666"/>
                <a:gd name="connsiteY1" fmla="*/ 137579 h 459312"/>
                <a:gd name="connsiteX2" fmla="*/ 1735666 w 1735666"/>
                <a:gd name="connsiteY2" fmla="*/ 137579 h 459312"/>
                <a:gd name="connsiteX3" fmla="*/ 1735666 w 1735666"/>
                <a:gd name="connsiteY3" fmla="*/ 459312 h 459312"/>
                <a:gd name="connsiteX4" fmla="*/ 0 w 1735666"/>
                <a:gd name="connsiteY4" fmla="*/ 459312 h 459312"/>
                <a:gd name="connsiteX5" fmla="*/ 0 w 1735666"/>
                <a:gd name="connsiteY5" fmla="*/ 137579 h 459312"/>
                <a:gd name="connsiteX6" fmla="*/ 713318 w 1735666"/>
                <a:gd name="connsiteY6" fmla="*/ 137579 h 45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35666" h="459312">
                  <a:moveTo>
                    <a:pt x="867833" y="0"/>
                  </a:moveTo>
                  <a:lnTo>
                    <a:pt x="1022348" y="137579"/>
                  </a:lnTo>
                  <a:lnTo>
                    <a:pt x="1735666" y="137579"/>
                  </a:lnTo>
                  <a:lnTo>
                    <a:pt x="1735666" y="459312"/>
                  </a:lnTo>
                  <a:lnTo>
                    <a:pt x="0" y="459312"/>
                  </a:lnTo>
                  <a:lnTo>
                    <a:pt x="0" y="137579"/>
                  </a:lnTo>
                  <a:lnTo>
                    <a:pt x="713318" y="1375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anchor="ctr">
              <a:norm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solidFill>
                  <a:srgbClr val="FEFFFF"/>
                </a:solidFill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7" name="MH_Text_2"/>
            <p:cNvSpPr/>
            <p:nvPr>
              <p:custDataLst>
                <p:tags r:id="rId7"/>
              </p:custDataLst>
            </p:nvPr>
          </p:nvSpPr>
          <p:spPr>
            <a:xfrm>
              <a:off x="3703638" y="2428032"/>
              <a:ext cx="1736725" cy="1439862"/>
            </a:xfrm>
            <a:prstGeom prst="rect">
              <a:avLst/>
            </a:prstGeom>
            <a:solidFill>
              <a:schemeClr val="tx2">
                <a:alpha val="4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谷歌V8引擎 问世，</a:t>
              </a:r>
              <a:r>
                <a:rPr lang="en-US" altLang="zh-CN" sz="1400" dirty="0">
                  <a:solidFill>
                    <a:schemeClr val="bg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W3C</a:t>
              </a:r>
              <a:r>
                <a:rPr lang="zh-CN" altLang="en-US" sz="1400" dirty="0">
                  <a:solidFill>
                    <a:schemeClr val="bg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同年发布</a:t>
              </a:r>
              <a:r>
                <a:rPr lang="en-US" altLang="zh-CN" sz="1400" dirty="0">
                  <a:solidFill>
                    <a:schemeClr val="bg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ES5</a:t>
              </a:r>
              <a:endParaRPr lang="en-US" altLang="zh-CN" sz="1400" dirty="0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MH_Other_4"/>
          <p:cNvSpPr/>
          <p:nvPr>
            <p:custDataLst>
              <p:tags r:id="rId8"/>
            </p:custDataLst>
          </p:nvPr>
        </p:nvSpPr>
        <p:spPr>
          <a:xfrm>
            <a:off x="6458585" y="1513840"/>
            <a:ext cx="843915" cy="330200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2009...</a:t>
            </a:r>
            <a:endParaRPr lang="en-US" altLang="zh-CN" sz="1200" dirty="0">
              <a:solidFill>
                <a:schemeClr val="bg1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035993" y="1969244"/>
            <a:ext cx="1736725" cy="1898650"/>
            <a:chOff x="5964238" y="1969244"/>
            <a:chExt cx="1736725" cy="1898650"/>
          </a:xfrm>
        </p:grpSpPr>
        <p:sp>
          <p:nvSpPr>
            <p:cNvPr id="19" name="MH_SubTitle_3"/>
            <p:cNvSpPr/>
            <p:nvPr>
              <p:custDataLst>
                <p:tags r:id="rId9"/>
              </p:custDataLst>
            </p:nvPr>
          </p:nvSpPr>
          <p:spPr>
            <a:xfrm>
              <a:off x="5964238" y="1969244"/>
              <a:ext cx="1736725" cy="458788"/>
            </a:xfrm>
            <a:custGeom>
              <a:avLst/>
              <a:gdLst>
                <a:gd name="connsiteX0" fmla="*/ 867833 w 1735666"/>
                <a:gd name="connsiteY0" fmla="*/ 0 h 459312"/>
                <a:gd name="connsiteX1" fmla="*/ 1022348 w 1735666"/>
                <a:gd name="connsiteY1" fmla="*/ 137579 h 459312"/>
                <a:gd name="connsiteX2" fmla="*/ 1735666 w 1735666"/>
                <a:gd name="connsiteY2" fmla="*/ 137579 h 459312"/>
                <a:gd name="connsiteX3" fmla="*/ 1735666 w 1735666"/>
                <a:gd name="connsiteY3" fmla="*/ 459312 h 459312"/>
                <a:gd name="connsiteX4" fmla="*/ 0 w 1735666"/>
                <a:gd name="connsiteY4" fmla="*/ 459312 h 459312"/>
                <a:gd name="connsiteX5" fmla="*/ 0 w 1735666"/>
                <a:gd name="connsiteY5" fmla="*/ 137579 h 459312"/>
                <a:gd name="connsiteX6" fmla="*/ 713318 w 1735666"/>
                <a:gd name="connsiteY6" fmla="*/ 137579 h 45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35666" h="459312">
                  <a:moveTo>
                    <a:pt x="867833" y="0"/>
                  </a:moveTo>
                  <a:lnTo>
                    <a:pt x="1022348" y="137579"/>
                  </a:lnTo>
                  <a:lnTo>
                    <a:pt x="1735666" y="137579"/>
                  </a:lnTo>
                  <a:lnTo>
                    <a:pt x="1735666" y="459312"/>
                  </a:lnTo>
                  <a:lnTo>
                    <a:pt x="0" y="459312"/>
                  </a:lnTo>
                  <a:lnTo>
                    <a:pt x="0" y="137579"/>
                  </a:lnTo>
                  <a:lnTo>
                    <a:pt x="713318" y="1375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anchor="ctr">
              <a:norm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solidFill>
                  <a:srgbClr val="FEFFFF"/>
                </a:solidFill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MH_Text_3"/>
            <p:cNvSpPr/>
            <p:nvPr>
              <p:custDataLst>
                <p:tags r:id="rId10"/>
              </p:custDataLst>
            </p:nvPr>
          </p:nvSpPr>
          <p:spPr>
            <a:xfrm>
              <a:off x="5964238" y="2428032"/>
              <a:ext cx="1736725" cy="1439862"/>
            </a:xfrm>
            <a:prstGeom prst="rect">
              <a:avLst/>
            </a:prstGeom>
            <a:solidFill>
              <a:schemeClr val="tx2">
                <a:alpha val="4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09</a:t>
              </a:r>
              <a:r>
                <a:rPr lang="zh-CN" altLang="en-US" sz="1400" dirty="0">
                  <a:solidFill>
                    <a:schemeClr val="bg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年</a:t>
              </a:r>
              <a:r>
                <a:rPr lang="en-US" altLang="zh-CN" sz="1400" dirty="0">
                  <a:solidFill>
                    <a:schemeClr val="bg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Angular</a:t>
              </a:r>
              <a:endParaRPr lang="en-US" altLang="zh-CN" sz="1400" dirty="0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10</a:t>
              </a:r>
              <a:r>
                <a:rPr lang="zh-CN" altLang="en-US" sz="1400" dirty="0">
                  <a:solidFill>
                    <a:schemeClr val="bg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年</a:t>
              </a:r>
              <a:r>
                <a:rPr lang="en-US" altLang="zh-CN" sz="1400" dirty="0">
                  <a:solidFill>
                    <a:schemeClr val="bg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backbone</a:t>
              </a:r>
              <a:endParaRPr lang="en-US" altLang="zh-CN" sz="1400" dirty="0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11</a:t>
              </a:r>
              <a:r>
                <a:rPr lang="zh-CN" altLang="en-US" sz="1400" dirty="0">
                  <a:solidFill>
                    <a:schemeClr val="bg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年</a:t>
              </a:r>
              <a:r>
                <a:rPr lang="en-US" altLang="zh-CN" sz="1400" dirty="0">
                  <a:solidFill>
                    <a:schemeClr val="bg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react</a:t>
              </a:r>
              <a:endParaRPr lang="en-US" altLang="zh-CN" sz="1400" dirty="0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14</a:t>
              </a:r>
              <a:r>
                <a:rPr lang="zh-CN" altLang="en-US" sz="1400" dirty="0">
                  <a:solidFill>
                    <a:schemeClr val="bg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年</a:t>
              </a:r>
              <a:r>
                <a:rPr lang="en-US" altLang="zh-CN" sz="1400" dirty="0">
                  <a:solidFill>
                    <a:schemeClr val="bg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VUE</a:t>
              </a:r>
              <a:endParaRPr lang="en-US" altLang="zh-CN" sz="1400" dirty="0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1" fill="hold" grpId="0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2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2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5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1" presetID="2" presetClass="entr" presetSubtype="1" fill="hold" grpId="0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3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6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1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bldLvl="0" animBg="1"/>
          <p:bldP spid="21" grpId="0"/>
          <p:bldP spid="12" grpId="0" bldLvl="0" animBg="1"/>
          <p:bldP spid="15" grpId="0" bldLvl="0" animBg="1"/>
          <p:bldP spid="18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5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1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6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1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bldLvl="0" animBg="1"/>
          <p:bldP spid="21" grpId="0"/>
          <p:bldP spid="12" grpId="0" bldLvl="0" animBg="1"/>
          <p:bldP spid="15" grpId="0" bldLvl="0" animBg="1"/>
          <p:bldP spid="18" grpId="0" bldLvl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9715" y="1066800"/>
            <a:ext cx="6084570" cy="322961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280795" y="4490085"/>
            <a:ext cx="6742430" cy="5302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1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 2014年，第五代HTML标准发布。H5是由浏览器厂商主导，与W3C合作制定的一整套Web应用规范</a:t>
            </a:r>
            <a:r>
              <a:rPr lang="en-US" altLang="zh-CN" sz="1200" dirty="0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至此</a:t>
            </a:r>
            <a:r>
              <a:rPr lang="en-US" altLang="zh-CN" sz="1200" dirty="0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HTMl </a:t>
            </a:r>
            <a:r>
              <a:rPr lang="zh-CN" altLang="en-US" sz="1200" dirty="0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越发强</a:t>
            </a:r>
            <a:r>
              <a:rPr lang="zh-CN" altLang="en-US" sz="1400" dirty="0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大。</a:t>
            </a:r>
            <a:endParaRPr lang="zh-CN" altLang="en-US" sz="1400" dirty="0">
              <a:solidFill>
                <a:schemeClr val="bg1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fade thruBlk="1"/>
      </p:transition>
    </mc:Choice>
    <mc:Fallback>
      <p:transition spd="slow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MH_SubTitle_3"/>
          <p:cNvSpPr/>
          <p:nvPr>
            <p:custDataLst>
              <p:tags r:id="rId1"/>
            </p:custDataLst>
          </p:nvPr>
        </p:nvSpPr>
        <p:spPr bwMode="auto">
          <a:xfrm>
            <a:off x="4542431" y="2217460"/>
            <a:ext cx="2210403" cy="2209909"/>
          </a:xfrm>
          <a:custGeom>
            <a:avLst/>
            <a:gdLst/>
            <a:ahLst/>
            <a:cxnLst/>
            <a:rect l="l" t="t" r="r" b="b"/>
            <a:pathLst>
              <a:path w="2628619" h="2628031">
                <a:moveTo>
                  <a:pt x="1316980" y="400615"/>
                </a:moveTo>
                <a:cubicBezTo>
                  <a:pt x="813885" y="400615"/>
                  <a:pt x="406046" y="809559"/>
                  <a:pt x="406046" y="1314016"/>
                </a:cubicBezTo>
                <a:cubicBezTo>
                  <a:pt x="406046" y="1818473"/>
                  <a:pt x="813885" y="2227417"/>
                  <a:pt x="1316980" y="2227417"/>
                </a:cubicBezTo>
                <a:cubicBezTo>
                  <a:pt x="1820075" y="2227417"/>
                  <a:pt x="2227914" y="1818473"/>
                  <a:pt x="2227914" y="1314016"/>
                </a:cubicBezTo>
                <a:cubicBezTo>
                  <a:pt x="2227914" y="809559"/>
                  <a:pt x="1820075" y="400615"/>
                  <a:pt x="1316980" y="400615"/>
                </a:cubicBezTo>
                <a:close/>
                <a:moveTo>
                  <a:pt x="1151586" y="0"/>
                </a:moveTo>
                <a:lnTo>
                  <a:pt x="1254227" y="145306"/>
                </a:lnTo>
                <a:lnTo>
                  <a:pt x="1316813" y="142801"/>
                </a:lnTo>
                <a:lnTo>
                  <a:pt x="1379399" y="145306"/>
                </a:lnTo>
                <a:lnTo>
                  <a:pt x="1482041" y="0"/>
                </a:lnTo>
                <a:lnTo>
                  <a:pt x="1522096" y="5011"/>
                </a:lnTo>
                <a:lnTo>
                  <a:pt x="1564654" y="12526"/>
                </a:lnTo>
                <a:lnTo>
                  <a:pt x="1617227" y="182885"/>
                </a:lnTo>
                <a:lnTo>
                  <a:pt x="1679813" y="200422"/>
                </a:lnTo>
                <a:lnTo>
                  <a:pt x="1707351" y="210443"/>
                </a:lnTo>
                <a:lnTo>
                  <a:pt x="1737392" y="220464"/>
                </a:lnTo>
                <a:lnTo>
                  <a:pt x="1880089" y="115243"/>
                </a:lnTo>
                <a:lnTo>
                  <a:pt x="1917640" y="132780"/>
                </a:lnTo>
                <a:lnTo>
                  <a:pt x="1955192" y="152822"/>
                </a:lnTo>
                <a:lnTo>
                  <a:pt x="1952689" y="333201"/>
                </a:lnTo>
                <a:lnTo>
                  <a:pt x="2002758" y="368275"/>
                </a:lnTo>
                <a:lnTo>
                  <a:pt x="2027792" y="388317"/>
                </a:lnTo>
                <a:lnTo>
                  <a:pt x="2052827" y="405854"/>
                </a:lnTo>
                <a:lnTo>
                  <a:pt x="2223061" y="348233"/>
                </a:lnTo>
                <a:lnTo>
                  <a:pt x="2253102" y="378296"/>
                </a:lnTo>
                <a:lnTo>
                  <a:pt x="2283144" y="408360"/>
                </a:lnTo>
                <a:lnTo>
                  <a:pt x="2225564" y="578718"/>
                </a:lnTo>
                <a:lnTo>
                  <a:pt x="2263116" y="626318"/>
                </a:lnTo>
                <a:lnTo>
                  <a:pt x="2298164" y="678929"/>
                </a:lnTo>
                <a:lnTo>
                  <a:pt x="2475909" y="676424"/>
                </a:lnTo>
                <a:lnTo>
                  <a:pt x="2495937" y="711498"/>
                </a:lnTo>
                <a:lnTo>
                  <a:pt x="2515964" y="749077"/>
                </a:lnTo>
                <a:lnTo>
                  <a:pt x="2408316" y="891877"/>
                </a:lnTo>
                <a:lnTo>
                  <a:pt x="2428343" y="952004"/>
                </a:lnTo>
                <a:lnTo>
                  <a:pt x="2438357" y="984572"/>
                </a:lnTo>
                <a:lnTo>
                  <a:pt x="2445868" y="1014636"/>
                </a:lnTo>
                <a:lnTo>
                  <a:pt x="2616102" y="1067246"/>
                </a:lnTo>
                <a:lnTo>
                  <a:pt x="2628619" y="1149920"/>
                </a:lnTo>
                <a:lnTo>
                  <a:pt x="2483419" y="1252637"/>
                </a:lnTo>
                <a:lnTo>
                  <a:pt x="2485923" y="1312763"/>
                </a:lnTo>
                <a:lnTo>
                  <a:pt x="2483419" y="1375395"/>
                </a:lnTo>
                <a:lnTo>
                  <a:pt x="2628619" y="1478111"/>
                </a:lnTo>
                <a:lnTo>
                  <a:pt x="2623612" y="1520701"/>
                </a:lnTo>
                <a:lnTo>
                  <a:pt x="2616102" y="1560785"/>
                </a:lnTo>
                <a:lnTo>
                  <a:pt x="2445868" y="1615901"/>
                </a:lnTo>
                <a:lnTo>
                  <a:pt x="2428343" y="1676028"/>
                </a:lnTo>
                <a:lnTo>
                  <a:pt x="2418330" y="1706091"/>
                </a:lnTo>
                <a:lnTo>
                  <a:pt x="2408316" y="1736154"/>
                </a:lnTo>
                <a:lnTo>
                  <a:pt x="2515964" y="1878955"/>
                </a:lnTo>
                <a:lnTo>
                  <a:pt x="2495937" y="1916534"/>
                </a:lnTo>
                <a:lnTo>
                  <a:pt x="2475909" y="1951608"/>
                </a:lnTo>
                <a:lnTo>
                  <a:pt x="2298164" y="1949102"/>
                </a:lnTo>
                <a:lnTo>
                  <a:pt x="2263116" y="2001713"/>
                </a:lnTo>
                <a:lnTo>
                  <a:pt x="2245592" y="2026766"/>
                </a:lnTo>
                <a:lnTo>
                  <a:pt x="2225564" y="2049313"/>
                </a:lnTo>
                <a:lnTo>
                  <a:pt x="2283144" y="2219672"/>
                </a:lnTo>
                <a:lnTo>
                  <a:pt x="2253102" y="2252240"/>
                </a:lnTo>
                <a:lnTo>
                  <a:pt x="2223061" y="2282304"/>
                </a:lnTo>
                <a:lnTo>
                  <a:pt x="2052827" y="2224682"/>
                </a:lnTo>
                <a:lnTo>
                  <a:pt x="2002758" y="2262261"/>
                </a:lnTo>
                <a:lnTo>
                  <a:pt x="1952689" y="2297335"/>
                </a:lnTo>
                <a:lnTo>
                  <a:pt x="1955192" y="2475210"/>
                </a:lnTo>
                <a:lnTo>
                  <a:pt x="1917640" y="2495252"/>
                </a:lnTo>
                <a:lnTo>
                  <a:pt x="1880089" y="2512789"/>
                </a:lnTo>
                <a:lnTo>
                  <a:pt x="1737392" y="2407567"/>
                </a:lnTo>
                <a:lnTo>
                  <a:pt x="1679813" y="2427609"/>
                </a:lnTo>
                <a:lnTo>
                  <a:pt x="1647268" y="2435125"/>
                </a:lnTo>
                <a:lnTo>
                  <a:pt x="1617227" y="2445146"/>
                </a:lnTo>
                <a:lnTo>
                  <a:pt x="1564654" y="2615505"/>
                </a:lnTo>
                <a:lnTo>
                  <a:pt x="1482041" y="2628031"/>
                </a:lnTo>
                <a:lnTo>
                  <a:pt x="1379399" y="2482725"/>
                </a:lnTo>
                <a:lnTo>
                  <a:pt x="1316813" y="2482725"/>
                </a:lnTo>
                <a:lnTo>
                  <a:pt x="1254227" y="2482725"/>
                </a:lnTo>
                <a:lnTo>
                  <a:pt x="1151586" y="2628031"/>
                </a:lnTo>
                <a:lnTo>
                  <a:pt x="1109027" y="2623021"/>
                </a:lnTo>
                <a:lnTo>
                  <a:pt x="1066469" y="2615505"/>
                </a:lnTo>
                <a:lnTo>
                  <a:pt x="1013896" y="2445146"/>
                </a:lnTo>
                <a:lnTo>
                  <a:pt x="953813" y="2427609"/>
                </a:lnTo>
                <a:lnTo>
                  <a:pt x="923772" y="2417588"/>
                </a:lnTo>
                <a:lnTo>
                  <a:pt x="896234" y="2407567"/>
                </a:lnTo>
                <a:lnTo>
                  <a:pt x="753538" y="2512789"/>
                </a:lnTo>
                <a:lnTo>
                  <a:pt x="715986" y="2495252"/>
                </a:lnTo>
                <a:lnTo>
                  <a:pt x="678434" y="2475210"/>
                </a:lnTo>
                <a:lnTo>
                  <a:pt x="680938" y="2297335"/>
                </a:lnTo>
                <a:lnTo>
                  <a:pt x="630869" y="2262261"/>
                </a:lnTo>
                <a:lnTo>
                  <a:pt x="605834" y="2242219"/>
                </a:lnTo>
                <a:lnTo>
                  <a:pt x="580800" y="2224682"/>
                </a:lnTo>
                <a:lnTo>
                  <a:pt x="410566" y="2282304"/>
                </a:lnTo>
                <a:lnTo>
                  <a:pt x="380524" y="2252240"/>
                </a:lnTo>
                <a:lnTo>
                  <a:pt x="350483" y="2219672"/>
                </a:lnTo>
                <a:lnTo>
                  <a:pt x="408062" y="2049313"/>
                </a:lnTo>
                <a:lnTo>
                  <a:pt x="370510" y="2001713"/>
                </a:lnTo>
                <a:lnTo>
                  <a:pt x="335462" y="1949102"/>
                </a:lnTo>
                <a:lnTo>
                  <a:pt x="157717" y="1951608"/>
                </a:lnTo>
                <a:lnTo>
                  <a:pt x="137690" y="1916534"/>
                </a:lnTo>
                <a:lnTo>
                  <a:pt x="117662" y="1878955"/>
                </a:lnTo>
                <a:lnTo>
                  <a:pt x="225310" y="1736154"/>
                </a:lnTo>
                <a:lnTo>
                  <a:pt x="205283" y="1676028"/>
                </a:lnTo>
                <a:lnTo>
                  <a:pt x="195269" y="1645964"/>
                </a:lnTo>
                <a:lnTo>
                  <a:pt x="187759" y="1615901"/>
                </a:lnTo>
                <a:lnTo>
                  <a:pt x="15021" y="1560785"/>
                </a:lnTo>
                <a:lnTo>
                  <a:pt x="0" y="1478111"/>
                </a:lnTo>
                <a:lnTo>
                  <a:pt x="150207" y="1375395"/>
                </a:lnTo>
                <a:lnTo>
                  <a:pt x="147703" y="1312763"/>
                </a:lnTo>
                <a:lnTo>
                  <a:pt x="150207" y="1252637"/>
                </a:lnTo>
                <a:lnTo>
                  <a:pt x="0" y="1149920"/>
                </a:lnTo>
                <a:lnTo>
                  <a:pt x="7510" y="1107331"/>
                </a:lnTo>
                <a:lnTo>
                  <a:pt x="15021" y="1067246"/>
                </a:lnTo>
                <a:lnTo>
                  <a:pt x="187759" y="1014636"/>
                </a:lnTo>
                <a:lnTo>
                  <a:pt x="205283" y="952004"/>
                </a:lnTo>
                <a:lnTo>
                  <a:pt x="215297" y="921941"/>
                </a:lnTo>
                <a:lnTo>
                  <a:pt x="225310" y="891877"/>
                </a:lnTo>
                <a:lnTo>
                  <a:pt x="117662" y="749077"/>
                </a:lnTo>
                <a:lnTo>
                  <a:pt x="137690" y="711498"/>
                </a:lnTo>
                <a:lnTo>
                  <a:pt x="157717" y="676424"/>
                </a:lnTo>
                <a:lnTo>
                  <a:pt x="335462" y="678929"/>
                </a:lnTo>
                <a:lnTo>
                  <a:pt x="370510" y="626318"/>
                </a:lnTo>
                <a:lnTo>
                  <a:pt x="388034" y="601266"/>
                </a:lnTo>
                <a:lnTo>
                  <a:pt x="408062" y="578718"/>
                </a:lnTo>
                <a:lnTo>
                  <a:pt x="350483" y="408360"/>
                </a:lnTo>
                <a:lnTo>
                  <a:pt x="380524" y="378296"/>
                </a:lnTo>
                <a:lnTo>
                  <a:pt x="410566" y="348233"/>
                </a:lnTo>
                <a:lnTo>
                  <a:pt x="580800" y="405854"/>
                </a:lnTo>
                <a:lnTo>
                  <a:pt x="630869" y="368275"/>
                </a:lnTo>
                <a:lnTo>
                  <a:pt x="680938" y="333201"/>
                </a:lnTo>
                <a:lnTo>
                  <a:pt x="678434" y="152822"/>
                </a:lnTo>
                <a:lnTo>
                  <a:pt x="715986" y="132780"/>
                </a:lnTo>
                <a:lnTo>
                  <a:pt x="753538" y="115243"/>
                </a:lnTo>
                <a:lnTo>
                  <a:pt x="896234" y="220464"/>
                </a:lnTo>
                <a:lnTo>
                  <a:pt x="953813" y="200422"/>
                </a:lnTo>
                <a:lnTo>
                  <a:pt x="983855" y="190401"/>
                </a:lnTo>
                <a:lnTo>
                  <a:pt x="1013896" y="182885"/>
                </a:lnTo>
                <a:lnTo>
                  <a:pt x="1066469" y="12526"/>
                </a:lnTo>
                <a:close/>
              </a:path>
            </a:pathLst>
          </a:custGeom>
          <a:solidFill>
            <a:schemeClr val="accent1">
              <a:alpha val="52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endParaRPr lang="en-US" dirty="0">
              <a:solidFill>
                <a:schemeClr val="bg1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MH_SubTitle_4"/>
          <p:cNvSpPr/>
          <p:nvPr>
            <p:custDataLst>
              <p:tags r:id="rId2"/>
            </p:custDataLst>
          </p:nvPr>
        </p:nvSpPr>
        <p:spPr bwMode="auto">
          <a:xfrm>
            <a:off x="6345122" y="1707654"/>
            <a:ext cx="1251214" cy="1250934"/>
          </a:xfrm>
          <a:custGeom>
            <a:avLst/>
            <a:gdLst/>
            <a:ahLst/>
            <a:cxnLst/>
            <a:rect l="l" t="t" r="r" b="b"/>
            <a:pathLst>
              <a:path w="1487948" h="1487615">
                <a:moveTo>
                  <a:pt x="743975" y="297790"/>
                </a:moveTo>
                <a:cubicBezTo>
                  <a:pt x="496116" y="297790"/>
                  <a:pt x="295186" y="497479"/>
                  <a:pt x="295186" y="743808"/>
                </a:cubicBezTo>
                <a:cubicBezTo>
                  <a:pt x="295186" y="990137"/>
                  <a:pt x="496116" y="1189826"/>
                  <a:pt x="743975" y="1189826"/>
                </a:cubicBezTo>
                <a:cubicBezTo>
                  <a:pt x="991834" y="1189826"/>
                  <a:pt x="1192764" y="990137"/>
                  <a:pt x="1192764" y="743808"/>
                </a:cubicBezTo>
                <a:cubicBezTo>
                  <a:pt x="1192764" y="497479"/>
                  <a:pt x="991834" y="297790"/>
                  <a:pt x="743975" y="297790"/>
                </a:cubicBezTo>
                <a:close/>
                <a:moveTo>
                  <a:pt x="693753" y="0"/>
                </a:moveTo>
                <a:lnTo>
                  <a:pt x="770837" y="149228"/>
                </a:lnTo>
                <a:lnTo>
                  <a:pt x="801203" y="151560"/>
                </a:lnTo>
                <a:lnTo>
                  <a:pt x="829233" y="153891"/>
                </a:lnTo>
                <a:lnTo>
                  <a:pt x="857264" y="158555"/>
                </a:lnTo>
                <a:lnTo>
                  <a:pt x="885294" y="163218"/>
                </a:lnTo>
                <a:lnTo>
                  <a:pt x="997416" y="41970"/>
                </a:lnTo>
                <a:lnTo>
                  <a:pt x="1018439" y="48966"/>
                </a:lnTo>
                <a:lnTo>
                  <a:pt x="1037126" y="58292"/>
                </a:lnTo>
                <a:lnTo>
                  <a:pt x="1076835" y="74614"/>
                </a:lnTo>
                <a:lnTo>
                  <a:pt x="1069828" y="240164"/>
                </a:lnTo>
                <a:lnTo>
                  <a:pt x="1093186" y="256485"/>
                </a:lnTo>
                <a:lnTo>
                  <a:pt x="1116545" y="272807"/>
                </a:lnTo>
                <a:lnTo>
                  <a:pt x="1139904" y="291461"/>
                </a:lnTo>
                <a:lnTo>
                  <a:pt x="1160927" y="312446"/>
                </a:lnTo>
                <a:lnTo>
                  <a:pt x="1312758" y="261149"/>
                </a:lnTo>
                <a:lnTo>
                  <a:pt x="1340789" y="298456"/>
                </a:lnTo>
                <a:lnTo>
                  <a:pt x="1352468" y="317109"/>
                </a:lnTo>
                <a:lnTo>
                  <a:pt x="1368819" y="335763"/>
                </a:lnTo>
                <a:lnTo>
                  <a:pt x="1280056" y="468669"/>
                </a:lnTo>
                <a:lnTo>
                  <a:pt x="1287064" y="480327"/>
                </a:lnTo>
                <a:lnTo>
                  <a:pt x="1294071" y="496649"/>
                </a:lnTo>
                <a:lnTo>
                  <a:pt x="1305750" y="522298"/>
                </a:lnTo>
                <a:lnTo>
                  <a:pt x="1315094" y="547946"/>
                </a:lnTo>
                <a:lnTo>
                  <a:pt x="1324437" y="575926"/>
                </a:lnTo>
                <a:lnTo>
                  <a:pt x="1476269" y="608570"/>
                </a:lnTo>
                <a:lnTo>
                  <a:pt x="1483276" y="652872"/>
                </a:lnTo>
                <a:lnTo>
                  <a:pt x="1487948" y="701837"/>
                </a:lnTo>
                <a:lnTo>
                  <a:pt x="1350132" y="774120"/>
                </a:lnTo>
                <a:lnTo>
                  <a:pt x="1347796" y="802100"/>
                </a:lnTo>
                <a:lnTo>
                  <a:pt x="1345460" y="830080"/>
                </a:lnTo>
                <a:lnTo>
                  <a:pt x="1340789" y="855729"/>
                </a:lnTo>
                <a:lnTo>
                  <a:pt x="1333781" y="886040"/>
                </a:lnTo>
                <a:lnTo>
                  <a:pt x="1448238" y="988635"/>
                </a:lnTo>
                <a:lnTo>
                  <a:pt x="1431887" y="1032937"/>
                </a:lnTo>
                <a:lnTo>
                  <a:pt x="1410865" y="1077239"/>
                </a:lnTo>
                <a:lnTo>
                  <a:pt x="1259033" y="1067912"/>
                </a:lnTo>
                <a:lnTo>
                  <a:pt x="1242682" y="1093560"/>
                </a:lnTo>
                <a:lnTo>
                  <a:pt x="1226331" y="1116877"/>
                </a:lnTo>
                <a:lnTo>
                  <a:pt x="1209980" y="1137862"/>
                </a:lnTo>
                <a:lnTo>
                  <a:pt x="1191293" y="1158848"/>
                </a:lnTo>
                <a:lnTo>
                  <a:pt x="1235674" y="1303412"/>
                </a:lnTo>
                <a:lnTo>
                  <a:pt x="1198301" y="1336056"/>
                </a:lnTo>
                <a:lnTo>
                  <a:pt x="1179614" y="1350046"/>
                </a:lnTo>
                <a:lnTo>
                  <a:pt x="1158591" y="1364036"/>
                </a:lnTo>
                <a:lnTo>
                  <a:pt x="1030118" y="1282427"/>
                </a:lnTo>
                <a:lnTo>
                  <a:pt x="1006759" y="1294085"/>
                </a:lnTo>
                <a:lnTo>
                  <a:pt x="981065" y="1305744"/>
                </a:lnTo>
                <a:lnTo>
                  <a:pt x="955370" y="1315071"/>
                </a:lnTo>
                <a:lnTo>
                  <a:pt x="927340" y="1324397"/>
                </a:lnTo>
                <a:lnTo>
                  <a:pt x="892302" y="1475957"/>
                </a:lnTo>
                <a:lnTo>
                  <a:pt x="845584" y="1482952"/>
                </a:lnTo>
                <a:lnTo>
                  <a:pt x="798867" y="1487615"/>
                </a:lnTo>
                <a:lnTo>
                  <a:pt x="728791" y="1350046"/>
                </a:lnTo>
                <a:lnTo>
                  <a:pt x="700761" y="1350046"/>
                </a:lnTo>
                <a:lnTo>
                  <a:pt x="672730" y="1345382"/>
                </a:lnTo>
                <a:lnTo>
                  <a:pt x="642364" y="1343051"/>
                </a:lnTo>
                <a:lnTo>
                  <a:pt x="616669" y="1336056"/>
                </a:lnTo>
                <a:lnTo>
                  <a:pt x="511555" y="1450308"/>
                </a:lnTo>
                <a:lnTo>
                  <a:pt x="488197" y="1443313"/>
                </a:lnTo>
                <a:lnTo>
                  <a:pt x="467174" y="1436318"/>
                </a:lnTo>
                <a:lnTo>
                  <a:pt x="422792" y="1417665"/>
                </a:lnTo>
                <a:lnTo>
                  <a:pt x="429800" y="1259110"/>
                </a:lnTo>
                <a:lnTo>
                  <a:pt x="406441" y="1242788"/>
                </a:lnTo>
                <a:lnTo>
                  <a:pt x="383083" y="1226467"/>
                </a:lnTo>
                <a:lnTo>
                  <a:pt x="362060" y="1210145"/>
                </a:lnTo>
                <a:lnTo>
                  <a:pt x="341037" y="1191491"/>
                </a:lnTo>
                <a:lnTo>
                  <a:pt x="184534" y="1238125"/>
                </a:lnTo>
                <a:lnTo>
                  <a:pt x="156503" y="1205481"/>
                </a:lnTo>
                <a:lnTo>
                  <a:pt x="130809" y="1170506"/>
                </a:lnTo>
                <a:lnTo>
                  <a:pt x="219572" y="1032937"/>
                </a:lnTo>
                <a:lnTo>
                  <a:pt x="207893" y="1007288"/>
                </a:lnTo>
                <a:lnTo>
                  <a:pt x="193877" y="981640"/>
                </a:lnTo>
                <a:lnTo>
                  <a:pt x="182198" y="955991"/>
                </a:lnTo>
                <a:lnTo>
                  <a:pt x="172854" y="928011"/>
                </a:lnTo>
                <a:lnTo>
                  <a:pt x="14015" y="893036"/>
                </a:lnTo>
                <a:lnTo>
                  <a:pt x="7008" y="848734"/>
                </a:lnTo>
                <a:lnTo>
                  <a:pt x="0" y="806763"/>
                </a:lnTo>
                <a:lnTo>
                  <a:pt x="147160" y="732149"/>
                </a:lnTo>
                <a:lnTo>
                  <a:pt x="149496" y="701837"/>
                </a:lnTo>
                <a:lnTo>
                  <a:pt x="151832" y="671525"/>
                </a:lnTo>
                <a:lnTo>
                  <a:pt x="156503" y="643545"/>
                </a:lnTo>
                <a:lnTo>
                  <a:pt x="161175" y="615565"/>
                </a:lnTo>
                <a:lnTo>
                  <a:pt x="39710" y="501312"/>
                </a:lnTo>
                <a:lnTo>
                  <a:pt x="53725" y="461674"/>
                </a:lnTo>
                <a:lnTo>
                  <a:pt x="70076" y="424367"/>
                </a:lnTo>
                <a:lnTo>
                  <a:pt x="238259" y="431362"/>
                </a:lnTo>
                <a:lnTo>
                  <a:pt x="254610" y="408045"/>
                </a:lnTo>
                <a:lnTo>
                  <a:pt x="273297" y="384728"/>
                </a:lnTo>
                <a:lnTo>
                  <a:pt x="289648" y="361411"/>
                </a:lnTo>
                <a:lnTo>
                  <a:pt x="310671" y="340426"/>
                </a:lnTo>
                <a:lnTo>
                  <a:pt x="259282" y="177208"/>
                </a:lnTo>
                <a:lnTo>
                  <a:pt x="289648" y="151560"/>
                </a:lnTo>
                <a:lnTo>
                  <a:pt x="322350" y="128243"/>
                </a:lnTo>
                <a:lnTo>
                  <a:pt x="467174" y="219179"/>
                </a:lnTo>
                <a:lnTo>
                  <a:pt x="492868" y="205188"/>
                </a:lnTo>
                <a:lnTo>
                  <a:pt x="518563" y="193530"/>
                </a:lnTo>
                <a:lnTo>
                  <a:pt x="546593" y="184203"/>
                </a:lnTo>
                <a:lnTo>
                  <a:pt x="574624" y="174877"/>
                </a:lnTo>
                <a:lnTo>
                  <a:pt x="609662" y="9327"/>
                </a:lnTo>
                <a:lnTo>
                  <a:pt x="630685" y="6995"/>
                </a:lnTo>
                <a:lnTo>
                  <a:pt x="651707" y="2332"/>
                </a:lnTo>
                <a:close/>
              </a:path>
            </a:pathLst>
          </a:custGeom>
          <a:solidFill>
            <a:schemeClr val="tx2">
              <a:alpha val="46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endParaRPr lang="en-US" dirty="0">
              <a:solidFill>
                <a:schemeClr val="bg1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MH_SubTitle_2"/>
          <p:cNvSpPr/>
          <p:nvPr>
            <p:custDataLst>
              <p:tags r:id="rId3"/>
            </p:custDataLst>
          </p:nvPr>
        </p:nvSpPr>
        <p:spPr bwMode="auto">
          <a:xfrm>
            <a:off x="3019409" y="1727866"/>
            <a:ext cx="1745410" cy="1749512"/>
          </a:xfrm>
          <a:custGeom>
            <a:avLst/>
            <a:gdLst/>
            <a:ahLst/>
            <a:cxnLst/>
            <a:rect l="l" t="t" r="r" b="b"/>
            <a:pathLst>
              <a:path w="2075647" h="2080525">
                <a:moveTo>
                  <a:pt x="1036488" y="349870"/>
                </a:moveTo>
                <a:cubicBezTo>
                  <a:pt x="655847" y="349870"/>
                  <a:pt x="347277" y="658371"/>
                  <a:pt x="347277" y="1038927"/>
                </a:cubicBezTo>
                <a:cubicBezTo>
                  <a:pt x="347277" y="1419483"/>
                  <a:pt x="655847" y="1727984"/>
                  <a:pt x="1036488" y="1727984"/>
                </a:cubicBezTo>
                <a:cubicBezTo>
                  <a:pt x="1417129" y="1727984"/>
                  <a:pt x="1725699" y="1419483"/>
                  <a:pt x="1725699" y="1038927"/>
                </a:cubicBezTo>
                <a:cubicBezTo>
                  <a:pt x="1725699" y="658371"/>
                  <a:pt x="1417129" y="349870"/>
                  <a:pt x="1036488" y="349870"/>
                </a:cubicBezTo>
                <a:close/>
                <a:moveTo>
                  <a:pt x="1096908" y="0"/>
                </a:moveTo>
                <a:lnTo>
                  <a:pt x="1138010" y="2569"/>
                </a:lnTo>
                <a:lnTo>
                  <a:pt x="1179112" y="7706"/>
                </a:lnTo>
                <a:lnTo>
                  <a:pt x="1230489" y="174661"/>
                </a:lnTo>
                <a:lnTo>
                  <a:pt x="1261315" y="182367"/>
                </a:lnTo>
                <a:lnTo>
                  <a:pt x="1292142" y="192641"/>
                </a:lnTo>
                <a:lnTo>
                  <a:pt x="1322968" y="200347"/>
                </a:lnTo>
                <a:lnTo>
                  <a:pt x="1353795" y="213190"/>
                </a:lnTo>
                <a:lnTo>
                  <a:pt x="1487376" y="100174"/>
                </a:lnTo>
                <a:lnTo>
                  <a:pt x="1523340" y="118153"/>
                </a:lnTo>
                <a:lnTo>
                  <a:pt x="1559304" y="138702"/>
                </a:lnTo>
                <a:lnTo>
                  <a:pt x="1538753" y="313363"/>
                </a:lnTo>
                <a:lnTo>
                  <a:pt x="1569580" y="333912"/>
                </a:lnTo>
                <a:lnTo>
                  <a:pt x="1595269" y="354460"/>
                </a:lnTo>
                <a:lnTo>
                  <a:pt x="1618388" y="375008"/>
                </a:lnTo>
                <a:lnTo>
                  <a:pt x="1644077" y="398125"/>
                </a:lnTo>
                <a:lnTo>
                  <a:pt x="1811054" y="344186"/>
                </a:lnTo>
                <a:lnTo>
                  <a:pt x="1836742" y="375008"/>
                </a:lnTo>
                <a:lnTo>
                  <a:pt x="1862431" y="405831"/>
                </a:lnTo>
                <a:lnTo>
                  <a:pt x="1777658" y="562512"/>
                </a:lnTo>
                <a:lnTo>
                  <a:pt x="1811054" y="619021"/>
                </a:lnTo>
                <a:lnTo>
                  <a:pt x="1823898" y="647275"/>
                </a:lnTo>
                <a:lnTo>
                  <a:pt x="1839311" y="678097"/>
                </a:lnTo>
                <a:lnTo>
                  <a:pt x="2019132" y="693508"/>
                </a:lnTo>
                <a:lnTo>
                  <a:pt x="2031976" y="732037"/>
                </a:lnTo>
                <a:lnTo>
                  <a:pt x="2042252" y="770565"/>
                </a:lnTo>
                <a:lnTo>
                  <a:pt x="1900964" y="881013"/>
                </a:lnTo>
                <a:lnTo>
                  <a:pt x="1906102" y="914404"/>
                </a:lnTo>
                <a:lnTo>
                  <a:pt x="1911240" y="945226"/>
                </a:lnTo>
                <a:lnTo>
                  <a:pt x="1913808" y="981186"/>
                </a:lnTo>
                <a:lnTo>
                  <a:pt x="1913808" y="1014577"/>
                </a:lnTo>
                <a:lnTo>
                  <a:pt x="2075647" y="1096771"/>
                </a:lnTo>
                <a:lnTo>
                  <a:pt x="2073078" y="1135299"/>
                </a:lnTo>
                <a:lnTo>
                  <a:pt x="2067941" y="1173827"/>
                </a:lnTo>
                <a:lnTo>
                  <a:pt x="1893257" y="1225198"/>
                </a:lnTo>
                <a:lnTo>
                  <a:pt x="1885551" y="1258589"/>
                </a:lnTo>
                <a:lnTo>
                  <a:pt x="1875275" y="1289412"/>
                </a:lnTo>
                <a:lnTo>
                  <a:pt x="1865000" y="1320235"/>
                </a:lnTo>
                <a:lnTo>
                  <a:pt x="1854724" y="1351057"/>
                </a:lnTo>
                <a:lnTo>
                  <a:pt x="1975461" y="1494896"/>
                </a:lnTo>
                <a:lnTo>
                  <a:pt x="1957479" y="1528287"/>
                </a:lnTo>
                <a:lnTo>
                  <a:pt x="1942066" y="1559110"/>
                </a:lnTo>
                <a:lnTo>
                  <a:pt x="1754538" y="1538561"/>
                </a:lnTo>
                <a:lnTo>
                  <a:pt x="1736556" y="1564247"/>
                </a:lnTo>
                <a:lnTo>
                  <a:pt x="1716005" y="1592501"/>
                </a:lnTo>
                <a:lnTo>
                  <a:pt x="1692886" y="1615618"/>
                </a:lnTo>
                <a:lnTo>
                  <a:pt x="1672335" y="1641303"/>
                </a:lnTo>
                <a:lnTo>
                  <a:pt x="1728850" y="1821102"/>
                </a:lnTo>
                <a:lnTo>
                  <a:pt x="1700592" y="1844219"/>
                </a:lnTo>
                <a:lnTo>
                  <a:pt x="1672335" y="1864767"/>
                </a:lnTo>
                <a:lnTo>
                  <a:pt x="1507927" y="1774868"/>
                </a:lnTo>
                <a:lnTo>
                  <a:pt x="1451412" y="1808259"/>
                </a:lnTo>
                <a:lnTo>
                  <a:pt x="1420585" y="1823670"/>
                </a:lnTo>
                <a:lnTo>
                  <a:pt x="1392328" y="1839081"/>
                </a:lnTo>
                <a:lnTo>
                  <a:pt x="1374346" y="2026586"/>
                </a:lnTo>
                <a:lnTo>
                  <a:pt x="1340950" y="2039428"/>
                </a:lnTo>
                <a:lnTo>
                  <a:pt x="1307555" y="2047134"/>
                </a:lnTo>
                <a:lnTo>
                  <a:pt x="1186818" y="1898158"/>
                </a:lnTo>
                <a:lnTo>
                  <a:pt x="1155992" y="1903295"/>
                </a:lnTo>
                <a:lnTo>
                  <a:pt x="1122596" y="1908432"/>
                </a:lnTo>
                <a:lnTo>
                  <a:pt x="1091770" y="1911001"/>
                </a:lnTo>
                <a:lnTo>
                  <a:pt x="1058375" y="1911001"/>
                </a:lnTo>
                <a:lnTo>
                  <a:pt x="971033" y="2080525"/>
                </a:lnTo>
                <a:lnTo>
                  <a:pt x="935069" y="2077957"/>
                </a:lnTo>
                <a:lnTo>
                  <a:pt x="901674" y="2072819"/>
                </a:lnTo>
                <a:lnTo>
                  <a:pt x="845158" y="1890452"/>
                </a:lnTo>
                <a:lnTo>
                  <a:pt x="814332" y="1882747"/>
                </a:lnTo>
                <a:lnTo>
                  <a:pt x="780937" y="1875041"/>
                </a:lnTo>
                <a:lnTo>
                  <a:pt x="750110" y="1864767"/>
                </a:lnTo>
                <a:lnTo>
                  <a:pt x="719284" y="1851924"/>
                </a:lnTo>
                <a:lnTo>
                  <a:pt x="577996" y="1975215"/>
                </a:lnTo>
                <a:lnTo>
                  <a:pt x="544601" y="1959803"/>
                </a:lnTo>
                <a:lnTo>
                  <a:pt x="511205" y="1939255"/>
                </a:lnTo>
                <a:lnTo>
                  <a:pt x="531756" y="1754319"/>
                </a:lnTo>
                <a:lnTo>
                  <a:pt x="506068" y="1733771"/>
                </a:lnTo>
                <a:lnTo>
                  <a:pt x="480379" y="1713223"/>
                </a:lnTo>
                <a:lnTo>
                  <a:pt x="454690" y="1690106"/>
                </a:lnTo>
                <a:lnTo>
                  <a:pt x="431570" y="1669557"/>
                </a:lnTo>
                <a:lnTo>
                  <a:pt x="254318" y="1726065"/>
                </a:lnTo>
                <a:lnTo>
                  <a:pt x="231198" y="1697811"/>
                </a:lnTo>
                <a:lnTo>
                  <a:pt x="208079" y="1666989"/>
                </a:lnTo>
                <a:lnTo>
                  <a:pt x="297989" y="1505170"/>
                </a:lnTo>
                <a:lnTo>
                  <a:pt x="264594" y="1446093"/>
                </a:lnTo>
                <a:lnTo>
                  <a:pt x="249181" y="1417839"/>
                </a:lnTo>
                <a:lnTo>
                  <a:pt x="236336" y="1387017"/>
                </a:lnTo>
                <a:lnTo>
                  <a:pt x="51378" y="1371606"/>
                </a:lnTo>
                <a:lnTo>
                  <a:pt x="41102" y="1338214"/>
                </a:lnTo>
                <a:lnTo>
                  <a:pt x="30827" y="1302255"/>
                </a:lnTo>
                <a:lnTo>
                  <a:pt x="172114" y="1184101"/>
                </a:lnTo>
                <a:lnTo>
                  <a:pt x="166977" y="1153279"/>
                </a:lnTo>
                <a:lnTo>
                  <a:pt x="164408" y="1119888"/>
                </a:lnTo>
                <a:lnTo>
                  <a:pt x="161839" y="1086497"/>
                </a:lnTo>
                <a:lnTo>
                  <a:pt x="159270" y="1053105"/>
                </a:lnTo>
                <a:lnTo>
                  <a:pt x="0" y="970912"/>
                </a:lnTo>
                <a:lnTo>
                  <a:pt x="2569" y="929815"/>
                </a:lnTo>
                <a:lnTo>
                  <a:pt x="7707" y="893855"/>
                </a:lnTo>
                <a:lnTo>
                  <a:pt x="179821" y="842484"/>
                </a:lnTo>
                <a:lnTo>
                  <a:pt x="187528" y="811662"/>
                </a:lnTo>
                <a:lnTo>
                  <a:pt x="200372" y="778271"/>
                </a:lnTo>
                <a:lnTo>
                  <a:pt x="210647" y="747448"/>
                </a:lnTo>
                <a:lnTo>
                  <a:pt x="220923" y="714057"/>
                </a:lnTo>
                <a:lnTo>
                  <a:pt x="105324" y="577924"/>
                </a:lnTo>
                <a:lnTo>
                  <a:pt x="123306" y="544533"/>
                </a:lnTo>
                <a:lnTo>
                  <a:pt x="141288" y="511141"/>
                </a:lnTo>
                <a:lnTo>
                  <a:pt x="321109" y="529121"/>
                </a:lnTo>
                <a:lnTo>
                  <a:pt x="339091" y="503436"/>
                </a:lnTo>
                <a:lnTo>
                  <a:pt x="359642" y="477750"/>
                </a:lnTo>
                <a:lnTo>
                  <a:pt x="380193" y="449496"/>
                </a:lnTo>
                <a:lnTo>
                  <a:pt x="403313" y="426379"/>
                </a:lnTo>
                <a:lnTo>
                  <a:pt x="349366" y="259424"/>
                </a:lnTo>
                <a:lnTo>
                  <a:pt x="380193" y="233738"/>
                </a:lnTo>
                <a:lnTo>
                  <a:pt x="411019" y="205484"/>
                </a:lnTo>
                <a:lnTo>
                  <a:pt x="567720" y="292815"/>
                </a:lnTo>
                <a:lnTo>
                  <a:pt x="624236" y="259424"/>
                </a:lnTo>
                <a:lnTo>
                  <a:pt x="655062" y="244012"/>
                </a:lnTo>
                <a:lnTo>
                  <a:pt x="683320" y="231170"/>
                </a:lnTo>
                <a:lnTo>
                  <a:pt x="698733" y="53940"/>
                </a:lnTo>
                <a:lnTo>
                  <a:pt x="737266" y="41097"/>
                </a:lnTo>
                <a:lnTo>
                  <a:pt x="775799" y="30823"/>
                </a:lnTo>
                <a:lnTo>
                  <a:pt x="886260" y="166956"/>
                </a:lnTo>
                <a:lnTo>
                  <a:pt x="919656" y="161819"/>
                </a:lnTo>
                <a:lnTo>
                  <a:pt x="953051" y="159250"/>
                </a:lnTo>
                <a:lnTo>
                  <a:pt x="983877" y="156682"/>
                </a:lnTo>
                <a:lnTo>
                  <a:pt x="1017273" y="154113"/>
                </a:lnTo>
                <a:close/>
              </a:path>
            </a:pathLst>
          </a:custGeom>
          <a:solidFill>
            <a:schemeClr val="tx2">
              <a:alpha val="46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endParaRPr lang="en-US" dirty="0">
              <a:solidFill>
                <a:schemeClr val="bg1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" name="MH_SubTitle_1"/>
          <p:cNvSpPr/>
          <p:nvPr>
            <p:custDataLst>
              <p:tags r:id="rId4"/>
            </p:custDataLst>
          </p:nvPr>
        </p:nvSpPr>
        <p:spPr bwMode="auto">
          <a:xfrm>
            <a:off x="1843642" y="1784760"/>
            <a:ext cx="1251214" cy="1250934"/>
          </a:xfrm>
          <a:custGeom>
            <a:avLst/>
            <a:gdLst/>
            <a:ahLst/>
            <a:cxnLst/>
            <a:rect l="l" t="t" r="r" b="b"/>
            <a:pathLst>
              <a:path w="1487948" h="1487615">
                <a:moveTo>
                  <a:pt x="743975" y="297790"/>
                </a:moveTo>
                <a:cubicBezTo>
                  <a:pt x="496116" y="297790"/>
                  <a:pt x="295186" y="497479"/>
                  <a:pt x="295186" y="743808"/>
                </a:cubicBezTo>
                <a:cubicBezTo>
                  <a:pt x="295186" y="990137"/>
                  <a:pt x="496116" y="1189826"/>
                  <a:pt x="743975" y="1189826"/>
                </a:cubicBezTo>
                <a:cubicBezTo>
                  <a:pt x="991834" y="1189826"/>
                  <a:pt x="1192764" y="990137"/>
                  <a:pt x="1192764" y="743808"/>
                </a:cubicBezTo>
                <a:cubicBezTo>
                  <a:pt x="1192764" y="497479"/>
                  <a:pt x="991834" y="297790"/>
                  <a:pt x="743975" y="297790"/>
                </a:cubicBezTo>
                <a:close/>
                <a:moveTo>
                  <a:pt x="693753" y="0"/>
                </a:moveTo>
                <a:lnTo>
                  <a:pt x="770837" y="149228"/>
                </a:lnTo>
                <a:lnTo>
                  <a:pt x="801203" y="151560"/>
                </a:lnTo>
                <a:lnTo>
                  <a:pt x="829233" y="153891"/>
                </a:lnTo>
                <a:lnTo>
                  <a:pt x="857264" y="158555"/>
                </a:lnTo>
                <a:lnTo>
                  <a:pt x="885294" y="163218"/>
                </a:lnTo>
                <a:lnTo>
                  <a:pt x="997416" y="41970"/>
                </a:lnTo>
                <a:lnTo>
                  <a:pt x="1018439" y="48966"/>
                </a:lnTo>
                <a:lnTo>
                  <a:pt x="1037126" y="58292"/>
                </a:lnTo>
                <a:lnTo>
                  <a:pt x="1076835" y="74614"/>
                </a:lnTo>
                <a:lnTo>
                  <a:pt x="1069828" y="240164"/>
                </a:lnTo>
                <a:lnTo>
                  <a:pt x="1093186" y="256485"/>
                </a:lnTo>
                <a:lnTo>
                  <a:pt x="1116545" y="272807"/>
                </a:lnTo>
                <a:lnTo>
                  <a:pt x="1139904" y="291461"/>
                </a:lnTo>
                <a:lnTo>
                  <a:pt x="1160927" y="312446"/>
                </a:lnTo>
                <a:lnTo>
                  <a:pt x="1312758" y="261149"/>
                </a:lnTo>
                <a:lnTo>
                  <a:pt x="1340789" y="298456"/>
                </a:lnTo>
                <a:lnTo>
                  <a:pt x="1352468" y="317109"/>
                </a:lnTo>
                <a:lnTo>
                  <a:pt x="1368819" y="335763"/>
                </a:lnTo>
                <a:lnTo>
                  <a:pt x="1280056" y="468669"/>
                </a:lnTo>
                <a:lnTo>
                  <a:pt x="1287064" y="480327"/>
                </a:lnTo>
                <a:lnTo>
                  <a:pt x="1294071" y="496649"/>
                </a:lnTo>
                <a:lnTo>
                  <a:pt x="1305750" y="522298"/>
                </a:lnTo>
                <a:lnTo>
                  <a:pt x="1315094" y="547946"/>
                </a:lnTo>
                <a:lnTo>
                  <a:pt x="1324437" y="575926"/>
                </a:lnTo>
                <a:lnTo>
                  <a:pt x="1476269" y="608570"/>
                </a:lnTo>
                <a:lnTo>
                  <a:pt x="1483276" y="652872"/>
                </a:lnTo>
                <a:lnTo>
                  <a:pt x="1487948" y="701837"/>
                </a:lnTo>
                <a:lnTo>
                  <a:pt x="1350132" y="774120"/>
                </a:lnTo>
                <a:lnTo>
                  <a:pt x="1347796" y="802100"/>
                </a:lnTo>
                <a:lnTo>
                  <a:pt x="1345460" y="830080"/>
                </a:lnTo>
                <a:lnTo>
                  <a:pt x="1340789" y="855729"/>
                </a:lnTo>
                <a:lnTo>
                  <a:pt x="1333781" y="886040"/>
                </a:lnTo>
                <a:lnTo>
                  <a:pt x="1448238" y="988635"/>
                </a:lnTo>
                <a:lnTo>
                  <a:pt x="1431887" y="1032937"/>
                </a:lnTo>
                <a:lnTo>
                  <a:pt x="1410865" y="1077239"/>
                </a:lnTo>
                <a:lnTo>
                  <a:pt x="1259033" y="1067912"/>
                </a:lnTo>
                <a:lnTo>
                  <a:pt x="1242682" y="1093560"/>
                </a:lnTo>
                <a:lnTo>
                  <a:pt x="1226331" y="1116877"/>
                </a:lnTo>
                <a:lnTo>
                  <a:pt x="1209980" y="1137862"/>
                </a:lnTo>
                <a:lnTo>
                  <a:pt x="1191293" y="1158848"/>
                </a:lnTo>
                <a:lnTo>
                  <a:pt x="1235674" y="1303412"/>
                </a:lnTo>
                <a:lnTo>
                  <a:pt x="1198301" y="1336056"/>
                </a:lnTo>
                <a:lnTo>
                  <a:pt x="1179614" y="1350046"/>
                </a:lnTo>
                <a:lnTo>
                  <a:pt x="1158591" y="1364036"/>
                </a:lnTo>
                <a:lnTo>
                  <a:pt x="1030118" y="1282427"/>
                </a:lnTo>
                <a:lnTo>
                  <a:pt x="1006759" y="1294085"/>
                </a:lnTo>
                <a:lnTo>
                  <a:pt x="981065" y="1305744"/>
                </a:lnTo>
                <a:lnTo>
                  <a:pt x="955370" y="1315071"/>
                </a:lnTo>
                <a:lnTo>
                  <a:pt x="927340" y="1324397"/>
                </a:lnTo>
                <a:lnTo>
                  <a:pt x="892302" y="1475957"/>
                </a:lnTo>
                <a:lnTo>
                  <a:pt x="845584" y="1482952"/>
                </a:lnTo>
                <a:lnTo>
                  <a:pt x="798867" y="1487615"/>
                </a:lnTo>
                <a:lnTo>
                  <a:pt x="728791" y="1350046"/>
                </a:lnTo>
                <a:lnTo>
                  <a:pt x="700761" y="1350046"/>
                </a:lnTo>
                <a:lnTo>
                  <a:pt x="672730" y="1345382"/>
                </a:lnTo>
                <a:lnTo>
                  <a:pt x="642364" y="1343051"/>
                </a:lnTo>
                <a:lnTo>
                  <a:pt x="616669" y="1336056"/>
                </a:lnTo>
                <a:lnTo>
                  <a:pt x="511555" y="1450308"/>
                </a:lnTo>
                <a:lnTo>
                  <a:pt x="488197" y="1443313"/>
                </a:lnTo>
                <a:lnTo>
                  <a:pt x="467174" y="1436318"/>
                </a:lnTo>
                <a:lnTo>
                  <a:pt x="422792" y="1417665"/>
                </a:lnTo>
                <a:lnTo>
                  <a:pt x="429800" y="1259110"/>
                </a:lnTo>
                <a:lnTo>
                  <a:pt x="406441" y="1242788"/>
                </a:lnTo>
                <a:lnTo>
                  <a:pt x="383083" y="1226467"/>
                </a:lnTo>
                <a:lnTo>
                  <a:pt x="362060" y="1210145"/>
                </a:lnTo>
                <a:lnTo>
                  <a:pt x="341037" y="1191491"/>
                </a:lnTo>
                <a:lnTo>
                  <a:pt x="184534" y="1238125"/>
                </a:lnTo>
                <a:lnTo>
                  <a:pt x="156503" y="1205481"/>
                </a:lnTo>
                <a:lnTo>
                  <a:pt x="130809" y="1170506"/>
                </a:lnTo>
                <a:lnTo>
                  <a:pt x="219572" y="1032937"/>
                </a:lnTo>
                <a:lnTo>
                  <a:pt x="207893" y="1007288"/>
                </a:lnTo>
                <a:lnTo>
                  <a:pt x="193877" y="981640"/>
                </a:lnTo>
                <a:lnTo>
                  <a:pt x="182198" y="955991"/>
                </a:lnTo>
                <a:lnTo>
                  <a:pt x="172854" y="928011"/>
                </a:lnTo>
                <a:lnTo>
                  <a:pt x="14015" y="893036"/>
                </a:lnTo>
                <a:lnTo>
                  <a:pt x="7008" y="848734"/>
                </a:lnTo>
                <a:lnTo>
                  <a:pt x="0" y="806763"/>
                </a:lnTo>
                <a:lnTo>
                  <a:pt x="147160" y="732149"/>
                </a:lnTo>
                <a:lnTo>
                  <a:pt x="149496" y="701837"/>
                </a:lnTo>
                <a:lnTo>
                  <a:pt x="151832" y="671525"/>
                </a:lnTo>
                <a:lnTo>
                  <a:pt x="156503" y="643545"/>
                </a:lnTo>
                <a:lnTo>
                  <a:pt x="161175" y="615565"/>
                </a:lnTo>
                <a:lnTo>
                  <a:pt x="39710" y="501312"/>
                </a:lnTo>
                <a:lnTo>
                  <a:pt x="53725" y="461674"/>
                </a:lnTo>
                <a:lnTo>
                  <a:pt x="70076" y="424367"/>
                </a:lnTo>
                <a:lnTo>
                  <a:pt x="238259" y="431362"/>
                </a:lnTo>
                <a:lnTo>
                  <a:pt x="254610" y="408045"/>
                </a:lnTo>
                <a:lnTo>
                  <a:pt x="273297" y="384728"/>
                </a:lnTo>
                <a:lnTo>
                  <a:pt x="289648" y="361411"/>
                </a:lnTo>
                <a:lnTo>
                  <a:pt x="310671" y="340426"/>
                </a:lnTo>
                <a:lnTo>
                  <a:pt x="259282" y="177208"/>
                </a:lnTo>
                <a:lnTo>
                  <a:pt x="289648" y="151560"/>
                </a:lnTo>
                <a:lnTo>
                  <a:pt x="322350" y="128243"/>
                </a:lnTo>
                <a:lnTo>
                  <a:pt x="467174" y="219179"/>
                </a:lnTo>
                <a:lnTo>
                  <a:pt x="492868" y="205188"/>
                </a:lnTo>
                <a:lnTo>
                  <a:pt x="518563" y="193530"/>
                </a:lnTo>
                <a:lnTo>
                  <a:pt x="546593" y="184203"/>
                </a:lnTo>
                <a:lnTo>
                  <a:pt x="574624" y="174877"/>
                </a:lnTo>
                <a:lnTo>
                  <a:pt x="609662" y="9327"/>
                </a:lnTo>
                <a:lnTo>
                  <a:pt x="630685" y="6995"/>
                </a:lnTo>
                <a:lnTo>
                  <a:pt x="651707" y="2332"/>
                </a:lnTo>
                <a:close/>
              </a:path>
            </a:pathLst>
          </a:custGeom>
          <a:solidFill>
            <a:schemeClr val="tx2">
              <a:alpha val="46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endParaRPr lang="en-US" dirty="0">
              <a:solidFill>
                <a:schemeClr val="bg1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TextBox 6"/>
          <p:cNvSpPr txBox="1"/>
          <p:nvPr/>
        </p:nvSpPr>
        <p:spPr>
          <a:xfrm>
            <a:off x="242149" y="3664069"/>
            <a:ext cx="3980039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dirty="0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 2009年Ryan Dahl发布了node，node是一个基于V8引擎的服务端JavaScript运行环境，类似于一个虚拟机，也就是说js在服务端语言中有了一席之地</a:t>
            </a:r>
            <a:r>
              <a:rPr lang="en-US" altLang="zh-CN" sz="1400" dirty="0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迈出了全端化的第一步。</a:t>
            </a:r>
            <a:endParaRPr lang="en-US" altLang="zh-CN" sz="1400" dirty="0">
              <a:solidFill>
                <a:schemeClr val="bg1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035564" y="3095101"/>
            <a:ext cx="1224136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en-US" sz="2000" dirty="0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Node.Js</a:t>
            </a:r>
            <a:r>
              <a:rPr lang="en-US" dirty="0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  </a:t>
            </a:r>
            <a:endParaRPr lang="en-US" dirty="0">
              <a:solidFill>
                <a:schemeClr val="bg1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264752" y="2422966"/>
            <a:ext cx="1224136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en-US" dirty="0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HTMl </a:t>
            </a:r>
            <a:endParaRPr lang="en-US" dirty="0">
              <a:solidFill>
                <a:schemeClr val="bg1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372200" y="2153465"/>
            <a:ext cx="1224136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en-US" dirty="0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JS</a:t>
            </a:r>
            <a:endParaRPr lang="en-US" dirty="0">
              <a:solidFill>
                <a:schemeClr val="bg1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856956" y="2217236"/>
            <a:ext cx="1224136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en-US" dirty="0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</a:rPr>
              <a:t>CSS</a:t>
            </a:r>
            <a:endParaRPr lang="en-US" dirty="0">
              <a:solidFill>
                <a:schemeClr val="bg1"/>
              </a:solidFill>
              <a:latin typeface="Agency FB Bold" panose="020B08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mph" presetSubtype="0" repeatCount="2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Rot by="21600000">
                                      <p:cBhvr>
                                        <p:cTn id="1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mph" presetSubtype="0" repeatCount="200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Rot by="21600000">
                                      <p:cBhvr>
                                        <p:cTn id="2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mph" presetSubtype="0" repeatCount="2000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animRot by="21600000">
                                      <p:cBhvr>
                                        <p:cTn id="3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20" grpId="1" bldLvl="0" animBg="1"/>
      <p:bldP spid="21" grpId="0" bldLvl="0" animBg="1"/>
      <p:bldP spid="21" grpId="1" bldLvl="0" animBg="1"/>
      <p:bldP spid="22" grpId="0" bldLvl="0" animBg="1"/>
      <p:bldP spid="22" grpId="1" bldLvl="0" animBg="1"/>
      <p:bldP spid="23" grpId="0" bldLvl="0" animBg="1"/>
      <p:bldP spid="23" grpId="1" bldLvl="0" animBg="1"/>
      <p:bldP spid="25" grpId="0"/>
      <p:bldP spid="26" grpId="0"/>
      <p:bldP spid="27" grpId="0"/>
      <p:bldP spid="28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187624" y="1545635"/>
            <a:ext cx="1872208" cy="1872208"/>
            <a:chOff x="1115616" y="1692032"/>
            <a:chExt cx="1872208" cy="1872208"/>
          </a:xfrm>
        </p:grpSpPr>
        <p:sp>
          <p:nvSpPr>
            <p:cNvPr id="2" name="饼形 1"/>
            <p:cNvSpPr/>
            <p:nvPr/>
          </p:nvSpPr>
          <p:spPr>
            <a:xfrm>
              <a:off x="1115616" y="1692032"/>
              <a:ext cx="1872208" cy="1872208"/>
            </a:xfrm>
            <a:prstGeom prst="pie">
              <a:avLst>
                <a:gd name="adj1" fmla="val 20023885"/>
                <a:gd name="adj2" fmla="val 16200000"/>
              </a:avLst>
            </a:prstGeom>
            <a:solidFill>
              <a:schemeClr val="tx2">
                <a:alpha val="5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1331640" y="1906543"/>
              <a:ext cx="1440160" cy="14401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chemeClr val="tx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85%</a:t>
              </a:r>
              <a:endParaRPr lang="zh-CN" altLang="en-US" sz="3600" dirty="0">
                <a:solidFill>
                  <a:schemeClr val="tx1"/>
                </a:solidFill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960487" y="1545635"/>
            <a:ext cx="1872208" cy="1872208"/>
            <a:chOff x="5724128" y="1692032"/>
            <a:chExt cx="1872208" cy="1872208"/>
          </a:xfrm>
        </p:grpSpPr>
        <p:sp>
          <p:nvSpPr>
            <p:cNvPr id="6" name="饼形 5"/>
            <p:cNvSpPr/>
            <p:nvPr/>
          </p:nvSpPr>
          <p:spPr>
            <a:xfrm>
              <a:off x="5724128" y="1692032"/>
              <a:ext cx="1872208" cy="1872208"/>
            </a:xfrm>
            <a:prstGeom prst="pie">
              <a:avLst>
                <a:gd name="adj1" fmla="val 19975466"/>
                <a:gd name="adj2" fmla="val 16172416"/>
              </a:avLst>
            </a:prstGeom>
            <a:solidFill>
              <a:schemeClr val="tx2">
                <a:alpha val="5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5940152" y="1906543"/>
              <a:ext cx="1440160" cy="14401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chemeClr val="tx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85%</a:t>
              </a:r>
              <a:endParaRPr lang="zh-CN" altLang="en-US" sz="3600" dirty="0">
                <a:solidFill>
                  <a:schemeClr val="tx1"/>
                </a:solidFill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79473" y="3490104"/>
            <a:ext cx="2291080" cy="1384935"/>
            <a:chOff x="979473" y="3490104"/>
            <a:chExt cx="2291080" cy="1384935"/>
          </a:xfrm>
        </p:grpSpPr>
        <p:sp>
          <p:nvSpPr>
            <p:cNvPr id="11" name="TextBox 10"/>
            <p:cNvSpPr txBox="1"/>
            <p:nvPr/>
          </p:nvSpPr>
          <p:spPr>
            <a:xfrm>
              <a:off x="1043608" y="3490104"/>
              <a:ext cx="191960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2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 </a:t>
              </a:r>
              <a:r>
                <a:rPr lang="en-US" altLang="zh-CN" sz="2400" dirty="0">
                  <a:solidFill>
                    <a:schemeClr val="tx2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 IOS</a:t>
              </a:r>
              <a:endParaRPr lang="en-US" altLang="zh-CN" sz="2400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79473" y="3921904"/>
              <a:ext cx="2291080" cy="953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schemeClr val="bg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Native App稳定性高，性能高，流畅性好，可以内嵌</a:t>
              </a:r>
              <a:r>
                <a:rPr lang="en-US" altLang="zh-CN" sz="1400" dirty="0">
                  <a:solidFill>
                    <a:schemeClr val="bg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H5</a:t>
              </a:r>
              <a:r>
                <a:rPr lang="zh-CN" altLang="en-US" sz="1400" dirty="0">
                  <a:solidFill>
                    <a:schemeClr val="bg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，和</a:t>
              </a:r>
              <a:r>
                <a:rPr lang="en-US" altLang="zh-CN" sz="1400" dirty="0">
                  <a:solidFill>
                    <a:schemeClr val="bg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H5</a:t>
              </a:r>
              <a:r>
                <a:rPr lang="zh-CN" altLang="en-US" sz="1400" dirty="0">
                  <a:solidFill>
                    <a:schemeClr val="bg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</a:rPr>
                <a:t>进行相互转化</a:t>
              </a:r>
              <a:endParaRPr lang="zh-CN" altLang="en-US" sz="1400" dirty="0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  <a:p>
              <a:pPr algn="l"/>
              <a:endParaRPr lang="zh-CN" altLang="en-US" sz="1400" dirty="0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925051" y="3490104"/>
            <a:ext cx="2249101" cy="1169030"/>
            <a:chOff x="5925051" y="3490104"/>
            <a:chExt cx="2249101" cy="1169030"/>
          </a:xfrm>
        </p:grpSpPr>
        <p:sp>
          <p:nvSpPr>
            <p:cNvPr id="15" name="TextBox 14"/>
            <p:cNvSpPr txBox="1"/>
            <p:nvPr/>
          </p:nvSpPr>
          <p:spPr>
            <a:xfrm>
              <a:off x="5925051" y="3490104"/>
              <a:ext cx="190754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tx2"/>
                  </a:solidFill>
                  <a:latin typeface="Agency FB Bold" panose="020B0804020202020204" pitchFamily="34" charset="0"/>
                  <a:ea typeface="微软雅黑" panose="020B0503020204020204" pitchFamily="34" charset="-122"/>
                  <a:sym typeface="+mn-ea"/>
                </a:rPr>
                <a:t>Android</a:t>
              </a:r>
              <a:endParaRPr lang="en-US" altLang="zh-CN" sz="2400" dirty="0">
                <a:solidFill>
                  <a:schemeClr val="tx2"/>
                </a:solidFill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932602" y="3921899"/>
              <a:ext cx="2241550" cy="737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400" dirty="0">
                  <a:solidFill>
                    <a:schemeClr val="bg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  <a:sym typeface="+mn-ea"/>
                </a:rPr>
                <a:t>Native App稳定性高，性</a:t>
              </a:r>
              <a:endParaRPr lang="zh-CN" altLang="en-US" sz="1400" dirty="0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  <a:p>
              <a:pPr algn="l"/>
              <a:r>
                <a:rPr lang="zh-CN" altLang="en-US" sz="1400" dirty="0">
                  <a:solidFill>
                    <a:schemeClr val="bg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  <a:sym typeface="+mn-ea"/>
                </a:rPr>
                <a:t>能高，流畅性好，可以内</a:t>
              </a:r>
              <a:endParaRPr lang="zh-CN" altLang="en-US" sz="1400" dirty="0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  <a:p>
              <a:pPr algn="l"/>
              <a:r>
                <a:rPr lang="zh-CN" altLang="en-US" sz="1400" dirty="0">
                  <a:solidFill>
                    <a:schemeClr val="bg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  <a:sym typeface="+mn-ea"/>
                </a:rPr>
                <a:t>嵌</a:t>
              </a:r>
              <a:r>
                <a:rPr lang="en-US" altLang="zh-CN" sz="1400" dirty="0">
                  <a:solidFill>
                    <a:schemeClr val="bg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  <a:sym typeface="+mn-ea"/>
                </a:rPr>
                <a:t>H5</a:t>
              </a:r>
              <a:r>
                <a:rPr lang="zh-CN" altLang="en-US" sz="1400" dirty="0">
                  <a:solidFill>
                    <a:schemeClr val="bg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  <a:sym typeface="+mn-ea"/>
                </a:rPr>
                <a:t>，和</a:t>
              </a:r>
              <a:r>
                <a:rPr lang="en-US" altLang="zh-CN" sz="1400" dirty="0">
                  <a:solidFill>
                    <a:schemeClr val="bg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  <a:sym typeface="+mn-ea"/>
                </a:rPr>
                <a:t>H5</a:t>
              </a:r>
              <a:r>
                <a:rPr lang="zh-CN" altLang="en-US" sz="1400" dirty="0">
                  <a:solidFill>
                    <a:schemeClr val="bg1"/>
                  </a:solidFill>
                  <a:latin typeface="Agency FB Bold" panose="020B0804020202020204" pitchFamily="34" charset="0"/>
                  <a:ea typeface="微软雅黑" panose="020B0503020204020204" pitchFamily="34" charset="-122"/>
                  <a:sym typeface="+mn-ea"/>
                </a:rPr>
                <a:t>进行相互转化</a:t>
              </a:r>
              <a:endParaRPr lang="zh-CN" altLang="en-US" sz="1400" dirty="0">
                <a:solidFill>
                  <a:schemeClr val="bg1"/>
                </a:solidFill>
                <a:latin typeface="Agency FB Bold" panose="020B0804020202020204" pitchFamily="34" charset="0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MH" val="20151020190507"/>
  <p:tag name="MH_LIBRARY" val="GRAPHIC"/>
  <p:tag name="MH_ORDER" val="Freeform 26"/>
</p:tagLst>
</file>

<file path=ppt/tags/tag10.xml><?xml version="1.0" encoding="utf-8"?>
<p:tagLst xmlns:p="http://schemas.openxmlformats.org/presentationml/2006/main">
  <p:tag name="MH" val="20151020190507"/>
  <p:tag name="MH_LIBRARY" val="GRAPHIC"/>
</p:tagLst>
</file>

<file path=ppt/tags/tag11.xml><?xml version="1.0" encoding="utf-8"?>
<p:tagLst xmlns:p="http://schemas.openxmlformats.org/presentationml/2006/main">
  <p:tag name="MH" val="20150808225333"/>
  <p:tag name="MH_LIBRARY" val="GRAPHIC"/>
  <p:tag name="MH_TYPE" val="SubTitle"/>
  <p:tag name="MH_ORDER" val="1"/>
</p:tagLst>
</file>

<file path=ppt/tags/tag12.xml><?xml version="1.0" encoding="utf-8"?>
<p:tagLst xmlns:p="http://schemas.openxmlformats.org/presentationml/2006/main">
  <p:tag name="MH" val="20150808225333"/>
  <p:tag name="MH_LIBRARY" val="GRAPHIC"/>
  <p:tag name="MH_TYPE" val="Other"/>
  <p:tag name="MH_ORDER" val="3"/>
</p:tagLst>
</file>

<file path=ppt/tags/tag13.xml><?xml version="1.0" encoding="utf-8"?>
<p:tagLst xmlns:p="http://schemas.openxmlformats.org/presentationml/2006/main">
  <p:tag name="MH" val="20150808225333"/>
  <p:tag name="MH_LIBRARY" val="GRAPHIC"/>
  <p:tag name="MH_TYPE" val="SubTitle"/>
  <p:tag name="MH_ORDER" val="1"/>
</p:tagLst>
</file>

<file path=ppt/tags/tag14.xml><?xml version="1.0" encoding="utf-8"?>
<p:tagLst xmlns:p="http://schemas.openxmlformats.org/presentationml/2006/main">
  <p:tag name="MH" val="20150808225333"/>
  <p:tag name="MH_LIBRARY" val="GRAPHIC"/>
  <p:tag name="MH_TYPE" val="Other"/>
  <p:tag name="MH_ORDER" val="3"/>
</p:tagLst>
</file>

<file path=ppt/tags/tag15.xml><?xml version="1.0" encoding="utf-8"?>
<p:tagLst xmlns:p="http://schemas.openxmlformats.org/presentationml/2006/main">
  <p:tag name="MH" val="20150808225333"/>
  <p:tag name="MH_LIBRARY" val="GRAPHIC"/>
  <p:tag name="MH_TYPE" val="SubTitle"/>
  <p:tag name="MH_ORDER" val="1"/>
</p:tagLst>
</file>

<file path=ppt/tags/tag16.xml><?xml version="1.0" encoding="utf-8"?>
<p:tagLst xmlns:p="http://schemas.openxmlformats.org/presentationml/2006/main">
  <p:tag name="MH" val="20150808225333"/>
  <p:tag name="MH_LIBRARY" val="GRAPHIC"/>
  <p:tag name="MH_TYPE" val="Other"/>
  <p:tag name="MH_ORDER" val="3"/>
</p:tagLst>
</file>

<file path=ppt/tags/tag17.xml><?xml version="1.0" encoding="utf-8"?>
<p:tagLst xmlns:p="http://schemas.openxmlformats.org/presentationml/2006/main">
  <p:tag name="MH" val="20150808225333"/>
  <p:tag name="MH_LIBRARY" val="GRAPHIC"/>
  <p:tag name="MH_TYPE" val="SubTitle"/>
  <p:tag name="MH_ORDER" val="1"/>
</p:tagLst>
</file>

<file path=ppt/tags/tag18.xml><?xml version="1.0" encoding="utf-8"?>
<p:tagLst xmlns:p="http://schemas.openxmlformats.org/presentationml/2006/main">
  <p:tag name="MH" val="20150808225333"/>
  <p:tag name="MH_LIBRARY" val="GRAPHIC"/>
  <p:tag name="MH_TYPE" val="Other"/>
  <p:tag name="MH_ORDER" val="3"/>
</p:tagLst>
</file>

<file path=ppt/tags/tag19.xml><?xml version="1.0" encoding="utf-8"?>
<p:tagLst xmlns:p="http://schemas.openxmlformats.org/presentationml/2006/main">
  <p:tag name="MH" val="20150808230853"/>
  <p:tag name="MH_LIBRARY" val="GRAPHIC"/>
  <p:tag name="MH_TYPE" val="Other"/>
  <p:tag name="MH_ORDER" val="1"/>
</p:tagLst>
</file>

<file path=ppt/tags/tag2.xml><?xml version="1.0" encoding="utf-8"?>
<p:tagLst xmlns:p="http://schemas.openxmlformats.org/presentationml/2006/main">
  <p:tag name="MH" val="20151020190507"/>
  <p:tag name="MH_LIBRARY" val="GRAPHIC"/>
  <p:tag name="MH_ORDER" val="Freeform 18"/>
</p:tagLst>
</file>

<file path=ppt/tags/tag20.xml><?xml version="1.0" encoding="utf-8"?>
<p:tagLst xmlns:p="http://schemas.openxmlformats.org/presentationml/2006/main">
  <p:tag name="MH" val="20150808230853"/>
  <p:tag name="MH_LIBRARY" val="GRAPHIC"/>
  <p:tag name="MH_TYPE" val="Other"/>
  <p:tag name="MH_ORDER" val="2"/>
</p:tagLst>
</file>

<file path=ppt/tags/tag21.xml><?xml version="1.0" encoding="utf-8"?>
<p:tagLst xmlns:p="http://schemas.openxmlformats.org/presentationml/2006/main">
  <p:tag name="MH" val="20150808230853"/>
  <p:tag name="MH_LIBRARY" val="GRAPHIC"/>
  <p:tag name="MH_TYPE" val="SubTitle"/>
  <p:tag name="MH_ORDER" val="1"/>
</p:tagLst>
</file>

<file path=ppt/tags/tag22.xml><?xml version="1.0" encoding="utf-8"?>
<p:tagLst xmlns:p="http://schemas.openxmlformats.org/presentationml/2006/main">
  <p:tag name="MH" val="20150808230853"/>
  <p:tag name="MH_LIBRARY" val="GRAPHIC"/>
  <p:tag name="MH_TYPE" val="Text"/>
  <p:tag name="MH_ORDER" val="1"/>
</p:tagLst>
</file>

<file path=ppt/tags/tag23.xml><?xml version="1.0" encoding="utf-8"?>
<p:tagLst xmlns:p="http://schemas.openxmlformats.org/presentationml/2006/main">
  <p:tag name="MH" val="20150808230853"/>
  <p:tag name="MH_LIBRARY" val="GRAPHIC"/>
  <p:tag name="MH_TYPE" val="Other"/>
  <p:tag name="MH_ORDER" val="3"/>
</p:tagLst>
</file>

<file path=ppt/tags/tag24.xml><?xml version="1.0" encoding="utf-8"?>
<p:tagLst xmlns:p="http://schemas.openxmlformats.org/presentationml/2006/main">
  <p:tag name="MH" val="20150808230853"/>
  <p:tag name="MH_LIBRARY" val="GRAPHIC"/>
  <p:tag name="MH_TYPE" val="SubTitle"/>
  <p:tag name="MH_ORDER" val="2"/>
</p:tagLst>
</file>

<file path=ppt/tags/tag25.xml><?xml version="1.0" encoding="utf-8"?>
<p:tagLst xmlns:p="http://schemas.openxmlformats.org/presentationml/2006/main">
  <p:tag name="MH" val="20150808230853"/>
  <p:tag name="MH_LIBRARY" val="GRAPHIC"/>
  <p:tag name="MH_TYPE" val="Text"/>
  <p:tag name="MH_ORDER" val="2"/>
</p:tagLst>
</file>

<file path=ppt/tags/tag26.xml><?xml version="1.0" encoding="utf-8"?>
<p:tagLst xmlns:p="http://schemas.openxmlformats.org/presentationml/2006/main">
  <p:tag name="MH" val="20150808230853"/>
  <p:tag name="MH_LIBRARY" val="GRAPHIC"/>
  <p:tag name="MH_TYPE" val="Other"/>
  <p:tag name="MH_ORDER" val="4"/>
</p:tagLst>
</file>

<file path=ppt/tags/tag27.xml><?xml version="1.0" encoding="utf-8"?>
<p:tagLst xmlns:p="http://schemas.openxmlformats.org/presentationml/2006/main">
  <p:tag name="MH" val="20150808230853"/>
  <p:tag name="MH_LIBRARY" val="GRAPHIC"/>
  <p:tag name="MH_TYPE" val="SubTitle"/>
  <p:tag name="MH_ORDER" val="3"/>
</p:tagLst>
</file>

<file path=ppt/tags/tag28.xml><?xml version="1.0" encoding="utf-8"?>
<p:tagLst xmlns:p="http://schemas.openxmlformats.org/presentationml/2006/main">
  <p:tag name="MH" val="20150808230853"/>
  <p:tag name="MH_LIBRARY" val="GRAPHIC"/>
  <p:tag name="MH_TYPE" val="Text"/>
  <p:tag name="MH_ORDER" val="3"/>
</p:tagLst>
</file>

<file path=ppt/tags/tag29.xml><?xml version="1.0" encoding="utf-8"?>
<p:tagLst xmlns:p="http://schemas.openxmlformats.org/presentationml/2006/main">
  <p:tag name="MH" val="20150808224633"/>
  <p:tag name="MH_LIBRARY" val="GRAPHIC"/>
  <p:tag name="MH_TYPE" val="SubTitle"/>
  <p:tag name="MH_ORDER" val="3"/>
</p:tagLst>
</file>

<file path=ppt/tags/tag3.xml><?xml version="1.0" encoding="utf-8"?>
<p:tagLst xmlns:p="http://schemas.openxmlformats.org/presentationml/2006/main">
  <p:tag name="MH" val="20151020190507"/>
  <p:tag name="MH_LIBRARY" val="GRAPHIC"/>
  <p:tag name="MH_ORDER" val="Freeform 5"/>
</p:tagLst>
</file>

<file path=ppt/tags/tag30.xml><?xml version="1.0" encoding="utf-8"?>
<p:tagLst xmlns:p="http://schemas.openxmlformats.org/presentationml/2006/main">
  <p:tag name="MH" val="20150808224633"/>
  <p:tag name="MH_LIBRARY" val="GRAPHIC"/>
  <p:tag name="MH_TYPE" val="SubTitle"/>
  <p:tag name="MH_ORDER" val="4"/>
</p:tagLst>
</file>

<file path=ppt/tags/tag31.xml><?xml version="1.0" encoding="utf-8"?>
<p:tagLst xmlns:p="http://schemas.openxmlformats.org/presentationml/2006/main">
  <p:tag name="MH" val="20150808224633"/>
  <p:tag name="MH_LIBRARY" val="GRAPHIC"/>
  <p:tag name="MH_TYPE" val="SubTitle"/>
  <p:tag name="MH_ORDER" val="2"/>
</p:tagLst>
</file>

<file path=ppt/tags/tag32.xml><?xml version="1.0" encoding="utf-8"?>
<p:tagLst xmlns:p="http://schemas.openxmlformats.org/presentationml/2006/main">
  <p:tag name="MH" val="20150808224633"/>
  <p:tag name="MH_LIBRARY" val="GRAPHIC"/>
  <p:tag name="MH_TYPE" val="SubTitle"/>
  <p:tag name="MH_ORDER" val="1"/>
</p:tagLst>
</file>

<file path=ppt/tags/tag33.xml><?xml version="1.0" encoding="utf-8"?>
<p:tagLst xmlns:p="http://schemas.openxmlformats.org/presentationml/2006/main">
  <p:tag name="MH" val="20151020190507"/>
  <p:tag name="MH_LIBRARY" val="GRAPHIC"/>
  <p:tag name="MH_ORDER" val="Freeform 26"/>
</p:tagLst>
</file>

<file path=ppt/tags/tag34.xml><?xml version="1.0" encoding="utf-8"?>
<p:tagLst xmlns:p="http://schemas.openxmlformats.org/presentationml/2006/main">
  <p:tag name="MH" val="20151020190507"/>
  <p:tag name="MH_LIBRARY" val="GRAPHIC"/>
  <p:tag name="MH_ORDER" val="Freeform 18"/>
</p:tagLst>
</file>

<file path=ppt/tags/tag35.xml><?xml version="1.0" encoding="utf-8"?>
<p:tagLst xmlns:p="http://schemas.openxmlformats.org/presentationml/2006/main">
  <p:tag name="MH" val="20151020190507"/>
  <p:tag name="MH_LIBRARY" val="GRAPHIC"/>
  <p:tag name="MH_ORDER" val="Freeform 5"/>
</p:tagLst>
</file>

<file path=ppt/tags/tag36.xml><?xml version="1.0" encoding="utf-8"?>
<p:tagLst xmlns:p="http://schemas.openxmlformats.org/presentationml/2006/main">
  <p:tag name="MH" val="20151020190507"/>
  <p:tag name="MH_LIBRARY" val="GRAPHIC"/>
  <p:tag name="MH_ORDER" val="Right Triangle 6"/>
</p:tagLst>
</file>

<file path=ppt/tags/tag37.xml><?xml version="1.0" encoding="utf-8"?>
<p:tagLst xmlns:p="http://schemas.openxmlformats.org/presentationml/2006/main">
  <p:tag name="MH" val="20151020190507"/>
  <p:tag name="MH_LIBRARY" val="GRAPHIC"/>
  <p:tag name="MH_ORDER" val="Right Triangle 7"/>
</p:tagLst>
</file>

<file path=ppt/tags/tag38.xml><?xml version="1.0" encoding="utf-8"?>
<p:tagLst xmlns:p="http://schemas.openxmlformats.org/presentationml/2006/main">
  <p:tag name="MH" val="20151020190507"/>
  <p:tag name="MH_LIBRARY" val="GRAPHIC"/>
  <p:tag name="MH_ORDER" val="Freeform 23"/>
</p:tagLst>
</file>

<file path=ppt/tags/tag39.xml><?xml version="1.0" encoding="utf-8"?>
<p:tagLst xmlns:p="http://schemas.openxmlformats.org/presentationml/2006/main">
  <p:tag name="MH" val="20151020190507"/>
  <p:tag name="MH_LIBRARY" val="GRAPHIC"/>
  <p:tag name="MH_ORDER" val="Freeform 30"/>
</p:tagLst>
</file>

<file path=ppt/tags/tag4.xml><?xml version="1.0" encoding="utf-8"?>
<p:tagLst xmlns:p="http://schemas.openxmlformats.org/presentationml/2006/main">
  <p:tag name="MH" val="20151020190507"/>
  <p:tag name="MH_LIBRARY" val="GRAPHIC"/>
  <p:tag name="MH_ORDER" val="Right Triangle 6"/>
</p:tagLst>
</file>

<file path=ppt/tags/tag40.xml><?xml version="1.0" encoding="utf-8"?>
<p:tagLst xmlns:p="http://schemas.openxmlformats.org/presentationml/2006/main">
  <p:tag name="MH" val="20151020190507"/>
  <p:tag name="MH_LIBRARY" val="GRAPHIC"/>
  <p:tag name="MH_ORDER" val="Straight Connector 32"/>
</p:tagLst>
</file>

<file path=ppt/tags/tag41.xml><?xml version="1.0" encoding="utf-8"?>
<p:tagLst xmlns:p="http://schemas.openxmlformats.org/presentationml/2006/main">
  <p:tag name="MH" val="20151020190507"/>
  <p:tag name="MH_LIBRARY" val="GRAPHIC"/>
  <p:tag name="MH_ORDER" val="Straight Connector 33"/>
</p:tagLst>
</file>

<file path=ppt/tags/tag42.xml><?xml version="1.0" encoding="utf-8"?>
<p:tagLst xmlns:p="http://schemas.openxmlformats.org/presentationml/2006/main">
  <p:tag name="MH" val="20151020190507"/>
  <p:tag name="MH_LIBRARY" val="GRAPHIC"/>
</p:tagLst>
</file>

<file path=ppt/tags/tag43.xml><?xml version="1.0" encoding="utf-8"?>
<p:tagLst xmlns:p="http://schemas.openxmlformats.org/presentationml/2006/main">
  <p:tag name="MH" val="20151020190507"/>
  <p:tag name="MH_LIBRARY" val="GRAPHIC"/>
  <p:tag name="MH_ORDER" val="Freeform 26"/>
</p:tagLst>
</file>

<file path=ppt/tags/tag44.xml><?xml version="1.0" encoding="utf-8"?>
<p:tagLst xmlns:p="http://schemas.openxmlformats.org/presentationml/2006/main">
  <p:tag name="MH" val="20151020190507"/>
  <p:tag name="MH_LIBRARY" val="GRAPHIC"/>
  <p:tag name="MH_ORDER" val="Freeform 18"/>
</p:tagLst>
</file>

<file path=ppt/tags/tag45.xml><?xml version="1.0" encoding="utf-8"?>
<p:tagLst xmlns:p="http://schemas.openxmlformats.org/presentationml/2006/main">
  <p:tag name="MH" val="20151020190507"/>
  <p:tag name="MH_LIBRARY" val="GRAPHIC"/>
  <p:tag name="MH_ORDER" val="Freeform 5"/>
</p:tagLst>
</file>

<file path=ppt/tags/tag46.xml><?xml version="1.0" encoding="utf-8"?>
<p:tagLst xmlns:p="http://schemas.openxmlformats.org/presentationml/2006/main">
  <p:tag name="MH" val="20151020190507"/>
  <p:tag name="MH_LIBRARY" val="GRAPHIC"/>
  <p:tag name="MH_ORDER" val="Right Triangle 6"/>
</p:tagLst>
</file>

<file path=ppt/tags/tag47.xml><?xml version="1.0" encoding="utf-8"?>
<p:tagLst xmlns:p="http://schemas.openxmlformats.org/presentationml/2006/main">
  <p:tag name="MH" val="20151020190507"/>
  <p:tag name="MH_LIBRARY" val="GRAPHIC"/>
  <p:tag name="MH_ORDER" val="Right Triangle 7"/>
</p:tagLst>
</file>

<file path=ppt/tags/tag48.xml><?xml version="1.0" encoding="utf-8"?>
<p:tagLst xmlns:p="http://schemas.openxmlformats.org/presentationml/2006/main">
  <p:tag name="MH" val="20151020190507"/>
  <p:tag name="MH_LIBRARY" val="GRAPHIC"/>
  <p:tag name="MH_ORDER" val="Freeform 23"/>
</p:tagLst>
</file>

<file path=ppt/tags/tag49.xml><?xml version="1.0" encoding="utf-8"?>
<p:tagLst xmlns:p="http://schemas.openxmlformats.org/presentationml/2006/main">
  <p:tag name="MH" val="20151020190507"/>
  <p:tag name="MH_LIBRARY" val="GRAPHIC"/>
  <p:tag name="MH_ORDER" val="Freeform 30"/>
</p:tagLst>
</file>

<file path=ppt/tags/tag5.xml><?xml version="1.0" encoding="utf-8"?>
<p:tagLst xmlns:p="http://schemas.openxmlformats.org/presentationml/2006/main">
  <p:tag name="MH" val="20151020190507"/>
  <p:tag name="MH_LIBRARY" val="GRAPHIC"/>
  <p:tag name="MH_ORDER" val="Right Triangle 7"/>
</p:tagLst>
</file>

<file path=ppt/tags/tag50.xml><?xml version="1.0" encoding="utf-8"?>
<p:tagLst xmlns:p="http://schemas.openxmlformats.org/presentationml/2006/main">
  <p:tag name="MH" val="20151020190507"/>
  <p:tag name="MH_LIBRARY" val="GRAPHIC"/>
  <p:tag name="MH_ORDER" val="Straight Connector 32"/>
</p:tagLst>
</file>

<file path=ppt/tags/tag51.xml><?xml version="1.0" encoding="utf-8"?>
<p:tagLst xmlns:p="http://schemas.openxmlformats.org/presentationml/2006/main">
  <p:tag name="MH" val="20151020190507"/>
  <p:tag name="MH_LIBRARY" val="GRAPHIC"/>
  <p:tag name="MH_ORDER" val="Straight Connector 33"/>
</p:tagLst>
</file>

<file path=ppt/tags/tag52.xml><?xml version="1.0" encoding="utf-8"?>
<p:tagLst xmlns:p="http://schemas.openxmlformats.org/presentationml/2006/main">
  <p:tag name="MH" val="20151020190507"/>
  <p:tag name="MH_LIBRARY" val="GRAPHIC"/>
</p:tagLst>
</file>

<file path=ppt/tags/tag53.xml><?xml version="1.0" encoding="utf-8"?>
<p:tagLst xmlns:p="http://schemas.openxmlformats.org/presentationml/2006/main">
  <p:tag name="MH" val="20151020190507"/>
  <p:tag name="MH_LIBRARY" val="GRAPHIC"/>
  <p:tag name="MH_ORDER" val="Freeform 26"/>
</p:tagLst>
</file>

<file path=ppt/tags/tag54.xml><?xml version="1.0" encoding="utf-8"?>
<p:tagLst xmlns:p="http://schemas.openxmlformats.org/presentationml/2006/main">
  <p:tag name="MH" val="20151020190507"/>
  <p:tag name="MH_LIBRARY" val="GRAPHIC"/>
  <p:tag name="MH_ORDER" val="Freeform 18"/>
</p:tagLst>
</file>

<file path=ppt/tags/tag55.xml><?xml version="1.0" encoding="utf-8"?>
<p:tagLst xmlns:p="http://schemas.openxmlformats.org/presentationml/2006/main">
  <p:tag name="MH" val="20151020190507"/>
  <p:tag name="MH_LIBRARY" val="GRAPHIC"/>
  <p:tag name="MH_ORDER" val="Freeform 5"/>
</p:tagLst>
</file>

<file path=ppt/tags/tag56.xml><?xml version="1.0" encoding="utf-8"?>
<p:tagLst xmlns:p="http://schemas.openxmlformats.org/presentationml/2006/main">
  <p:tag name="MH" val="20151020190507"/>
  <p:tag name="MH_LIBRARY" val="GRAPHIC"/>
  <p:tag name="MH_ORDER" val="Right Triangle 6"/>
</p:tagLst>
</file>

<file path=ppt/tags/tag57.xml><?xml version="1.0" encoding="utf-8"?>
<p:tagLst xmlns:p="http://schemas.openxmlformats.org/presentationml/2006/main">
  <p:tag name="MH" val="20151020190507"/>
  <p:tag name="MH_LIBRARY" val="GRAPHIC"/>
  <p:tag name="MH_ORDER" val="Right Triangle 7"/>
</p:tagLst>
</file>

<file path=ppt/tags/tag58.xml><?xml version="1.0" encoding="utf-8"?>
<p:tagLst xmlns:p="http://schemas.openxmlformats.org/presentationml/2006/main">
  <p:tag name="MH" val="20151020190507"/>
  <p:tag name="MH_LIBRARY" val="GRAPHIC"/>
  <p:tag name="MH_ORDER" val="Freeform 23"/>
</p:tagLst>
</file>

<file path=ppt/tags/tag59.xml><?xml version="1.0" encoding="utf-8"?>
<p:tagLst xmlns:p="http://schemas.openxmlformats.org/presentationml/2006/main">
  <p:tag name="MH" val="20151020190507"/>
  <p:tag name="MH_LIBRARY" val="GRAPHIC"/>
  <p:tag name="MH_ORDER" val="Freeform 30"/>
</p:tagLst>
</file>

<file path=ppt/tags/tag6.xml><?xml version="1.0" encoding="utf-8"?>
<p:tagLst xmlns:p="http://schemas.openxmlformats.org/presentationml/2006/main">
  <p:tag name="MH" val="20151020190507"/>
  <p:tag name="MH_LIBRARY" val="GRAPHIC"/>
  <p:tag name="MH_ORDER" val="Freeform 23"/>
</p:tagLst>
</file>

<file path=ppt/tags/tag60.xml><?xml version="1.0" encoding="utf-8"?>
<p:tagLst xmlns:p="http://schemas.openxmlformats.org/presentationml/2006/main">
  <p:tag name="MH" val="20151020190507"/>
  <p:tag name="MH_LIBRARY" val="GRAPHIC"/>
  <p:tag name="MH_ORDER" val="Straight Connector 32"/>
</p:tagLst>
</file>

<file path=ppt/tags/tag61.xml><?xml version="1.0" encoding="utf-8"?>
<p:tagLst xmlns:p="http://schemas.openxmlformats.org/presentationml/2006/main">
  <p:tag name="MH" val="20151020190507"/>
  <p:tag name="MH_LIBRARY" val="GRAPHIC"/>
  <p:tag name="MH_ORDER" val="Straight Connector 33"/>
</p:tagLst>
</file>

<file path=ppt/tags/tag62.xml><?xml version="1.0" encoding="utf-8"?>
<p:tagLst xmlns:p="http://schemas.openxmlformats.org/presentationml/2006/main">
  <p:tag name="MH" val="20151020190507"/>
  <p:tag name="MH_LIBRARY" val="GRAPHIC"/>
</p:tagLst>
</file>

<file path=ppt/tags/tag7.xml><?xml version="1.0" encoding="utf-8"?>
<p:tagLst xmlns:p="http://schemas.openxmlformats.org/presentationml/2006/main">
  <p:tag name="MH" val="20151020190507"/>
  <p:tag name="MH_LIBRARY" val="GRAPHIC"/>
  <p:tag name="MH_ORDER" val="Freeform 30"/>
</p:tagLst>
</file>

<file path=ppt/tags/tag8.xml><?xml version="1.0" encoding="utf-8"?>
<p:tagLst xmlns:p="http://schemas.openxmlformats.org/presentationml/2006/main">
  <p:tag name="MH" val="20151020190507"/>
  <p:tag name="MH_LIBRARY" val="GRAPHIC"/>
  <p:tag name="MH_ORDER" val="Straight Connector 32"/>
</p:tagLst>
</file>

<file path=ppt/tags/tag9.xml><?xml version="1.0" encoding="utf-8"?>
<p:tagLst xmlns:p="http://schemas.openxmlformats.org/presentationml/2006/main">
  <p:tag name="MH" val="20151020190507"/>
  <p:tag name="MH_LIBRARY" val="GRAPHIC"/>
  <p:tag name="MH_ORDER" val="Straight Connector 33"/>
</p:tagLst>
</file>

<file path=ppt/theme/theme1.xml><?xml version="1.0" encoding="utf-8"?>
<a:theme xmlns:a="http://schemas.openxmlformats.org/drawingml/2006/main" name="Office 主题​​">
  <a:themeElements>
    <a:clrScheme name="自定义 106">
      <a:dk1>
        <a:sysClr val="windowText" lastClr="000000"/>
      </a:dk1>
      <a:lt1>
        <a:sysClr val="window" lastClr="FFFFFF"/>
      </a:lt1>
      <a:dk2>
        <a:srgbClr val="FFFFFF"/>
      </a:dk2>
      <a:lt2>
        <a:srgbClr val="A5A5A5"/>
      </a:lt2>
      <a:accent1>
        <a:srgbClr val="53D9EB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自定义 106">
      <a:dk1>
        <a:sysClr val="windowText" lastClr="000000"/>
      </a:dk1>
      <a:lt1>
        <a:sysClr val="window" lastClr="FFFFFF"/>
      </a:lt1>
      <a:dk2>
        <a:srgbClr val="FFFFFF"/>
      </a:dk2>
      <a:lt2>
        <a:srgbClr val="A5A5A5"/>
      </a:lt2>
      <a:accent1>
        <a:srgbClr val="53D9EB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2431</Words>
  <Application>WPS 演示</Application>
  <PresentationFormat>全屏显示(16:9)</PresentationFormat>
  <Paragraphs>336</Paragraphs>
  <Slides>28</Slides>
  <Notes>28</Notes>
  <HiddenSlides>0</HiddenSlides>
  <MMClips>2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28</vt:i4>
      </vt:variant>
    </vt:vector>
  </HeadingPairs>
  <TitlesOfParts>
    <vt:vector size="47" baseType="lpstr">
      <vt:lpstr>Arial</vt:lpstr>
      <vt:lpstr>方正书宋_GBK</vt:lpstr>
      <vt:lpstr>Wingdings</vt:lpstr>
      <vt:lpstr>Agency FB</vt:lpstr>
      <vt:lpstr>方正综艺简体</vt:lpstr>
      <vt:lpstr>微软雅黑</vt:lpstr>
      <vt:lpstr>Agency FB Bold</vt:lpstr>
      <vt:lpstr>Arial Narrow</vt:lpstr>
      <vt:lpstr>Calibri</vt:lpstr>
      <vt:lpstr>宋体</vt:lpstr>
      <vt:lpstr>黑体-简</vt:lpstr>
      <vt:lpstr>宋体</vt:lpstr>
      <vt:lpstr>Arial Unicode MS</vt:lpstr>
      <vt:lpstr>苹方-简</vt:lpstr>
      <vt:lpstr>Helvetica Neue</vt:lpstr>
      <vt:lpstr>宋体-简</vt:lpstr>
      <vt:lpstr>Office 主题​​</vt:lpstr>
      <vt:lpstr>自定义设计方案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HG000446</dc:title>
  <dc:creator>jicai liu</dc:creator>
  <cp:lastModifiedBy>pro</cp:lastModifiedBy>
  <cp:revision>573</cp:revision>
  <dcterms:created xsi:type="dcterms:W3CDTF">2018-11-21T02:18:12Z</dcterms:created>
  <dcterms:modified xsi:type="dcterms:W3CDTF">2018-11-21T02:18:12Z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2052-1.2.5.490</vt:lpwstr>
  </property>
</Properties>
</file>