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8" r:id="rId6"/>
    <p:sldId id="261" r:id="rId7"/>
    <p:sldId id="287" r:id="rId8"/>
    <p:sldId id="288"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94660"/>
  </p:normalViewPr>
  <p:slideViewPr>
    <p:cSldViewPr snapToGrid="0">
      <p:cViewPr varScale="1">
        <p:scale>
          <a:sx n="46" d="100"/>
          <a:sy n="46" d="100"/>
        </p:scale>
        <p:origin x="67" y="10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4/7/2023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862667" y="2395728"/>
            <a:ext cx="10126133" cy="1243584"/>
          </a:xfrm>
        </p:spPr>
        <p:txBody>
          <a:bodyPr/>
          <a:lstStyle/>
          <a:p>
            <a:r>
              <a:rPr lang="en-US" dirty="0"/>
              <a:t>Unmanned Aerial Vehicle (UAV)</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134954" y="3639312"/>
            <a:ext cx="7077456" cy="868680"/>
          </a:xfrm>
        </p:spPr>
        <p:txBody>
          <a:bodyPr/>
          <a:lstStyle/>
          <a:p>
            <a:pPr marL="0" indent="0">
              <a:buNone/>
            </a:pPr>
            <a:r>
              <a:rPr lang="en-US" dirty="0"/>
              <a:t>ALIF IRFAN HASIF 1914867</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3500" y="1078456"/>
            <a:ext cx="11840326" cy="301941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MY"/>
          </a:p>
        </p:txBody>
      </p:sp>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pPr algn="just"/>
            <a:r>
              <a:rPr lang="en-US" dirty="0"/>
              <a:t>HISTORY </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63500" y="1078456"/>
            <a:ext cx="11391900" cy="4093243"/>
          </a:xfrm>
        </p:spPr>
        <p:txBody>
          <a:bodyPr/>
          <a:lstStyle/>
          <a:p>
            <a:pPr algn="just"/>
            <a:r>
              <a:rPr lang="en-US" sz="2000" dirty="0">
                <a:solidFill>
                  <a:schemeClr val="tx1"/>
                </a:solidFill>
              </a:rPr>
              <a:t>Target drones and remotely piloted vehicles (RPVs), which were used by the armed forces of several nations in the years immediately following World War II, are the ancestors of unmanned aerial vehicles (UAVs). When the Israeli Defense Forces equipped tiny drones that resembled big model </a:t>
            </a:r>
            <a:r>
              <a:rPr lang="en-US" sz="2000" dirty="0" err="1">
                <a:solidFill>
                  <a:schemeClr val="tx1"/>
                </a:solidFill>
              </a:rPr>
              <a:t>aeroplanes</a:t>
            </a:r>
            <a:r>
              <a:rPr lang="en-US" sz="2000" dirty="0">
                <a:solidFill>
                  <a:schemeClr val="tx1"/>
                </a:solidFill>
              </a:rPr>
              <a:t> with trainable television and infrared cameras as well as target designators for laser-guided missiles, all of which were downlinked to a control station, modern UAVs made their debut as a significant weapons system in the early 1980s.Nunc viverra imperdiet enim. Fusce est. Vivamus a tellus.</a:t>
            </a:r>
          </a:p>
          <a:p>
            <a:pPr algn="just"/>
            <a:r>
              <a:rPr lang="en-US" sz="2000" dirty="0">
                <a:solidFill>
                  <a:schemeClr val="tx1"/>
                </a:solidFill>
              </a:rPr>
              <a:t>These vehicles were invisible because to their small size and silent engines, and they were useful for target identification and battlefield reconnaissance.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8" name="Title 6">
            <a:extLst>
              <a:ext uri="{FF2B5EF4-FFF2-40B4-BE49-F238E27FC236}">
                <a16:creationId xmlns:a16="http://schemas.microsoft.com/office/drawing/2014/main" id="{7875C19A-1AAE-476A-A316-A2CF92D763D3}"/>
              </a:ext>
            </a:extLst>
          </p:cNvPr>
          <p:cNvSpPr txBox="1">
            <a:spLocks/>
          </p:cNvSpPr>
          <p:nvPr/>
        </p:nvSpPr>
        <p:spPr>
          <a:xfrm>
            <a:off x="465513" y="4296516"/>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just"/>
            <a:r>
              <a:rPr lang="en-US" dirty="0"/>
              <a:t>APPLICATION </a:t>
            </a:r>
          </a:p>
        </p:txBody>
      </p:sp>
      <p:sp>
        <p:nvSpPr>
          <p:cNvPr id="9" name="Title 6">
            <a:extLst>
              <a:ext uri="{FF2B5EF4-FFF2-40B4-BE49-F238E27FC236}">
                <a16:creationId xmlns:a16="http://schemas.microsoft.com/office/drawing/2014/main" id="{7875C19A-1AAE-476A-A316-A2CF92D763D3}"/>
              </a:ext>
            </a:extLst>
          </p:cNvPr>
          <p:cNvSpPr txBox="1">
            <a:spLocks/>
          </p:cNvSpPr>
          <p:nvPr/>
        </p:nvSpPr>
        <p:spPr>
          <a:xfrm>
            <a:off x="444500" y="4889695"/>
            <a:ext cx="4476635" cy="1200329"/>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marL="457200" indent="-457200" algn="just">
              <a:buFont typeface="Arial" panose="020B0604020202020204" pitchFamily="34" charset="0"/>
              <a:buChar char="•"/>
            </a:pPr>
            <a:r>
              <a:rPr lang="en-US" sz="2000" dirty="0"/>
              <a:t>Military</a:t>
            </a:r>
          </a:p>
          <a:p>
            <a:pPr marL="457200" indent="-457200" algn="just">
              <a:buFont typeface="Arial" panose="020B0604020202020204" pitchFamily="34" charset="0"/>
              <a:buChar char="•"/>
            </a:pPr>
            <a:r>
              <a:rPr lang="en-US" sz="2000" dirty="0"/>
              <a:t>Medical</a:t>
            </a:r>
          </a:p>
          <a:p>
            <a:pPr marL="457200" indent="-457200" algn="just">
              <a:buFont typeface="Arial" panose="020B0604020202020204" pitchFamily="34" charset="0"/>
              <a:buChar char="•"/>
            </a:pPr>
            <a:r>
              <a:rPr lang="en-US" sz="2000" dirty="0"/>
              <a:t>Search and rescue</a:t>
            </a:r>
          </a:p>
          <a:p>
            <a:pPr marL="457200" indent="-457200" algn="just">
              <a:buFont typeface="Arial" panose="020B0604020202020204" pitchFamily="34" charset="0"/>
              <a:buChar char="•"/>
            </a:pPr>
            <a:r>
              <a:rPr lang="en-US" sz="2000" dirty="0"/>
              <a:t>Oil rigs and powerline monitoring</a:t>
            </a:r>
          </a:p>
        </p:txBody>
      </p:sp>
      <p:sp>
        <p:nvSpPr>
          <p:cNvPr id="5" name="Rectangle 4"/>
          <p:cNvSpPr/>
          <p:nvPr/>
        </p:nvSpPr>
        <p:spPr>
          <a:xfrm>
            <a:off x="5156200" y="5030697"/>
            <a:ext cx="6096000" cy="1323439"/>
          </a:xfrm>
          <a:prstGeom prst="rect">
            <a:avLst/>
          </a:prstGeom>
        </p:spPr>
        <p:txBody>
          <a:bodyPr>
            <a:spAutoFit/>
          </a:bodyPr>
          <a:lstStyle/>
          <a:p>
            <a:pPr marL="457200" indent="-457200" algn="just">
              <a:buFont typeface="Arial" panose="020B0604020202020204" pitchFamily="34" charset="0"/>
              <a:buChar char="•"/>
            </a:pPr>
            <a:r>
              <a:rPr lang="en-US" sz="2000" dirty="0">
                <a:solidFill>
                  <a:schemeClr val="bg1"/>
                </a:solidFill>
              </a:rPr>
              <a:t>Wireless Communication</a:t>
            </a:r>
          </a:p>
          <a:p>
            <a:pPr marL="457200" indent="-457200" algn="just">
              <a:buFont typeface="Arial" panose="020B0604020202020204" pitchFamily="34" charset="0"/>
              <a:buChar char="•"/>
            </a:pPr>
            <a:r>
              <a:rPr lang="en-US" sz="2000" dirty="0">
                <a:solidFill>
                  <a:schemeClr val="bg1"/>
                </a:solidFill>
              </a:rPr>
              <a:t>Aerial surveillance</a:t>
            </a:r>
          </a:p>
          <a:p>
            <a:pPr marL="457200" indent="-457200" algn="just">
              <a:buFont typeface="Arial" panose="020B0604020202020204" pitchFamily="34" charset="0"/>
              <a:buChar char="•"/>
            </a:pPr>
            <a:r>
              <a:rPr lang="en-US" sz="2000" dirty="0">
                <a:solidFill>
                  <a:schemeClr val="bg1"/>
                </a:solidFill>
              </a:rPr>
              <a:t>Image and video mapping</a:t>
            </a:r>
          </a:p>
          <a:p>
            <a:pPr algn="just"/>
            <a:r>
              <a:rPr lang="en-US" sz="2000" dirty="0">
                <a:solidFill>
                  <a:schemeClr val="bg1"/>
                </a:solidFill>
              </a:rPr>
              <a:t> </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0809" y="546840"/>
            <a:ext cx="11214100" cy="535531"/>
          </a:xfrm>
        </p:spPr>
        <p:txBody>
          <a:bodyPr/>
          <a:lstStyle/>
          <a:p>
            <a:r>
              <a:rPr lang="en-US" dirty="0"/>
              <a:t>Airframe Design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240809" y="1681163"/>
            <a:ext cx="5960486" cy="4999037"/>
          </a:xfrm>
        </p:spPr>
        <p:txBody>
          <a:bodyPr/>
          <a:lstStyle/>
          <a:p>
            <a:pPr marL="285750" indent="-285750" algn="just"/>
            <a:r>
              <a:rPr lang="en-US" b="1" dirty="0"/>
              <a:t>Fixed wing </a:t>
            </a:r>
          </a:p>
          <a:p>
            <a:pPr marL="0" indent="0" algn="just">
              <a:buNone/>
            </a:pPr>
            <a:r>
              <a:rPr lang="en-US" dirty="0"/>
              <a:t>It uses its wings to generate lift force and a propeller to generate forward propulsion, much like a traditional </a:t>
            </a:r>
            <a:r>
              <a:rPr lang="en-US" dirty="0" err="1"/>
              <a:t>aeroplane</a:t>
            </a:r>
            <a:r>
              <a:rPr lang="en-US" dirty="0"/>
              <a:t>.</a:t>
            </a:r>
          </a:p>
          <a:p>
            <a:endParaRPr lang="en-US" b="1" dirty="0"/>
          </a:p>
          <a:p>
            <a:pPr algn="just"/>
            <a:r>
              <a:rPr lang="en-US" b="1" dirty="0"/>
              <a:t>Hybrid wing </a:t>
            </a:r>
          </a:p>
          <a:p>
            <a:pPr marL="0" indent="0" algn="just">
              <a:buNone/>
            </a:pPr>
            <a:r>
              <a:rPr lang="en-US" dirty="0"/>
              <a:t>Integrate elements of both rotary and fixed wing designs to </a:t>
            </a:r>
            <a:r>
              <a:rPr lang="en-US" dirty="0" err="1"/>
              <a:t>maximise</a:t>
            </a:r>
            <a:r>
              <a:rPr lang="en-US" dirty="0"/>
              <a:t> flying adaptability.</a:t>
            </a:r>
          </a:p>
          <a:p>
            <a:endParaRPr lang="en-US" b="1" dirty="0"/>
          </a:p>
          <a:p>
            <a:r>
              <a:rPr lang="en-US" b="1" dirty="0"/>
              <a:t>Rotary wing</a:t>
            </a:r>
          </a:p>
          <a:p>
            <a:pPr marL="0" indent="0">
              <a:buNone/>
            </a:pPr>
            <a:r>
              <a:rPr lang="en-US" dirty="0"/>
              <a:t>Use whirling blades to generate lift and carry out aerial </a:t>
            </a:r>
            <a:r>
              <a:rPr lang="en-US" dirty="0" err="1"/>
              <a:t>manoeuvres</a:t>
            </a:r>
            <a:r>
              <a:rPr lang="en-US" dirty="0"/>
              <a:t>.</a:t>
            </a:r>
          </a:p>
        </p:txBody>
      </p:sp>
      <p:pic>
        <p:nvPicPr>
          <p:cNvPr id="10" name="Content Placeholder 9"/>
          <p:cNvPicPr>
            <a:picLocks noGrp="1" noChangeAspect="1"/>
          </p:cNvPicPr>
          <p:nvPr>
            <p:ph sz="quarter" idx="4"/>
          </p:nvPr>
        </p:nvPicPr>
        <p:blipFill>
          <a:blip r:embed="rId2"/>
          <a:stretch>
            <a:fillRect/>
          </a:stretch>
        </p:blipFill>
        <p:spPr>
          <a:xfrm>
            <a:off x="6458788" y="1082371"/>
            <a:ext cx="3316980" cy="1549029"/>
          </a:xfrm>
          <a:prstGeom prst="rect">
            <a:avLst/>
          </a:prstGeom>
        </p:spPr>
      </p:pic>
      <p:pic>
        <p:nvPicPr>
          <p:cNvPr id="11" name="Picture 10"/>
          <p:cNvPicPr>
            <a:picLocks noChangeAspect="1"/>
          </p:cNvPicPr>
          <p:nvPr/>
        </p:nvPicPr>
        <p:blipFill>
          <a:blip r:embed="rId3"/>
          <a:stretch>
            <a:fillRect/>
          </a:stretch>
        </p:blipFill>
        <p:spPr>
          <a:xfrm>
            <a:off x="9157249" y="3166931"/>
            <a:ext cx="2324100" cy="1962150"/>
          </a:xfrm>
          <a:prstGeom prst="rect">
            <a:avLst/>
          </a:prstGeom>
        </p:spPr>
      </p:pic>
      <p:pic>
        <p:nvPicPr>
          <p:cNvPr id="12" name="Picture 11"/>
          <p:cNvPicPr>
            <a:picLocks noChangeAspect="1"/>
          </p:cNvPicPr>
          <p:nvPr/>
        </p:nvPicPr>
        <p:blipFill>
          <a:blip r:embed="rId4"/>
          <a:stretch>
            <a:fillRect/>
          </a:stretch>
        </p:blipFill>
        <p:spPr>
          <a:xfrm>
            <a:off x="6050222" y="5089005"/>
            <a:ext cx="2676525" cy="1704975"/>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0809" y="546840"/>
            <a:ext cx="11214100" cy="535531"/>
          </a:xfrm>
        </p:spPr>
        <p:txBody>
          <a:bodyPr/>
          <a:lstStyle/>
          <a:p>
            <a:r>
              <a:rPr lang="en-US" dirty="0"/>
              <a:t>Propulsion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240809" y="1681163"/>
            <a:ext cx="5960486" cy="4999037"/>
          </a:xfrm>
        </p:spPr>
        <p:txBody>
          <a:bodyPr>
            <a:normAutofit lnSpcReduction="10000"/>
          </a:bodyPr>
          <a:lstStyle/>
          <a:p>
            <a:pPr marL="285750" indent="-285750" algn="just"/>
            <a:r>
              <a:rPr lang="en-US" b="1" dirty="0"/>
              <a:t>Electric </a:t>
            </a:r>
          </a:p>
          <a:p>
            <a:pPr marL="0" indent="0" algn="just">
              <a:buNone/>
            </a:pPr>
            <a:r>
              <a:rPr lang="en-US" dirty="0"/>
              <a:t>It is quieter and perfect for small, light UAVs. However, the range has been limited and the endurance is weak.</a:t>
            </a:r>
          </a:p>
          <a:p>
            <a:pPr marL="0" indent="0" algn="just">
              <a:buNone/>
            </a:pPr>
            <a:endParaRPr lang="en-US" b="1" dirty="0"/>
          </a:p>
          <a:p>
            <a:pPr algn="just"/>
            <a:r>
              <a:rPr lang="en-US" b="1" dirty="0"/>
              <a:t>Gasoline</a:t>
            </a:r>
          </a:p>
          <a:p>
            <a:pPr marL="0" indent="0" algn="just">
              <a:buNone/>
            </a:pPr>
            <a:r>
              <a:rPr lang="en-US" dirty="0"/>
              <a:t>It gives more power and longer flight times but it produces more emission and noises</a:t>
            </a:r>
          </a:p>
          <a:p>
            <a:endParaRPr lang="en-US" b="1" dirty="0"/>
          </a:p>
          <a:p>
            <a:r>
              <a:rPr lang="en-US" b="1" dirty="0"/>
              <a:t>Jet</a:t>
            </a:r>
          </a:p>
          <a:p>
            <a:pPr marL="0" indent="0">
              <a:buNone/>
            </a:pPr>
            <a:r>
              <a:rPr lang="en-US" dirty="0"/>
              <a:t>UAV can travel with high speed at higher altitudes. It also produce loud noise and expensive to operate </a:t>
            </a:r>
          </a:p>
          <a:p>
            <a:pPr marL="0" indent="0">
              <a:buNone/>
            </a:pPr>
            <a:endParaRPr lang="en-US" b="1" dirty="0"/>
          </a:p>
          <a:p>
            <a:r>
              <a:rPr lang="en-US" b="1" dirty="0"/>
              <a:t>Hybrid</a:t>
            </a:r>
          </a:p>
          <a:p>
            <a:pPr marL="0" indent="0">
              <a:buNone/>
            </a:pPr>
            <a:r>
              <a:rPr lang="en-US" dirty="0"/>
              <a:t>It combines of gasoline and electric propulsion system. Although, it is complex and not suitable for small UAVs</a:t>
            </a:r>
          </a:p>
          <a:p>
            <a:pPr marL="0" indent="0">
              <a:buNone/>
            </a:pPr>
            <a:endParaRPr lang="en-US" b="1" dirty="0"/>
          </a:p>
          <a:p>
            <a:pPr marL="0" indent="0">
              <a:buNone/>
            </a:pPr>
            <a:endParaRPr lang="en-US" dirty="0"/>
          </a:p>
        </p:txBody>
      </p:sp>
      <p:pic>
        <p:nvPicPr>
          <p:cNvPr id="11" name="Picture 10"/>
          <p:cNvPicPr>
            <a:picLocks noChangeAspect="1"/>
          </p:cNvPicPr>
          <p:nvPr/>
        </p:nvPicPr>
        <p:blipFill>
          <a:blip r:embed="rId2"/>
          <a:stretch>
            <a:fillRect/>
          </a:stretch>
        </p:blipFill>
        <p:spPr>
          <a:xfrm>
            <a:off x="6613555" y="441859"/>
            <a:ext cx="2324100" cy="1962150"/>
          </a:xfrm>
          <a:prstGeom prst="rect">
            <a:avLst/>
          </a:prstGeom>
        </p:spPr>
      </p:pic>
      <p:pic>
        <p:nvPicPr>
          <p:cNvPr id="12" name="Picture 11"/>
          <p:cNvPicPr>
            <a:picLocks noChangeAspect="1"/>
          </p:cNvPicPr>
          <p:nvPr/>
        </p:nvPicPr>
        <p:blipFill>
          <a:blip r:embed="rId3"/>
          <a:stretch>
            <a:fillRect/>
          </a:stretch>
        </p:blipFill>
        <p:spPr>
          <a:xfrm>
            <a:off x="9466276" y="982119"/>
            <a:ext cx="2194763" cy="1398087"/>
          </a:xfrm>
          <a:prstGeom prst="rect">
            <a:avLst/>
          </a:prstGeom>
        </p:spPr>
      </p:pic>
      <p:sp>
        <p:nvSpPr>
          <p:cNvPr id="3" name="AutoShape 2" descr="AHY3800P Petrol-electric power VTOL uav Large wheelbase 5-10 hours flight  time support load 15K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1028" name="Picture 4" descr="Gas Powered Drone: A Quick Start Guide - JOUA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9049" y="2839288"/>
            <a:ext cx="3162212" cy="177874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Tiny Weapons, Jet Engines in Killer Drone Upgrades | WIR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9" name="Picture 8"/>
          <p:cNvPicPr>
            <a:picLocks noChangeAspect="1"/>
          </p:cNvPicPr>
          <p:nvPr/>
        </p:nvPicPr>
        <p:blipFill>
          <a:blip r:embed="rId5"/>
          <a:stretch>
            <a:fillRect/>
          </a:stretch>
        </p:blipFill>
        <p:spPr>
          <a:xfrm>
            <a:off x="8016384" y="4981575"/>
            <a:ext cx="3438525" cy="1333500"/>
          </a:xfrm>
          <a:prstGeom prst="rect">
            <a:avLst/>
          </a:prstGeom>
        </p:spPr>
      </p:pic>
    </p:spTree>
    <p:extLst>
      <p:ext uri="{BB962C8B-B14F-4D97-AF65-F5344CB8AC3E}">
        <p14:creationId xmlns:p14="http://schemas.microsoft.com/office/powerpoint/2010/main" val="111574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40809" y="546840"/>
            <a:ext cx="11214100" cy="535531"/>
          </a:xfrm>
        </p:spPr>
        <p:txBody>
          <a:bodyPr/>
          <a:lstStyle/>
          <a:p>
            <a:r>
              <a:rPr lang="en-US" dirty="0"/>
              <a:t>Propulsion</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240809" y="1681163"/>
            <a:ext cx="5960486" cy="4999037"/>
          </a:xfrm>
        </p:spPr>
        <p:txBody>
          <a:bodyPr>
            <a:normAutofit lnSpcReduction="10000"/>
          </a:bodyPr>
          <a:lstStyle/>
          <a:p>
            <a:pPr marL="285750" indent="-285750" algn="just"/>
            <a:r>
              <a:rPr lang="en-US" b="1" dirty="0"/>
              <a:t>Electric </a:t>
            </a:r>
          </a:p>
          <a:p>
            <a:pPr marL="0" indent="0" algn="just">
              <a:buNone/>
            </a:pPr>
            <a:r>
              <a:rPr lang="en-US" dirty="0"/>
              <a:t>It is quieter and perfect for small, light UAVs. However, the range has been limited and the endurance is weak.</a:t>
            </a:r>
          </a:p>
          <a:p>
            <a:pPr marL="0" indent="0" algn="just">
              <a:buNone/>
            </a:pPr>
            <a:endParaRPr lang="en-US" b="1" dirty="0"/>
          </a:p>
          <a:p>
            <a:pPr algn="just"/>
            <a:r>
              <a:rPr lang="en-US" b="1" dirty="0"/>
              <a:t>Gasoline</a:t>
            </a:r>
          </a:p>
          <a:p>
            <a:pPr marL="0" indent="0" algn="just">
              <a:buNone/>
            </a:pPr>
            <a:r>
              <a:rPr lang="en-US" dirty="0"/>
              <a:t>It gives more power and longer flight times but it produces more emission and noises</a:t>
            </a:r>
          </a:p>
          <a:p>
            <a:endParaRPr lang="en-US" b="1" dirty="0"/>
          </a:p>
          <a:p>
            <a:r>
              <a:rPr lang="en-US" b="1" dirty="0"/>
              <a:t>Jet</a:t>
            </a:r>
          </a:p>
          <a:p>
            <a:pPr marL="0" indent="0">
              <a:buNone/>
            </a:pPr>
            <a:r>
              <a:rPr lang="en-US" dirty="0"/>
              <a:t>UAV can travel with high speed at higher altitudes. It also produce loud noise and expensive to operate </a:t>
            </a:r>
          </a:p>
          <a:p>
            <a:pPr marL="0" indent="0">
              <a:buNone/>
            </a:pPr>
            <a:endParaRPr lang="en-US" b="1" dirty="0"/>
          </a:p>
          <a:p>
            <a:r>
              <a:rPr lang="en-US" b="1" dirty="0"/>
              <a:t>Hybrid</a:t>
            </a:r>
          </a:p>
          <a:p>
            <a:pPr marL="0" indent="0">
              <a:buNone/>
            </a:pPr>
            <a:r>
              <a:rPr lang="en-US" dirty="0"/>
              <a:t>It combines of gasoline and electric propulsion system. Although, it is complex and not suitable for small UAVs</a:t>
            </a:r>
          </a:p>
          <a:p>
            <a:pPr marL="0" indent="0">
              <a:buNone/>
            </a:pPr>
            <a:endParaRPr lang="en-US" b="1" dirty="0"/>
          </a:p>
          <a:p>
            <a:pPr marL="0" indent="0">
              <a:buNone/>
            </a:pPr>
            <a:endParaRPr lang="en-US" dirty="0"/>
          </a:p>
        </p:txBody>
      </p:sp>
      <p:pic>
        <p:nvPicPr>
          <p:cNvPr id="11" name="Picture 10"/>
          <p:cNvPicPr>
            <a:picLocks noChangeAspect="1"/>
          </p:cNvPicPr>
          <p:nvPr/>
        </p:nvPicPr>
        <p:blipFill>
          <a:blip r:embed="rId2"/>
          <a:stretch>
            <a:fillRect/>
          </a:stretch>
        </p:blipFill>
        <p:spPr>
          <a:xfrm>
            <a:off x="6613555" y="441859"/>
            <a:ext cx="2324100" cy="1962150"/>
          </a:xfrm>
          <a:prstGeom prst="rect">
            <a:avLst/>
          </a:prstGeom>
        </p:spPr>
      </p:pic>
      <p:pic>
        <p:nvPicPr>
          <p:cNvPr id="12" name="Picture 11"/>
          <p:cNvPicPr>
            <a:picLocks noChangeAspect="1"/>
          </p:cNvPicPr>
          <p:nvPr/>
        </p:nvPicPr>
        <p:blipFill>
          <a:blip r:embed="rId3"/>
          <a:stretch>
            <a:fillRect/>
          </a:stretch>
        </p:blipFill>
        <p:spPr>
          <a:xfrm>
            <a:off x="9466276" y="982119"/>
            <a:ext cx="2194763" cy="1398087"/>
          </a:xfrm>
          <a:prstGeom prst="rect">
            <a:avLst/>
          </a:prstGeom>
        </p:spPr>
      </p:pic>
      <p:sp>
        <p:nvSpPr>
          <p:cNvPr id="3" name="AutoShape 2" descr="AHY3800P Petrol-electric power VTOL uav Large wheelbase 5-10 hours flight  time support load 15K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1028" name="Picture 4" descr="Gas Powered Drone: A Quick Start Guide - JOUAV"/>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9049" y="2839288"/>
            <a:ext cx="3162212" cy="177874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6" descr="Tiny Weapons, Jet Engines in Killer Drone Upgrades | WIRE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9" name="Picture 8"/>
          <p:cNvPicPr>
            <a:picLocks noChangeAspect="1"/>
          </p:cNvPicPr>
          <p:nvPr/>
        </p:nvPicPr>
        <p:blipFill>
          <a:blip r:embed="rId5"/>
          <a:stretch>
            <a:fillRect/>
          </a:stretch>
        </p:blipFill>
        <p:spPr>
          <a:xfrm>
            <a:off x="8016384" y="4981575"/>
            <a:ext cx="3438525" cy="1333500"/>
          </a:xfrm>
          <a:prstGeom prst="rect">
            <a:avLst/>
          </a:prstGeom>
        </p:spPr>
      </p:pic>
    </p:spTree>
    <p:extLst>
      <p:ext uri="{BB962C8B-B14F-4D97-AF65-F5344CB8AC3E}">
        <p14:creationId xmlns:p14="http://schemas.microsoft.com/office/powerpoint/2010/main" val="4271809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515</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Tahoma</vt:lpstr>
      <vt:lpstr>Trade Gothic LT Pro</vt:lpstr>
      <vt:lpstr>Trebuchet MS</vt:lpstr>
      <vt:lpstr>Office Theme</vt:lpstr>
      <vt:lpstr>Unmanned Aerial Vehicle (UAV)</vt:lpstr>
      <vt:lpstr>HISTORY </vt:lpstr>
      <vt:lpstr>Airframe Design</vt:lpstr>
      <vt:lpstr>Propulsion</vt:lpstr>
      <vt:lpstr>Propulsion</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2023-04-07T09:22:39Z</dcterms:created>
  <dcterms:modified xsi:type="dcterms:W3CDTF">2023-04-07T19:48:19Z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