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8" r:id="rId5"/>
    <p:sldId id="269" r:id="rId6"/>
    <p:sldId id="257" r:id="rId7"/>
    <p:sldId id="261" r:id="rId8"/>
    <p:sldId id="260" r:id="rId9"/>
    <p:sldId id="262" r:id="rId10"/>
    <p:sldId id="266" r:id="rId11"/>
    <p:sldId id="270" r:id="rId12"/>
    <p:sldId id="271" r:id="rId13"/>
    <p:sldId id="267" r:id="rId14"/>
    <p:sldId id="263" r:id="rId15"/>
    <p:sldId id="264" r:id="rId16"/>
    <p:sldId id="265" r:id="rId17"/>
    <p:sldId id="272" r:id="rId18"/>
    <p:sldId id="273" r:id="rId19"/>
    <p:sldId id="274" r:id="rId20"/>
    <p:sldId id="275" r:id="rId21"/>
    <p:sldId id="276" r:id="rId22"/>
    <p:sldId id="277" r:id="rId23"/>
    <p:sldId id="278" r:id="rId24"/>
    <p:sldId id="282" r:id="rId25"/>
    <p:sldId id="279" r:id="rId26"/>
    <p:sldId id="283" r:id="rId27"/>
    <p:sldId id="280" r:id="rId28"/>
    <p:sldId id="286" r:id="rId29"/>
    <p:sldId id="284" r:id="rId30"/>
    <p:sldId id="287" r:id="rId31"/>
    <p:sldId id="285"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188128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1317308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349418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132928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372947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A66916-27E2-4555-8DAF-E9FCC5BDBF05}" type="datetimeFigureOut">
              <a:rPr lang="en-IN" smtClean="0"/>
              <a:t>27-12-2019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96478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A66916-27E2-4555-8DAF-E9FCC5BDBF05}" type="datetimeFigureOut">
              <a:rPr lang="en-IN" smtClean="0"/>
              <a:t>27-12-2019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27875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A66916-27E2-4555-8DAF-E9FCC5BDBF05}" type="datetimeFigureOut">
              <a:rPr lang="en-IN" smtClean="0"/>
              <a:t>27-12-2019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164056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66916-27E2-4555-8DAF-E9FCC5BDBF05}" type="datetimeFigureOut">
              <a:rPr lang="en-IN" smtClean="0"/>
              <a:t>27-12-2019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38405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A66916-27E2-4555-8DAF-E9FCC5BDBF05}" type="datetimeFigureOut">
              <a:rPr lang="en-IN" smtClean="0"/>
              <a:t>27-12-2019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332772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A66916-27E2-4555-8DAF-E9FCC5BDBF05}" type="datetimeFigureOut">
              <a:rPr lang="en-IN" smtClean="0"/>
              <a:t>27-12-2019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2701785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66916-27E2-4555-8DAF-E9FCC5BDBF05}" type="datetimeFigureOut">
              <a:rPr lang="en-IN" smtClean="0"/>
              <a:t>27-12-2019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2AB17-E3D9-4F84-B04B-D55398ED0869}" type="slidenum">
              <a:rPr lang="en-IN" smtClean="0"/>
              <a:t>‹#›</a:t>
            </a:fld>
            <a:endParaRPr lang="en-IN"/>
          </a:p>
        </p:txBody>
      </p:sp>
    </p:spTree>
    <p:extLst>
      <p:ext uri="{BB962C8B-B14F-4D97-AF65-F5344CB8AC3E}">
        <p14:creationId xmlns:p14="http://schemas.microsoft.com/office/powerpoint/2010/main" val="3101004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earchsoftwarequality.techtarget.com/definition/Unified-Modeling-Language" TargetMode="External"/><Relationship Id="rId2" Type="http://schemas.openxmlformats.org/officeDocument/2006/relationships/hyperlink" Target="https://searchmicroservices.techtarget.com/definition/object" TargetMode="External"/><Relationship Id="rId1" Type="http://schemas.openxmlformats.org/officeDocument/2006/relationships/slideLayout" Target="../slideLayouts/slideLayout2.xml"/><Relationship Id="rId4" Type="http://schemas.openxmlformats.org/officeDocument/2006/relationships/hyperlink" Target="https://searchsoftwarequality.techtarget.com/definition/use-case/"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en.wikipedia.org/wiki/Interface_(object-oriented_programm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Agile Methodology</a:t>
            </a:r>
            <a:endParaRPr lang="en-IN" dirty="0"/>
          </a:p>
        </p:txBody>
      </p:sp>
    </p:spTree>
    <p:extLst>
      <p:ext uri="{BB962C8B-B14F-4D97-AF65-F5344CB8AC3E}">
        <p14:creationId xmlns:p14="http://schemas.microsoft.com/office/powerpoint/2010/main" val="238050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Scrum Methodology</a:t>
            </a:r>
          </a:p>
        </p:txBody>
      </p:sp>
      <p:pic>
        <p:nvPicPr>
          <p:cNvPr id="6146" name="Picture 2" descr="An Introduction to Scr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6038" y="1889633"/>
            <a:ext cx="5166714" cy="452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21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b="1" dirty="0" smtClean="0"/>
              <a:t>product backlog</a:t>
            </a:r>
            <a:endParaRPr lang="en-IN" dirty="0"/>
          </a:p>
        </p:txBody>
      </p:sp>
      <p:sp>
        <p:nvSpPr>
          <p:cNvPr id="3" name="Content Placeholder 2"/>
          <p:cNvSpPr>
            <a:spLocks noGrp="1"/>
          </p:cNvSpPr>
          <p:nvPr>
            <p:ph idx="1"/>
          </p:nvPr>
        </p:nvSpPr>
        <p:spPr/>
        <p:txBody>
          <a:bodyPr/>
          <a:lstStyle/>
          <a:p>
            <a:r>
              <a:rPr lang="en-US" dirty="0"/>
              <a:t>A </a:t>
            </a:r>
            <a:r>
              <a:rPr lang="en-US" b="1" dirty="0"/>
              <a:t>product backlog</a:t>
            </a:r>
            <a:r>
              <a:rPr lang="en-US" dirty="0"/>
              <a:t> is a list of the new features, changes to existing features, bug fixes, infrastructure changes or other activities that a team may deliver in order to achieve a specific outcome. </a:t>
            </a:r>
            <a:endParaRPr lang="en-US" dirty="0" smtClean="0"/>
          </a:p>
          <a:p>
            <a:r>
              <a:rPr lang="en-US" dirty="0" smtClean="0"/>
              <a:t>The</a:t>
            </a:r>
            <a:r>
              <a:rPr lang="en-US" dirty="0"/>
              <a:t> </a:t>
            </a:r>
            <a:r>
              <a:rPr lang="en-US" b="1" dirty="0"/>
              <a:t>product backlog</a:t>
            </a:r>
            <a:r>
              <a:rPr lang="en-US" dirty="0"/>
              <a:t> is the single authoritative source for things that a team works on.</a:t>
            </a:r>
            <a:endParaRPr lang="en-IN" dirty="0"/>
          </a:p>
        </p:txBody>
      </p:sp>
    </p:spTree>
    <p:extLst>
      <p:ext uri="{BB962C8B-B14F-4D97-AF65-F5344CB8AC3E}">
        <p14:creationId xmlns:p14="http://schemas.microsoft.com/office/powerpoint/2010/main" val="207018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Backlog</a:t>
            </a:r>
            <a:endParaRPr lang="en-IN" dirty="0"/>
          </a:p>
        </p:txBody>
      </p:sp>
      <p:sp>
        <p:nvSpPr>
          <p:cNvPr id="3" name="Content Placeholder 2"/>
          <p:cNvSpPr>
            <a:spLocks noGrp="1"/>
          </p:cNvSpPr>
          <p:nvPr>
            <p:ph idx="1"/>
          </p:nvPr>
        </p:nvSpPr>
        <p:spPr/>
        <p:txBody>
          <a:bodyPr/>
          <a:lstStyle/>
          <a:p>
            <a:r>
              <a:rPr lang="en-US" dirty="0"/>
              <a:t>The </a:t>
            </a:r>
            <a:r>
              <a:rPr lang="en-US" b="1" dirty="0"/>
              <a:t>sprint backlog</a:t>
            </a:r>
            <a:r>
              <a:rPr lang="en-US" dirty="0"/>
              <a:t> is a list of tasks identified by the </a:t>
            </a:r>
            <a:r>
              <a:rPr lang="en-US" b="1" dirty="0"/>
              <a:t>Scrum</a:t>
            </a:r>
            <a:r>
              <a:rPr lang="en-US" dirty="0"/>
              <a:t> team to be completed during the </a:t>
            </a:r>
            <a:r>
              <a:rPr lang="en-US" b="1" dirty="0"/>
              <a:t>Scrum sprint</a:t>
            </a:r>
            <a:r>
              <a:rPr lang="en-US" dirty="0"/>
              <a:t>. </a:t>
            </a:r>
            <a:endParaRPr lang="en-US" dirty="0" smtClean="0"/>
          </a:p>
          <a:p>
            <a:r>
              <a:rPr lang="en-US" dirty="0" smtClean="0"/>
              <a:t>During </a:t>
            </a:r>
            <a:r>
              <a:rPr lang="en-US" dirty="0"/>
              <a:t>the </a:t>
            </a:r>
            <a:r>
              <a:rPr lang="en-US" b="1" dirty="0"/>
              <a:t>sprint</a:t>
            </a:r>
            <a:r>
              <a:rPr lang="en-US" dirty="0"/>
              <a:t> planning meeting, the team selects some number of product </a:t>
            </a:r>
            <a:r>
              <a:rPr lang="en-US" b="1" dirty="0"/>
              <a:t>backlog</a:t>
            </a:r>
            <a:r>
              <a:rPr lang="en-US" dirty="0"/>
              <a:t> items, usually in the form of user stories, and identifies the tasks necessary to complete each user story.</a:t>
            </a:r>
            <a:endParaRPr lang="en-IN" dirty="0"/>
          </a:p>
        </p:txBody>
      </p:sp>
    </p:spTree>
    <p:extLst>
      <p:ext uri="{BB962C8B-B14F-4D97-AF65-F5344CB8AC3E}">
        <p14:creationId xmlns:p14="http://schemas.microsoft.com/office/powerpoint/2010/main" val="353267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Scrum</a:t>
            </a:r>
            <a:endParaRPr lang="en-IN" dirty="0"/>
          </a:p>
        </p:txBody>
      </p:sp>
      <p:sp>
        <p:nvSpPr>
          <p:cNvPr id="3" name="Content Placeholder 2"/>
          <p:cNvSpPr>
            <a:spLocks noGrp="1"/>
          </p:cNvSpPr>
          <p:nvPr>
            <p:ph idx="1"/>
          </p:nvPr>
        </p:nvSpPr>
        <p:spPr/>
        <p:txBody>
          <a:bodyPr/>
          <a:lstStyle/>
          <a:p>
            <a:r>
              <a:rPr lang="en-US" b="1" dirty="0"/>
              <a:t>Daily Scrum:</a:t>
            </a:r>
            <a:r>
              <a:rPr lang="en-US" dirty="0"/>
              <a:t> Daily scrum is the meeting where team members meet every day on a scheduled time to share updates to scrum master on the following things:</a:t>
            </a:r>
          </a:p>
          <a:p>
            <a:r>
              <a:rPr lang="en-US" dirty="0"/>
              <a:t>What did they do in their tasks since last meeting?</a:t>
            </a:r>
          </a:p>
          <a:p>
            <a:r>
              <a:rPr lang="en-US" dirty="0"/>
              <a:t>What are they planning to do before next daily scrum meeting?</a:t>
            </a:r>
          </a:p>
          <a:p>
            <a:r>
              <a:rPr lang="en-US" dirty="0"/>
              <a:t>Is there anything that is preventing them to do what they planned?</a:t>
            </a:r>
          </a:p>
          <a:p>
            <a:pPr lvl="1"/>
            <a:r>
              <a:rPr lang="en-US" b="1" i="1" dirty="0"/>
              <a:t>Note:</a:t>
            </a:r>
            <a:r>
              <a:rPr lang="en-US" i="1" dirty="0"/>
              <a:t> Duration of this meeting is very short (15-20 minutes).</a:t>
            </a:r>
            <a:endParaRPr lang="en-US" dirty="0"/>
          </a:p>
          <a:p>
            <a:endParaRPr lang="en-IN" dirty="0"/>
          </a:p>
        </p:txBody>
      </p:sp>
    </p:spTree>
    <p:extLst>
      <p:ext uri="{BB962C8B-B14F-4D97-AF65-F5344CB8AC3E}">
        <p14:creationId xmlns:p14="http://schemas.microsoft.com/office/powerpoint/2010/main" val="67424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Roles of people in Scrum</a:t>
            </a:r>
            <a:endParaRPr lang="en-IN" dirty="0"/>
          </a:p>
        </p:txBody>
      </p:sp>
      <p:sp>
        <p:nvSpPr>
          <p:cNvPr id="3" name="Content Placeholder 2"/>
          <p:cNvSpPr>
            <a:spLocks noGrp="1"/>
          </p:cNvSpPr>
          <p:nvPr>
            <p:ph idx="1"/>
          </p:nvPr>
        </p:nvSpPr>
        <p:spPr/>
        <p:txBody>
          <a:bodyPr/>
          <a:lstStyle/>
          <a:p>
            <a:r>
              <a:rPr lang="en-US" b="1" dirty="0"/>
              <a:t>Product Owner:</a:t>
            </a:r>
            <a:r>
              <a:rPr lang="en-US" dirty="0"/>
              <a:t> Product owner represents the voice of the customer from a business perspective and creates a prioritized wish list of the user stories called a product backlog. </a:t>
            </a:r>
            <a:endParaRPr lang="en-US" dirty="0" smtClean="0"/>
          </a:p>
          <a:p>
            <a:r>
              <a:rPr lang="en-US" dirty="0" smtClean="0"/>
              <a:t>Product </a:t>
            </a:r>
            <a:r>
              <a:rPr lang="en-US" dirty="0"/>
              <a:t>owner administers a product backlog – a current “To Do” list where all the functional specifications for a product are listed within the user story as acceptance criteria according to business perspective. So, we can also denote Product Owner as ‘Customer’.</a:t>
            </a:r>
            <a:endParaRPr lang="en-IN" dirty="0"/>
          </a:p>
        </p:txBody>
      </p:sp>
    </p:spTree>
    <p:extLst>
      <p:ext uri="{BB962C8B-B14F-4D97-AF65-F5344CB8AC3E}">
        <p14:creationId xmlns:p14="http://schemas.microsoft.com/office/powerpoint/2010/main" val="422215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Roles of people in Scrum</a:t>
            </a:r>
            <a:endParaRPr lang="en-IN" dirty="0"/>
          </a:p>
        </p:txBody>
      </p:sp>
      <p:sp>
        <p:nvSpPr>
          <p:cNvPr id="3" name="Content Placeholder 2"/>
          <p:cNvSpPr>
            <a:spLocks noGrp="1"/>
          </p:cNvSpPr>
          <p:nvPr>
            <p:ph idx="1"/>
          </p:nvPr>
        </p:nvSpPr>
        <p:spPr/>
        <p:txBody>
          <a:bodyPr/>
          <a:lstStyle/>
          <a:p>
            <a:r>
              <a:rPr lang="en-US" b="1" dirty="0"/>
              <a:t>Scrum Master:</a:t>
            </a:r>
            <a:r>
              <a:rPr lang="en-US" dirty="0"/>
              <a:t> The responsibility of scrum master is to arrange different meetings so that team members can meet with each other for different perspectives with the sprint tasks. Scrum master always aims at providing the team with the best possible circumstances for realizing the goals fixed for the sprint. He ensures that every team member has an appropriate task to do. We can call him coach of the team.</a:t>
            </a:r>
            <a:endParaRPr lang="en-IN" dirty="0"/>
          </a:p>
        </p:txBody>
      </p:sp>
    </p:spTree>
    <p:extLst>
      <p:ext uri="{BB962C8B-B14F-4D97-AF65-F5344CB8AC3E}">
        <p14:creationId xmlns:p14="http://schemas.microsoft.com/office/powerpoint/2010/main" val="215583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Roles of people in Scrum</a:t>
            </a:r>
            <a:endParaRPr lang="en-IN" dirty="0"/>
          </a:p>
        </p:txBody>
      </p:sp>
      <p:sp>
        <p:nvSpPr>
          <p:cNvPr id="3" name="Content Placeholder 2"/>
          <p:cNvSpPr>
            <a:spLocks noGrp="1"/>
          </p:cNvSpPr>
          <p:nvPr>
            <p:ph idx="1"/>
          </p:nvPr>
        </p:nvSpPr>
        <p:spPr/>
        <p:txBody>
          <a:bodyPr/>
          <a:lstStyle/>
          <a:p>
            <a:r>
              <a:rPr lang="en-US" b="1" dirty="0"/>
              <a:t>The Scrum Team Members:</a:t>
            </a:r>
            <a:r>
              <a:rPr lang="en-US" dirty="0"/>
              <a:t> Team members work on actual sub tasks/ bugs assigned to them. They resolve the sub tasks to make them “Done” and share their updates to scrum master.</a:t>
            </a:r>
            <a:endParaRPr lang="en-IN" dirty="0"/>
          </a:p>
        </p:txBody>
      </p:sp>
    </p:spTree>
    <p:extLst>
      <p:ext uri="{BB962C8B-B14F-4D97-AF65-F5344CB8AC3E}">
        <p14:creationId xmlns:p14="http://schemas.microsoft.com/office/powerpoint/2010/main" val="3596412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UML</a:t>
            </a:r>
            <a:endParaRPr lang="en-IN" dirty="0"/>
          </a:p>
        </p:txBody>
      </p:sp>
      <p:sp>
        <p:nvSpPr>
          <p:cNvPr id="3" name="Content Placeholder 2"/>
          <p:cNvSpPr>
            <a:spLocks noGrp="1"/>
          </p:cNvSpPr>
          <p:nvPr>
            <p:ph idx="1"/>
          </p:nvPr>
        </p:nvSpPr>
        <p:spPr/>
        <p:txBody>
          <a:bodyPr/>
          <a:lstStyle/>
          <a:p>
            <a:r>
              <a:rPr lang="en-US" dirty="0"/>
              <a:t>UML stands for </a:t>
            </a:r>
            <a:r>
              <a:rPr lang="en-US" b="1" dirty="0"/>
              <a:t>U</a:t>
            </a:r>
            <a:r>
              <a:rPr lang="en-US" dirty="0"/>
              <a:t>nified </a:t>
            </a:r>
            <a:r>
              <a:rPr lang="en-US" b="1" dirty="0"/>
              <a:t>M</a:t>
            </a:r>
            <a:r>
              <a:rPr lang="en-US" dirty="0"/>
              <a:t>odeling </a:t>
            </a:r>
            <a:r>
              <a:rPr lang="en-US" b="1" dirty="0"/>
              <a:t>L</a:t>
            </a:r>
            <a:r>
              <a:rPr lang="en-US" dirty="0"/>
              <a:t>anguage. </a:t>
            </a:r>
            <a:endParaRPr lang="en-US" dirty="0" smtClean="0"/>
          </a:p>
          <a:p>
            <a:r>
              <a:rPr lang="en-US" dirty="0" smtClean="0"/>
              <a:t>It’s </a:t>
            </a:r>
            <a:r>
              <a:rPr lang="en-US" dirty="0"/>
              <a:t>a rich language to model software solutions, application structures, system behavior and business processes. </a:t>
            </a:r>
            <a:endParaRPr lang="en-IN" dirty="0"/>
          </a:p>
        </p:txBody>
      </p:sp>
    </p:spTree>
    <p:extLst>
      <p:ext uri="{BB962C8B-B14F-4D97-AF65-F5344CB8AC3E}">
        <p14:creationId xmlns:p14="http://schemas.microsoft.com/office/powerpoint/2010/main" val="1025421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IN" dirty="0"/>
          </a:p>
        </p:txBody>
      </p:sp>
      <p:sp>
        <p:nvSpPr>
          <p:cNvPr id="3" name="Content Placeholder 2"/>
          <p:cNvSpPr>
            <a:spLocks noGrp="1"/>
          </p:cNvSpPr>
          <p:nvPr>
            <p:ph idx="1"/>
          </p:nvPr>
        </p:nvSpPr>
        <p:spPr/>
        <p:txBody>
          <a:bodyPr/>
          <a:lstStyle/>
          <a:p>
            <a:r>
              <a:rPr lang="en-US" dirty="0"/>
              <a:t> Use case diagrams give a graphic overview of the actors involved in a system, different functions needed by those actors and how these different functions interact.</a:t>
            </a:r>
            <a:endParaRPr lang="en-IN" dirty="0"/>
          </a:p>
        </p:txBody>
      </p:sp>
    </p:spTree>
    <p:extLst>
      <p:ext uri="{BB962C8B-B14F-4D97-AF65-F5344CB8AC3E}">
        <p14:creationId xmlns:p14="http://schemas.microsoft.com/office/powerpoint/2010/main" val="1167418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Use case diagram drawing using Create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142" y="386778"/>
            <a:ext cx="8238617" cy="635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1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Agile</a:t>
            </a:r>
            <a:endParaRPr lang="en-IN" dirty="0"/>
          </a:p>
        </p:txBody>
      </p:sp>
      <p:sp>
        <p:nvSpPr>
          <p:cNvPr id="3" name="Content Placeholder 2"/>
          <p:cNvSpPr>
            <a:spLocks noGrp="1"/>
          </p:cNvSpPr>
          <p:nvPr>
            <p:ph idx="1"/>
          </p:nvPr>
        </p:nvSpPr>
        <p:spPr/>
        <p:txBody>
          <a:bodyPr/>
          <a:lstStyle/>
          <a:p>
            <a:r>
              <a:rPr lang="en-US" dirty="0"/>
              <a:t>Agile is a </a:t>
            </a:r>
            <a:endParaRPr lang="en-US" dirty="0" smtClean="0"/>
          </a:p>
          <a:p>
            <a:pPr lvl="1"/>
            <a:r>
              <a:rPr lang="en-US" dirty="0" smtClean="0"/>
              <a:t>set </a:t>
            </a:r>
            <a:r>
              <a:rPr lang="en-US" dirty="0"/>
              <a:t>of principles that encourage flexibility, </a:t>
            </a:r>
            <a:endParaRPr lang="en-US" dirty="0" smtClean="0"/>
          </a:p>
          <a:p>
            <a:pPr lvl="1"/>
            <a:r>
              <a:rPr lang="en-US" dirty="0" smtClean="0"/>
              <a:t>adaptability</a:t>
            </a:r>
            <a:r>
              <a:rPr lang="en-US" dirty="0"/>
              <a:t>, </a:t>
            </a:r>
            <a:endParaRPr lang="en-US" dirty="0" smtClean="0"/>
          </a:p>
          <a:p>
            <a:pPr lvl="1"/>
            <a:r>
              <a:rPr lang="en-US" dirty="0" smtClean="0"/>
              <a:t>communication </a:t>
            </a:r>
            <a:r>
              <a:rPr lang="en-US" dirty="0"/>
              <a:t>and </a:t>
            </a:r>
            <a:endParaRPr lang="en-US" dirty="0" smtClean="0"/>
          </a:p>
          <a:p>
            <a:pPr lvl="1"/>
            <a:r>
              <a:rPr lang="en-US" dirty="0" smtClean="0"/>
              <a:t>working </a:t>
            </a:r>
            <a:r>
              <a:rPr lang="en-US" dirty="0"/>
              <a:t>software over plans and processes</a:t>
            </a:r>
            <a:r>
              <a:rPr lang="en-US" dirty="0" smtClean="0"/>
              <a:t>.</a:t>
            </a:r>
          </a:p>
          <a:p>
            <a:pPr lvl="1"/>
            <a:endParaRPr lang="en-US" dirty="0"/>
          </a:p>
          <a:p>
            <a:pPr lvl="1"/>
            <a:r>
              <a:rPr lang="en-US" b="1" i="1" dirty="0"/>
              <a:t>Agile is a software development approach where a self-sufficient and cross-functional team works on making continuous deliveries through iterations and evolves throughout the process by gathering feedback from the end users.</a:t>
            </a:r>
            <a:endParaRPr lang="en-IN" dirty="0"/>
          </a:p>
        </p:txBody>
      </p:sp>
    </p:spTree>
    <p:extLst>
      <p:ext uri="{BB962C8B-B14F-4D97-AF65-F5344CB8AC3E}">
        <p14:creationId xmlns:p14="http://schemas.microsoft.com/office/powerpoint/2010/main" val="1441937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sp>
        <p:nvSpPr>
          <p:cNvPr id="3" name="Content Placeholder 2"/>
          <p:cNvSpPr>
            <a:spLocks noGrp="1"/>
          </p:cNvSpPr>
          <p:nvPr>
            <p:ph idx="1"/>
          </p:nvPr>
        </p:nvSpPr>
        <p:spPr/>
        <p:txBody>
          <a:bodyPr/>
          <a:lstStyle/>
          <a:p>
            <a:r>
              <a:rPr lang="en-US" dirty="0"/>
              <a:t>Class diagrams are the main building block of any object-oriented solution. It shows the classes in a system, attributes, and operations of each class and the relationship between each class.</a:t>
            </a:r>
            <a:endParaRPr lang="en-IN" dirty="0"/>
          </a:p>
        </p:txBody>
      </p:sp>
    </p:spTree>
    <p:extLst>
      <p:ext uri="{BB962C8B-B14F-4D97-AF65-F5344CB8AC3E}">
        <p14:creationId xmlns:p14="http://schemas.microsoft.com/office/powerpoint/2010/main" val="324077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lass diagram, the most popular UML diagram ty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62" y="539496"/>
            <a:ext cx="9985121" cy="649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158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Diagram</a:t>
            </a:r>
            <a:endParaRPr lang="en-IN" dirty="0"/>
          </a:p>
        </p:txBody>
      </p:sp>
      <p:sp>
        <p:nvSpPr>
          <p:cNvPr id="3" name="Content Placeholder 2"/>
          <p:cNvSpPr>
            <a:spLocks noGrp="1"/>
          </p:cNvSpPr>
          <p:nvPr>
            <p:ph idx="1"/>
          </p:nvPr>
        </p:nvSpPr>
        <p:spPr/>
        <p:txBody>
          <a:bodyPr/>
          <a:lstStyle/>
          <a:p>
            <a:r>
              <a:rPr lang="en-US" dirty="0"/>
              <a:t>Object Diagrams, sometimes referred to as Instance diagrams are very similar to class diagrams. Like class diagrams, they also show the relationship between objects but they use real-world examples.</a:t>
            </a:r>
            <a:endParaRPr lang="en-IN" dirty="0"/>
          </a:p>
        </p:txBody>
      </p:sp>
    </p:spTree>
    <p:extLst>
      <p:ext uri="{BB962C8B-B14F-4D97-AF65-F5344CB8AC3E}">
        <p14:creationId xmlns:p14="http://schemas.microsoft.com/office/powerpoint/2010/main" val="930800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Object diagram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54" y="647700"/>
            <a:ext cx="11365865" cy="603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084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IN" dirty="0"/>
          </a:p>
        </p:txBody>
      </p:sp>
      <p:sp>
        <p:nvSpPr>
          <p:cNvPr id="3" name="Content Placeholder 2"/>
          <p:cNvSpPr>
            <a:spLocks noGrp="1"/>
          </p:cNvSpPr>
          <p:nvPr>
            <p:ph idx="1"/>
          </p:nvPr>
        </p:nvSpPr>
        <p:spPr/>
        <p:txBody>
          <a:bodyPr/>
          <a:lstStyle/>
          <a:p>
            <a:r>
              <a:rPr lang="en-US" dirty="0"/>
              <a:t>Sequence diagrams in UML show how objects interact with each other and the order those interactions occur. It’s important to note that they show the interactions for a particular scenario. The processes are represented vertically and interactions are shown as arrows. </a:t>
            </a:r>
            <a:endParaRPr lang="en-IN" dirty="0"/>
          </a:p>
        </p:txBody>
      </p:sp>
    </p:spTree>
    <p:extLst>
      <p:ext uri="{BB962C8B-B14F-4D97-AF65-F5344CB8AC3E}">
        <p14:creationId xmlns:p14="http://schemas.microsoft.com/office/powerpoint/2010/main" val="1999613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equence diagram drawn using Create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311" y="797583"/>
            <a:ext cx="7114033" cy="571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056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diagrams</a:t>
            </a:r>
            <a:endParaRPr lang="en-IN" dirty="0"/>
          </a:p>
        </p:txBody>
      </p:sp>
      <p:sp>
        <p:nvSpPr>
          <p:cNvPr id="3" name="Content Placeholder 2"/>
          <p:cNvSpPr>
            <a:spLocks noGrp="1"/>
          </p:cNvSpPr>
          <p:nvPr>
            <p:ph idx="1"/>
          </p:nvPr>
        </p:nvSpPr>
        <p:spPr/>
        <p:txBody>
          <a:bodyPr/>
          <a:lstStyle/>
          <a:p>
            <a:r>
              <a:rPr lang="en-US" dirty="0"/>
              <a:t>State machine diagrams are similar to activity diagrams, although notations and usage change a bit. They are sometimes known as state diagrams or state chart diagrams as well</a:t>
            </a:r>
            <a:endParaRPr lang="en-IN" dirty="0"/>
          </a:p>
        </p:txBody>
      </p:sp>
    </p:spTree>
    <p:extLst>
      <p:ext uri="{BB962C8B-B14F-4D97-AF65-F5344CB8AC3E}">
        <p14:creationId xmlns:p14="http://schemas.microsoft.com/office/powerpoint/2010/main" val="2783295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State machin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399" y="878459"/>
            <a:ext cx="7343775"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236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collaboration diagram</a:t>
            </a:r>
            <a:endParaRPr lang="en-IN" dirty="0"/>
          </a:p>
        </p:txBody>
      </p:sp>
      <p:sp>
        <p:nvSpPr>
          <p:cNvPr id="3" name="Content Placeholder 2"/>
          <p:cNvSpPr>
            <a:spLocks noGrp="1"/>
          </p:cNvSpPr>
          <p:nvPr>
            <p:ph idx="1"/>
          </p:nvPr>
        </p:nvSpPr>
        <p:spPr/>
        <p:txBody>
          <a:bodyPr/>
          <a:lstStyle/>
          <a:p>
            <a:r>
              <a:rPr lang="en-US" dirty="0"/>
              <a:t>A collaboration diagram, also known as a communication diagram, is an illustration of the relationships and interactions among software </a:t>
            </a:r>
            <a:r>
              <a:rPr lang="en-US" u="sng" dirty="0">
                <a:hlinkClick r:id="rId2"/>
              </a:rPr>
              <a:t>objects</a:t>
            </a:r>
            <a:r>
              <a:rPr lang="en-US" dirty="0"/>
              <a:t> in the Unified Modeling Language (</a:t>
            </a:r>
            <a:r>
              <a:rPr lang="en-US" u="sng" dirty="0">
                <a:hlinkClick r:id="rId3"/>
              </a:rPr>
              <a:t>UML</a:t>
            </a:r>
            <a:r>
              <a:rPr lang="en-US" dirty="0"/>
              <a:t>). These diagrams can be used to portray the dynamic behavior of a particular </a:t>
            </a:r>
            <a:r>
              <a:rPr lang="en-US" u="sng" dirty="0">
                <a:hlinkClick r:id="rId4"/>
              </a:rPr>
              <a:t>use case</a:t>
            </a:r>
            <a:r>
              <a:rPr lang="en-US" dirty="0"/>
              <a:t> and define the role of each object.</a:t>
            </a:r>
            <a:endParaRPr lang="en-IN" dirty="0"/>
          </a:p>
        </p:txBody>
      </p:sp>
    </p:spTree>
    <p:extLst>
      <p:ext uri="{BB962C8B-B14F-4D97-AF65-F5344CB8AC3E}">
        <p14:creationId xmlns:p14="http://schemas.microsoft.com/office/powerpoint/2010/main" val="195686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cdn.ttgtmedia.com/rms/onlineimages/whatis-collaboration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465" y="324588"/>
            <a:ext cx="8530070" cy="635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98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Cross-functional teams</a:t>
            </a:r>
            <a:endParaRPr lang="en-IN" dirty="0"/>
          </a:p>
        </p:txBody>
      </p:sp>
      <p:sp>
        <p:nvSpPr>
          <p:cNvPr id="3" name="Content Placeholder 2"/>
          <p:cNvSpPr>
            <a:spLocks noGrp="1"/>
          </p:cNvSpPr>
          <p:nvPr>
            <p:ph idx="1"/>
          </p:nvPr>
        </p:nvSpPr>
        <p:spPr/>
        <p:txBody>
          <a:bodyPr/>
          <a:lstStyle/>
          <a:p>
            <a:r>
              <a:rPr lang="en-US" dirty="0"/>
              <a:t>A cross-functional team is </a:t>
            </a:r>
            <a:endParaRPr lang="en-US" dirty="0" smtClean="0"/>
          </a:p>
          <a:p>
            <a:r>
              <a:rPr lang="en-US" dirty="0" smtClean="0"/>
              <a:t>a </a:t>
            </a:r>
            <a:r>
              <a:rPr lang="en-US" dirty="0"/>
              <a:t>group of people with different functional expertise working toward a common goal. </a:t>
            </a:r>
            <a:endParaRPr lang="en-US" dirty="0" smtClean="0"/>
          </a:p>
          <a:p>
            <a:r>
              <a:rPr lang="en-US" dirty="0" smtClean="0"/>
              <a:t>It </a:t>
            </a:r>
            <a:r>
              <a:rPr lang="en-US" dirty="0"/>
              <a:t>may include people from </a:t>
            </a:r>
            <a:r>
              <a:rPr lang="en-US" b="1" dirty="0"/>
              <a:t>finance</a:t>
            </a:r>
            <a:r>
              <a:rPr lang="en-US" dirty="0"/>
              <a:t>, </a:t>
            </a:r>
            <a:r>
              <a:rPr lang="en-US" b="1" dirty="0"/>
              <a:t>marketing</a:t>
            </a:r>
            <a:r>
              <a:rPr lang="en-US" dirty="0"/>
              <a:t>, operations, and human resources departments. </a:t>
            </a:r>
            <a:endParaRPr lang="en-US" dirty="0" smtClean="0"/>
          </a:p>
          <a:p>
            <a:r>
              <a:rPr lang="en-US" dirty="0" smtClean="0"/>
              <a:t>Typically</a:t>
            </a:r>
            <a:r>
              <a:rPr lang="en-US" dirty="0"/>
              <a:t>, it includes employees from all levels of an organization</a:t>
            </a:r>
            <a:endParaRPr lang="en-IN" dirty="0"/>
          </a:p>
        </p:txBody>
      </p:sp>
    </p:spTree>
    <p:extLst>
      <p:ext uri="{BB962C8B-B14F-4D97-AF65-F5344CB8AC3E}">
        <p14:creationId xmlns:p14="http://schemas.microsoft.com/office/powerpoint/2010/main" val="3352134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component diagram</a:t>
            </a:r>
            <a:endParaRPr lang="en-IN" dirty="0"/>
          </a:p>
        </p:txBody>
      </p:sp>
      <p:sp>
        <p:nvSpPr>
          <p:cNvPr id="3" name="Content Placeholder 2"/>
          <p:cNvSpPr>
            <a:spLocks noGrp="1"/>
          </p:cNvSpPr>
          <p:nvPr>
            <p:ph idx="1"/>
          </p:nvPr>
        </p:nvSpPr>
        <p:spPr/>
        <p:txBody>
          <a:bodyPr/>
          <a:lstStyle/>
          <a:p>
            <a:r>
              <a:rPr lang="en-US" dirty="0"/>
              <a:t>A component diagram displays the structural relationship of components of a software system</a:t>
            </a:r>
            <a:r>
              <a:rPr lang="en-US" dirty="0" smtClean="0"/>
              <a:t>.</a:t>
            </a:r>
          </a:p>
          <a:p>
            <a:r>
              <a:rPr lang="en-US" dirty="0" smtClean="0"/>
              <a:t>These </a:t>
            </a:r>
            <a:r>
              <a:rPr lang="en-US" dirty="0"/>
              <a:t>are mostly used when working with complex systems with many components. Components communicate with each other using </a:t>
            </a:r>
            <a:r>
              <a:rPr lang="en-US" dirty="0">
                <a:hlinkClick r:id="rId2" tooltip="Interface in Object Oriented Programming"/>
              </a:rPr>
              <a:t>interfaces</a:t>
            </a:r>
            <a:r>
              <a:rPr lang="en-US" dirty="0"/>
              <a:t>. The interfaces are linked using connectors. </a:t>
            </a:r>
            <a:endParaRPr lang="en-IN" dirty="0"/>
          </a:p>
        </p:txBody>
      </p:sp>
    </p:spTree>
    <p:extLst>
      <p:ext uri="{BB962C8B-B14F-4D97-AF65-F5344CB8AC3E}">
        <p14:creationId xmlns:p14="http://schemas.microsoft.com/office/powerpoint/2010/main" val="3107277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omponent diagram template with explan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702" y="673036"/>
            <a:ext cx="8887841" cy="572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436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b="1" dirty="0" smtClean="0"/>
              <a:t>data</a:t>
            </a:r>
            <a:r>
              <a:rPr lang="en-US" dirty="0" smtClean="0"/>
              <a:t>-</a:t>
            </a:r>
            <a:r>
              <a:rPr lang="en-US" b="1" dirty="0" smtClean="0"/>
              <a:t>flow diagram</a:t>
            </a:r>
            <a:endParaRPr lang="en-IN" dirty="0"/>
          </a:p>
        </p:txBody>
      </p:sp>
      <p:sp>
        <p:nvSpPr>
          <p:cNvPr id="3" name="Content Placeholder 2"/>
          <p:cNvSpPr>
            <a:spLocks noGrp="1"/>
          </p:cNvSpPr>
          <p:nvPr>
            <p:ph idx="1"/>
          </p:nvPr>
        </p:nvSpPr>
        <p:spPr/>
        <p:txBody>
          <a:bodyPr/>
          <a:lstStyle/>
          <a:p>
            <a:r>
              <a:rPr lang="en-US" dirty="0"/>
              <a:t>A </a:t>
            </a:r>
            <a:r>
              <a:rPr lang="en-US" b="1" dirty="0"/>
              <a:t>data</a:t>
            </a:r>
            <a:r>
              <a:rPr lang="en-US" dirty="0"/>
              <a:t>-</a:t>
            </a:r>
            <a:r>
              <a:rPr lang="en-US" b="1" dirty="0"/>
              <a:t>flow diagram</a:t>
            </a:r>
            <a:r>
              <a:rPr lang="en-US" dirty="0"/>
              <a:t> (DFD) is a way of representing a </a:t>
            </a:r>
            <a:r>
              <a:rPr lang="en-US" b="1" dirty="0"/>
              <a:t>flow</a:t>
            </a:r>
            <a:r>
              <a:rPr lang="en-US" dirty="0"/>
              <a:t> of a </a:t>
            </a:r>
            <a:r>
              <a:rPr lang="en-US" b="1" dirty="0"/>
              <a:t>data</a:t>
            </a:r>
            <a:r>
              <a:rPr lang="en-US" dirty="0"/>
              <a:t> of a process or a system (usually an information system). The DFD also provides information about the outputs and inputs of each entity and the process itself. A </a:t>
            </a:r>
            <a:r>
              <a:rPr lang="en-US" b="1" dirty="0"/>
              <a:t>data</a:t>
            </a:r>
            <a:r>
              <a:rPr lang="en-US" dirty="0"/>
              <a:t>-</a:t>
            </a:r>
            <a:r>
              <a:rPr lang="en-US" b="1" dirty="0"/>
              <a:t>flow diagram</a:t>
            </a:r>
            <a:r>
              <a:rPr lang="en-US" dirty="0"/>
              <a:t> has no control </a:t>
            </a:r>
            <a:r>
              <a:rPr lang="en-US" b="1" dirty="0"/>
              <a:t>flow</a:t>
            </a:r>
            <a:r>
              <a:rPr lang="en-US" dirty="0"/>
              <a:t>, there are no decision rules and no loops</a:t>
            </a:r>
            <a:r>
              <a:rPr lang="en-US" dirty="0" smtClean="0"/>
              <a:t>.</a:t>
            </a:r>
          </a:p>
          <a:p>
            <a:endParaRPr lang="en-US" dirty="0"/>
          </a:p>
          <a:p>
            <a:endParaRPr lang="en-IN" dirty="0"/>
          </a:p>
        </p:txBody>
      </p:sp>
      <p:pic>
        <p:nvPicPr>
          <p:cNvPr id="4" name="Picture 2" descr="Data flow diagram with data storage, data flows, function and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526" y="4833810"/>
            <a:ext cx="7900289" cy="1272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94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Stories</a:t>
            </a:r>
            <a:endParaRPr lang="en-IN" dirty="0"/>
          </a:p>
        </p:txBody>
      </p:sp>
      <p:sp>
        <p:nvSpPr>
          <p:cNvPr id="3" name="Content Placeholder 2"/>
          <p:cNvSpPr>
            <a:spLocks noGrp="1"/>
          </p:cNvSpPr>
          <p:nvPr>
            <p:ph idx="1"/>
          </p:nvPr>
        </p:nvSpPr>
        <p:spPr/>
        <p:txBody>
          <a:bodyPr/>
          <a:lstStyle/>
          <a:p>
            <a:r>
              <a:rPr lang="en-US" dirty="0"/>
              <a:t>A key component of agile software development is putting people first, and user-stories put actual end users at the center of the conversation. Stories use non-technical language to provide context for the development team and their efforts. After reading a user story, the team knows why they are building what they're building and what value it </a:t>
            </a:r>
            <a:r>
              <a:rPr lang="en-US" dirty="0" smtClean="0"/>
              <a:t>creates</a:t>
            </a:r>
            <a:r>
              <a:rPr lang="en-US" dirty="0"/>
              <a:t>. </a:t>
            </a:r>
            <a:endParaRPr lang="en-US" dirty="0" smtClean="0"/>
          </a:p>
          <a:p>
            <a:r>
              <a:rPr lang="en-US" dirty="0"/>
              <a:t>A user story is the smallest unit of work in an agile framework. It’s an end goal, not a feature, expressed from the software user’s perspective.</a:t>
            </a:r>
            <a:endParaRPr lang="en-IN" dirty="0"/>
          </a:p>
        </p:txBody>
      </p:sp>
    </p:spTree>
    <p:extLst>
      <p:ext uri="{BB962C8B-B14F-4D97-AF65-F5344CB8AC3E}">
        <p14:creationId xmlns:p14="http://schemas.microsoft.com/office/powerpoint/2010/main" val="362406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Template and Examples</a:t>
            </a:r>
            <a:br>
              <a:rPr lang="en-US" dirty="0"/>
            </a:br>
            <a:endParaRPr lang="en-IN" dirty="0"/>
          </a:p>
        </p:txBody>
      </p:sp>
      <p:sp>
        <p:nvSpPr>
          <p:cNvPr id="3" name="Content Placeholder 2"/>
          <p:cNvSpPr>
            <a:spLocks noGrp="1"/>
          </p:cNvSpPr>
          <p:nvPr>
            <p:ph idx="1"/>
          </p:nvPr>
        </p:nvSpPr>
        <p:spPr/>
        <p:txBody>
          <a:bodyPr/>
          <a:lstStyle/>
          <a:p>
            <a:pPr fontAlgn="base"/>
            <a:r>
              <a:rPr lang="en-US" dirty="0"/>
              <a:t>User stories are often expressed in a simple sentence, structured as follows:</a:t>
            </a:r>
          </a:p>
          <a:p>
            <a:pPr lvl="1" fontAlgn="base"/>
            <a:r>
              <a:rPr lang="en-US" b="1" dirty="0"/>
              <a:t>“As a [persona], I [want to], [so that].”</a:t>
            </a:r>
            <a:endParaRPr lang="en-US" dirty="0"/>
          </a:p>
          <a:p>
            <a:pPr fontAlgn="base"/>
            <a:r>
              <a:rPr lang="en-US" dirty="0"/>
              <a:t>For example, user stories might look like:</a:t>
            </a:r>
          </a:p>
          <a:p>
            <a:pPr lvl="1" fontAlgn="base"/>
            <a:r>
              <a:rPr lang="en-US" dirty="0"/>
              <a:t>As Max, I want to invite my friends, so we can enjoy this service together.</a:t>
            </a:r>
          </a:p>
          <a:p>
            <a:pPr lvl="1" fontAlgn="base"/>
            <a:r>
              <a:rPr lang="en-US" dirty="0"/>
              <a:t>As </a:t>
            </a:r>
            <a:r>
              <a:rPr lang="en-US" dirty="0" err="1"/>
              <a:t>Sascha</a:t>
            </a:r>
            <a:r>
              <a:rPr lang="en-US" dirty="0"/>
              <a:t>, I want to organize my work, so I can feel more in control. </a:t>
            </a:r>
          </a:p>
          <a:p>
            <a:pPr lvl="1" fontAlgn="base"/>
            <a:r>
              <a:rPr lang="en-US" dirty="0"/>
              <a:t>As a manager, I want to be able to understand my colleagues progress, so I can better report our </a:t>
            </a:r>
            <a:r>
              <a:rPr lang="en-US" dirty="0" err="1"/>
              <a:t>sucess</a:t>
            </a:r>
            <a:r>
              <a:rPr lang="en-US" dirty="0"/>
              <a:t> and failures.</a:t>
            </a:r>
          </a:p>
          <a:p>
            <a:endParaRPr lang="en-IN" dirty="0"/>
          </a:p>
        </p:txBody>
      </p:sp>
    </p:spTree>
    <p:extLst>
      <p:ext uri="{BB962C8B-B14F-4D97-AF65-F5344CB8AC3E}">
        <p14:creationId xmlns:p14="http://schemas.microsoft.com/office/powerpoint/2010/main" val="372069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Promises</a:t>
            </a:r>
            <a:endParaRPr lang="en-IN" dirty="0"/>
          </a:p>
        </p:txBody>
      </p:sp>
      <p:pic>
        <p:nvPicPr>
          <p:cNvPr id="3074" name="Picture 2" descr="Agile Promis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9848" y="1859883"/>
            <a:ext cx="7861935" cy="458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7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40122" y="397764"/>
            <a:ext cx="10910952" cy="6140196"/>
          </a:xfrm>
          <a:prstGeom prst="rect">
            <a:avLst/>
          </a:prstGeom>
        </p:spPr>
      </p:pic>
    </p:spTree>
    <p:extLst>
      <p:ext uri="{BB962C8B-B14F-4D97-AF65-F5344CB8AC3E}">
        <p14:creationId xmlns:p14="http://schemas.microsoft.com/office/powerpoint/2010/main" val="82156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Agile Methodologies</a:t>
            </a:r>
            <a:br>
              <a:rPr lang="en-IN" dirty="0"/>
            </a:br>
            <a:endParaRPr lang="en-IN" dirty="0"/>
          </a:p>
        </p:txBody>
      </p:sp>
      <p:pic>
        <p:nvPicPr>
          <p:cNvPr id="4098" name="Picture 2" descr="Agile methodologies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9468" y="2188114"/>
            <a:ext cx="8936024" cy="37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79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a:t>
            </a:r>
            <a:endParaRPr lang="en-IN" dirty="0"/>
          </a:p>
        </p:txBody>
      </p:sp>
      <p:sp>
        <p:nvSpPr>
          <p:cNvPr id="3" name="Content Placeholder 2"/>
          <p:cNvSpPr>
            <a:spLocks noGrp="1"/>
          </p:cNvSpPr>
          <p:nvPr>
            <p:ph idx="1"/>
          </p:nvPr>
        </p:nvSpPr>
        <p:spPr/>
        <p:txBody>
          <a:bodyPr/>
          <a:lstStyle/>
          <a:p>
            <a:r>
              <a:rPr lang="en-US" dirty="0"/>
              <a:t>Scrum is an agile process </a:t>
            </a:r>
            <a:endParaRPr lang="en-US" dirty="0" smtClean="0"/>
          </a:p>
          <a:p>
            <a:pPr lvl="1"/>
            <a:r>
              <a:rPr lang="en-US" dirty="0" smtClean="0"/>
              <a:t>for </a:t>
            </a:r>
            <a:r>
              <a:rPr lang="en-US" dirty="0"/>
              <a:t>managing complex projects, especially software development that has dynamic and highly emergent requirements. </a:t>
            </a:r>
            <a:endParaRPr lang="en-US" dirty="0" smtClean="0"/>
          </a:p>
          <a:p>
            <a:r>
              <a:rPr lang="en-US" dirty="0" smtClean="0"/>
              <a:t>Scrum </a:t>
            </a:r>
            <a:r>
              <a:rPr lang="en-US" dirty="0"/>
              <a:t>software development proceeds to its completion via a series of iterations called </a:t>
            </a:r>
            <a:r>
              <a:rPr lang="en-US" b="1" dirty="0"/>
              <a:t>Sprint</a:t>
            </a:r>
            <a:r>
              <a:rPr lang="en-US" dirty="0"/>
              <a:t>. </a:t>
            </a:r>
            <a:endParaRPr lang="en-US" dirty="0" smtClean="0"/>
          </a:p>
          <a:p>
            <a:r>
              <a:rPr lang="en-US" dirty="0" smtClean="0"/>
              <a:t>Small </a:t>
            </a:r>
            <a:r>
              <a:rPr lang="en-US" dirty="0"/>
              <a:t>teams consisting of a 6-10 people (it may vary) divide their work into “mini projects (iterations)” that have duration of about one – four weeks during which a limited number of detailed user stories are done.</a:t>
            </a:r>
            <a:endParaRPr lang="en-IN" dirty="0"/>
          </a:p>
        </p:txBody>
      </p:sp>
    </p:spTree>
    <p:extLst>
      <p:ext uri="{BB962C8B-B14F-4D97-AF65-F5344CB8AC3E}">
        <p14:creationId xmlns:p14="http://schemas.microsoft.com/office/powerpoint/2010/main" val="1593857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495</Words>
  <Application>Microsoft Office PowerPoint</Application>
  <PresentationFormat>Widescreen</PresentationFormat>
  <Paragraphs>71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Agile Methodology</vt:lpstr>
      <vt:lpstr>What is Agile</vt:lpstr>
      <vt:lpstr>Cross-functional teams</vt:lpstr>
      <vt:lpstr>User Stories</vt:lpstr>
      <vt:lpstr>User Story Template and Examples </vt:lpstr>
      <vt:lpstr>Agile Promises</vt:lpstr>
      <vt:lpstr>PowerPoint Presentation</vt:lpstr>
      <vt:lpstr>Types of Agile Methodologies </vt:lpstr>
      <vt:lpstr>Scrum</vt:lpstr>
      <vt:lpstr>Scrum Methodology</vt:lpstr>
      <vt:lpstr>A product backlog</vt:lpstr>
      <vt:lpstr>Spring Backlog</vt:lpstr>
      <vt:lpstr> Scrum</vt:lpstr>
      <vt:lpstr>Roles of people in Scrum</vt:lpstr>
      <vt:lpstr>Roles of people in Scrum</vt:lpstr>
      <vt:lpstr>Roles of people in Scrum</vt:lpstr>
      <vt:lpstr>UML</vt:lpstr>
      <vt:lpstr>Use Case Diagram</vt:lpstr>
      <vt:lpstr>PowerPoint Presentation</vt:lpstr>
      <vt:lpstr>Class Diagram</vt:lpstr>
      <vt:lpstr>PowerPoint Presentation</vt:lpstr>
      <vt:lpstr>Object Diagram</vt:lpstr>
      <vt:lpstr>PowerPoint Presentation</vt:lpstr>
      <vt:lpstr>Sequence diagrams</vt:lpstr>
      <vt:lpstr>PowerPoint Presentation</vt:lpstr>
      <vt:lpstr>State machine diagrams</vt:lpstr>
      <vt:lpstr>PowerPoint Presentation</vt:lpstr>
      <vt:lpstr>A collaboration diagram</vt:lpstr>
      <vt:lpstr>PowerPoint Presentation</vt:lpstr>
      <vt:lpstr>A component diagram</vt:lpstr>
      <vt:lpstr>PowerPoint Presentation</vt:lpstr>
      <vt:lpstr>A data-flow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SDLC</dc:title>
  <dc:creator>Enzo</dc:creator>
  <cp:lastModifiedBy>Enzo</cp:lastModifiedBy>
  <cp:revision>9</cp:revision>
  <dcterms:created xsi:type="dcterms:W3CDTF">2019-12-27T07:51:28Z</dcterms:created>
  <dcterms:modified xsi:type="dcterms:W3CDTF">2019-12-27T11:05:21Z</dcterms:modified>
</cp:coreProperties>
</file>