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73" r:id="rId5"/>
    <p:sldId id="26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/>
      <a:tcStyle>
        <a:tcBdr/>
        <a:fill>
          <a:solidFill>
            <a:srgbClr val="EEF0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/>
      <a:tcStyle>
        <a:tcBdr/>
        <a:fill>
          <a:solidFill>
            <a:srgbClr val="EB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/>
      <a:tcStyle>
        <a:tcBdr/>
        <a:fill>
          <a:solidFill>
            <a:srgbClr val="EB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/>
    <p:restoredTop sz="69043"/>
  </p:normalViewPr>
  <p:slideViewPr>
    <p:cSldViewPr snapToGrid="0" snapToObjects="1">
      <p:cViewPr varScale="1">
        <p:scale>
          <a:sx n="55" d="100"/>
          <a:sy n="55" d="100"/>
        </p:scale>
        <p:origin x="1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647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302080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87862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140851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403283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259946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0210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8440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15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29485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65582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405889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426944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Change the parameter to maximize the reward</a:t>
            </a:r>
          </a:p>
        </p:txBody>
      </p:sp>
    </p:spTree>
    <p:extLst>
      <p:ext uri="{BB962C8B-B14F-4D97-AF65-F5344CB8AC3E}">
        <p14:creationId xmlns:p14="http://schemas.microsoft.com/office/powerpoint/2010/main" val="103434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ăn bản Tiêu đề"/>
          <p:cNvSpPr txBox="1">
            <a:spLocks noGrp="1"/>
          </p:cNvSpPr>
          <p:nvPr>
            <p:ph type="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/>
          <a:lstStyle>
            <a:lvl1pPr>
              <a:defRPr sz="5400" cap="all"/>
            </a:lvl1pPr>
          </a:lstStyle>
          <a:p>
            <a:r>
              <a:t>Văn bản Tiêu đề</a:t>
            </a:r>
          </a:p>
        </p:txBody>
      </p:sp>
      <p:sp>
        <p:nvSpPr>
          <p:cNvPr id="14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15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Straight Connector 7"/>
          <p:cNvSpPr/>
          <p:nvPr/>
        </p:nvSpPr>
        <p:spPr>
          <a:xfrm>
            <a:off x="685799" y="3398519"/>
            <a:ext cx="7848601" cy="159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24" name="Nội dung mức mộ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25" name="Số Trang chiế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Văn bản Tiêu đề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1" cy="2200275"/>
          </a:xfrm>
          <a:prstGeom prst="rect">
            <a:avLst/>
          </a:prstGeom>
        </p:spPr>
        <p:txBody>
          <a:bodyPr anchor="b"/>
          <a:lstStyle>
            <a:lvl1pPr>
              <a:defRPr sz="4800" cap="all">
                <a:solidFill>
                  <a:srgbClr val="F3F2DC"/>
                </a:solidFill>
              </a:defRPr>
            </a:lvl1pPr>
          </a:lstStyle>
          <a:p>
            <a:r>
              <a:t>Văn bản Tiêu đề</a:t>
            </a:r>
          </a:p>
        </p:txBody>
      </p:sp>
      <p:sp>
        <p:nvSpPr>
          <p:cNvPr id="33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722312" y="4626864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34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traight Connector 6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43" name="Nội dung mức một…"/>
          <p:cNvSpPr txBox="1">
            <a:spLocks noGrp="1"/>
          </p:cNvSpPr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44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52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D2533C"/>
                </a:solidFill>
              </a:defRPr>
            </a:pPr>
            <a:endParaRPr/>
          </a:p>
        </p:txBody>
      </p:sp>
      <p:sp>
        <p:nvSpPr>
          <p:cNvPr id="54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traight Connector 10"/>
          <p:cNvSpPr/>
          <p:nvPr/>
        </p:nvSpPr>
        <p:spPr>
          <a:xfrm flipH="1">
            <a:off x="4571999" y="1691640"/>
            <a:ext cx="796" cy="4709160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Văn bản Tiêu đ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Văn bản Tiêu đề</a:t>
            </a:r>
          </a:p>
        </p:txBody>
      </p:sp>
      <p:sp>
        <p:nvSpPr>
          <p:cNvPr id="63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Văn bản Tiêu đề</a:t>
            </a:r>
          </a:p>
        </p:txBody>
      </p:sp>
      <p:sp>
        <p:nvSpPr>
          <p:cNvPr id="78" name="Nội dung mức một…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201" y="2130551"/>
            <a:ext cx="2139697" cy="424361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80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1" name="Straight Connector 8"/>
          <p:cNvSpPr/>
          <p:nvPr/>
        </p:nvSpPr>
        <p:spPr>
          <a:xfrm flipH="1">
            <a:off x="2775009" y="792079"/>
            <a:ext cx="1590" cy="5577841"/>
          </a:xfrm>
          <a:prstGeom prst="line">
            <a:avLst/>
          </a:prstGeom>
          <a:ln w="19050">
            <a:solidFill>
              <a:srgbClr val="D2533C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Văn bản Tiêu đề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idx="21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blurRad="50800" dist="12700" dir="5400000" rotWithShape="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Nội dung mức một…"/>
          <p:cNvSpPr txBox="1">
            <a:spLocks noGrp="1"/>
          </p:cNvSpPr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91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01495"/>
            <a:ext cx="301908" cy="2888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Văn bản Tiêu đề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Văn bản Tiêu đề</a:t>
            </a:r>
          </a:p>
        </p:txBody>
      </p:sp>
      <p:sp>
        <p:nvSpPr>
          <p:cNvPr id="5" name="Nội dung mức một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Nội dung mức một</a:t>
            </a:r>
          </a:p>
          <a:p>
            <a:pPr lvl="1"/>
            <a:r>
              <a:t>Nội dung mức hai</a:t>
            </a:r>
          </a:p>
          <a:p>
            <a:pPr lvl="2"/>
            <a:r>
              <a:t>Nội dung mức ba</a:t>
            </a:r>
          </a:p>
          <a:p>
            <a:pPr lvl="3"/>
            <a:r>
              <a:t>Nội dung mức bốn</a:t>
            </a:r>
          </a:p>
          <a:p>
            <a:pPr lvl="4"/>
            <a:r>
              <a:t>Nội dung mức năm</a:t>
            </a:r>
          </a:p>
        </p:txBody>
      </p:sp>
      <p:sp>
        <p:nvSpPr>
          <p:cNvPr id="6" name="Số Trang chiếu"/>
          <p:cNvSpPr txBox="1">
            <a:spLocks noGrp="1"/>
          </p:cNvSpPr>
          <p:nvPr>
            <p:ph type="sldNum" sz="quarter" idx="2"/>
          </p:nvPr>
        </p:nvSpPr>
        <p:spPr>
          <a:xfrm>
            <a:off x="7620000" y="6521287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400" b="1">
                <a:solidFill>
                  <a:srgbClr val="5C697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-100" baseline="0">
          <a:solidFill>
            <a:srgbClr val="D2533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400" b="0" i="0" u="none" strike="noStrike" cap="none" spc="0" baseline="0"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ctrTitle"/>
          </p:nvPr>
        </p:nvSpPr>
        <p:spPr>
          <a:xfrm>
            <a:off x="765534" y="1540828"/>
            <a:ext cx="8246108" cy="1752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67512">
              <a:defRPr sz="3942" b="1" spc="-73"/>
            </a:pPr>
            <a:r>
              <a:rPr lang="en-US" sz="3942" b="1" dirty="0"/>
              <a:t>DESIGN T</a:t>
            </a:r>
            <a:r>
              <a:rPr lang="vi-VN" sz="3942" b="1" dirty="0"/>
              <a:t>H</a:t>
            </a:r>
            <a:r>
              <a:rPr lang="en-US" sz="3942" b="1" dirty="0"/>
              <a:t>E CONTROLLER AND MODELLING OF THREE-WHEELED OMNIDIRECTIONAL MOBILE ROBOT</a:t>
            </a:r>
            <a:endParaRPr b="1" dirty="0"/>
          </a:p>
        </p:txBody>
      </p:sp>
      <p:sp>
        <p:nvSpPr>
          <p:cNvPr id="10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86335" y="3644394"/>
            <a:ext cx="6730641" cy="27765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u="sng">
                <a:solidFill>
                  <a:srgbClr val="000000"/>
                </a:solidFill>
              </a:defRPr>
            </a:pPr>
            <a:r>
              <a:t>Group </a:t>
            </a:r>
            <a:r>
              <a:rPr lang="en-US"/>
              <a:t>4</a:t>
            </a:r>
            <a:endParaRPr dirty="0"/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dirty="0"/>
              <a:t>Dang Quang Vinh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dirty="0"/>
              <a:t>Le Duc </a:t>
            </a:r>
            <a:r>
              <a:rPr lang="en-US" dirty="0" err="1"/>
              <a:t>Phap</a:t>
            </a:r>
            <a:r>
              <a:rPr lang="en-US" dirty="0"/>
              <a:t> Anh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dirty="0"/>
              <a:t>Le Quang Canh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lang="en-US" dirty="0"/>
              <a:t>Tran Minh </a:t>
            </a:r>
            <a:r>
              <a:rPr lang="en-US" dirty="0" err="1"/>
              <a:t>Hiep</a:t>
            </a:r>
            <a:endParaRPr dirty="0"/>
          </a:p>
        </p:txBody>
      </p:sp>
      <p:sp>
        <p:nvSpPr>
          <p:cNvPr id="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7620000" y="642098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03" name="hcmute-seeklogo.com.pdf" descr="hcmute-seeklogo.co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7" y="59142"/>
            <a:ext cx="954390" cy="122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Ảnh màn hình 2023-11-15 lúc 19.09.41.png" descr="Ảnh màn hình 2023-11-15 lúc 19.09.4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88" y="3860254"/>
            <a:ext cx="2878917" cy="2248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F8F0C-3D43-524E-91C5-7A8205DE67DD}"/>
              </a:ext>
            </a:extLst>
          </p:cNvPr>
          <p:cNvSpPr txBox="1"/>
          <p:nvPr/>
        </p:nvSpPr>
        <p:spPr>
          <a:xfrm>
            <a:off x="4114800" y="1590261"/>
            <a:ext cx="49141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Forward kinematics of the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Three-Wheeled Omnidirentional Mobile Robot,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</a:t>
            </a: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 be express: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CD4C0-7485-E948-A5B3-D48A1281A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32" y="2629142"/>
            <a:ext cx="2806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702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Controller design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40BE2-2294-534D-B580-8266FB3095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1" y="1419012"/>
            <a:ext cx="3336809" cy="2795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CCD06-86CC-9348-9798-4DBC3507C3A3}"/>
              </a:ext>
            </a:extLst>
          </p:cNvPr>
          <p:cNvSpPr txBox="1"/>
          <p:nvPr/>
        </p:nvSpPr>
        <p:spPr>
          <a:xfrm>
            <a:off x="4572000" y="1678847"/>
            <a:ext cx="33368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trajectory tracking problem: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EF67D-A795-0F42-8C57-F6DDB7E28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01" y="2048177"/>
            <a:ext cx="1511300" cy="88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8087B4-239F-E94D-A7FB-312DA5E70699}"/>
                  </a:ext>
                </a:extLst>
              </p:cNvPr>
              <p:cNvSpPr/>
              <p:nvPr/>
            </p:nvSpPr>
            <p:spPr>
              <a:xfrm>
                <a:off x="4250800" y="3016900"/>
                <a:ext cx="6400800" cy="412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the inputs of the controller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where:</a:t>
                </a:r>
                <a:endParaRPr lang="en-VN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8087B4-239F-E94D-A7FB-312DA5E70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00" y="3016900"/>
                <a:ext cx="6400800" cy="412100"/>
              </a:xfrm>
              <a:prstGeom prst="rect">
                <a:avLst/>
              </a:prstGeom>
              <a:blipFill>
                <a:blip r:embed="rId5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FA1402A-9146-BB44-BB86-3E96B452A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01" y="3325191"/>
            <a:ext cx="1485900" cy="88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D777E5-8425-304D-9511-7EC9CE410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92" y="4407930"/>
            <a:ext cx="6489717" cy="23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83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Simulation - </a:t>
            </a:r>
            <a:r>
              <a:rPr lang="en-US" b="1" dirty="0" err="1"/>
              <a:t>matlab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8A1D-91B2-3F4B-847D-FCB8822C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2017664"/>
            <a:ext cx="8686800" cy="303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87E2FC-3541-DE4E-A754-199C28B4ACBA}"/>
              </a:ext>
            </a:extLst>
          </p:cNvPr>
          <p:cNvSpPr/>
          <p:nvPr/>
        </p:nvSpPr>
        <p:spPr>
          <a:xfrm>
            <a:off x="2206487" y="5050064"/>
            <a:ext cx="560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Simulink block for each component of robot model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573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Realistic experiment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7688F-C225-DA49-8A7A-521B16E69D66}"/>
              </a:ext>
            </a:extLst>
          </p:cNvPr>
          <p:cNvSpPr/>
          <p:nvPr/>
        </p:nvSpPr>
        <p:spPr>
          <a:xfrm>
            <a:off x="2420540" y="5290213"/>
            <a:ext cx="5257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three-wheeled omnidirectional robot</a:t>
            </a:r>
            <a:endParaRPr lang="en-VN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973B9-EE1E-5C45-8AFA-B09AEB33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752600"/>
            <a:ext cx="6489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023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3595"/>
            <a:ext cx="8070574" cy="84972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Reference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B6B1D-79E8-B741-99A3-B278450F0AA2}"/>
              </a:ext>
            </a:extLst>
          </p:cNvPr>
          <p:cNvSpPr txBox="1"/>
          <p:nvPr/>
        </p:nvSpPr>
        <p:spPr>
          <a:xfrm>
            <a:off x="457200" y="1898224"/>
            <a:ext cx="850200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b="1" dirty="0"/>
              <a:t>[1] </a:t>
            </a:r>
            <a:r>
              <a:rPr lang="en-US" sz="2000" b="1" dirty="0" err="1"/>
              <a:t>Nacer</a:t>
            </a:r>
            <a:r>
              <a:rPr lang="en-US" sz="2000" b="1" dirty="0"/>
              <a:t> </a:t>
            </a:r>
            <a:r>
              <a:rPr lang="en-US" sz="2000" b="1" dirty="0" err="1"/>
              <a:t>Hacene</a:t>
            </a:r>
            <a:r>
              <a:rPr lang="en-US" sz="2000" b="1" dirty="0"/>
              <a:t>, </a:t>
            </a:r>
            <a:r>
              <a:rPr lang="en-US" sz="2000" b="1" dirty="0" err="1"/>
              <a:t>Boubekeur</a:t>
            </a:r>
            <a:r>
              <a:rPr lang="en-US" sz="2000" b="1" dirty="0"/>
              <a:t> </a:t>
            </a:r>
            <a:r>
              <a:rPr lang="en-US" sz="2000" b="1" dirty="0" err="1"/>
              <a:t>Mendil</a:t>
            </a:r>
            <a:r>
              <a:rPr lang="en-US" sz="2000" dirty="0"/>
              <a:t>, " Motion Analysis and Control of Three-Wheeled Omnidirectional</a:t>
            </a:r>
            <a:r>
              <a:rPr lang="en-VN" sz="2000" dirty="0"/>
              <a:t> </a:t>
            </a:r>
            <a:r>
              <a:rPr lang="en-US" sz="2000" dirty="0"/>
              <a:t>Mobile Robot", 2 January 2019</a:t>
            </a:r>
            <a:r>
              <a:rPr lang="en-VN" sz="2000" dirty="0"/>
              <a:t> </a:t>
            </a:r>
            <a:endParaRPr kumimoji="0" lang="en-VN" sz="20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1567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vi-VN" dirty="0"/>
              <a:t>Robot’s description</a:t>
            </a:r>
            <a:endParaRPr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DA3CE75B-67F9-F244-AE16-74D448C1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43274"/>
            <a:ext cx="3414247" cy="19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B13860F3-A05B-9C42-A3F6-A3678553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0" y="1835427"/>
            <a:ext cx="3120887" cy="23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7FE3D1E9-47F6-DC47-BAF9-CDA6631E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ja-JP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A86BEB9-CF35-0C4F-B28C-179C03AA0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12B77C-B0CA-D441-8EE4-C8AAB1F6A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00" y="2344806"/>
            <a:ext cx="2783233" cy="245579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2E283B-B5C0-1143-AA02-6FE094BF7AAE}"/>
              </a:ext>
            </a:extLst>
          </p:cNvPr>
          <p:cNvSpPr txBox="1"/>
          <p:nvPr/>
        </p:nvSpPr>
        <p:spPr>
          <a:xfrm>
            <a:off x="2550903" y="6486210"/>
            <a:ext cx="6135897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VN" sz="1300" b="0" i="1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sz="1300" i="1" dirty="0"/>
              <a:t>" Motion Analysis and Control of Three-Wheeled Omnidirectional</a:t>
            </a:r>
            <a:r>
              <a:rPr lang="en-VN" sz="1300" i="1" dirty="0"/>
              <a:t> </a:t>
            </a:r>
            <a:r>
              <a:rPr lang="en-US" sz="1300" i="1" dirty="0"/>
              <a:t>Mobile Robot"</a:t>
            </a:r>
            <a:r>
              <a:rPr lang="en-VN" sz="1300" i="1" dirty="0"/>
              <a:t> </a:t>
            </a:r>
            <a:endParaRPr kumimoji="0" lang="en-VN" sz="1300" b="0" i="1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C00A-291D-4F40-B6C3-9D45378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The induced Velocity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1BE4-AC9D-AB48-A227-5CF14759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4" y="1703458"/>
            <a:ext cx="5350046" cy="3802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C25DE-A0AE-8E46-8805-D87CAAA5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1813894"/>
            <a:ext cx="1790700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05F49-BFE8-AE42-86B1-CE3B34B5D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2516675"/>
            <a:ext cx="21463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155D4-2E33-F34F-AA7C-E41B14978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3297032"/>
            <a:ext cx="18415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8C7515-E316-C544-9901-1418FF4A14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4137028"/>
            <a:ext cx="1790700" cy="48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D7F184-BCB1-244A-8940-E61119F264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4735724"/>
            <a:ext cx="1663700" cy="73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F7D1-56DF-5B4F-8FD3-4405A6C707CD}"/>
                  </a:ext>
                </a:extLst>
              </p:cNvPr>
              <p:cNvSpPr txBox="1"/>
              <p:nvPr/>
            </p:nvSpPr>
            <p:spPr>
              <a:xfrm>
                <a:off x="4259949" y="5622374"/>
                <a:ext cx="4426851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R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VN" dirty="0"/>
                  <a:t>*L    : robot radius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V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vi-VN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292934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vi-VN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. :</m:t>
                    </m:r>
                  </m:oMath>
                </a14:m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linear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velocity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of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wheel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vi-VN" b="0" i="0" dirty="0">
                  <a:latin typeface="Arial"/>
                </a:endParaRPr>
              </a:p>
              <a:p>
                <a:pPr marR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VN" sz="1800" b="0" i="0" u="none" strike="noStrike" cap="none" spc="0" normalizeH="0" baseline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R.   :  radius of rotation of the robot center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58F7D1-56DF-5B4F-8FD3-4405A6C70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49" y="5622374"/>
                <a:ext cx="4426851" cy="923328"/>
              </a:xfrm>
              <a:prstGeom prst="rect">
                <a:avLst/>
              </a:prstGeom>
              <a:blipFill>
                <a:blip r:embed="rId9"/>
                <a:stretch>
                  <a:fillRect l="-2000" t="-2740" b="-95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73E63D4-61BD-3442-8539-3A7BA6CF6EB2}"/>
              </a:ext>
            </a:extLst>
          </p:cNvPr>
          <p:cNvSpPr txBox="1"/>
          <p:nvPr/>
        </p:nvSpPr>
        <p:spPr>
          <a:xfrm>
            <a:off x="5042215" y="1394698"/>
            <a:ext cx="3644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Calculation of the inducted velocity</a:t>
            </a:r>
          </a:p>
        </p:txBody>
      </p:sp>
    </p:spTree>
    <p:extLst>
      <p:ext uri="{BB962C8B-B14F-4D97-AF65-F5344CB8AC3E}">
        <p14:creationId xmlns:p14="http://schemas.microsoft.com/office/powerpoint/2010/main" val="41683207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C00A-291D-4F40-B6C3-9D45378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The induced Velocity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1BE4-AC9D-AB48-A227-5CF147599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541"/>
            <a:ext cx="5432127" cy="386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AD76A3-DFA5-F443-8FE4-A9254C08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3223590"/>
            <a:ext cx="2183238" cy="1192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A7E2D4-7622-5540-A807-0C0FBDC4AEF5}"/>
              </a:ext>
            </a:extLst>
          </p:cNvPr>
          <p:cNvSpPr txBox="1"/>
          <p:nvPr/>
        </p:nvSpPr>
        <p:spPr>
          <a:xfrm>
            <a:off x="5432127" y="2698548"/>
            <a:ext cx="3644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Calculation of the inducted velocity</a:t>
            </a:r>
          </a:p>
        </p:txBody>
      </p:sp>
    </p:spTree>
    <p:extLst>
      <p:ext uri="{BB962C8B-B14F-4D97-AF65-F5344CB8AC3E}">
        <p14:creationId xmlns:p14="http://schemas.microsoft.com/office/powerpoint/2010/main" val="27016934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B420CA-43D1-374A-83C6-50E7CD568DC5}"/>
                  </a:ext>
                </a:extLst>
              </p:cNvPr>
              <p:cNvSpPr/>
              <p:nvPr/>
            </p:nvSpPr>
            <p:spPr>
              <a:xfrm>
                <a:off x="4320578" y="1863512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Each wheel has a local frame attached to it: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wheel 1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wheel 2 has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),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and wheel 3 has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). </a:t>
                </a:r>
                <a:endParaRPr lang="en-V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B420CA-43D1-374A-83C6-50E7CD568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78" y="1863512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831" t="-2105" b="-631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4E682A8-1046-E748-84B7-4CF261D97E9B}"/>
              </a:ext>
            </a:extLst>
          </p:cNvPr>
          <p:cNvSpPr/>
          <p:nvPr/>
        </p:nvSpPr>
        <p:spPr>
          <a:xfrm>
            <a:off x="4320578" y="3170431"/>
            <a:ext cx="4207196" cy="953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following represents the velocity transformations between the robot's local frame and the frames of its wheels:</a:t>
            </a:r>
            <a:endParaRPr lang="en-V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A9FE31-6323-E343-9ECA-C4F1C8EF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76" y="4113403"/>
            <a:ext cx="1168400" cy="138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F7671F-98B9-6F42-AB52-CE77821D2ED8}"/>
                  </a:ext>
                </a:extLst>
              </p:cNvPr>
              <p:cNvSpPr/>
              <p:nvPr/>
            </p:nvSpPr>
            <p:spPr>
              <a:xfrm>
                <a:off x="138731" y="5497703"/>
                <a:ext cx="8707512" cy="12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0340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VN" i="1" dirty="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acc>
                    <m:r>
                      <a:rPr lang="en-US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1, 2, 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velocity in the frame of the wheel j</a:t>
                </a:r>
              </a:p>
              <a:p>
                <a:pPr indent="180340"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1, 2, 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3)</m:t>
                    </m:r>
                  </m:oMath>
                </a14:m>
                <a:r>
                  <a:rPr lang="en-VN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  velocity in the robot’s local frame</a:t>
                </a:r>
                <a:br>
                  <a:rPr lang="en-VN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VN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=1,2,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3 )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  rotational matrix that convert the wheels’ frame j to the local frame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FF7671F-98B9-6F42-AB52-CE77821D2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1" y="5497703"/>
                <a:ext cx="8707512" cy="1232197"/>
              </a:xfrm>
              <a:prstGeom prst="rect">
                <a:avLst/>
              </a:prstGeom>
              <a:blipFill>
                <a:blip r:embed="rId6"/>
                <a:stretch>
                  <a:fillRect l="-146" b="-30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3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903F7-1994-EE4A-861D-09F1B33D8D5E}"/>
                  </a:ext>
                </a:extLst>
              </p:cNvPr>
              <p:cNvSpPr/>
              <p:nvPr/>
            </p:nvSpPr>
            <p:spPr>
              <a:xfrm>
                <a:off x="4114800" y="1802795"/>
                <a:ext cx="4889095" cy="426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The rotational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 </m:t>
                    </m:r>
                  </m:oMath>
                </a14:m>
                <a:r>
                  <a:rPr lang="en-VN" dirty="0">
                    <a:latin typeface="Arial" panose="020B0604020202020204" pitchFamily="34" charset="0"/>
                    <a:cs typeface="Arial" panose="020B0604020202020204" pitchFamily="34" charset="0"/>
                  </a:rPr>
                  <a:t> can be expressed :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903F7-1994-EE4A-861D-09F1B33D8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802795"/>
                <a:ext cx="4889095" cy="426912"/>
              </a:xfrm>
              <a:prstGeom prst="rect">
                <a:avLst/>
              </a:prstGeom>
              <a:blipFill>
                <a:blip r:embed="rId4"/>
                <a:stretch>
                  <a:fillRect l="-1039" t="-2857" b="-114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AC870A-C777-B34A-8AF3-EE492AA6D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21" y="2479664"/>
            <a:ext cx="33020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F77F1-1710-934A-AA1D-7DC5ABF73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87" y="3271556"/>
            <a:ext cx="4508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15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113AE-0A8D-654E-9640-579F8D9A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35" y="2184055"/>
            <a:ext cx="3578434" cy="2680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B76EC3-214F-6C42-9D91-ADF57873EFAC}"/>
                  </a:ext>
                </a:extLst>
              </p:cNvPr>
              <p:cNvSpPr/>
              <p:nvPr/>
            </p:nvSpPr>
            <p:spPr>
              <a:xfrm>
                <a:off x="4114800" y="1403558"/>
                <a:ext cx="4572000" cy="9923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Each aggregate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𝑉𝑗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has the following expression in its wheel frame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):</a:t>
                </a:r>
                <a:endParaRPr lang="en-VN" dirty="0">
                  <a:latin typeface="Arial" panose="020B06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B76EC3-214F-6C42-9D91-ADF57873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03558"/>
                <a:ext cx="4572000" cy="992323"/>
              </a:xfrm>
              <a:prstGeom prst="rect">
                <a:avLst/>
              </a:prstGeom>
              <a:blipFill>
                <a:blip r:embed="rId5"/>
                <a:stretch>
                  <a:fillRect l="-1111" t="-3797" r="-833" b="-50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FE442A4-A7A0-6546-87AF-A40CFABF0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06" y="4994090"/>
            <a:ext cx="1541291" cy="17325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0DB28-5C93-7348-B9E9-DB6895AC5B79}"/>
              </a:ext>
            </a:extLst>
          </p:cNvPr>
          <p:cNvCxnSpPr>
            <a:cxnSpLocks/>
          </p:cNvCxnSpPr>
          <p:nvPr/>
        </p:nvCxnSpPr>
        <p:spPr>
          <a:xfrm>
            <a:off x="2703443" y="5860363"/>
            <a:ext cx="2669193" cy="0"/>
          </a:xfrm>
          <a:prstGeom prst="straightConnector1">
            <a:avLst/>
          </a:prstGeom>
          <a:noFill/>
          <a:ln w="2642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E06714-FB15-894E-BB3E-41199509D14F}"/>
              </a:ext>
            </a:extLst>
          </p:cNvPr>
          <p:cNvSpPr txBox="1"/>
          <p:nvPr/>
        </p:nvSpPr>
        <p:spPr>
          <a:xfrm>
            <a:off x="2638556" y="5454442"/>
            <a:ext cx="2734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Convert to the local frame</a:t>
            </a:r>
          </a:p>
        </p:txBody>
      </p:sp>
    </p:spTree>
    <p:extLst>
      <p:ext uri="{BB962C8B-B14F-4D97-AF65-F5344CB8AC3E}">
        <p14:creationId xmlns:p14="http://schemas.microsoft.com/office/powerpoint/2010/main" val="33660856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25CC1B-DF83-BB42-B898-919D0FDD200A}"/>
              </a:ext>
            </a:extLst>
          </p:cNvPr>
          <p:cNvSpPr txBox="1"/>
          <p:nvPr/>
        </p:nvSpPr>
        <p:spPr>
          <a:xfrm>
            <a:off x="5168348" y="2007704"/>
            <a:ext cx="25801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VN" sz="1800" b="0" i="0" u="none" strike="noStrike" cap="none" spc="0" normalizeH="0" baseline="0" dirty="0">
                <a:ln>
                  <a:noFill/>
                </a:ln>
                <a:solidFill>
                  <a:srgbClr val="292934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Replace and rearrange: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44C50-8A07-D447-9738-C76FADC1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43" y="2588867"/>
            <a:ext cx="3581400" cy="219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DD796E-A382-3044-9712-C582E50FB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43" y="4997800"/>
            <a:ext cx="36576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72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A4AA-E58E-DD4C-9ECD-B662173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0574" cy="849721"/>
          </a:xfrm>
        </p:spPr>
        <p:txBody>
          <a:bodyPr>
            <a:normAutofit/>
          </a:bodyPr>
          <a:lstStyle/>
          <a:p>
            <a:r>
              <a:rPr lang="en-US" b="1" dirty="0"/>
              <a:t>Analysis of the Robot Motion</a:t>
            </a:r>
            <a:r>
              <a:rPr lang="en-V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B41E3-D473-5743-BA81-137633EA9DFE}"/>
              </a:ext>
            </a:extLst>
          </p:cNvPr>
          <p:cNvSpPr txBox="1"/>
          <p:nvPr/>
        </p:nvSpPr>
        <p:spPr>
          <a:xfrm>
            <a:off x="2703443" y="101379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VN" sz="1800" b="0" i="0" u="none" strike="noStrike" cap="none" spc="0" normalizeH="0" baseline="0" dirty="0">
              <a:ln>
                <a:noFill/>
              </a:ln>
              <a:solidFill>
                <a:srgbClr val="292934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8BDC17-D2A8-4F42-93C7-A54D9CD36A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246"/>
            <a:ext cx="4114800" cy="3486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0E62A-58DE-F141-BE05-B9AEA0E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4" y="1910455"/>
            <a:ext cx="10160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A135C-FEFB-C944-90D3-C229A5DE5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24" y="2443855"/>
            <a:ext cx="1231900" cy="133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BEDED-B524-2E4A-8C77-5EEB8BF3B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2" y="3955439"/>
            <a:ext cx="3111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8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Clar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417</Words>
  <Application>Microsoft Office PowerPoint</Application>
  <PresentationFormat>On-screen Show (4:3)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Clarity</vt:lpstr>
      <vt:lpstr>DESIGN THE CONTROLLER AND MODELLING OF THREE-WHEELED OMNIDIRECTIONAL MOBILE ROBOT</vt:lpstr>
      <vt:lpstr>Robot’s description</vt:lpstr>
      <vt:lpstr>The induced Velocity </vt:lpstr>
      <vt:lpstr>The induced Velocity </vt:lpstr>
      <vt:lpstr>Analysis of the Robot Motion </vt:lpstr>
      <vt:lpstr>Analysis of the Robot Motion </vt:lpstr>
      <vt:lpstr>Analysis of the Robot Motion </vt:lpstr>
      <vt:lpstr>Analysis of the Robot Motion </vt:lpstr>
      <vt:lpstr>Analysis of the Robot Motion </vt:lpstr>
      <vt:lpstr>Analysis of the Robot Motion </vt:lpstr>
      <vt:lpstr>Controller design</vt:lpstr>
      <vt:lpstr>Simulation - matlab</vt:lpstr>
      <vt:lpstr>Realistic experiment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trading using RL &amp; The policy Gradient Theorem</dc:title>
  <cp:lastModifiedBy>aaa aaa</cp:lastModifiedBy>
  <cp:revision>6</cp:revision>
  <dcterms:modified xsi:type="dcterms:W3CDTF">2023-11-27T04:27:02Z</dcterms:modified>
</cp:coreProperties>
</file>