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62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BD5C1-9568-4C8B-995A-1238AAF50C88}">
  <a:tblStyle styleId="{445BD5C1-9568-4C8B-995A-1238AAF50C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43"/>
  </p:normalViewPr>
  <p:slideViewPr>
    <p:cSldViewPr snapToGrid="0">
      <p:cViewPr varScale="1">
        <p:scale>
          <a:sx n="89" d="100"/>
          <a:sy n="89" d="100"/>
        </p:scale>
        <p:origin x="787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25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43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5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92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80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55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5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8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ce6b64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ce6b64f0_0_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743200" y="19812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C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412641" y="369254"/>
            <a:ext cx="3477250" cy="6184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2940050" y="2178050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 h="120000" extrusionOk="0">
                <a:moveTo>
                  <a:pt x="0" y="0"/>
                </a:moveTo>
                <a:lnTo>
                  <a:pt x="8770574" y="0"/>
                </a:lnTo>
              </a:path>
            </a:pathLst>
          </a:custGeom>
          <a:noFill/>
          <a:ln w="38100" cap="flat" cmpd="sng">
            <a:solidFill>
              <a:srgbClr val="79A8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 strike="noStrike" cap="non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441750" y="3918225"/>
            <a:ext cx="68802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TRƯỜNG ĐẠI HỌC BÁCH KHOA – ĐHQG-HCM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KHOA KHOA HỌC VÀ KỸ THUẬT MÁY TÍNH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7974848" y="2280976"/>
            <a:ext cx="2997952" cy="1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</a:rPr>
              <a:t>CẤU TRÚC DỮ LIỆU &amp; GIẢI THUẬT (TH)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339840" y="1319060"/>
            <a:ext cx="528828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CHUNG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3012439" y="2280920"/>
            <a:ext cx="6856730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2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Thực hành diễn ra trong 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 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(5 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tiết/ tuần):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B57"/>
                </a:solidFill>
              </a:rPr>
              <a:t>5</a:t>
            </a:r>
            <a:r>
              <a:rPr lang="en-US" sz="20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 thực học (hướng dẫn thực </a:t>
            </a:r>
            <a:r>
              <a:rPr lang="en-US" sz="20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000" dirty="0">
                <a:solidFill>
                  <a:srgbClr val="474B57"/>
                </a:solidFill>
              </a:rPr>
              <a:t>,</a:t>
            </a:r>
            <a:r>
              <a:rPr lang="en-US" sz="20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làm bài </a:t>
            </a:r>
            <a:r>
              <a:rPr lang="en-US" sz="20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tập và làm bài kiểm tra theo chủ đề).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B57"/>
                </a:solidFill>
              </a:rPr>
              <a:t>1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tuần kiểm tra </a:t>
            </a:r>
            <a:r>
              <a:rPr lang="en-US" sz="2000" dirty="0">
                <a:solidFill>
                  <a:srgbClr val="474B57"/>
                </a:solidFill>
              </a:rPr>
              <a:t>(tuần </a:t>
            </a:r>
            <a:r>
              <a:rPr lang="en-US" sz="2000" dirty="0" smtClean="0">
                <a:solidFill>
                  <a:srgbClr val="474B57"/>
                </a:solidFill>
              </a:rPr>
              <a:t>thứ 47</a:t>
            </a:r>
            <a:r>
              <a:rPr lang="en-US" sz="20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8"/>
          <p:cNvGraphicFramePr/>
          <p:nvPr>
            <p:extLst>
              <p:ext uri="{D42A27DB-BD31-4B8C-83A1-F6EECF244321}">
                <p14:modId xmlns:p14="http://schemas.microsoft.com/office/powerpoint/2010/main" val="3340449551"/>
              </p:ext>
            </p:extLst>
          </p:nvPr>
        </p:nvGraphicFramePr>
        <p:xfrm>
          <a:off x="4101677" y="4391497"/>
          <a:ext cx="4876800" cy="741700"/>
        </p:xfrm>
        <a:graphic>
          <a:graphicData uri="http://schemas.openxmlformats.org/drawingml/2006/table">
            <a:tbl>
              <a:tblPr firstRow="1" bandRow="1">
                <a:noFill/>
                <a:tableStyleId>{445BD5C1-9568-4C8B-995A-1238AAF50C88}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2755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Học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Học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Học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Học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Học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9"/>
              <p:cNvSpPr txBox="1"/>
              <p:nvPr/>
            </p:nvSpPr>
            <p:spPr>
              <a:xfrm>
                <a:off x="2678690" y="2544988"/>
                <a:ext cx="9398291" cy="3286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noAutofit/>
              </a:bodyPr>
              <a:lstStyle/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1/ </a:t>
                </a:r>
                <a:r>
                  <a:rPr lang="en-US" sz="2500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Quiz* (Ở nhà): các câu hỏi trắc nghiệm ôn tập lý thuyết</a:t>
                </a:r>
              </a:p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 smtClean="0">
                    <a:solidFill>
                      <a:srgbClr val="474B57"/>
                    </a:solidFill>
                  </a:rPr>
                  <a:t>2/ </a:t>
                </a:r>
                <a:r>
                  <a:rPr lang="en-US" sz="2500" b="1" dirty="0" smtClean="0">
                    <a:solidFill>
                      <a:srgbClr val="FF0000"/>
                    </a:solidFill>
                  </a:rPr>
                  <a:t>Homework (Ở nhà)</a:t>
                </a:r>
                <a:r>
                  <a:rPr lang="en-US" sz="2500" dirty="0" smtClean="0">
                    <a:solidFill>
                      <a:srgbClr val="474B57"/>
                    </a:solidFill>
                  </a:rPr>
                  <a:t>: các câu hỏi dạng code runner</a:t>
                </a:r>
              </a:p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3/ </a:t>
                </a:r>
                <a:r>
                  <a:rPr lang="en-US" sz="2500" b="1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Test (Giờ TH)</a:t>
                </a:r>
                <a:r>
                  <a:rPr lang="en-US" sz="2500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: các câu hỏi dạng code runner</a:t>
                </a:r>
              </a:p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 smtClean="0">
                    <a:solidFill>
                      <a:srgbClr val="474B57"/>
                    </a:solidFill>
                  </a:rPr>
                  <a:t>4/ Advanced* (Ở nhà): các câu hỏi dạng code runner nâng cao</a:t>
                </a:r>
              </a:p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500" dirty="0" smtClean="0">
                  <a:solidFill>
                    <a:srgbClr val="474B57"/>
                  </a:solidFill>
                </a:endParaRPr>
              </a:p>
              <a:p>
                <a:pPr marL="12700" marR="416559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 smtClean="0">
                    <a:solidFill>
                      <a:srgbClr val="FF0000"/>
                    </a:solidFill>
                  </a:rPr>
                  <a:t>(*) Nếu điểm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500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 7 =&gt; +0.5 </a:t>
                </a:r>
                <a:r>
                  <a:rPr lang="en-US" sz="2500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điểm lab</a:t>
                </a:r>
                <a:endParaRPr lang="en-US" sz="2500" dirty="0" smtClean="0">
                  <a:solidFill>
                    <a:srgbClr val="474B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1" name="Google Shape;61;p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90" y="2544988"/>
                <a:ext cx="9398291" cy="3286469"/>
              </a:xfrm>
              <a:prstGeom prst="rect">
                <a:avLst/>
              </a:prstGeom>
              <a:blipFill rotWithShape="0">
                <a:blip r:embed="rId3"/>
                <a:stretch>
                  <a:fillRect l="-1881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CẤU TRÚC </a:t>
            </a:r>
            <a:r>
              <a:rPr lang="en-US" dirty="0" smtClean="0"/>
              <a:t>BÀI LAB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3012449" y="2458724"/>
            <a:ext cx="9071303" cy="219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416559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1/ Điểm thực hành = </a:t>
            </a:r>
            <a:r>
              <a:rPr lang="en-US" sz="2500" dirty="0">
                <a:solidFill>
                  <a:srgbClr val="474B57"/>
                </a:solidFill>
              </a:rPr>
              <a:t>1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0% Điểm tổng kết môn học</a:t>
            </a:r>
          </a:p>
          <a:p>
            <a:pPr marL="12700" marR="416559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474B57"/>
                </a:solidFill>
              </a:rPr>
              <a:t>2/ Điểm thực hành = </a:t>
            </a:r>
            <a:r>
              <a:rPr lang="en-US" sz="2500" dirty="0">
                <a:solidFill>
                  <a:srgbClr val="474B57"/>
                </a:solidFill>
              </a:rPr>
              <a:t>4</a:t>
            </a:r>
            <a:r>
              <a:rPr lang="en-US" sz="2500" dirty="0" smtClean="0">
                <a:solidFill>
                  <a:srgbClr val="474B57"/>
                </a:solidFill>
              </a:rPr>
              <a:t>0% Điểm Lab + 60% Điểm KT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3/ </a:t>
            </a:r>
            <a:r>
              <a:rPr lang="en-US" sz="2500" dirty="0" smtClean="0">
                <a:solidFill>
                  <a:srgbClr val="474B57"/>
                </a:solidFill>
              </a:rPr>
              <a:t>Điểm từng tuần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= ∑(Điểm </a:t>
            </a:r>
            <a:r>
              <a:rPr lang="en-US" sz="2500" dirty="0" smtClean="0">
                <a:solidFill>
                  <a:srgbClr val="474B57"/>
                </a:solidFill>
              </a:rPr>
              <a:t>test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+ Điểm </a:t>
            </a:r>
            <a:r>
              <a:rPr lang="en-US" sz="2500" dirty="0" smtClean="0">
                <a:solidFill>
                  <a:srgbClr val="474B57"/>
                </a:solidFill>
              </a:rPr>
              <a:t>homework</a:t>
            </a: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2500" dirty="0" smtClean="0">
                <a:solidFill>
                  <a:srgbClr val="474B57"/>
                </a:solidFill>
              </a:rPr>
              <a:t>2</a:t>
            </a:r>
          </a:p>
          <a:p>
            <a:pPr marL="12700" lvl="0">
              <a:lnSpc>
                <a:spcPct val="200000"/>
              </a:lnSpc>
            </a:pPr>
            <a:r>
              <a:rPr lang="en-US" sz="2500" dirty="0" smtClean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4/ Điểm Lab </a:t>
            </a:r>
            <a:r>
              <a:rPr lang="en-US" sz="2500" dirty="0">
                <a:solidFill>
                  <a:srgbClr val="474B57"/>
                </a:solidFill>
              </a:rPr>
              <a:t>= ∑(Điểm </a:t>
            </a:r>
            <a:r>
              <a:rPr lang="en-US" sz="2500" dirty="0" smtClean="0">
                <a:solidFill>
                  <a:srgbClr val="474B57"/>
                </a:solidFill>
              </a:rPr>
              <a:t>từng tuần)/5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CẤU TRÚC ĐIỂM THỰC HÀNH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CẤU TRÚC ĐIỂM THỰC HÀNH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oogle Shape;63;p9"/>
              <p:cNvGraphicFramePr/>
              <p:nvPr>
                <p:extLst>
                  <p:ext uri="{D42A27DB-BD31-4B8C-83A1-F6EECF244321}">
                    <p14:modId xmlns:p14="http://schemas.microsoft.com/office/powerpoint/2010/main" val="2666519956"/>
                  </p:ext>
                </p:extLst>
              </p:nvPr>
            </p:nvGraphicFramePr>
            <p:xfrm>
              <a:off x="3656096" y="2525135"/>
              <a:ext cx="6531697" cy="333765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{445BD5C1-9568-4C8B-995A-1238AAF50C88}</a:tableStyleId>
                  </a:tblPr>
                  <a:tblGrid>
                    <a:gridCol w="136719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896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5786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216985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Homework 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Test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Điểm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 +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(2)</a:t>
                          </a: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=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</a:t>
                          </a:r>
                          <a:endParaRPr sz="1800" b="1" u="none" strike="noStrike" cap="none" dirty="0">
                            <a:solidFill>
                              <a:srgbClr val="FF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6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7.5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4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8,5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8.25 +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(1)</a:t>
                          </a: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=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9.25</a:t>
                          </a:r>
                          <a:endParaRPr sz="1800" b="1" u="none" strike="noStrike" cap="none" dirty="0">
                            <a:solidFill>
                              <a:srgbClr val="FF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</a:t>
                          </a:r>
                          <a:r>
                            <a:rPr lang="en-US" sz="1800" b="1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5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10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8,5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9.25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Lab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(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+ 7 + 7.5 + </a:t>
                          </a:r>
                          <a:r>
                            <a:rPr lang="en-US" sz="1800" b="1" u="none" strike="noStrike" cap="none" baseline="0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9.25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+ 9.25)/5</a:t>
                          </a: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</a:t>
                          </a:r>
                          <a:r>
                            <a:rPr lang="en-US" sz="1800" u="none" strike="noStrike" cap="none" dirty="0">
                              <a:latin typeface="Trebuchet MS"/>
                              <a:ea typeface="Arial"/>
                              <a:cs typeface="Arial"/>
                              <a:sym typeface="Trebuchet MS"/>
                            </a:rPr>
                            <a:t>=</a:t>
                          </a:r>
                          <a:r>
                            <a:rPr lang="en-US" sz="1800" u="none" strike="noStrike" cap="none" dirty="0" smtClean="0">
                              <a:latin typeface="Trebuchet MS"/>
                              <a:ea typeface="Trebuchet MS"/>
                              <a:cs typeface="Trebuchet MS"/>
                              <a:sym typeface="Trebuchet MS"/>
                            </a:rPr>
                            <a:t> </a:t>
                          </a:r>
                          <a:r>
                            <a:rPr lang="en-US" sz="1800" u="none" strike="noStrike" cap="none" dirty="0" smtClean="0">
                              <a:latin typeface="Arial"/>
                              <a:ea typeface="Trebuchet MS"/>
                              <a:cs typeface="Arial"/>
                              <a:sym typeface="Arial"/>
                            </a:rPr>
                            <a:t>8.4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Trebuchet MS"/>
                              <a:cs typeface="Arial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u="none" strike="noStrike" cap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8.5</a:t>
                          </a: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KT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9.5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Điểm</a:t>
                          </a:r>
                          <a:r>
                            <a:rPr lang="en-US" sz="1800" b="1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TH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8.5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* 40% + 9.5 * 60% = 9.1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oogle Shape;63;p9"/>
              <p:cNvGraphicFramePr/>
              <p:nvPr>
                <p:extLst>
                  <p:ext uri="{D42A27DB-BD31-4B8C-83A1-F6EECF244321}">
                    <p14:modId xmlns:p14="http://schemas.microsoft.com/office/powerpoint/2010/main" val="2666519956"/>
                  </p:ext>
                </p:extLst>
              </p:nvPr>
            </p:nvGraphicFramePr>
            <p:xfrm>
              <a:off x="3656096" y="2525135"/>
              <a:ext cx="6531697" cy="333765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{445BD5C1-9568-4C8B-995A-1238AAF50C88}</a:tableStyleId>
                  </a:tblPr>
                  <a:tblGrid>
                    <a:gridCol w="136719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896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786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216985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Homework 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Test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Điểm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 +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(2)</a:t>
                          </a: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=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</a:t>
                          </a:r>
                          <a:endParaRPr sz="1800" b="1" u="none" strike="noStrike" cap="none" dirty="0">
                            <a:solidFill>
                              <a:srgbClr val="FF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6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</a:t>
                          </a: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7.5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 4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8,5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8.25 +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(1)</a:t>
                          </a: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= </a:t>
                          </a:r>
                          <a:r>
                            <a:rPr lang="en-US" sz="1800" b="1" u="none" strike="noStrike" cap="none" dirty="0" smtClean="0">
                              <a:solidFill>
                                <a:srgbClr val="FF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9.25</a:t>
                          </a:r>
                          <a:endParaRPr sz="1800" b="1" u="none" strike="noStrike" cap="none" dirty="0">
                            <a:solidFill>
                              <a:srgbClr val="FF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Lab</a:t>
                          </a:r>
                          <a:r>
                            <a:rPr lang="en-US" sz="1800" b="1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5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10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779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8,5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9.25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Lab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 rotWithShape="0">
                          <a:blip r:embed="rId3"/>
                          <a:stretch>
                            <a:fillRect l="-26651" t="-606557" r="-354" b="-2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KT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9.5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Điểm</a:t>
                          </a:r>
                          <a:r>
                            <a:rPr lang="en-US" sz="1800" b="1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TH</a:t>
                          </a:r>
                          <a:endParaRPr sz="1800" b="1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98425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8.5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*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40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% +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9.5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*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60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% = </a:t>
                          </a:r>
                          <a:r>
                            <a:rPr lang="en-US" sz="1800" u="none" strike="noStrike" cap="none" baseline="0" dirty="0" smtClean="0"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9.1</a:t>
                          </a:r>
                          <a:endParaRPr sz="18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0" marR="0" marT="45725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BCBC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180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3133169" y="2307589"/>
            <a:ext cx="8805305" cy="394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dirty="0" smtClean="0">
                <a:solidFill>
                  <a:srgbClr val="474B57"/>
                </a:solidFill>
              </a:rPr>
              <a:t>Quy định tham dự buổi học thực hành:</a:t>
            </a:r>
            <a:endParaRPr sz="3000" b="1" dirty="0">
              <a:solidFill>
                <a:schemeClr val="dk1"/>
              </a:solidFill>
            </a:endParaRPr>
          </a:p>
          <a:p>
            <a:pPr marL="457200" marR="9525" lvl="0" indent="-374650" algn="l" rtl="0">
              <a:lnSpc>
                <a:spcPct val="150000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Char char="●"/>
            </a:pPr>
            <a:r>
              <a:rPr lang="en-US" sz="2300" dirty="0" smtClean="0">
                <a:solidFill>
                  <a:srgbClr val="474B57"/>
                </a:solidFill>
              </a:rPr>
              <a:t>SV bắt buộc tham gia các buổi học thực hành đúng giờ.</a:t>
            </a:r>
            <a:endParaRPr sz="2300" dirty="0">
              <a:solidFill>
                <a:srgbClr val="474B57"/>
              </a:solidFill>
            </a:endParaRPr>
          </a:p>
          <a:p>
            <a:pPr marL="457200" marR="9525" indent="-374650">
              <a:lnSpc>
                <a:spcPct val="150000"/>
              </a:lnSpc>
              <a:spcBef>
                <a:spcPts val="60"/>
              </a:spcBef>
              <a:buClr>
                <a:srgbClr val="474B57"/>
              </a:buClr>
              <a:buSzPts val="2300"/>
              <a:buFont typeface="Arial"/>
              <a:buChar char="●"/>
            </a:pPr>
            <a:r>
              <a:rPr lang="en-US" sz="2300" dirty="0" smtClean="0">
                <a:solidFill>
                  <a:srgbClr val="474B57"/>
                </a:solidFill>
              </a:rPr>
              <a:t>Nếu vắng =&gt; 0 điểm phần </a:t>
            </a:r>
            <a:r>
              <a:rPr lang="en-US" sz="2300" dirty="0" smtClean="0">
                <a:solidFill>
                  <a:srgbClr val="474B57"/>
                </a:solidFill>
              </a:rPr>
              <a:t>Test </a:t>
            </a:r>
            <a:r>
              <a:rPr lang="en-US" sz="2400" dirty="0">
                <a:solidFill>
                  <a:srgbClr val="565656"/>
                </a:solidFill>
              </a:rPr>
              <a:t>(gửi mail xin nghỉ nếu có lý do</a:t>
            </a:r>
            <a:r>
              <a:rPr lang="en-US" sz="2400" dirty="0" smtClean="0">
                <a:solidFill>
                  <a:srgbClr val="565656"/>
                </a:solidFill>
              </a:rPr>
              <a:t>)</a:t>
            </a:r>
            <a:endParaRPr lang="en-US" sz="2300" dirty="0" smtClean="0">
              <a:solidFill>
                <a:srgbClr val="474B57"/>
              </a:solidFill>
            </a:endParaRPr>
          </a:p>
          <a:p>
            <a:pPr marL="82550" marR="9525" lvl="0" algn="l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</a:pPr>
            <a:endParaRPr lang="en-US" sz="2300" dirty="0" smtClean="0">
              <a:solidFill>
                <a:srgbClr val="474B57"/>
              </a:solidFill>
            </a:endParaRPr>
          </a:p>
          <a:p>
            <a:pPr marL="82550" marR="9525" lvl="0" algn="l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</a:pPr>
            <a:r>
              <a:rPr lang="en-US" sz="3000" b="1" dirty="0" smtClean="0">
                <a:solidFill>
                  <a:srgbClr val="474B57"/>
                </a:solidFill>
              </a:rPr>
              <a:t>Quy định thực hiện bài thực hành (Ở nhà)</a:t>
            </a:r>
          </a:p>
          <a:p>
            <a:pPr marL="425450" marR="9525" lvl="0" indent="-342900" algn="l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474B57"/>
                </a:solidFill>
              </a:rPr>
              <a:t>SV làm bài thực hành trên trang BKEL trong thời gian quy định (~ 2 tuần)</a:t>
            </a:r>
          </a:p>
          <a:p>
            <a:pPr marL="425450" marR="9525" lvl="0" indent="-342900" algn="l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474B57"/>
                </a:solidFill>
              </a:rPr>
              <a:t>Điểm được lấy là điểm cao nhất ghi nhận trên BKEL</a:t>
            </a:r>
            <a:endParaRPr sz="2300" dirty="0">
              <a:solidFill>
                <a:schemeClr val="dk1"/>
              </a:solidFill>
            </a:endParaRPr>
          </a:p>
          <a:p>
            <a:pPr marL="457200" marR="12700" lvl="0" indent="0" algn="l" rtl="0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marR="12700" lvl="0" indent="0" algn="l" rtl="0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300" dirty="0">
              <a:solidFill>
                <a:srgbClr val="474B57"/>
              </a:solidFill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904150" y="1355150"/>
            <a:ext cx="87177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QUY ĐỊNH VỀ BÀI THỰC HÀNH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0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" name="Google Shape;74;p11"/>
              <p:cNvSpPr txBox="1"/>
              <p:nvPr/>
            </p:nvSpPr>
            <p:spPr>
              <a:xfrm>
                <a:off x="3012439" y="2458719"/>
                <a:ext cx="8611870" cy="3760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noAutofit/>
              </a:bodyPr>
              <a:lstStyle/>
              <a:p>
                <a:pPr marL="469900" marR="12065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  <a:buFont typeface="Arial"/>
                  <a:buAutoNum type="arabicPeriod"/>
                </a:pPr>
                <a:r>
                  <a:rPr lang="en-US" sz="2500" b="1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Điều kiện tham dự: </a:t>
                </a:r>
              </a:p>
              <a:p>
                <a:pPr marL="355600" marR="12065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  <a:buFont typeface="Arial" panose="020B0604020202020204" pitchFamily="34" charset="0"/>
                  <a:buChar char="•"/>
                </a:pPr>
                <a:r>
                  <a:rPr lang="en-US" sz="2500" b="1" dirty="0" smtClean="0">
                    <a:solidFill>
                      <a:srgbClr val="E69138"/>
                    </a:solidFill>
                  </a:rPr>
                  <a:t>Vắng &lt;= 1 </a:t>
                </a:r>
                <a:r>
                  <a:rPr lang="en-US" sz="2500" dirty="0" smtClean="0">
                    <a:solidFill>
                      <a:srgbClr val="565656"/>
                    </a:solidFill>
                  </a:rPr>
                  <a:t>buổi học TH </a:t>
                </a:r>
                <a:endParaRPr lang="en-US" sz="2500" dirty="0" smtClean="0">
                  <a:solidFill>
                    <a:srgbClr val="565656"/>
                  </a:solidFill>
                </a:endParaRPr>
              </a:p>
              <a:p>
                <a:pPr marL="355600" marR="12065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solidFill>
                      <a:srgbClr val="565656"/>
                    </a:solidFill>
                  </a:rPr>
                  <a:t>Điểm </a:t>
                </a:r>
                <a:r>
                  <a:rPr lang="en-US" sz="2500" dirty="0" smtClean="0">
                    <a:solidFill>
                      <a:srgbClr val="565656"/>
                    </a:solidFill>
                  </a:rPr>
                  <a:t>lab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56565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500" dirty="0" smtClean="0">
                    <a:solidFill>
                      <a:srgbClr val="565656"/>
                    </a:solidFill>
                    <a:sym typeface="Arial"/>
                  </a:rPr>
                  <a:t> 3</a:t>
                </a:r>
              </a:p>
              <a:p>
                <a:pPr marL="12700" marR="12065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</a:pPr>
                <a:endParaRPr sz="2500" dirty="0" smtClean="0">
                  <a:solidFill>
                    <a:srgbClr val="565656"/>
                  </a:solidFill>
                  <a:sym typeface="Arial"/>
                </a:endParaRPr>
              </a:p>
              <a:p>
                <a:pPr marL="12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</a:pPr>
                <a:r>
                  <a:rPr lang="en-US" sz="2500" b="1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2.  Nội dung kiểm tra:</a:t>
                </a:r>
                <a:endParaRPr lang="en-US" sz="2500" dirty="0"/>
              </a:p>
              <a:p>
                <a:pPr marL="355600" marR="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  <a:buFont typeface="Arial" panose="020B0604020202020204" pitchFamily="34" charset="0"/>
                  <a:buChar char="•"/>
                </a:pPr>
                <a:r>
                  <a:rPr lang="en-US" sz="2300" dirty="0" smtClean="0">
                    <a:solidFill>
                      <a:srgbClr val="474B57"/>
                    </a:solidFill>
                  </a:rPr>
                  <a:t>Nội </a:t>
                </a:r>
                <a:r>
                  <a:rPr lang="en-US" sz="2300" dirty="0">
                    <a:solidFill>
                      <a:srgbClr val="474B57"/>
                    </a:solidFill>
                  </a:rPr>
                  <a:t>dung kiểm tra liên quan các kiến thức đã học thực </a:t>
                </a:r>
                <a:r>
                  <a:rPr lang="en-US" sz="2300" dirty="0" smtClean="0">
                    <a:solidFill>
                      <a:srgbClr val="474B57"/>
                    </a:solidFill>
                  </a:rPr>
                  <a:t>hành.</a:t>
                </a:r>
              </a:p>
              <a:p>
                <a:pPr marL="355600" marR="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4B57"/>
                  </a:buClr>
                  <a:buSzPts val="2500"/>
                  <a:buFont typeface="Arial" panose="020B0604020202020204" pitchFamily="34" charset="0"/>
                  <a:buChar char="•"/>
                </a:pPr>
                <a:r>
                  <a:rPr lang="en-US" sz="2300" b="0" i="0" u="none" strike="noStrike" cap="none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Nội </a:t>
                </a:r>
                <a:r>
                  <a:rPr lang="en-US" sz="2300" b="0" i="0" u="none" strike="noStrike" cap="none" dirty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dung kiểm tra có thể khác nhau giữa các lớp thực hành</a:t>
                </a:r>
                <a:r>
                  <a:rPr lang="en-US" sz="2300" b="0" i="0" u="none" strike="noStrike" cap="none" dirty="0" smtClean="0">
                    <a:solidFill>
                      <a:srgbClr val="474B57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23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4" name="Google Shape;74;p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39" y="2458719"/>
                <a:ext cx="8611870" cy="3760925"/>
              </a:xfrm>
              <a:prstGeom prst="rect">
                <a:avLst/>
              </a:prstGeom>
              <a:blipFill rotWithShape="0">
                <a:blip r:embed="rId3"/>
                <a:stretch>
                  <a:fillRect l="-2052" t="-2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675201" y="1390150"/>
            <a:ext cx="79491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QUY ĐỊNH VỀ BÀI KIỂM TRA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802225" y="3395875"/>
            <a:ext cx="21039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</a:rPr>
              <a:t>Q&amp;A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438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Office Theme</vt:lpstr>
      <vt:lpstr>PowerPoint Presentation</vt:lpstr>
      <vt:lpstr>GIỚI THIỆU CHUNG</vt:lpstr>
      <vt:lpstr>CẤU TRÚC BÀI LAB</vt:lpstr>
      <vt:lpstr>CẤU TRÚC ĐIỂM THỰC HÀNH</vt:lpstr>
      <vt:lpstr>CẤU TRÚC ĐIỂM THỰC HÀNH</vt:lpstr>
      <vt:lpstr>QUY ĐỊNH VỀ BÀI THỰC HÀNH</vt:lpstr>
      <vt:lpstr>QUY ĐỊNH VỀ BÀI KIỂM TRA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Duy Anh</cp:lastModifiedBy>
  <cp:revision>15</cp:revision>
  <dcterms:modified xsi:type="dcterms:W3CDTF">2021-09-18T06:44:27Z</dcterms:modified>
</cp:coreProperties>
</file>