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3" r:id="rId2"/>
    <p:sldId id="295" r:id="rId3"/>
    <p:sldId id="296" r:id="rId4"/>
    <p:sldId id="297" r:id="rId5"/>
    <p:sldId id="298" r:id="rId6"/>
    <p:sldId id="274" r:id="rId7"/>
    <p:sldId id="282" r:id="rId8"/>
    <p:sldId id="275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FF"/>
    <a:srgbClr val="FFFF00"/>
    <a:srgbClr val="66FF6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8" autoAdjust="0"/>
    <p:restoredTop sz="90961" autoAdjust="0"/>
  </p:normalViewPr>
  <p:slideViewPr>
    <p:cSldViewPr snapToGrid="0">
      <p:cViewPr>
        <p:scale>
          <a:sx n="100" d="100"/>
          <a:sy n="100" d="100"/>
        </p:scale>
        <p:origin x="-870" y="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-281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29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09.wmf"/><Relationship Id="rId2" Type="http://schemas.openxmlformats.org/officeDocument/2006/relationships/image" Target="../media/image105.wmf"/><Relationship Id="rId1" Type="http://schemas.openxmlformats.org/officeDocument/2006/relationships/image" Target="../media/image101.wmf"/><Relationship Id="rId6" Type="http://schemas.openxmlformats.org/officeDocument/2006/relationships/image" Target="../media/image108.wmf"/><Relationship Id="rId5" Type="http://schemas.openxmlformats.org/officeDocument/2006/relationships/image" Target="../media/image99.wmf"/><Relationship Id="rId4" Type="http://schemas.openxmlformats.org/officeDocument/2006/relationships/image" Target="../media/image10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7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E742523-B3B1-4D4E-AB3D-46AAE9B8C5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00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0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0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C87EF02-BD36-40DF-89AA-FFF5C81DEDB4}" type="slidenum">
              <a:rPr lang="en-US"/>
              <a:pPr/>
              <a:t>1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BC3F28-4877-4C48-B45E-CEFBB6F1F8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A8655E-F59D-421C-8D11-C2058566E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134377-3AA0-4E5F-A558-12913E2418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540500"/>
            <a:ext cx="914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0" y="6524625"/>
            <a:ext cx="619125" cy="333375"/>
          </a:xfrm>
        </p:spPr>
        <p:txBody>
          <a:bodyPr/>
          <a:lstStyle>
            <a:lvl1pPr>
              <a:defRPr/>
            </a:lvl1pPr>
          </a:lstStyle>
          <a:p>
            <a:fld id="{1AE5A2AB-75A7-43FC-BAD8-CB77F78FF0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540500"/>
            <a:ext cx="914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0" y="6524625"/>
            <a:ext cx="619125" cy="333375"/>
          </a:xfrm>
        </p:spPr>
        <p:txBody>
          <a:bodyPr/>
          <a:lstStyle>
            <a:lvl1pPr>
              <a:defRPr/>
            </a:lvl1pPr>
          </a:lstStyle>
          <a:p>
            <a:fld id="{37A5E771-B715-4412-96EA-9EF16ACF00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40500"/>
            <a:ext cx="914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6524625"/>
            <a:ext cx="619125" cy="333375"/>
          </a:xfrm>
        </p:spPr>
        <p:txBody>
          <a:bodyPr/>
          <a:lstStyle>
            <a:lvl1pPr>
              <a:defRPr/>
            </a:lvl1pPr>
          </a:lstStyle>
          <a:p>
            <a:fld id="{A119A304-58AF-4095-A11B-9B7C20890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40500"/>
            <a:ext cx="914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524625"/>
            <a:ext cx="619125" cy="333375"/>
          </a:xfrm>
        </p:spPr>
        <p:txBody>
          <a:bodyPr/>
          <a:lstStyle>
            <a:lvl1pPr>
              <a:defRPr/>
            </a:lvl1pPr>
          </a:lstStyle>
          <a:p>
            <a:fld id="{B9D0565E-74DD-41BE-A0A3-1D4A78E27D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3D565B-6F04-4E0B-918F-2A98C54AEC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61BE32-4802-4FC6-A005-B25885AD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F7B88C-0FEC-4749-A8BD-303542B8FD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A58F43-931E-4C6C-8A0A-A0085AB417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0484EE-D445-439F-B575-821D0C707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6763F2-41D7-48AE-B932-893CD5B18C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354908-BF41-45AA-A76B-1F04887B27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D677B5-7D2C-4A8A-98FD-B8205A81BA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46138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PT" sz="4400" b="0" dirty="0" smtClean="0">
                <a:solidFill>
                  <a:schemeClr val="tx2"/>
                </a:solidFill>
              </a:rPr>
              <a:t>Transmissão</a:t>
            </a:r>
            <a:r>
              <a:rPr lang="pt-PT" sz="4400" b="0" baseline="0" dirty="0" smtClean="0">
                <a:solidFill>
                  <a:schemeClr val="tx2"/>
                </a:solidFill>
              </a:rPr>
              <a:t> Digital em Banda Base</a:t>
            </a:r>
            <a:endParaRPr lang="pt-PT" sz="4400" b="0" dirty="0">
              <a:solidFill>
                <a:schemeClr val="tx2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40500"/>
            <a:ext cx="9144000" cy="3048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pt-PT"/>
              <a:t>Processamento de Sinal       Carlos Lima (DEI-Universidade do Minho)</a:t>
            </a:r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24625"/>
            <a:ext cx="619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8ACCED7-4EED-4BCA-9DB1-9035BEE9F1E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12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5.bin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4.bin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5.bin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4.bin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14.png"/><Relationship Id="rId4" Type="http://schemas.openxmlformats.org/officeDocument/2006/relationships/oleObject" Target="../embeddings/oleObject11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1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50.bin"/><Relationship Id="rId3" Type="http://schemas.openxmlformats.org/officeDocument/2006/relationships/image" Target="../media/image54.png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7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Relationship Id="rId14" Type="http://schemas.openxmlformats.org/officeDocument/2006/relationships/oleObject" Target="../embeddings/oleObject6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      </a:t>
            </a:r>
            <a:r>
              <a:rPr lang="pt-PT" dirty="0"/>
              <a:t>Carlos 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53B0E-DE92-45B9-96B8-215F888324A9}" type="slidenum">
              <a:rPr lang="en-US"/>
              <a:pPr/>
              <a:t>1</a:t>
            </a:fld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8" y="998538"/>
            <a:ext cx="8729662" cy="54498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PT" sz="2400" b="1" dirty="0">
                <a:solidFill>
                  <a:srgbClr val="FF0000"/>
                </a:solidFill>
              </a:rPr>
              <a:t>Definições</a:t>
            </a:r>
          </a:p>
          <a:p>
            <a:pPr lvl="2"/>
            <a:r>
              <a:rPr lang="pt-PT" sz="2000" dirty="0" smtClean="0">
                <a:solidFill>
                  <a:srgbClr val="00CCFF"/>
                </a:solidFill>
              </a:rPr>
              <a:t>Mensagem </a:t>
            </a:r>
            <a:r>
              <a:rPr lang="pt-PT" sz="2000" dirty="0" smtClean="0"/>
              <a:t>– é uma sequência de bits</a:t>
            </a:r>
          </a:p>
          <a:p>
            <a:pPr lvl="2"/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2">
              <a:buNone/>
            </a:pPr>
            <a:r>
              <a:rPr lang="pt-PT" dirty="0" smtClean="0">
                <a:solidFill>
                  <a:srgbClr val="00CCFF"/>
                </a:solidFill>
              </a:rPr>
              <a:t>P</a:t>
            </a:r>
            <a:r>
              <a:rPr lang="pt-PT" sz="2000" dirty="0" smtClean="0">
                <a:solidFill>
                  <a:srgbClr val="00CCFF"/>
                </a:solidFill>
              </a:rPr>
              <a:t>ara evitar ISI</a:t>
            </a:r>
            <a:endParaRPr lang="pt-PT" dirty="0" smtClean="0">
              <a:solidFill>
                <a:srgbClr val="00CCFF"/>
              </a:solidFill>
            </a:endParaRPr>
          </a:p>
          <a:p>
            <a:pPr lvl="2"/>
            <a:endParaRPr lang="pt-PT" dirty="0"/>
          </a:p>
          <a:p>
            <a:pPr lvl="2">
              <a:buNone/>
            </a:pPr>
            <a:endParaRPr lang="pt-PT" dirty="0"/>
          </a:p>
          <a:p>
            <a:pPr lvl="2">
              <a:buNone/>
            </a:pPr>
            <a:r>
              <a:rPr lang="pt-PT" sz="1600" dirty="0" smtClean="0">
                <a:solidFill>
                  <a:srgbClr val="00CCFF"/>
                </a:solidFill>
              </a:rPr>
              <a:t>Recuperação da mensagem</a:t>
            </a:r>
          </a:p>
          <a:p>
            <a:pPr lvl="2"/>
            <a:endParaRPr lang="pt-PT" dirty="0"/>
          </a:p>
          <a:p>
            <a:pPr lvl="2"/>
            <a:endParaRPr lang="pt-PT" dirty="0" smtClean="0"/>
          </a:p>
          <a:p>
            <a:pPr lvl="1"/>
            <a:endParaRPr lang="pt-PT" sz="2400" dirty="0"/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6651625" y="4303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 b="0"/>
          </a:p>
        </p:txBody>
      </p:sp>
      <p:sp>
        <p:nvSpPr>
          <p:cNvPr id="140334" name="Rectangle 46"/>
          <p:cNvSpPr>
            <a:spLocks noChangeArrowheads="1"/>
          </p:cNvSpPr>
          <p:nvPr/>
        </p:nvSpPr>
        <p:spPr bwMode="auto">
          <a:xfrm>
            <a:off x="0" y="2343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0335" name="Object 47"/>
          <p:cNvGraphicFramePr>
            <a:graphicFrameLocks noChangeAspect="1"/>
          </p:cNvGraphicFramePr>
          <p:nvPr/>
        </p:nvGraphicFramePr>
        <p:xfrm>
          <a:off x="666750" y="2046287"/>
          <a:ext cx="1990725" cy="725487"/>
        </p:xfrm>
        <a:graphic>
          <a:graphicData uri="http://schemas.openxmlformats.org/presentationml/2006/ole">
            <p:oleObj spid="_x0000_s140335" name="Equação" r:id="rId4" imgW="1054080" imgH="342720" progId="Equation.3">
              <p:embed/>
            </p:oleObj>
          </a:graphicData>
        </a:graphic>
      </p:graphicFrame>
      <p:graphicFrame>
        <p:nvGraphicFramePr>
          <p:cNvPr id="140336" name="Object 48"/>
          <p:cNvGraphicFramePr>
            <a:graphicFrameLocks noChangeAspect="1"/>
          </p:cNvGraphicFramePr>
          <p:nvPr/>
        </p:nvGraphicFramePr>
        <p:xfrm>
          <a:off x="3343276" y="1828800"/>
          <a:ext cx="3752850" cy="3095625"/>
        </p:xfrm>
        <a:graphic>
          <a:graphicData uri="http://schemas.openxmlformats.org/presentationml/2006/ole">
            <p:oleObj spid="_x0000_s140336" name="Photo Editor Photo" r:id="rId5" imgW="7954485" imgH="8828571" progId="">
              <p:embed/>
            </p:oleObj>
          </a:graphicData>
        </a:graphic>
      </p:graphicFrame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253288" y="1905001"/>
            <a:ext cx="11668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Bit stream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115175" y="2286000"/>
            <a:ext cx="21670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/>
              <a:t>Unipolar</a:t>
            </a:r>
            <a:r>
              <a:rPr lang="en-US" sz="1600" dirty="0"/>
              <a:t> RZ and NRZ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284708" y="2814638"/>
            <a:ext cx="18592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Polar RZ and NRZ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948488" y="3429000"/>
            <a:ext cx="24176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Bipolar NRZ or </a:t>
            </a:r>
          </a:p>
          <a:p>
            <a:r>
              <a:rPr lang="en-US" sz="1600" dirty="0"/>
              <a:t>alternate mark inversion </a:t>
            </a:r>
          </a:p>
          <a:p>
            <a:r>
              <a:rPr lang="en-US" sz="1600" dirty="0"/>
              <a:t>(AMI)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065963" y="4405313"/>
            <a:ext cx="23049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Split-phase Manchester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409950" y="5114926"/>
            <a:ext cx="4095750" cy="1181099"/>
            <a:chOff x="1390650" y="5114925"/>
            <a:chExt cx="7841097" cy="1458913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847850" y="5114925"/>
              <a:ext cx="457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17" name="Line 54"/>
            <p:cNvSpPr>
              <a:spLocks noChangeShapeType="1"/>
            </p:cNvSpPr>
            <p:nvPr/>
          </p:nvSpPr>
          <p:spPr bwMode="auto">
            <a:xfrm>
              <a:off x="7334250" y="54197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55"/>
            <p:cNvSpPr>
              <a:spLocks noChangeShapeType="1"/>
            </p:cNvSpPr>
            <p:nvPr/>
          </p:nvSpPr>
          <p:spPr bwMode="auto">
            <a:xfrm>
              <a:off x="5505450" y="54197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59"/>
            <p:cNvSpPr>
              <a:spLocks/>
            </p:cNvSpPr>
            <p:nvPr/>
          </p:nvSpPr>
          <p:spPr bwMode="auto">
            <a:xfrm>
              <a:off x="1847850" y="5888038"/>
              <a:ext cx="5503863" cy="685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288"/>
                </a:cxn>
                <a:cxn ang="0">
                  <a:pos x="1152" y="288"/>
                </a:cxn>
                <a:cxn ang="0">
                  <a:pos x="1152" y="144"/>
                </a:cxn>
                <a:cxn ang="0">
                  <a:pos x="1728" y="144"/>
                </a:cxn>
                <a:cxn ang="0">
                  <a:pos x="1728" y="432"/>
                </a:cxn>
                <a:cxn ang="0">
                  <a:pos x="2304" y="432"/>
                </a:cxn>
                <a:cxn ang="0">
                  <a:pos x="2304" y="0"/>
                </a:cxn>
                <a:cxn ang="0">
                  <a:pos x="2880" y="0"/>
                </a:cxn>
                <a:cxn ang="0">
                  <a:pos x="3467" y="2"/>
                </a:cxn>
              </a:cxnLst>
              <a:rect l="0" t="0" r="r" b="b"/>
              <a:pathLst>
                <a:path w="3467" h="432">
                  <a:moveTo>
                    <a:pt x="0" y="0"/>
                  </a:moveTo>
                  <a:lnTo>
                    <a:pt x="576" y="0"/>
                  </a:lnTo>
                  <a:lnTo>
                    <a:pt x="576" y="288"/>
                  </a:lnTo>
                  <a:lnTo>
                    <a:pt x="1152" y="288"/>
                  </a:lnTo>
                  <a:lnTo>
                    <a:pt x="1152" y="144"/>
                  </a:lnTo>
                  <a:lnTo>
                    <a:pt x="1728" y="144"/>
                  </a:lnTo>
                  <a:lnTo>
                    <a:pt x="1728" y="432"/>
                  </a:lnTo>
                  <a:lnTo>
                    <a:pt x="2304" y="432"/>
                  </a:lnTo>
                  <a:lnTo>
                    <a:pt x="2304" y="0"/>
                  </a:lnTo>
                  <a:lnTo>
                    <a:pt x="2880" y="0"/>
                  </a:lnTo>
                  <a:lnTo>
                    <a:pt x="3467" y="2"/>
                  </a:lnTo>
                </a:path>
              </a:pathLst>
            </a:custGeom>
            <a:noFill/>
            <a:ln w="28575" cmpd="sng">
              <a:solidFill>
                <a:srgbClr val="99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60"/>
            <p:cNvSpPr>
              <a:spLocks noChangeShapeType="1"/>
            </p:cNvSpPr>
            <p:nvPr/>
          </p:nvSpPr>
          <p:spPr bwMode="auto">
            <a:xfrm>
              <a:off x="6419850" y="54197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62"/>
            <p:cNvSpPr>
              <a:spLocks noChangeShapeType="1"/>
            </p:cNvSpPr>
            <p:nvPr/>
          </p:nvSpPr>
          <p:spPr bwMode="auto">
            <a:xfrm>
              <a:off x="4591050" y="54197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63"/>
            <p:cNvSpPr>
              <a:spLocks noChangeShapeType="1"/>
            </p:cNvSpPr>
            <p:nvPr/>
          </p:nvSpPr>
          <p:spPr bwMode="auto">
            <a:xfrm>
              <a:off x="2762250" y="54197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64"/>
            <p:cNvSpPr>
              <a:spLocks noChangeShapeType="1"/>
            </p:cNvSpPr>
            <p:nvPr/>
          </p:nvSpPr>
          <p:spPr bwMode="auto">
            <a:xfrm>
              <a:off x="3676650" y="54197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2305050" y="5114925"/>
              <a:ext cx="457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5048250" y="5114925"/>
              <a:ext cx="457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26" name="Rectangle 67"/>
            <p:cNvSpPr>
              <a:spLocks noChangeArrowheads="1"/>
            </p:cNvSpPr>
            <p:nvPr/>
          </p:nvSpPr>
          <p:spPr bwMode="auto">
            <a:xfrm>
              <a:off x="4591050" y="5114925"/>
              <a:ext cx="457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27" name="Rectangle 68"/>
            <p:cNvSpPr>
              <a:spLocks noChangeArrowheads="1"/>
            </p:cNvSpPr>
            <p:nvPr/>
          </p:nvSpPr>
          <p:spPr bwMode="auto">
            <a:xfrm>
              <a:off x="6419850" y="5114925"/>
              <a:ext cx="457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6877050" y="5114925"/>
              <a:ext cx="457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5505450" y="5114925"/>
              <a:ext cx="457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30" name="Rectangle 71"/>
            <p:cNvSpPr>
              <a:spLocks noChangeArrowheads="1"/>
            </p:cNvSpPr>
            <p:nvPr/>
          </p:nvSpPr>
          <p:spPr bwMode="auto">
            <a:xfrm>
              <a:off x="5962650" y="5114925"/>
              <a:ext cx="457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31" name="Rectangle 72"/>
            <p:cNvSpPr>
              <a:spLocks noChangeArrowheads="1"/>
            </p:cNvSpPr>
            <p:nvPr/>
          </p:nvSpPr>
          <p:spPr bwMode="auto">
            <a:xfrm>
              <a:off x="3219450" y="5114925"/>
              <a:ext cx="457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32" name="Rectangle 74"/>
            <p:cNvSpPr>
              <a:spLocks noChangeArrowheads="1"/>
            </p:cNvSpPr>
            <p:nvPr/>
          </p:nvSpPr>
          <p:spPr bwMode="auto">
            <a:xfrm>
              <a:off x="2762250" y="5114925"/>
              <a:ext cx="457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Arial" pitchFamily="34" charset="0"/>
                </a:rPr>
                <a:t>0</a:t>
              </a:r>
              <a:endParaRPr lang="en-US" dirty="0"/>
            </a:p>
          </p:txBody>
        </p:sp>
        <p:sp>
          <p:nvSpPr>
            <p:cNvPr id="33" name="Rectangle 75"/>
            <p:cNvSpPr>
              <a:spLocks noChangeArrowheads="1"/>
            </p:cNvSpPr>
            <p:nvPr/>
          </p:nvSpPr>
          <p:spPr bwMode="auto">
            <a:xfrm>
              <a:off x="3676650" y="5114925"/>
              <a:ext cx="457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34" name="Rectangle 76"/>
            <p:cNvSpPr>
              <a:spLocks noChangeArrowheads="1"/>
            </p:cNvSpPr>
            <p:nvPr/>
          </p:nvSpPr>
          <p:spPr bwMode="auto">
            <a:xfrm>
              <a:off x="4133850" y="5114925"/>
              <a:ext cx="4572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Arial" pitchFamily="34" charset="0"/>
                </a:rPr>
                <a:t>0</a:t>
              </a:r>
              <a:endParaRPr lang="en-US"/>
            </a:p>
          </p:txBody>
        </p:sp>
        <p:graphicFrame>
          <p:nvGraphicFramePr>
            <p:cNvPr id="35" name="Object 82"/>
            <p:cNvGraphicFramePr>
              <a:graphicFrameLocks noChangeAspect="1"/>
            </p:cNvGraphicFramePr>
            <p:nvPr/>
          </p:nvGraphicFramePr>
          <p:xfrm>
            <a:off x="8096250" y="6029324"/>
            <a:ext cx="1135497" cy="320970"/>
          </p:xfrm>
          <a:graphic>
            <a:graphicData uri="http://schemas.openxmlformats.org/presentationml/2006/ole">
              <p:oleObj spid="_x0000_s140337" name="Equation" r:id="rId6" imgW="825480" imgH="291960" progId="">
                <p:embed/>
              </p:oleObj>
            </a:graphicData>
          </a:graphic>
        </p:graphicFrame>
        <p:sp>
          <p:nvSpPr>
            <p:cNvPr id="36" name="Line 87"/>
            <p:cNvSpPr>
              <a:spLocks noChangeShapeType="1"/>
            </p:cNvSpPr>
            <p:nvPr/>
          </p:nvSpPr>
          <p:spPr bwMode="auto">
            <a:xfrm>
              <a:off x="1390650" y="51149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88"/>
            <p:cNvSpPr>
              <a:spLocks noChangeShapeType="1"/>
            </p:cNvSpPr>
            <p:nvPr/>
          </p:nvSpPr>
          <p:spPr bwMode="auto">
            <a:xfrm>
              <a:off x="1390650" y="53435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89"/>
            <p:cNvSpPr>
              <a:spLocks noChangeShapeType="1"/>
            </p:cNvSpPr>
            <p:nvPr/>
          </p:nvSpPr>
          <p:spPr bwMode="auto">
            <a:xfrm>
              <a:off x="7410450" y="51149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90"/>
            <p:cNvSpPr>
              <a:spLocks noChangeShapeType="1"/>
            </p:cNvSpPr>
            <p:nvPr/>
          </p:nvSpPr>
          <p:spPr bwMode="auto">
            <a:xfrm>
              <a:off x="7410450" y="53435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97"/>
            <p:cNvSpPr>
              <a:spLocks noChangeShapeType="1"/>
            </p:cNvSpPr>
            <p:nvPr/>
          </p:nvSpPr>
          <p:spPr bwMode="auto">
            <a:xfrm>
              <a:off x="7410450" y="58769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98"/>
            <p:cNvSpPr>
              <a:spLocks noChangeShapeType="1"/>
            </p:cNvSpPr>
            <p:nvPr/>
          </p:nvSpPr>
          <p:spPr bwMode="auto">
            <a:xfrm>
              <a:off x="1847850" y="6105525"/>
              <a:ext cx="594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99"/>
            <p:cNvSpPr>
              <a:spLocks noChangeShapeType="1"/>
            </p:cNvSpPr>
            <p:nvPr/>
          </p:nvSpPr>
          <p:spPr bwMode="auto">
            <a:xfrm>
              <a:off x="1847850" y="6334125"/>
              <a:ext cx="594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00"/>
            <p:cNvSpPr>
              <a:spLocks noChangeShapeType="1"/>
            </p:cNvSpPr>
            <p:nvPr/>
          </p:nvSpPr>
          <p:spPr bwMode="auto">
            <a:xfrm>
              <a:off x="1847850" y="6562725"/>
              <a:ext cx="601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01"/>
            <p:cNvSpPr>
              <a:spLocks noChangeShapeType="1"/>
            </p:cNvSpPr>
            <p:nvPr/>
          </p:nvSpPr>
          <p:spPr bwMode="auto">
            <a:xfrm>
              <a:off x="8020050" y="5876925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>
              <a:off x="7943850" y="6562725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04"/>
            <p:cNvSpPr>
              <a:spLocks noChangeShapeType="1"/>
            </p:cNvSpPr>
            <p:nvPr/>
          </p:nvSpPr>
          <p:spPr bwMode="auto">
            <a:xfrm>
              <a:off x="7943850" y="5876925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0339" name="Object 51"/>
          <p:cNvGraphicFramePr>
            <a:graphicFrameLocks noChangeAspect="1"/>
          </p:cNvGraphicFramePr>
          <p:nvPr/>
        </p:nvGraphicFramePr>
        <p:xfrm>
          <a:off x="619124" y="3276601"/>
          <a:ext cx="2276475" cy="647700"/>
        </p:xfrm>
        <a:graphic>
          <a:graphicData uri="http://schemas.openxmlformats.org/presentationml/2006/ole">
            <p:oleObj spid="_x0000_s140339" name="Equation" r:id="rId7" imgW="2705040" imgH="774360" progId="">
              <p:embed/>
            </p:oleObj>
          </a:graphicData>
        </a:graphic>
      </p:graphicFrame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6961188" y="5329238"/>
            <a:ext cx="2237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Polar quaternary NRZ </a:t>
            </a:r>
            <a:endParaRPr lang="en-US" sz="1600" dirty="0"/>
          </a:p>
        </p:txBody>
      </p:sp>
      <p:graphicFrame>
        <p:nvGraphicFramePr>
          <p:cNvPr id="53" name="Object 47"/>
          <p:cNvGraphicFramePr>
            <a:graphicFrameLocks noChangeAspect="1"/>
          </p:cNvGraphicFramePr>
          <p:nvPr/>
        </p:nvGraphicFramePr>
        <p:xfrm>
          <a:off x="309562" y="4322763"/>
          <a:ext cx="2782888" cy="725487"/>
        </p:xfrm>
        <a:graphic>
          <a:graphicData uri="http://schemas.openxmlformats.org/presentationml/2006/ole">
            <p:oleObj spid="_x0000_s140342" name="Equação" r:id="rId8" imgW="1473120" imgH="342720" progId="Equation.3">
              <p:embed/>
            </p:oleObj>
          </a:graphicData>
        </a:graphic>
      </p:graphicFrame>
      <p:graphicFrame>
        <p:nvGraphicFramePr>
          <p:cNvPr id="140343" name="Object 55"/>
          <p:cNvGraphicFramePr>
            <a:graphicFrameLocks noChangeAspect="1"/>
          </p:cNvGraphicFramePr>
          <p:nvPr/>
        </p:nvGraphicFramePr>
        <p:xfrm>
          <a:off x="428625" y="5038725"/>
          <a:ext cx="2308225" cy="1416050"/>
        </p:xfrm>
        <a:graphic>
          <a:graphicData uri="http://schemas.openxmlformats.org/presentationml/2006/ole">
            <p:oleObj spid="_x0000_s140343" name="Equation" r:id="rId9" imgW="2679480" imgH="1638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      </a:t>
            </a:r>
            <a:r>
              <a:rPr lang="pt-PT" dirty="0"/>
              <a:t>Carlos 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9A9354-5601-48E7-B4EE-83EECD356940}" type="slidenum">
              <a:rPr lang="en-US"/>
              <a:pPr/>
              <a:t>10</a:t>
            </a:fld>
            <a:endParaRPr lang="en-US"/>
          </a:p>
        </p:txBody>
      </p:sp>
      <p:sp>
        <p:nvSpPr>
          <p:cNvPr id="173067" name="Rectangle 11"/>
          <p:cNvSpPr>
            <a:spLocks noChangeArrowheads="1"/>
          </p:cNvSpPr>
          <p:nvPr/>
        </p:nvSpPr>
        <p:spPr bwMode="auto">
          <a:xfrm>
            <a:off x="384810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3967163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371475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4071938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185738" y="850900"/>
            <a:ext cx="8958262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sz="2000" b="0" dirty="0" smtClean="0">
                <a:solidFill>
                  <a:srgbClr val="00CCFF"/>
                </a:solidFill>
              </a:rPr>
              <a:t>A energia média por dígito </a:t>
            </a:r>
            <a:r>
              <a:rPr lang="pt-PT" sz="2000" b="0" dirty="0" err="1" smtClean="0">
                <a:solidFill>
                  <a:srgbClr val="00CCFF"/>
                </a:solidFill>
              </a:rPr>
              <a:t>M-ário</a:t>
            </a:r>
            <a:r>
              <a:rPr lang="pt-PT" sz="2000" b="0" dirty="0" smtClean="0">
                <a:solidFill>
                  <a:srgbClr val="00CCFF"/>
                </a:solidFill>
              </a:rPr>
              <a:t> é:</a:t>
            </a:r>
            <a:endParaRPr lang="pt-PT" sz="2000" b="0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b="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sz="2000" b="0" dirty="0" smtClean="0">
                <a:solidFill>
                  <a:srgbClr val="00CCFF"/>
                </a:solidFill>
              </a:rPr>
              <a:t>Se os M níveis são </a:t>
            </a:r>
            <a:r>
              <a:rPr lang="pt-PT" sz="2000" b="0" dirty="0" err="1" smtClean="0">
                <a:solidFill>
                  <a:srgbClr val="00CCFF"/>
                </a:solidFill>
              </a:rPr>
              <a:t>equiprováveis</a:t>
            </a: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sz="2000" b="0" dirty="0" smtClean="0"/>
              <a:t>Probabilidade de erro por bit (BER)</a:t>
            </a:r>
            <a:endParaRPr lang="pt-PT" sz="2000" b="0" dirty="0"/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</a:pPr>
            <a:endParaRPr lang="pt-PT" dirty="0">
              <a:solidFill>
                <a:srgbClr val="FF0000"/>
              </a:solidFill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</a:pPr>
            <a:endParaRPr lang="pt-PT" dirty="0">
              <a:solidFill>
                <a:srgbClr val="FF0000"/>
              </a:solidFill>
            </a:endParaRPr>
          </a:p>
        </p:txBody>
      </p:sp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1009650" y="1285875"/>
          <a:ext cx="1163638" cy="388938"/>
        </p:xfrm>
        <a:graphic>
          <a:graphicData uri="http://schemas.openxmlformats.org/presentationml/2006/ole">
            <p:oleObj spid="_x0000_s173073" name="Equação" r:id="rId3" imgW="583920" imgH="253800" progId="Equation.3">
              <p:embed/>
            </p:oleObj>
          </a:graphicData>
        </a:graphic>
      </p:graphicFrame>
      <p:graphicFrame>
        <p:nvGraphicFramePr>
          <p:cNvPr id="40" name="Object 16"/>
          <p:cNvGraphicFramePr>
            <a:graphicFrameLocks noChangeAspect="1"/>
          </p:cNvGraphicFramePr>
          <p:nvPr/>
        </p:nvGraphicFramePr>
        <p:xfrm>
          <a:off x="2589213" y="1120775"/>
          <a:ext cx="1492250" cy="719138"/>
        </p:xfrm>
        <a:graphic>
          <a:graphicData uri="http://schemas.openxmlformats.org/presentationml/2006/ole">
            <p:oleObj spid="_x0000_s173074" name="Equação" r:id="rId4" imgW="749160" imgH="469800" progId="Equation.3">
              <p:embed/>
            </p:oleObj>
          </a:graphicData>
        </a:graphic>
      </p:graphicFrame>
      <p:graphicFrame>
        <p:nvGraphicFramePr>
          <p:cNvPr id="41" name="Object 16"/>
          <p:cNvGraphicFramePr>
            <a:graphicFrameLocks noChangeAspect="1"/>
          </p:cNvGraphicFramePr>
          <p:nvPr/>
        </p:nvGraphicFramePr>
        <p:xfrm>
          <a:off x="4546600" y="1789113"/>
          <a:ext cx="3768725" cy="660400"/>
        </p:xfrm>
        <a:graphic>
          <a:graphicData uri="http://schemas.openxmlformats.org/presentationml/2006/ole">
            <p:oleObj spid="_x0000_s173075" name="Equação" r:id="rId5" imgW="1892160" imgH="431640" progId="Equation.3">
              <p:embed/>
            </p:oleObj>
          </a:graphicData>
        </a:graphic>
      </p:graphicFrame>
      <p:graphicFrame>
        <p:nvGraphicFramePr>
          <p:cNvPr id="42" name="Object 16"/>
          <p:cNvGraphicFramePr>
            <a:graphicFrameLocks noChangeAspect="1"/>
          </p:cNvGraphicFramePr>
          <p:nvPr/>
        </p:nvGraphicFramePr>
        <p:xfrm>
          <a:off x="896938" y="2409825"/>
          <a:ext cx="1846262" cy="388938"/>
        </p:xfrm>
        <a:graphic>
          <a:graphicData uri="http://schemas.openxmlformats.org/presentationml/2006/ole">
            <p:oleObj spid="_x0000_s173076" name="Equação" r:id="rId6" imgW="927000" imgH="253800" progId="Equation.3">
              <p:embed/>
            </p:oleObj>
          </a:graphicData>
        </a:graphic>
      </p:graphicFrame>
      <p:graphicFrame>
        <p:nvGraphicFramePr>
          <p:cNvPr id="43" name="Object 16"/>
          <p:cNvGraphicFramePr>
            <a:graphicFrameLocks noChangeAspect="1"/>
          </p:cNvGraphicFramePr>
          <p:nvPr/>
        </p:nvGraphicFramePr>
        <p:xfrm>
          <a:off x="7280275" y="2703513"/>
          <a:ext cx="1289050" cy="601662"/>
        </p:xfrm>
        <a:graphic>
          <a:graphicData uri="http://schemas.openxmlformats.org/presentationml/2006/ole">
            <p:oleObj spid="_x0000_s173077" name="Equação" r:id="rId7" imgW="647640" imgH="393480" progId="Equation.3">
              <p:embed/>
            </p:oleObj>
          </a:graphicData>
        </a:graphic>
      </p:graphicFrame>
      <p:sp>
        <p:nvSpPr>
          <p:cNvPr id="44" name="Down Arrow 43"/>
          <p:cNvSpPr/>
          <p:nvPr/>
        </p:nvSpPr>
        <p:spPr bwMode="auto">
          <a:xfrm>
            <a:off x="7781925" y="2381250"/>
            <a:ext cx="285750" cy="39052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45" name="Object 16"/>
          <p:cNvGraphicFramePr>
            <a:graphicFrameLocks noChangeAspect="1"/>
          </p:cNvGraphicFramePr>
          <p:nvPr/>
        </p:nvGraphicFramePr>
        <p:xfrm>
          <a:off x="0" y="2817813"/>
          <a:ext cx="6697662" cy="679450"/>
        </p:xfrm>
        <a:graphic>
          <a:graphicData uri="http://schemas.openxmlformats.org/presentationml/2006/ole">
            <p:oleObj spid="_x0000_s173078" name="Equação" r:id="rId8" imgW="3365280" imgH="444240" progId="Equation.3">
              <p:embed/>
            </p:oleObj>
          </a:graphicData>
        </a:graphic>
      </p:graphicFrame>
      <p:sp>
        <p:nvSpPr>
          <p:cNvPr id="46" name="Left Arrow 45"/>
          <p:cNvSpPr/>
          <p:nvPr/>
        </p:nvSpPr>
        <p:spPr bwMode="auto">
          <a:xfrm>
            <a:off x="6772275" y="2943225"/>
            <a:ext cx="409575" cy="24765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47" name="Object 16"/>
          <p:cNvGraphicFramePr>
            <a:graphicFrameLocks noChangeAspect="1"/>
          </p:cNvGraphicFramePr>
          <p:nvPr/>
        </p:nvGraphicFramePr>
        <p:xfrm>
          <a:off x="5121275" y="3714750"/>
          <a:ext cx="884238" cy="273050"/>
        </p:xfrm>
        <a:graphic>
          <a:graphicData uri="http://schemas.openxmlformats.org/presentationml/2006/ole">
            <p:oleObj spid="_x0000_s173079" name="Equação" r:id="rId9" imgW="444240" imgH="177480" progId="Equation.3">
              <p:embed/>
            </p:oleObj>
          </a:graphicData>
        </a:graphic>
      </p:graphicFrame>
      <p:sp>
        <p:nvSpPr>
          <p:cNvPr id="48" name="Up Arrow 47"/>
          <p:cNvSpPr/>
          <p:nvPr/>
        </p:nvSpPr>
        <p:spPr bwMode="auto">
          <a:xfrm>
            <a:off x="5429250" y="3333750"/>
            <a:ext cx="161925" cy="3810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49" name="Object 16"/>
          <p:cNvGraphicFramePr>
            <a:graphicFrameLocks noChangeAspect="1"/>
          </p:cNvGraphicFramePr>
          <p:nvPr/>
        </p:nvGraphicFramePr>
        <p:xfrm>
          <a:off x="677862" y="4406900"/>
          <a:ext cx="3411538" cy="547688"/>
        </p:xfrm>
        <a:graphic>
          <a:graphicData uri="http://schemas.openxmlformats.org/presentationml/2006/ole">
            <p:oleObj spid="_x0000_s173080" name="Equação" r:id="rId10" imgW="1714320" imgH="355320" progId="Equation.3">
              <p:embed/>
            </p:oleObj>
          </a:graphicData>
        </a:graphic>
      </p:graphicFrame>
      <p:graphicFrame>
        <p:nvGraphicFramePr>
          <p:cNvPr id="50" name="Object 16"/>
          <p:cNvGraphicFramePr>
            <a:graphicFrameLocks noChangeAspect="1"/>
          </p:cNvGraphicFramePr>
          <p:nvPr/>
        </p:nvGraphicFramePr>
        <p:xfrm>
          <a:off x="636588" y="5218113"/>
          <a:ext cx="3309937" cy="601662"/>
        </p:xfrm>
        <a:graphic>
          <a:graphicData uri="http://schemas.openxmlformats.org/presentationml/2006/ole">
            <p:oleObj spid="_x0000_s173081" name="Equação" r:id="rId11" imgW="1663560" imgH="393480" progId="Equation.3">
              <p:embed/>
            </p:oleObj>
          </a:graphicData>
        </a:graphic>
      </p:graphicFrame>
      <p:graphicFrame>
        <p:nvGraphicFramePr>
          <p:cNvPr id="51" name="Object 16"/>
          <p:cNvGraphicFramePr>
            <a:graphicFrameLocks noChangeAspect="1"/>
          </p:cNvGraphicFramePr>
          <p:nvPr/>
        </p:nvGraphicFramePr>
        <p:xfrm>
          <a:off x="4749800" y="5303838"/>
          <a:ext cx="2071688" cy="523875"/>
        </p:xfrm>
        <a:graphic>
          <a:graphicData uri="http://schemas.openxmlformats.org/presentationml/2006/ole">
            <p:oleObj spid="_x0000_s173082" name="Equação" r:id="rId12" imgW="1041120" imgH="342720" progId="Equation.3">
              <p:embed/>
            </p:oleObj>
          </a:graphicData>
        </a:graphic>
      </p:graphicFrame>
      <p:sp>
        <p:nvSpPr>
          <p:cNvPr id="52" name="Left Arrow 51"/>
          <p:cNvSpPr/>
          <p:nvPr/>
        </p:nvSpPr>
        <p:spPr bwMode="auto">
          <a:xfrm>
            <a:off x="4143375" y="5476875"/>
            <a:ext cx="409575" cy="24765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3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E07DB3-29A9-4839-8F9B-A7DBA2FB54E0}" type="slidenum">
              <a:rPr lang="en-US"/>
              <a:pPr/>
              <a:t>11</a:t>
            </a:fld>
            <a:endParaRPr lang="en-U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847725"/>
            <a:ext cx="8553450" cy="5278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PT" sz="2400" b="1" dirty="0" smtClean="0">
                <a:solidFill>
                  <a:srgbClr val="FF0000"/>
                </a:solidFill>
              </a:rPr>
              <a:t>Problemas</a:t>
            </a:r>
            <a:endParaRPr lang="pt-PT" sz="2400" b="1" dirty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pt-PT" sz="2000" dirty="0" smtClean="0">
                <a:solidFill>
                  <a:srgbClr val="00CCFF"/>
                </a:solidFill>
              </a:rPr>
              <a:t>1- Considere um sinal binário unipolar NRZ com p(t)=</a:t>
            </a:r>
            <a:r>
              <a:rPr lang="el-GR" sz="2000" dirty="0" smtClean="0">
                <a:solidFill>
                  <a:srgbClr val="00CCFF"/>
                </a:solidFill>
              </a:rPr>
              <a:t>π</a:t>
            </a:r>
            <a:r>
              <a:rPr lang="pt-PT" sz="2000" dirty="0" smtClean="0">
                <a:solidFill>
                  <a:srgbClr val="00CCFF"/>
                </a:solidFill>
              </a:rPr>
              <a:t>(</a:t>
            </a:r>
            <a:r>
              <a:rPr lang="pt-PT" sz="2000" dirty="0" err="1" smtClean="0">
                <a:solidFill>
                  <a:srgbClr val="00CCFF"/>
                </a:solidFill>
              </a:rPr>
              <a:t>rbt</a:t>
            </a:r>
            <a:r>
              <a:rPr lang="pt-PT" sz="2000" dirty="0" smtClean="0">
                <a:solidFill>
                  <a:srgbClr val="00CCFF"/>
                </a:solidFill>
              </a:rPr>
              <a:t>). Mostre que o único impulso em </a:t>
            </a:r>
            <a:r>
              <a:rPr lang="pt-PT" sz="2000" dirty="0" err="1" smtClean="0">
                <a:solidFill>
                  <a:srgbClr val="00CCFF"/>
                </a:solidFill>
              </a:rPr>
              <a:t>Gx</a:t>
            </a:r>
            <a:r>
              <a:rPr lang="pt-PT" sz="2000" dirty="0" smtClean="0">
                <a:solidFill>
                  <a:srgbClr val="00CCFF"/>
                </a:solidFill>
              </a:rPr>
              <a:t>(f) ocorre em f=0. </a:t>
            </a:r>
            <a:endParaRPr lang="pt-PT" sz="2000" dirty="0">
              <a:solidFill>
                <a:srgbClr val="00CCFF"/>
              </a:solidFill>
            </a:endParaRPr>
          </a:p>
          <a:p>
            <a:pPr lvl="2"/>
            <a:endParaRPr lang="pt-PT" dirty="0">
              <a:solidFill>
                <a:srgbClr val="00CCFF"/>
              </a:solidFill>
            </a:endParaRPr>
          </a:p>
          <a:p>
            <a:pPr lvl="2"/>
            <a:endParaRPr lang="pt-PT" sz="2000" dirty="0">
              <a:solidFill>
                <a:srgbClr val="00CCFF"/>
              </a:solidFill>
            </a:endParaRPr>
          </a:p>
          <a:p>
            <a:pPr lvl="2"/>
            <a:endParaRPr lang="pt-PT" sz="2000" dirty="0">
              <a:solidFill>
                <a:srgbClr val="00CCFF"/>
              </a:solidFill>
            </a:endParaRPr>
          </a:p>
          <a:p>
            <a:pPr lvl="2">
              <a:buFontTx/>
              <a:buNone/>
            </a:pPr>
            <a:endParaRPr lang="pt-PT" sz="2000" dirty="0">
              <a:cs typeface="Times New Roman" pitchFamily="18" charset="0"/>
            </a:endParaRPr>
          </a:p>
          <a:p>
            <a:pPr lvl="3"/>
            <a:endParaRPr lang="pt-PT" sz="1800" dirty="0">
              <a:cs typeface="Times New Roman" pitchFamily="18" charset="0"/>
            </a:endParaRPr>
          </a:p>
          <a:p>
            <a:pPr lvl="3"/>
            <a:endParaRPr lang="pt-PT" sz="1800" baseline="-25000" dirty="0"/>
          </a:p>
          <a:p>
            <a:pPr lvl="3">
              <a:buFontTx/>
              <a:buNone/>
            </a:pPr>
            <a:endParaRPr lang="pt-PT" sz="1800" baseline="-25000" dirty="0"/>
          </a:p>
          <a:p>
            <a:pPr lvl="2">
              <a:buFontTx/>
              <a:buNone/>
            </a:pPr>
            <a:endParaRPr lang="pt-PT" sz="2000" dirty="0"/>
          </a:p>
          <a:p>
            <a:pPr lvl="1"/>
            <a:endParaRPr lang="pt-PT" sz="2400" dirty="0"/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-409575" y="2759075"/>
            <a:ext cx="9407525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0" lvl="2" indent="-228600">
              <a:spcBef>
                <a:spcPct val="20000"/>
              </a:spcBef>
            </a:pPr>
            <a:endParaRPr lang="pt-PT" b="0" dirty="0" smtClean="0">
              <a:solidFill>
                <a:srgbClr val="00CCFF"/>
              </a:solidFill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pt-PT" b="0" dirty="0">
              <a:solidFill>
                <a:srgbClr val="00CCFF"/>
              </a:solidFill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pt-PT" sz="2000" b="0" dirty="0" smtClean="0">
                <a:solidFill>
                  <a:srgbClr val="00CCFF"/>
                </a:solidFill>
              </a:rPr>
              <a:t>2- Esboce </a:t>
            </a:r>
            <a:r>
              <a:rPr lang="pt-PT" sz="2000" b="0" dirty="0" err="1" smtClean="0">
                <a:solidFill>
                  <a:srgbClr val="00CCFF"/>
                </a:solidFill>
              </a:rPr>
              <a:t>Gx</a:t>
            </a:r>
            <a:r>
              <a:rPr lang="pt-PT" sz="2000" b="0" dirty="0" smtClean="0">
                <a:solidFill>
                  <a:srgbClr val="00CCFF"/>
                </a:solidFill>
              </a:rPr>
              <a:t>(f) para um sinal bipolar com p(t)=</a:t>
            </a:r>
            <a:r>
              <a:rPr lang="el-GR" sz="2000" b="0" dirty="0" smtClean="0">
                <a:solidFill>
                  <a:srgbClr val="00CCFF"/>
                </a:solidFill>
              </a:rPr>
              <a:t>π</a:t>
            </a:r>
            <a:r>
              <a:rPr lang="pt-PT" sz="2000" b="0" dirty="0" smtClean="0">
                <a:solidFill>
                  <a:srgbClr val="00CCFF"/>
                </a:solidFill>
              </a:rPr>
              <a:t>(</a:t>
            </a:r>
            <a:r>
              <a:rPr lang="pt-PT" sz="2000" b="0" dirty="0" err="1" smtClean="0">
                <a:solidFill>
                  <a:srgbClr val="00CCFF"/>
                </a:solidFill>
              </a:rPr>
              <a:t>rbt</a:t>
            </a:r>
            <a:r>
              <a:rPr lang="pt-PT" sz="2000" b="0" dirty="0" smtClean="0">
                <a:solidFill>
                  <a:srgbClr val="00CCFF"/>
                </a:solidFill>
              </a:rPr>
              <a:t>).  Verifique através do esboço que o valor quadrático médio do sinal é A2/2</a:t>
            </a:r>
            <a:endParaRPr lang="pt-PT" sz="2000" b="0" dirty="0">
              <a:solidFill>
                <a:srgbClr val="00CCFF"/>
              </a:solidFill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pt-PT" sz="2000" b="0" dirty="0" smtClean="0">
                <a:solidFill>
                  <a:srgbClr val="00CCFF"/>
                </a:solidFill>
              </a:rPr>
              <a:t>3- Considere o sistema unipolar com dígitos </a:t>
            </a:r>
            <a:r>
              <a:rPr lang="pt-PT" sz="2000" b="0" dirty="0" err="1" smtClean="0">
                <a:solidFill>
                  <a:srgbClr val="00CCFF"/>
                </a:solidFill>
              </a:rPr>
              <a:t>equiprováveis</a:t>
            </a:r>
            <a:r>
              <a:rPr lang="pt-PT" sz="2000" b="0" dirty="0" smtClean="0">
                <a:solidFill>
                  <a:srgbClr val="00CCFF"/>
                </a:solidFill>
              </a:rPr>
              <a:t> e SNR=50. Calcule as probabilidades de errar cada dígito bem como a probabilidade total de erro quando o </a:t>
            </a:r>
            <a:r>
              <a:rPr lang="pt-PT" sz="2000" b="0" dirty="0" err="1" smtClean="0">
                <a:solidFill>
                  <a:srgbClr val="00CCFF"/>
                </a:solidFill>
              </a:rPr>
              <a:t>threshold</a:t>
            </a:r>
            <a:r>
              <a:rPr lang="pt-PT" sz="2000" b="0" dirty="0" smtClean="0">
                <a:solidFill>
                  <a:srgbClr val="00CCFF"/>
                </a:solidFill>
              </a:rPr>
              <a:t> é colocado a V=0.4A Compare a probabilidade de erro com o seu valor mínimo.</a:t>
            </a:r>
            <a:endParaRPr lang="pt-PT" sz="1800" b="0" dirty="0">
              <a:cs typeface="Times New Roman" pitchFamily="18" charset="0"/>
            </a:endParaRPr>
          </a:p>
        </p:txBody>
      </p:sp>
      <p:graphicFrame>
        <p:nvGraphicFramePr>
          <p:cNvPr id="174147" name="Object 15"/>
          <p:cNvGraphicFramePr>
            <a:graphicFrameLocks noChangeAspect="1"/>
          </p:cNvGraphicFramePr>
          <p:nvPr/>
        </p:nvGraphicFramePr>
        <p:xfrm>
          <a:off x="862013" y="2027239"/>
          <a:ext cx="4440237" cy="792161"/>
        </p:xfrm>
        <a:graphic>
          <a:graphicData uri="http://schemas.openxmlformats.org/presentationml/2006/ole">
            <p:oleObj spid="_x0000_s174147" name="Equação" r:id="rId3" imgW="2349360" imgH="431640" progId="Equation.3">
              <p:embed/>
            </p:oleObj>
          </a:graphicData>
        </a:graphic>
      </p:graphicFrame>
      <p:graphicFrame>
        <p:nvGraphicFramePr>
          <p:cNvPr id="43" name="Object 15"/>
          <p:cNvGraphicFramePr>
            <a:graphicFrameLocks noChangeAspect="1"/>
          </p:cNvGraphicFramePr>
          <p:nvPr/>
        </p:nvGraphicFramePr>
        <p:xfrm>
          <a:off x="6011863" y="1806575"/>
          <a:ext cx="1608137" cy="593725"/>
        </p:xfrm>
        <a:graphic>
          <a:graphicData uri="http://schemas.openxmlformats.org/presentationml/2006/ole">
            <p:oleObj spid="_x0000_s174148" name="Equação" r:id="rId4" imgW="850680" imgH="342720" progId="Equation.3">
              <p:embed/>
            </p:oleObj>
          </a:graphicData>
        </a:graphic>
      </p:graphicFrame>
      <p:graphicFrame>
        <p:nvGraphicFramePr>
          <p:cNvPr id="44" name="Object 15"/>
          <p:cNvGraphicFramePr>
            <a:graphicFrameLocks noChangeAspect="1"/>
          </p:cNvGraphicFramePr>
          <p:nvPr/>
        </p:nvGraphicFramePr>
        <p:xfrm>
          <a:off x="439737" y="2808288"/>
          <a:ext cx="6761163" cy="706437"/>
        </p:xfrm>
        <a:graphic>
          <a:graphicData uri="http://schemas.openxmlformats.org/presentationml/2006/ole">
            <p:oleObj spid="_x0000_s174149" name="Equação" r:id="rId5" imgW="4076640" imgH="431640" progId="Equation.3">
              <p:embed/>
            </p:oleObj>
          </a:graphicData>
        </a:graphic>
      </p:graphicFrame>
      <p:graphicFrame>
        <p:nvGraphicFramePr>
          <p:cNvPr id="45" name="Object 15"/>
          <p:cNvGraphicFramePr>
            <a:graphicFrameLocks noChangeAspect="1"/>
          </p:cNvGraphicFramePr>
          <p:nvPr/>
        </p:nvGraphicFramePr>
        <p:xfrm>
          <a:off x="7321550" y="2357438"/>
          <a:ext cx="1368425" cy="615950"/>
        </p:xfrm>
        <a:graphic>
          <a:graphicData uri="http://schemas.openxmlformats.org/presentationml/2006/ole">
            <p:oleObj spid="_x0000_s174150" name="Equação" r:id="rId6" imgW="723600" imgH="355320" progId="Equation.3">
              <p:embed/>
            </p:oleObj>
          </a:graphicData>
        </a:graphic>
      </p:graphicFrame>
      <p:graphicFrame>
        <p:nvGraphicFramePr>
          <p:cNvPr id="46" name="Object 15"/>
          <p:cNvGraphicFramePr>
            <a:graphicFrameLocks noChangeAspect="1"/>
          </p:cNvGraphicFramePr>
          <p:nvPr/>
        </p:nvGraphicFramePr>
        <p:xfrm>
          <a:off x="125413" y="5605463"/>
          <a:ext cx="1208087" cy="538162"/>
        </p:xfrm>
        <a:graphic>
          <a:graphicData uri="http://schemas.openxmlformats.org/presentationml/2006/ole">
            <p:oleObj spid="_x0000_s174151" name="Equação" r:id="rId7" imgW="749160" imgH="355320" progId="Equation.3">
              <p:embed/>
            </p:oleObj>
          </a:graphicData>
        </a:graphic>
      </p:graphicFrame>
      <p:graphicFrame>
        <p:nvGraphicFramePr>
          <p:cNvPr id="47" name="Object 15"/>
          <p:cNvGraphicFramePr>
            <a:graphicFrameLocks noChangeAspect="1"/>
          </p:cNvGraphicFramePr>
          <p:nvPr/>
        </p:nvGraphicFramePr>
        <p:xfrm>
          <a:off x="1450975" y="5632450"/>
          <a:ext cx="1392238" cy="520700"/>
        </p:xfrm>
        <a:graphic>
          <a:graphicData uri="http://schemas.openxmlformats.org/presentationml/2006/ole">
            <p:oleObj spid="_x0000_s174152" name="Equação" r:id="rId8" imgW="736560" imgH="355320" progId="Equation.3">
              <p:embed/>
            </p:oleObj>
          </a:graphicData>
        </a:graphic>
      </p:graphicFrame>
      <p:graphicFrame>
        <p:nvGraphicFramePr>
          <p:cNvPr id="48" name="Object 15"/>
          <p:cNvGraphicFramePr>
            <a:graphicFrameLocks noChangeAspect="1"/>
          </p:cNvGraphicFramePr>
          <p:nvPr/>
        </p:nvGraphicFramePr>
        <p:xfrm>
          <a:off x="3022600" y="5370513"/>
          <a:ext cx="1939925" cy="573087"/>
        </p:xfrm>
        <a:graphic>
          <a:graphicData uri="http://schemas.openxmlformats.org/presentationml/2006/ole">
            <p:oleObj spid="_x0000_s174153" name="Equação" r:id="rId9" imgW="1091880" imgH="380880" progId="Equation.3">
              <p:embed/>
            </p:oleObj>
          </a:graphicData>
        </a:graphic>
      </p:graphicFrame>
      <p:graphicFrame>
        <p:nvGraphicFramePr>
          <p:cNvPr id="49" name="Object 15"/>
          <p:cNvGraphicFramePr>
            <a:graphicFrameLocks noChangeAspect="1"/>
          </p:cNvGraphicFramePr>
          <p:nvPr/>
        </p:nvGraphicFramePr>
        <p:xfrm>
          <a:off x="5180013" y="5467350"/>
          <a:ext cx="792162" cy="263525"/>
        </p:xfrm>
        <a:graphic>
          <a:graphicData uri="http://schemas.openxmlformats.org/presentationml/2006/ole">
            <p:oleObj spid="_x0000_s174154" name="Equação" r:id="rId10" imgW="419040" imgH="152280" progId="Equation.3">
              <p:embed/>
            </p:oleObj>
          </a:graphicData>
        </a:graphic>
      </p:graphicFrame>
      <p:graphicFrame>
        <p:nvGraphicFramePr>
          <p:cNvPr id="50" name="Object 15"/>
          <p:cNvGraphicFramePr>
            <a:graphicFrameLocks noChangeAspect="1"/>
          </p:cNvGraphicFramePr>
          <p:nvPr/>
        </p:nvGraphicFramePr>
        <p:xfrm>
          <a:off x="6097588" y="5343525"/>
          <a:ext cx="2808287" cy="444500"/>
        </p:xfrm>
        <a:graphic>
          <a:graphicData uri="http://schemas.openxmlformats.org/presentationml/2006/ole">
            <p:oleObj spid="_x0000_s174155" name="Equação" r:id="rId11" imgW="1485720" imgH="317160" progId="Equation.3">
              <p:embed/>
            </p:oleObj>
          </a:graphicData>
        </a:graphic>
      </p:graphicFrame>
      <p:graphicFrame>
        <p:nvGraphicFramePr>
          <p:cNvPr id="51" name="Object 15"/>
          <p:cNvGraphicFramePr>
            <a:graphicFrameLocks noChangeAspect="1"/>
          </p:cNvGraphicFramePr>
          <p:nvPr/>
        </p:nvGraphicFramePr>
        <p:xfrm>
          <a:off x="6521450" y="5975350"/>
          <a:ext cx="2111375" cy="303213"/>
        </p:xfrm>
        <a:graphic>
          <a:graphicData uri="http://schemas.openxmlformats.org/presentationml/2006/ole">
            <p:oleObj spid="_x0000_s174156" name="Equação" r:id="rId12" imgW="1117440" imgH="215640" progId="Equation.3">
              <p:embed/>
            </p:oleObj>
          </a:graphicData>
        </a:graphic>
      </p:graphicFrame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4010026" y="6067425"/>
            <a:ext cx="24669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PT" sz="1400" dirty="0" smtClean="0">
                <a:solidFill>
                  <a:srgbClr val="FF0000"/>
                </a:solidFill>
                <a:latin typeface="Arial" charset="0"/>
              </a:rPr>
              <a:t>Quase 100 vezes menor</a:t>
            </a:r>
            <a:endParaRPr lang="en-US" sz="14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0BD96D-175A-4DF2-B8DB-E1FDFF889830}" type="slidenum">
              <a:rPr lang="en-US"/>
              <a:pPr/>
              <a:t>12</a:t>
            </a:fld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847725"/>
            <a:ext cx="8553450" cy="46767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PT" sz="2400" b="1" dirty="0" smtClean="0">
                <a:solidFill>
                  <a:srgbClr val="FF0000"/>
                </a:solidFill>
              </a:rPr>
              <a:t>Restrições de Largura de Banda</a:t>
            </a:r>
            <a:endParaRPr lang="pt-PT" sz="2400" b="1" dirty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pt-PT" sz="2000" dirty="0" smtClean="0">
                <a:solidFill>
                  <a:srgbClr val="00CCFF"/>
                </a:solidFill>
              </a:rPr>
              <a:t>Se a largura de banda é limitada os pulsos rectangulares são distorcidos e originam ISI (</a:t>
            </a:r>
            <a:r>
              <a:rPr lang="pt-PT" sz="2000" dirty="0" err="1" smtClean="0">
                <a:solidFill>
                  <a:srgbClr val="00CCFF"/>
                </a:solidFill>
              </a:rPr>
              <a:t>Inter-Symbol</a:t>
            </a:r>
            <a:r>
              <a:rPr lang="pt-PT" sz="2000" dirty="0" smtClean="0">
                <a:solidFill>
                  <a:srgbClr val="00CCFF"/>
                </a:solidFill>
              </a:rPr>
              <a:t> </a:t>
            </a:r>
            <a:r>
              <a:rPr lang="pt-PT" sz="2000" dirty="0" err="1" smtClean="0">
                <a:solidFill>
                  <a:srgbClr val="00CCFF"/>
                </a:solidFill>
              </a:rPr>
              <a:t>Interference</a:t>
            </a:r>
            <a:r>
              <a:rPr lang="pt-PT" sz="2000" dirty="0" smtClean="0">
                <a:solidFill>
                  <a:srgbClr val="00CCFF"/>
                </a:solidFill>
              </a:rPr>
              <a:t>) . </a:t>
            </a:r>
          </a:p>
          <a:p>
            <a:pPr lvl="2">
              <a:buFontTx/>
              <a:buNone/>
            </a:pPr>
            <a:r>
              <a:rPr lang="pt-PT" sz="2000" dirty="0" smtClean="0">
                <a:solidFill>
                  <a:srgbClr val="00CCFF"/>
                </a:solidFill>
              </a:rPr>
              <a:t>É necessário alterar a morfologia do pulso de modo a que </a:t>
            </a:r>
          </a:p>
          <a:p>
            <a:pPr lvl="2">
              <a:buFontTx/>
              <a:buNone/>
            </a:pPr>
            <a:endParaRPr lang="pt-PT" sz="2000" dirty="0" smtClean="0">
              <a:solidFill>
                <a:srgbClr val="00CCFF"/>
              </a:solidFill>
            </a:endParaRPr>
          </a:p>
          <a:p>
            <a:pPr lvl="2">
              <a:buFontTx/>
              <a:buNone/>
            </a:pPr>
            <a:r>
              <a:rPr lang="pt-PT" sz="2000" dirty="0" smtClean="0">
                <a:solidFill>
                  <a:srgbClr val="00CCFF"/>
                </a:solidFill>
              </a:rPr>
              <a:t>Sabendo que:</a:t>
            </a:r>
          </a:p>
          <a:p>
            <a:pPr lvl="2">
              <a:buFontTx/>
              <a:buNone/>
            </a:pPr>
            <a:r>
              <a:rPr lang="pt-PT" sz="2000" dirty="0" smtClean="0">
                <a:solidFill>
                  <a:srgbClr val="00CCFF"/>
                </a:solidFill>
              </a:rPr>
              <a:t>	</a:t>
            </a:r>
            <a:r>
              <a:rPr lang="pt-PT" sz="1600" dirty="0" smtClean="0"/>
              <a:t>Para um canal </a:t>
            </a:r>
            <a:r>
              <a:rPr lang="pt-PT" sz="1600" dirty="0" err="1" smtClean="0"/>
              <a:t>passa-baixo</a:t>
            </a:r>
            <a:r>
              <a:rPr lang="pt-PT" sz="1600" dirty="0" smtClean="0"/>
              <a:t> ideal de largura B é possível transmitir símbolos independentes a r&lt;2B sem ocorrência de ISI. Não é possível transmitir símbolos independentes a r&gt;2B.</a:t>
            </a:r>
            <a:endParaRPr lang="pt-PT" sz="1600" dirty="0"/>
          </a:p>
          <a:p>
            <a:pPr lvl="2"/>
            <a:endParaRPr lang="pt-PT" dirty="0">
              <a:solidFill>
                <a:srgbClr val="00CCFF"/>
              </a:solidFill>
            </a:endParaRPr>
          </a:p>
          <a:p>
            <a:pPr lvl="2"/>
            <a:endParaRPr lang="pt-PT" sz="2000" dirty="0">
              <a:solidFill>
                <a:srgbClr val="00CCFF"/>
              </a:solidFill>
            </a:endParaRPr>
          </a:p>
          <a:p>
            <a:pPr lvl="2"/>
            <a:r>
              <a:rPr lang="pt-PT" sz="2000" dirty="0" smtClean="0">
                <a:solidFill>
                  <a:srgbClr val="00CCFF"/>
                </a:solidFill>
              </a:rPr>
              <a:t>Um pequeno erro temporal </a:t>
            </a:r>
            <a:r>
              <a:rPr lang="el-GR" sz="2000" dirty="0" smtClean="0">
                <a:solidFill>
                  <a:srgbClr val="00CCFF"/>
                </a:solidFill>
              </a:rPr>
              <a:t>ε</a:t>
            </a:r>
            <a:r>
              <a:rPr lang="pt-PT" sz="2000" dirty="0" smtClean="0">
                <a:solidFill>
                  <a:srgbClr val="00CCFF"/>
                </a:solidFill>
              </a:rPr>
              <a:t> resulta na amostra</a:t>
            </a:r>
            <a:endParaRPr lang="pt-PT" sz="2000" dirty="0">
              <a:solidFill>
                <a:srgbClr val="00CCFF"/>
              </a:solidFill>
            </a:endParaRPr>
          </a:p>
          <a:p>
            <a:pPr lvl="2">
              <a:buFontTx/>
              <a:buNone/>
            </a:pPr>
            <a:endParaRPr lang="pt-PT" sz="2000" dirty="0">
              <a:cs typeface="Times New Roman" pitchFamily="18" charset="0"/>
            </a:endParaRPr>
          </a:p>
          <a:p>
            <a:pPr lvl="3"/>
            <a:endParaRPr lang="pt-PT" sz="1800" dirty="0">
              <a:cs typeface="Times New Roman" pitchFamily="18" charset="0"/>
            </a:endParaRPr>
          </a:p>
          <a:p>
            <a:pPr lvl="3"/>
            <a:endParaRPr lang="pt-PT" sz="1800" baseline="-25000" dirty="0"/>
          </a:p>
          <a:p>
            <a:pPr lvl="3">
              <a:buFontTx/>
              <a:buNone/>
            </a:pPr>
            <a:endParaRPr lang="pt-PT" sz="1800" baseline="-25000" dirty="0"/>
          </a:p>
          <a:p>
            <a:pPr lvl="2">
              <a:buFontTx/>
              <a:buNone/>
            </a:pPr>
            <a:endParaRPr lang="pt-PT" sz="2000" dirty="0"/>
          </a:p>
          <a:p>
            <a:pPr lvl="1"/>
            <a:endParaRPr lang="pt-PT" sz="2400" dirty="0"/>
          </a:p>
        </p:txBody>
      </p:sp>
      <p:graphicFrame>
        <p:nvGraphicFramePr>
          <p:cNvPr id="182288" name="Object 16"/>
          <p:cNvGraphicFramePr>
            <a:graphicFrameLocks noChangeAspect="1"/>
          </p:cNvGraphicFramePr>
          <p:nvPr/>
        </p:nvGraphicFramePr>
        <p:xfrm>
          <a:off x="3636963" y="2432050"/>
          <a:ext cx="2687637" cy="352425"/>
        </p:xfrm>
        <a:graphic>
          <a:graphicData uri="http://schemas.openxmlformats.org/presentationml/2006/ole">
            <p:oleObj spid="_x0000_s182288" name="Equação" r:id="rId3" imgW="1422360" imgH="20304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84375" y="4233863"/>
          <a:ext cx="1800225" cy="330200"/>
        </p:xfrm>
        <a:graphic>
          <a:graphicData uri="http://schemas.openxmlformats.org/presentationml/2006/ole">
            <p:oleObj spid="_x0000_s182289" name="Equação" r:id="rId4" imgW="952200" imgH="190440" progId="Equation.3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618163" y="4003675"/>
          <a:ext cx="2352675" cy="660400"/>
        </p:xfrm>
        <a:graphic>
          <a:graphicData uri="http://schemas.openxmlformats.org/presentationml/2006/ole">
            <p:oleObj spid="_x0000_s182290" name="Equação" r:id="rId5" imgW="1244520" imgH="380880" progId="Equation.3">
              <p:embed/>
            </p:oleObj>
          </a:graphicData>
        </a:graphic>
      </p:graphicFrame>
      <p:sp>
        <p:nvSpPr>
          <p:cNvPr id="19" name="Left-Right Arrow 18"/>
          <p:cNvSpPr/>
          <p:nvPr/>
        </p:nvSpPr>
        <p:spPr bwMode="auto">
          <a:xfrm>
            <a:off x="4162425" y="4276725"/>
            <a:ext cx="1209675" cy="20955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970088" y="5310188"/>
          <a:ext cx="4248150" cy="769937"/>
        </p:xfrm>
        <a:graphic>
          <a:graphicData uri="http://schemas.openxmlformats.org/presentationml/2006/ole">
            <p:oleObj spid="_x0000_s182291" name="Equação" r:id="rId6" imgW="22478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</a:t>
            </a:r>
            <a:r>
              <a:rPr lang="pt-PT" dirty="0" smtClean="0"/>
              <a:t>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86479-4005-46C0-B1AE-5AF39C292DA9}" type="slidenum">
              <a:rPr lang="en-US"/>
              <a:pPr/>
              <a:t>13</a:t>
            </a:fld>
            <a:endParaRPr lang="en-US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57200" y="847725"/>
            <a:ext cx="8553450" cy="52784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P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Restrições de Largura de Banda (</a:t>
            </a:r>
            <a:r>
              <a:rPr kumimoji="0" lang="pt-PT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</a:t>
            </a:r>
            <a:r>
              <a:rPr kumimoji="0" lang="pt-P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n-lt"/>
              </a:rPr>
              <a:t>Supondo</a:t>
            </a: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No domínio temporal: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Logo a máxima velocidade de transmissão pode ser obtida com pulsos do tipo </a:t>
            </a:r>
            <a:r>
              <a:rPr lang="pt-PT" sz="2000" b="0" kern="0" dirty="0" err="1" smtClean="0">
                <a:solidFill>
                  <a:srgbClr val="00CCFF"/>
                </a:solidFill>
                <a:latin typeface="+mn-lt"/>
              </a:rPr>
              <a:t>sinc</a:t>
            </a: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.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1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20162" name="Object 16"/>
          <p:cNvGraphicFramePr>
            <a:graphicFrameLocks noChangeAspect="1"/>
          </p:cNvGraphicFramePr>
          <p:nvPr/>
        </p:nvGraphicFramePr>
        <p:xfrm>
          <a:off x="2894013" y="1327150"/>
          <a:ext cx="2497137" cy="638175"/>
        </p:xfrm>
        <a:graphic>
          <a:graphicData uri="http://schemas.openxmlformats.org/presentationml/2006/ole">
            <p:oleObj spid="_x0000_s220162" name="Equação" r:id="rId3" imgW="1320480" imgH="368280" progId="Equation.3">
              <p:embed/>
            </p:oleObj>
          </a:graphicData>
        </a:graphic>
      </p:graphicFrame>
      <p:graphicFrame>
        <p:nvGraphicFramePr>
          <p:cNvPr id="220163" name="Object 3"/>
          <p:cNvGraphicFramePr>
            <a:graphicFrameLocks noChangeAspect="1"/>
          </p:cNvGraphicFramePr>
          <p:nvPr/>
        </p:nvGraphicFramePr>
        <p:xfrm>
          <a:off x="1733550" y="2225675"/>
          <a:ext cx="6181725" cy="1755775"/>
        </p:xfrm>
        <a:graphic>
          <a:graphicData uri="http://schemas.openxmlformats.org/presentationml/2006/ole">
            <p:oleObj spid="_x0000_s220163" name="Equação" r:id="rId4" imgW="3695400" imgH="1168200" progId="Equation.3">
              <p:embed/>
            </p:oleObj>
          </a:graphicData>
        </a:graphic>
      </p:graphicFrame>
      <p:graphicFrame>
        <p:nvGraphicFramePr>
          <p:cNvPr id="220164" name="Object 16"/>
          <p:cNvGraphicFramePr>
            <a:graphicFrameLocks noChangeAspect="1"/>
          </p:cNvGraphicFramePr>
          <p:nvPr/>
        </p:nvGraphicFramePr>
        <p:xfrm>
          <a:off x="1803400" y="4500563"/>
          <a:ext cx="1800225" cy="330200"/>
        </p:xfrm>
        <a:graphic>
          <a:graphicData uri="http://schemas.openxmlformats.org/presentationml/2006/ole">
            <p:oleObj spid="_x0000_s220164" name="Equação" r:id="rId5" imgW="95220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</a:t>
            </a:r>
            <a:r>
              <a:rPr lang="pt-PT" dirty="0" smtClean="0"/>
              <a:t>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C5DA3-429F-40C1-8DBB-E78CC9ADD6AF}" type="slidenum">
              <a:rPr lang="en-US"/>
              <a:pPr/>
              <a:t>14</a:t>
            </a:fld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52425" y="876300"/>
            <a:ext cx="8553450" cy="52784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kern="0" dirty="0" smtClean="0">
                <a:solidFill>
                  <a:srgbClr val="FF0000"/>
                </a:solidFill>
                <a:latin typeface="+mn-lt"/>
              </a:rPr>
              <a:t>Forma do pulso</a:t>
            </a:r>
            <a:endParaRPr kumimoji="0" lang="pt-PT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n-lt"/>
              </a:rPr>
              <a:t>Suponhamos</a:t>
            </a:r>
            <a:r>
              <a:rPr kumimoji="0" lang="pt-PT" sz="2000" b="0" i="0" u="none" strike="noStrike" kern="0" cap="none" spc="0" normalizeH="0" noProof="0" dirty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n-lt"/>
              </a:rPr>
              <a:t> </a:t>
            </a: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1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22209" name="Object 16"/>
          <p:cNvGraphicFramePr>
            <a:graphicFrameLocks noChangeAspect="1"/>
          </p:cNvGraphicFramePr>
          <p:nvPr/>
        </p:nvGraphicFramePr>
        <p:xfrm>
          <a:off x="2979738" y="1193800"/>
          <a:ext cx="1944687" cy="638175"/>
        </p:xfrm>
        <a:graphic>
          <a:graphicData uri="http://schemas.openxmlformats.org/presentationml/2006/ole">
            <p:oleObj spid="_x0000_s222209" name="Equação" r:id="rId3" imgW="1028520" imgH="368280" progId="Equation.3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V="1">
            <a:off x="5981700" y="1714501"/>
            <a:ext cx="3162300" cy="285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6886575" y="1400175"/>
            <a:ext cx="1104900" cy="19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6562724" y="1733552"/>
            <a:ext cx="1714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>
            <a:off x="8277224" y="1743077"/>
            <a:ext cx="1714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eform 22"/>
          <p:cNvSpPr/>
          <p:nvPr/>
        </p:nvSpPr>
        <p:spPr bwMode="auto">
          <a:xfrm>
            <a:off x="6448425" y="1177925"/>
            <a:ext cx="2011363" cy="633413"/>
          </a:xfrm>
          <a:custGeom>
            <a:avLst/>
            <a:gdLst>
              <a:gd name="connsiteX0" fmla="*/ 0 w 2011363"/>
              <a:gd name="connsiteY0" fmla="*/ 555625 h 633413"/>
              <a:gd name="connsiteX1" fmla="*/ 209550 w 2011363"/>
              <a:gd name="connsiteY1" fmla="*/ 565150 h 633413"/>
              <a:gd name="connsiteX2" fmla="*/ 200025 w 2011363"/>
              <a:gd name="connsiteY2" fmla="*/ 565150 h 633413"/>
              <a:gd name="connsiteX3" fmla="*/ 990600 w 2011363"/>
              <a:gd name="connsiteY3" fmla="*/ 3175 h 633413"/>
              <a:gd name="connsiteX4" fmla="*/ 1866900 w 2011363"/>
              <a:gd name="connsiteY4" fmla="*/ 546100 h 633413"/>
              <a:gd name="connsiteX5" fmla="*/ 1857375 w 2011363"/>
              <a:gd name="connsiteY5" fmla="*/ 527050 h 633413"/>
              <a:gd name="connsiteX6" fmla="*/ 1857375 w 2011363"/>
              <a:gd name="connsiteY6" fmla="*/ 527050 h 63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1363" h="633413">
                <a:moveTo>
                  <a:pt x="0" y="555625"/>
                </a:moveTo>
                <a:lnTo>
                  <a:pt x="209550" y="565150"/>
                </a:lnTo>
                <a:cubicBezTo>
                  <a:pt x="242887" y="566737"/>
                  <a:pt x="200025" y="565150"/>
                  <a:pt x="200025" y="565150"/>
                </a:cubicBezTo>
                <a:cubicBezTo>
                  <a:pt x="330200" y="471487"/>
                  <a:pt x="712788" y="6350"/>
                  <a:pt x="990600" y="3175"/>
                </a:cubicBezTo>
                <a:cubicBezTo>
                  <a:pt x="1268413" y="0"/>
                  <a:pt x="1722437" y="458787"/>
                  <a:pt x="1866900" y="546100"/>
                </a:cubicBezTo>
                <a:cubicBezTo>
                  <a:pt x="2011363" y="633413"/>
                  <a:pt x="1857375" y="527050"/>
                  <a:pt x="1857375" y="527050"/>
                </a:cubicBezTo>
                <a:lnTo>
                  <a:pt x="1857375" y="52705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23" idx="4"/>
          </p:cNvCxnSpPr>
          <p:nvPr/>
        </p:nvCxnSpPr>
        <p:spPr bwMode="auto">
          <a:xfrm>
            <a:off x="8315325" y="1724025"/>
            <a:ext cx="2667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39025" y="847725"/>
            <a:ext cx="73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dirty="0" smtClean="0"/>
              <a:t>v</a:t>
            </a:r>
            <a:r>
              <a:rPr lang="pt-PT" sz="2000" b="0" dirty="0" smtClean="0"/>
              <a:t>(t)</a:t>
            </a:r>
            <a:endParaRPr lang="en-US" sz="2000" b="0" dirty="0"/>
          </a:p>
        </p:txBody>
      </p:sp>
      <p:sp>
        <p:nvSpPr>
          <p:cNvPr id="28" name="TextBox 27"/>
          <p:cNvSpPr txBox="1"/>
          <p:nvPr/>
        </p:nvSpPr>
        <p:spPr>
          <a:xfrm>
            <a:off x="6448426" y="1781175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dirty="0" smtClean="0"/>
              <a:t>-β</a:t>
            </a:r>
            <a:endParaRPr lang="en-US" sz="2000" b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91501" y="1790700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dirty="0" smtClean="0"/>
              <a:t>β</a:t>
            </a:r>
            <a:endParaRPr lang="en-US" sz="2000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8934450" y="1714500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dirty="0" smtClean="0"/>
              <a:t>t</a:t>
            </a:r>
            <a:endParaRPr lang="en-US" sz="2000" b="0" dirty="0"/>
          </a:p>
        </p:txBody>
      </p:sp>
      <p:graphicFrame>
        <p:nvGraphicFramePr>
          <p:cNvPr id="31" name="Object 16"/>
          <p:cNvGraphicFramePr>
            <a:graphicFrameLocks noChangeAspect="1"/>
          </p:cNvGraphicFramePr>
          <p:nvPr/>
        </p:nvGraphicFramePr>
        <p:xfrm>
          <a:off x="1343025" y="2032000"/>
          <a:ext cx="2665413" cy="638175"/>
        </p:xfrm>
        <a:graphic>
          <a:graphicData uri="http://schemas.openxmlformats.org/presentationml/2006/ole">
            <p:oleObj spid="_x0000_s222210" name="Equação" r:id="rId4" imgW="1409400" imgH="36828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 bwMode="auto">
          <a:xfrm flipV="1">
            <a:off x="5981700" y="2962276"/>
            <a:ext cx="3162300" cy="285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6877050" y="2571750"/>
            <a:ext cx="1104900" cy="19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5400000">
            <a:off x="6553199" y="3009902"/>
            <a:ext cx="1714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5400000">
            <a:off x="8220074" y="2990852"/>
            <a:ext cx="1714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8724900" y="2924175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dirty="0" smtClean="0"/>
              <a:t>t</a:t>
            </a:r>
            <a:endParaRPr lang="en-US" sz="2000" b="0" dirty="0"/>
          </a:p>
        </p:txBody>
      </p:sp>
      <p:sp>
        <p:nvSpPr>
          <p:cNvPr id="38" name="Freeform 37"/>
          <p:cNvSpPr/>
          <p:nvPr/>
        </p:nvSpPr>
        <p:spPr bwMode="auto">
          <a:xfrm>
            <a:off x="6638925" y="2449513"/>
            <a:ext cx="1666875" cy="1122362"/>
          </a:xfrm>
          <a:custGeom>
            <a:avLst/>
            <a:gdLst>
              <a:gd name="connsiteX0" fmla="*/ 0 w 1666875"/>
              <a:gd name="connsiteY0" fmla="*/ 26987 h 1122362"/>
              <a:gd name="connsiteX1" fmla="*/ 438150 w 1666875"/>
              <a:gd name="connsiteY1" fmla="*/ 150812 h 1122362"/>
              <a:gd name="connsiteX2" fmla="*/ 1104900 w 1666875"/>
              <a:gd name="connsiteY2" fmla="*/ 931862 h 1122362"/>
              <a:gd name="connsiteX3" fmla="*/ 1666875 w 1666875"/>
              <a:gd name="connsiteY3" fmla="*/ 1122362 h 112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122362">
                <a:moveTo>
                  <a:pt x="0" y="26987"/>
                </a:moveTo>
                <a:cubicBezTo>
                  <a:pt x="127000" y="13493"/>
                  <a:pt x="254000" y="0"/>
                  <a:pt x="438150" y="150812"/>
                </a:cubicBezTo>
                <a:cubicBezTo>
                  <a:pt x="622300" y="301625"/>
                  <a:pt x="900113" y="769937"/>
                  <a:pt x="1104900" y="931862"/>
                </a:cubicBezTo>
                <a:cubicBezTo>
                  <a:pt x="1309687" y="1093787"/>
                  <a:pt x="1488281" y="1108074"/>
                  <a:pt x="1666875" y="1122362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Straight Connector 39"/>
          <p:cNvCxnSpPr>
            <a:stCxn id="38" idx="0"/>
          </p:cNvCxnSpPr>
          <p:nvPr/>
        </p:nvCxnSpPr>
        <p:spPr bwMode="auto">
          <a:xfrm>
            <a:off x="6638925" y="2476500"/>
            <a:ext cx="0" cy="514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8" idx="3"/>
          </p:cNvCxnSpPr>
          <p:nvPr/>
        </p:nvCxnSpPr>
        <p:spPr bwMode="auto">
          <a:xfrm flipV="1">
            <a:off x="8305800" y="2962275"/>
            <a:ext cx="9525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19800" y="2209800"/>
            <a:ext cx="73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dirty="0" smtClean="0"/>
              <a:t>π/2</a:t>
            </a:r>
            <a:r>
              <a:rPr lang="el-GR" sz="2000" b="0" dirty="0" smtClean="0"/>
              <a:t>β</a:t>
            </a:r>
            <a:endParaRPr lang="en-US" sz="2000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8277225" y="3362325"/>
            <a:ext cx="73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dirty="0" smtClean="0"/>
              <a:t>-π/2</a:t>
            </a:r>
            <a:r>
              <a:rPr lang="el-GR" sz="2000" b="0" dirty="0" smtClean="0"/>
              <a:t>β</a:t>
            </a:r>
            <a:endParaRPr lang="en-US" sz="2000" b="0" dirty="0"/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981700" y="4800601"/>
            <a:ext cx="3162300" cy="285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5400000" flipH="1" flipV="1">
            <a:off x="6848475" y="4410075"/>
            <a:ext cx="1104900" cy="19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5400000">
            <a:off x="6496049" y="4838702"/>
            <a:ext cx="1714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rot="5400000">
            <a:off x="8124824" y="4829177"/>
            <a:ext cx="1714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8934450" y="4800600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dirty="0" smtClean="0"/>
              <a:t>t</a:t>
            </a:r>
            <a:endParaRPr lang="en-US" sz="2000" b="0" dirty="0"/>
          </a:p>
        </p:txBody>
      </p:sp>
      <p:sp>
        <p:nvSpPr>
          <p:cNvPr id="51" name="Freeform 50"/>
          <p:cNvSpPr/>
          <p:nvPr/>
        </p:nvSpPr>
        <p:spPr bwMode="auto">
          <a:xfrm>
            <a:off x="6581775" y="4819650"/>
            <a:ext cx="1619250" cy="587375"/>
          </a:xfrm>
          <a:custGeom>
            <a:avLst/>
            <a:gdLst>
              <a:gd name="connsiteX0" fmla="*/ 0 w 1619250"/>
              <a:gd name="connsiteY0" fmla="*/ 38100 h 625475"/>
              <a:gd name="connsiteX1" fmla="*/ 847725 w 1619250"/>
              <a:gd name="connsiteY1" fmla="*/ 619125 h 625475"/>
              <a:gd name="connsiteX2" fmla="*/ 1619250 w 1619250"/>
              <a:gd name="connsiteY2" fmla="*/ 0 h 625475"/>
              <a:gd name="connsiteX3" fmla="*/ 1619250 w 1619250"/>
              <a:gd name="connsiteY3" fmla="*/ 0 h 6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0" h="625475">
                <a:moveTo>
                  <a:pt x="0" y="38100"/>
                </a:moveTo>
                <a:cubicBezTo>
                  <a:pt x="288925" y="331787"/>
                  <a:pt x="577850" y="625475"/>
                  <a:pt x="847725" y="619125"/>
                </a:cubicBezTo>
                <a:cubicBezTo>
                  <a:pt x="1117600" y="612775"/>
                  <a:pt x="1619250" y="0"/>
                  <a:pt x="1619250" y="0"/>
                </a:cubicBezTo>
                <a:lnTo>
                  <a:pt x="1619250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 rot="5400000" flipH="1" flipV="1">
            <a:off x="6357939" y="4624388"/>
            <a:ext cx="4667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 bwMode="auto">
          <a:xfrm rot="5400000" flipH="1" flipV="1">
            <a:off x="7958141" y="4595815"/>
            <a:ext cx="4667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 bwMode="auto">
          <a:xfrm>
            <a:off x="1943100" y="2790825"/>
            <a:ext cx="1381125" cy="590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59" name="Object 16"/>
          <p:cNvGraphicFramePr>
            <a:graphicFrameLocks noChangeAspect="1"/>
          </p:cNvGraphicFramePr>
          <p:nvPr/>
        </p:nvGraphicFramePr>
        <p:xfrm>
          <a:off x="266700" y="2713038"/>
          <a:ext cx="5499100" cy="704850"/>
        </p:xfrm>
        <a:graphic>
          <a:graphicData uri="http://schemas.openxmlformats.org/presentationml/2006/ole">
            <p:oleObj spid="_x0000_s222212" name="Equação" r:id="rId5" imgW="2908080" imgH="406080" progId="Equation.3">
              <p:embed/>
            </p:oleObj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257425" y="3390900"/>
            <a:ext cx="73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dirty="0" smtClean="0"/>
              <a:t>v</a:t>
            </a:r>
            <a:r>
              <a:rPr lang="pt-PT" sz="1600" b="0" dirty="0" smtClean="0"/>
              <a:t>(t)</a:t>
            </a:r>
            <a:endParaRPr lang="en-US" sz="1600" b="0" dirty="0"/>
          </a:p>
        </p:txBody>
      </p:sp>
      <p:sp>
        <p:nvSpPr>
          <p:cNvPr id="61" name="Down Arrow 60"/>
          <p:cNvSpPr/>
          <p:nvPr/>
        </p:nvSpPr>
        <p:spPr bwMode="auto">
          <a:xfrm>
            <a:off x="2000250" y="3733800"/>
            <a:ext cx="14097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76625" y="3790950"/>
            <a:ext cx="73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dirty="0" smtClean="0"/>
              <a:t>T. F.</a:t>
            </a:r>
            <a:endParaRPr lang="en-US" sz="1600" b="0" dirty="0"/>
          </a:p>
        </p:txBody>
      </p:sp>
      <p:graphicFrame>
        <p:nvGraphicFramePr>
          <p:cNvPr id="63" name="Object 16"/>
          <p:cNvGraphicFramePr>
            <a:graphicFrameLocks noChangeAspect="1"/>
          </p:cNvGraphicFramePr>
          <p:nvPr/>
        </p:nvGraphicFramePr>
        <p:xfrm>
          <a:off x="574675" y="4418013"/>
          <a:ext cx="4633913" cy="704850"/>
        </p:xfrm>
        <a:graphic>
          <a:graphicData uri="http://schemas.openxmlformats.org/presentationml/2006/ole">
            <p:oleObj spid="_x0000_s222213" name="Equação" r:id="rId6" imgW="2450880" imgH="406080" progId="Equation.3">
              <p:embed/>
            </p:oleObj>
          </a:graphicData>
        </a:graphic>
      </p:graphicFrame>
      <p:graphicFrame>
        <p:nvGraphicFramePr>
          <p:cNvPr id="64" name="Object 16"/>
          <p:cNvGraphicFramePr>
            <a:graphicFrameLocks noChangeAspect="1"/>
          </p:cNvGraphicFramePr>
          <p:nvPr/>
        </p:nvGraphicFramePr>
        <p:xfrm>
          <a:off x="1668463" y="5499100"/>
          <a:ext cx="1968500" cy="617538"/>
        </p:xfrm>
        <a:graphic>
          <a:graphicData uri="http://schemas.openxmlformats.org/presentationml/2006/ole">
            <p:oleObj spid="_x0000_s222214" name="Equação" r:id="rId7" imgW="104112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</a:t>
            </a:r>
            <a:r>
              <a:rPr lang="pt-PT" dirty="0" smtClean="0"/>
              <a:t>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9873B-3EDE-4EF6-A2E2-116D64BB9D1F}" type="slidenum">
              <a:rPr lang="en-US"/>
              <a:pPr/>
              <a:t>15</a:t>
            </a:fld>
            <a:endParaRPr lang="en-US"/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352425" y="876300"/>
            <a:ext cx="8553450" cy="52784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kern="0" dirty="0" smtClean="0">
                <a:solidFill>
                  <a:srgbClr val="FF0000"/>
                </a:solidFill>
                <a:latin typeface="+mn-lt"/>
              </a:rPr>
              <a:t>Forma do pulso (</a:t>
            </a:r>
            <a:r>
              <a:rPr lang="pt-PT" kern="0" dirty="0" err="1" smtClean="0">
                <a:solidFill>
                  <a:srgbClr val="FF0000"/>
                </a:solidFill>
                <a:latin typeface="+mn-lt"/>
              </a:rPr>
              <a:t>cont</a:t>
            </a:r>
            <a:r>
              <a:rPr lang="pt-PT" kern="0" dirty="0" smtClean="0">
                <a:solidFill>
                  <a:srgbClr val="FF0000"/>
                </a:solidFill>
                <a:latin typeface="+mn-lt"/>
              </a:rPr>
              <a:t>.)</a:t>
            </a:r>
            <a:endParaRPr kumimoji="0" lang="pt-PT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Pela propriedade da dualidade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0" i="0" u="none" strike="noStrike" kern="0" cap="none" spc="0" normalizeH="0" noProof="0" dirty="0" smtClean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+mn-lt"/>
              </a:rPr>
              <a:t>Logo </a:t>
            </a: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Então</a:t>
            </a: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1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PT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21186" name="Object 16"/>
          <p:cNvGraphicFramePr>
            <a:graphicFrameLocks noChangeAspect="1"/>
          </p:cNvGraphicFramePr>
          <p:nvPr/>
        </p:nvGraphicFramePr>
        <p:xfrm>
          <a:off x="1141413" y="1441450"/>
          <a:ext cx="1944687" cy="638175"/>
        </p:xfrm>
        <a:graphic>
          <a:graphicData uri="http://schemas.openxmlformats.org/presentationml/2006/ole">
            <p:oleObj spid="_x0000_s221186" name="Equação" r:id="rId3" imgW="1028520" imgH="368280" progId="Equation.3">
              <p:embed/>
            </p:oleObj>
          </a:graphicData>
        </a:graphic>
      </p:graphicFrame>
      <p:graphicFrame>
        <p:nvGraphicFramePr>
          <p:cNvPr id="221187" name="Object 16"/>
          <p:cNvGraphicFramePr>
            <a:graphicFrameLocks noChangeAspect="1"/>
          </p:cNvGraphicFramePr>
          <p:nvPr/>
        </p:nvGraphicFramePr>
        <p:xfrm>
          <a:off x="4792663" y="1536700"/>
          <a:ext cx="1968500" cy="617538"/>
        </p:xfrm>
        <a:graphic>
          <a:graphicData uri="http://schemas.openxmlformats.org/presentationml/2006/ole">
            <p:oleObj spid="_x0000_s221187" name="Equação" r:id="rId4" imgW="1041120" imgH="355320" progId="Equation.3">
              <p:embed/>
            </p:oleObj>
          </a:graphicData>
        </a:graphic>
      </p:graphicFrame>
      <p:sp>
        <p:nvSpPr>
          <p:cNvPr id="22" name="Left-Right Arrow 21"/>
          <p:cNvSpPr/>
          <p:nvPr/>
        </p:nvSpPr>
        <p:spPr bwMode="auto">
          <a:xfrm>
            <a:off x="3238500" y="1685925"/>
            <a:ext cx="1362075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3" name="Object 16"/>
          <p:cNvGraphicFramePr>
            <a:graphicFrameLocks noChangeAspect="1"/>
          </p:cNvGraphicFramePr>
          <p:nvPr/>
        </p:nvGraphicFramePr>
        <p:xfrm>
          <a:off x="1395413" y="2946400"/>
          <a:ext cx="1847850" cy="617538"/>
        </p:xfrm>
        <a:graphic>
          <a:graphicData uri="http://schemas.openxmlformats.org/presentationml/2006/ole">
            <p:oleObj spid="_x0000_s221188" name="Equação" r:id="rId5" imgW="977760" imgH="355320" progId="Equation.3">
              <p:embed/>
            </p:oleObj>
          </a:graphicData>
        </a:graphic>
      </p:graphicFrame>
      <p:sp>
        <p:nvSpPr>
          <p:cNvPr id="24" name="Left-Right Arrow 23"/>
          <p:cNvSpPr/>
          <p:nvPr/>
        </p:nvSpPr>
        <p:spPr bwMode="auto">
          <a:xfrm>
            <a:off x="3038475" y="4352925"/>
            <a:ext cx="1362075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5" name="Object 16"/>
          <p:cNvGraphicFramePr>
            <a:graphicFrameLocks noChangeAspect="1"/>
          </p:cNvGraphicFramePr>
          <p:nvPr/>
        </p:nvGraphicFramePr>
        <p:xfrm>
          <a:off x="5162550" y="2955925"/>
          <a:ext cx="2017713" cy="638175"/>
        </p:xfrm>
        <a:graphic>
          <a:graphicData uri="http://schemas.openxmlformats.org/presentationml/2006/ole">
            <p:oleObj spid="_x0000_s221189" name="Equação" r:id="rId6" imgW="1066680" imgH="368280" progId="Equation.3">
              <p:embed/>
            </p:oleObj>
          </a:graphicData>
        </a:graphic>
      </p:graphicFrame>
      <p:graphicFrame>
        <p:nvGraphicFramePr>
          <p:cNvPr id="221190" name="Object 16"/>
          <p:cNvGraphicFramePr>
            <a:graphicFrameLocks noChangeAspect="1"/>
          </p:cNvGraphicFramePr>
          <p:nvPr/>
        </p:nvGraphicFramePr>
        <p:xfrm>
          <a:off x="4694238" y="4117975"/>
          <a:ext cx="2497137" cy="638175"/>
        </p:xfrm>
        <a:graphic>
          <a:graphicData uri="http://schemas.openxmlformats.org/presentationml/2006/ole">
            <p:oleObj spid="_x0000_s221190" name="Equação" r:id="rId7" imgW="1320480" imgH="368280" progId="Equation.3">
              <p:embed/>
            </p:oleObj>
          </a:graphicData>
        </a:graphic>
      </p:graphicFrame>
      <p:graphicFrame>
        <p:nvGraphicFramePr>
          <p:cNvPr id="27" name="Object 16"/>
          <p:cNvGraphicFramePr>
            <a:graphicFrameLocks noChangeAspect="1"/>
          </p:cNvGraphicFramePr>
          <p:nvPr/>
        </p:nvGraphicFramePr>
        <p:xfrm>
          <a:off x="1071563" y="4184650"/>
          <a:ext cx="1655762" cy="617538"/>
        </p:xfrm>
        <a:graphic>
          <a:graphicData uri="http://schemas.openxmlformats.org/presentationml/2006/ole">
            <p:oleObj spid="_x0000_s221191" name="Equação" r:id="rId8" imgW="876240" imgH="355320" progId="Equation.3">
              <p:embed/>
            </p:oleObj>
          </a:graphicData>
        </a:graphic>
      </p:graphicFrame>
      <p:graphicFrame>
        <p:nvGraphicFramePr>
          <p:cNvPr id="221192" name="Object 16"/>
          <p:cNvGraphicFramePr>
            <a:graphicFrameLocks noChangeAspect="1"/>
          </p:cNvGraphicFramePr>
          <p:nvPr/>
        </p:nvGraphicFramePr>
        <p:xfrm>
          <a:off x="2249488" y="5357813"/>
          <a:ext cx="3576637" cy="615950"/>
        </p:xfrm>
        <a:graphic>
          <a:graphicData uri="http://schemas.openxmlformats.org/presentationml/2006/ole">
            <p:oleObj spid="_x0000_s221192" name="Equação" r:id="rId9" imgW="1892160" imgH="355320" progId="Equation.3">
              <p:embed/>
            </p:oleObj>
          </a:graphicData>
        </a:graphic>
      </p:graphicFrame>
      <p:sp>
        <p:nvSpPr>
          <p:cNvPr id="29" name="Left-Right Arrow 28"/>
          <p:cNvSpPr/>
          <p:nvPr/>
        </p:nvSpPr>
        <p:spPr bwMode="auto">
          <a:xfrm>
            <a:off x="3486150" y="3124200"/>
            <a:ext cx="1362075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</a:t>
            </a:r>
            <a:r>
              <a:rPr lang="pt-PT" dirty="0" smtClean="0"/>
              <a:t>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47D39E-53A0-4877-BE7D-548AC69C3CC0}" type="slidenum">
              <a:rPr lang="en-US"/>
              <a:pPr/>
              <a:t>16</a:t>
            </a:fld>
            <a:endParaRPr lang="en-US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 b="13312"/>
          <a:stretch>
            <a:fillRect/>
          </a:stretch>
        </p:blipFill>
        <p:spPr bwMode="auto">
          <a:xfrm>
            <a:off x="276225" y="866775"/>
            <a:ext cx="55149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5991225" y="1285875"/>
          <a:ext cx="3152775" cy="600075"/>
        </p:xfrm>
        <a:graphic>
          <a:graphicData uri="http://schemas.openxmlformats.org/presentationml/2006/ole">
            <p:oleObj spid="_x0000_s190478" name="Equation" r:id="rId4" imgW="3441600" imgH="660240" progId="">
              <p:embed/>
            </p:oleObj>
          </a:graphicData>
        </a:graphic>
      </p:graphicFrame>
      <p:sp>
        <p:nvSpPr>
          <p:cNvPr id="16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2924176"/>
            <a:ext cx="9144000" cy="230505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pt-PT" sz="2800" dirty="0"/>
              <a:t>		</a:t>
            </a:r>
            <a:r>
              <a:rPr lang="pt-PT" sz="1800" dirty="0" smtClean="0">
                <a:solidFill>
                  <a:srgbClr val="00CCFF"/>
                </a:solidFill>
              </a:rPr>
              <a:t>Exemplo: Se </a:t>
            </a:r>
            <a:r>
              <a:rPr lang="el-GR" sz="1800" dirty="0" smtClean="0">
                <a:solidFill>
                  <a:srgbClr val="00CCFF"/>
                </a:solidFill>
              </a:rPr>
              <a:t>β</a:t>
            </a:r>
            <a:r>
              <a:rPr lang="pt-PT" sz="1800" dirty="0" err="1" smtClean="0">
                <a:solidFill>
                  <a:srgbClr val="00CCFF"/>
                </a:solidFill>
              </a:rPr>
              <a:t>=r</a:t>
            </a:r>
            <a:r>
              <a:rPr lang="pt-PT" sz="1800" dirty="0" smtClean="0">
                <a:solidFill>
                  <a:srgbClr val="00CCFF"/>
                </a:solidFill>
              </a:rPr>
              <a:t>/2 as passagens por zero estão espaçadas de D, o que permite uma fácil recuperação do relógio.</a:t>
            </a:r>
          </a:p>
          <a:p>
            <a:pPr>
              <a:buFontTx/>
              <a:buNone/>
            </a:pPr>
            <a:endParaRPr lang="pt-PT" sz="2400" dirty="0" smtClean="0">
              <a:solidFill>
                <a:srgbClr val="00CCFF"/>
              </a:solidFill>
            </a:endParaRPr>
          </a:p>
          <a:p>
            <a:pPr>
              <a:buFontTx/>
              <a:buNone/>
            </a:pPr>
            <a:endParaRPr lang="pt-PT" sz="2400" dirty="0" smtClean="0">
              <a:solidFill>
                <a:srgbClr val="00CCFF"/>
              </a:solidFill>
            </a:endParaRPr>
          </a:p>
          <a:p>
            <a:pPr>
              <a:buFontTx/>
              <a:buNone/>
            </a:pPr>
            <a:endParaRPr lang="pt-PT" sz="2400" dirty="0" smtClean="0">
              <a:solidFill>
                <a:srgbClr val="00CCFF"/>
              </a:solidFill>
            </a:endParaRPr>
          </a:p>
          <a:p>
            <a:pPr>
              <a:buFontTx/>
              <a:buNone/>
            </a:pPr>
            <a:r>
              <a:rPr lang="pt-PT" sz="2400" dirty="0" smtClean="0">
                <a:solidFill>
                  <a:srgbClr val="00CCFF"/>
                </a:solidFill>
              </a:rPr>
              <a:t>	</a:t>
            </a:r>
            <a:r>
              <a:rPr lang="pt-PT" sz="2400" dirty="0" smtClean="0">
                <a:solidFill>
                  <a:srgbClr val="00CCFF"/>
                </a:solidFill>
              </a:rPr>
              <a:t>	</a:t>
            </a:r>
            <a:r>
              <a:rPr lang="pt-PT" sz="1800" dirty="0" smtClean="0">
                <a:solidFill>
                  <a:srgbClr val="00CCFF"/>
                </a:solidFill>
              </a:rPr>
              <a:t>A transmissão unipolar tem 3 </a:t>
            </a:r>
            <a:r>
              <a:rPr lang="pt-PT" sz="1800" dirty="0" err="1" smtClean="0">
                <a:solidFill>
                  <a:srgbClr val="00CCFF"/>
                </a:solidFill>
              </a:rPr>
              <a:t>dB</a:t>
            </a:r>
            <a:r>
              <a:rPr lang="pt-PT" sz="1800" dirty="0" smtClean="0">
                <a:solidFill>
                  <a:srgbClr val="00CCFF"/>
                </a:solidFill>
              </a:rPr>
              <a:t> de penalização relativamente à transmissão bipolar:</a:t>
            </a:r>
            <a:endParaRPr lang="pt-PT" sz="2400" dirty="0"/>
          </a:p>
          <a:p>
            <a:pPr lvl="1"/>
            <a:endParaRPr lang="pt-PT" sz="2000" dirty="0"/>
          </a:p>
        </p:txBody>
      </p:sp>
      <p:pic>
        <p:nvPicPr>
          <p:cNvPr id="17" name="Picture 4" descr="C:\User\Tko\kurssit\S-72.244 Modulation and coding methods\lectures\Lecture 7\7 scanned images\1132.gif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" y="3609975"/>
            <a:ext cx="4038600" cy="1376363"/>
          </a:xfrm>
          <a:prstGeom prst="rect">
            <a:avLst/>
          </a:prstGeom>
          <a:noFill/>
        </p:spPr>
      </p:pic>
      <p:graphicFrame>
        <p:nvGraphicFramePr>
          <p:cNvPr id="190479" name="Object 15"/>
          <p:cNvGraphicFramePr>
            <a:graphicFrameLocks noChangeAspect="1"/>
          </p:cNvGraphicFramePr>
          <p:nvPr/>
        </p:nvGraphicFramePr>
        <p:xfrm>
          <a:off x="4946650" y="4171950"/>
          <a:ext cx="3098800" cy="303213"/>
        </p:xfrm>
        <a:graphic>
          <a:graphicData uri="http://schemas.openxmlformats.org/presentationml/2006/ole">
            <p:oleObj spid="_x0000_s190479" name="Equation" r:id="rId6" imgW="3098520" imgH="304560" progId="">
              <p:embed/>
            </p:oleObj>
          </a:graphicData>
        </a:graphic>
      </p:graphicFrame>
      <p:graphicFrame>
        <p:nvGraphicFramePr>
          <p:cNvPr id="190480" name="Object 16"/>
          <p:cNvGraphicFramePr>
            <a:graphicFrameLocks noChangeAspect="1"/>
          </p:cNvGraphicFramePr>
          <p:nvPr/>
        </p:nvGraphicFramePr>
        <p:xfrm>
          <a:off x="2606675" y="5495925"/>
          <a:ext cx="3403600" cy="952500"/>
        </p:xfrm>
        <a:graphic>
          <a:graphicData uri="http://schemas.openxmlformats.org/presentationml/2006/ole">
            <p:oleObj spid="_x0000_s190480" name="Equation" r:id="rId7" imgW="3403440" imgH="952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</a:t>
            </a:r>
            <a:r>
              <a:rPr lang="pt-PT" dirty="0" smtClean="0"/>
              <a:t>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5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C52FD-6C86-4B6B-B30E-91CA689D559C}" type="slidenum">
              <a:rPr lang="en-US"/>
              <a:pPr/>
              <a:t>17</a:t>
            </a:fld>
            <a:endParaRPr lang="en-US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67" y="904875"/>
            <a:ext cx="7251700" cy="520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</a:t>
            </a:r>
            <a:r>
              <a:rPr lang="pt-PT" dirty="0" smtClean="0"/>
              <a:t>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E4D2B9-7C94-4DD6-ADEE-AA490FF060F9}" type="slidenum">
              <a:rPr lang="en-US"/>
              <a:pPr/>
              <a:t>18</a:t>
            </a:fld>
            <a:endParaRPr lang="en-US"/>
          </a:p>
        </p:txBody>
      </p:sp>
      <p:sp>
        <p:nvSpPr>
          <p:cNvPr id="194573" name="Rectangle 13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847725"/>
            <a:ext cx="8553450" cy="52784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PT" sz="2400" b="1" dirty="0" smtClean="0">
                <a:solidFill>
                  <a:srgbClr val="FF0000"/>
                </a:solidFill>
              </a:rPr>
              <a:t>Problemas</a:t>
            </a:r>
            <a:endParaRPr lang="pt-PT" sz="2400" b="1" dirty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pt-PT" sz="2000" dirty="0" smtClean="0">
                <a:solidFill>
                  <a:srgbClr val="00CCFF"/>
                </a:solidFill>
              </a:rPr>
              <a:t>1- </a:t>
            </a:r>
            <a:r>
              <a:rPr lang="pt-PT" sz="2000" dirty="0" smtClean="0">
                <a:solidFill>
                  <a:srgbClr val="00CCFF"/>
                </a:solidFill>
              </a:rPr>
              <a:t>Considere a definição de P(f) na transparência 13 com </a:t>
            </a:r>
            <a:r>
              <a:rPr lang="el-GR" sz="2000" dirty="0" smtClean="0">
                <a:solidFill>
                  <a:srgbClr val="00CCFF"/>
                </a:solidFill>
              </a:rPr>
              <a:t>β</a:t>
            </a:r>
            <a:r>
              <a:rPr lang="pt-PT" sz="2000" dirty="0" err="1" smtClean="0">
                <a:solidFill>
                  <a:srgbClr val="00CCFF"/>
                </a:solidFill>
              </a:rPr>
              <a:t>=r</a:t>
            </a:r>
            <a:r>
              <a:rPr lang="pt-PT" sz="2000" dirty="0" smtClean="0">
                <a:solidFill>
                  <a:srgbClr val="00CCFF"/>
                </a:solidFill>
              </a:rPr>
              <a:t>/2 que implica </a:t>
            </a:r>
          </a:p>
          <a:p>
            <a:pPr lvl="2">
              <a:buFontTx/>
              <a:buNone/>
            </a:pPr>
            <a:endParaRPr lang="pt-PT" sz="2000" dirty="0" smtClean="0">
              <a:solidFill>
                <a:srgbClr val="00CCFF"/>
              </a:solidFill>
            </a:endParaRPr>
          </a:p>
          <a:p>
            <a:pPr lvl="2">
              <a:buFontTx/>
              <a:buNone/>
            </a:pPr>
            <a:r>
              <a:rPr lang="pt-PT" sz="2000" dirty="0" smtClean="0">
                <a:solidFill>
                  <a:srgbClr val="00CCFF"/>
                </a:solidFill>
              </a:rPr>
              <a:t>Determine p(t).</a:t>
            </a:r>
          </a:p>
          <a:p>
            <a:pPr lvl="2">
              <a:buFontTx/>
              <a:buNone/>
            </a:pPr>
            <a:r>
              <a:rPr lang="pt-PT" sz="2000" dirty="0" smtClean="0">
                <a:solidFill>
                  <a:srgbClr val="00CCFF"/>
                </a:solidFill>
              </a:rPr>
              <a:t>2- Represente P(f) e calcule p(t) para 		  . Compare este resultado com o resultado da alínea anterior.	</a:t>
            </a:r>
            <a:endParaRPr lang="pt-PT" sz="2000" dirty="0">
              <a:solidFill>
                <a:srgbClr val="00CCFF"/>
              </a:solidFill>
            </a:endParaRPr>
          </a:p>
          <a:p>
            <a:pPr lvl="2"/>
            <a:endParaRPr lang="pt-PT" dirty="0">
              <a:solidFill>
                <a:srgbClr val="00CCFF"/>
              </a:solidFill>
            </a:endParaRPr>
          </a:p>
          <a:p>
            <a:pPr lvl="2"/>
            <a:endParaRPr lang="pt-PT" sz="2000" dirty="0">
              <a:solidFill>
                <a:srgbClr val="00CCFF"/>
              </a:solidFill>
            </a:endParaRPr>
          </a:p>
          <a:p>
            <a:pPr lvl="2"/>
            <a:endParaRPr lang="pt-PT" sz="2000" dirty="0">
              <a:solidFill>
                <a:srgbClr val="00CCFF"/>
              </a:solidFill>
            </a:endParaRPr>
          </a:p>
          <a:p>
            <a:pPr lvl="2">
              <a:buFontTx/>
              <a:buNone/>
            </a:pPr>
            <a:endParaRPr lang="pt-PT" sz="2000" dirty="0">
              <a:cs typeface="Times New Roman" pitchFamily="18" charset="0"/>
            </a:endParaRPr>
          </a:p>
          <a:p>
            <a:pPr lvl="3"/>
            <a:endParaRPr lang="pt-PT" sz="1800" dirty="0">
              <a:cs typeface="Times New Roman" pitchFamily="18" charset="0"/>
            </a:endParaRPr>
          </a:p>
          <a:p>
            <a:pPr lvl="3"/>
            <a:endParaRPr lang="pt-PT" sz="1800" baseline="-25000" dirty="0"/>
          </a:p>
          <a:p>
            <a:pPr lvl="3">
              <a:buFontTx/>
              <a:buNone/>
            </a:pPr>
            <a:endParaRPr lang="pt-PT" sz="1800" baseline="-25000" dirty="0"/>
          </a:p>
          <a:p>
            <a:pPr lvl="2">
              <a:buFontTx/>
              <a:buNone/>
            </a:pPr>
            <a:endParaRPr lang="pt-PT" sz="2000" dirty="0"/>
          </a:p>
          <a:p>
            <a:pPr lvl="1"/>
            <a:endParaRPr lang="pt-PT" sz="2400" dirty="0"/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2676525" y="1657351"/>
          <a:ext cx="3152775" cy="533400"/>
        </p:xfrm>
        <a:graphic>
          <a:graphicData uri="http://schemas.openxmlformats.org/presentationml/2006/ole">
            <p:oleObj spid="_x0000_s194573" name="Equation" r:id="rId3" imgW="3441600" imgH="660240" progId="">
              <p:embed/>
            </p:oleObj>
          </a:graphicData>
        </a:graphic>
      </p:graphicFrame>
      <p:graphicFrame>
        <p:nvGraphicFramePr>
          <p:cNvPr id="194574" name="Object 14"/>
          <p:cNvGraphicFramePr>
            <a:graphicFrameLocks noChangeAspect="1"/>
          </p:cNvGraphicFramePr>
          <p:nvPr/>
        </p:nvGraphicFramePr>
        <p:xfrm>
          <a:off x="5349875" y="2614613"/>
          <a:ext cx="1681163" cy="615950"/>
        </p:xfrm>
        <a:graphic>
          <a:graphicData uri="http://schemas.openxmlformats.org/presentationml/2006/ole">
            <p:oleObj spid="_x0000_s194574" name="Equação" r:id="rId4" imgW="88884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	 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</a:t>
            </a:r>
            <a:r>
              <a:rPr lang="pt-PT" dirty="0" smtClean="0"/>
              <a:t>)\</a:t>
            </a:r>
            <a:endParaRPr lang="pt-PT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5037F2-131B-4146-8B9E-F0C22537F69A}" type="slidenum">
              <a:rPr lang="en-US"/>
              <a:pPr/>
              <a:t>2</a:t>
            </a:fld>
            <a:endParaRPr 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28625" y="857250"/>
            <a:ext cx="8715375" cy="1239838"/>
          </a:xfr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t-PT" sz="2400" b="1" dirty="0" smtClean="0">
                <a:solidFill>
                  <a:srgbClr val="FF0000"/>
                </a:solidFill>
              </a:rPr>
              <a:t>Definições (</a:t>
            </a:r>
            <a:r>
              <a:rPr lang="pt-PT" sz="2400" b="1" dirty="0" err="1" smtClean="0">
                <a:solidFill>
                  <a:srgbClr val="FF0000"/>
                </a:solidFill>
              </a:rPr>
              <a:t>cont</a:t>
            </a:r>
            <a:r>
              <a:rPr lang="pt-PT" sz="2400" b="1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pt-PT" sz="2000" dirty="0" err="1" smtClean="0">
                <a:solidFill>
                  <a:srgbClr val="00CCFF"/>
                </a:solidFill>
              </a:rPr>
              <a:t>Signaling</a:t>
            </a:r>
            <a:r>
              <a:rPr lang="pt-PT" sz="2000" dirty="0" smtClean="0">
                <a:solidFill>
                  <a:srgbClr val="00CCFF"/>
                </a:solidFill>
              </a:rPr>
              <a:t> rate </a:t>
            </a:r>
            <a:r>
              <a:rPr lang="pt-PT" sz="2000" dirty="0" smtClean="0"/>
              <a:t>(símbolos por segundo ou Baud)</a:t>
            </a:r>
          </a:p>
          <a:p>
            <a:pPr lvl="2"/>
            <a:r>
              <a:rPr lang="pt-PT" sz="2000" dirty="0" smtClean="0">
                <a:solidFill>
                  <a:srgbClr val="00B0F0"/>
                </a:solidFill>
              </a:rPr>
              <a:t>Em binário </a:t>
            </a:r>
            <a:r>
              <a:rPr lang="pt-PT" sz="2000" dirty="0" smtClean="0"/>
              <a:t>(M=2) vem </a:t>
            </a:r>
            <a:r>
              <a:rPr lang="pt-PT" sz="2000" dirty="0" err="1" smtClean="0"/>
              <a:t>D=Tb</a:t>
            </a:r>
            <a:r>
              <a:rPr lang="pt-PT" sz="2000" dirty="0" smtClean="0"/>
              <a:t>                               bps</a:t>
            </a:r>
          </a:p>
          <a:p>
            <a:pPr lvl="2"/>
            <a:r>
              <a:rPr lang="pt-PT" sz="2000" dirty="0" smtClean="0">
                <a:solidFill>
                  <a:srgbClr val="00B0F0"/>
                </a:solidFill>
              </a:rPr>
              <a:t>Quaternário   </a:t>
            </a:r>
            <a:r>
              <a:rPr lang="pt-PT" sz="2000" dirty="0" smtClean="0"/>
              <a:t>(M=4)  D=2Tb</a:t>
            </a:r>
          </a:p>
          <a:p>
            <a:pPr lvl="2"/>
            <a:r>
              <a:rPr lang="pt-PT" sz="2000" dirty="0" smtClean="0">
                <a:solidFill>
                  <a:srgbClr val="00B0F0"/>
                </a:solidFill>
              </a:rPr>
              <a:t>Generalizando para sistemas </a:t>
            </a:r>
            <a:r>
              <a:rPr lang="pt-PT" sz="2000" dirty="0" err="1" smtClean="0">
                <a:solidFill>
                  <a:srgbClr val="00B0F0"/>
                </a:solidFill>
              </a:rPr>
              <a:t>M-ários</a:t>
            </a:r>
            <a:r>
              <a:rPr lang="pt-PT" sz="2000" dirty="0" smtClean="0">
                <a:solidFill>
                  <a:srgbClr val="00B0F0"/>
                </a:solidFill>
              </a:rPr>
              <a:t> </a:t>
            </a:r>
          </a:p>
          <a:p>
            <a:pPr lvl="3"/>
            <a:r>
              <a:rPr lang="pt-PT" sz="1600" dirty="0" smtClean="0"/>
              <a:t>É preciso aumentar a potência para manter a mesma diferença entre os M níveis</a:t>
            </a:r>
            <a:r>
              <a:rPr lang="pt-PT" sz="1600" dirty="0" smtClean="0">
                <a:solidFill>
                  <a:srgbClr val="00B0F0"/>
                </a:solidFill>
              </a:rPr>
              <a:t>  </a:t>
            </a:r>
            <a:endParaRPr lang="pt-PT" sz="1600" dirty="0">
              <a:solidFill>
                <a:srgbClr val="00B0F0"/>
              </a:solidFill>
            </a:endParaRPr>
          </a:p>
          <a:p>
            <a:pPr lvl="2"/>
            <a:endParaRPr lang="pt-PT" sz="1800" dirty="0">
              <a:solidFill>
                <a:srgbClr val="009900"/>
              </a:solidFill>
            </a:endParaRPr>
          </a:p>
          <a:p>
            <a:pPr lvl="2"/>
            <a:endParaRPr lang="pt-PT" sz="1800" dirty="0">
              <a:solidFill>
                <a:srgbClr val="009900"/>
              </a:solidFill>
            </a:endParaRPr>
          </a:p>
          <a:p>
            <a:pPr lvl="2"/>
            <a:endParaRPr lang="pt-PT" sz="1800" dirty="0">
              <a:solidFill>
                <a:srgbClr val="009900"/>
              </a:solidFill>
            </a:endParaRPr>
          </a:p>
          <a:p>
            <a:pPr lvl="2"/>
            <a:endParaRPr lang="pt-PT" sz="1800" dirty="0">
              <a:solidFill>
                <a:srgbClr val="009900"/>
              </a:solidFill>
            </a:endParaRPr>
          </a:p>
          <a:p>
            <a:pPr lvl="2"/>
            <a:endParaRPr lang="pt-PT" sz="1800" dirty="0">
              <a:solidFill>
                <a:srgbClr val="009900"/>
              </a:solidFill>
            </a:endParaRPr>
          </a:p>
          <a:p>
            <a:pPr lvl="2"/>
            <a:endParaRPr lang="pt-PT" sz="1800" dirty="0">
              <a:solidFill>
                <a:srgbClr val="009900"/>
              </a:solidFill>
            </a:endParaRPr>
          </a:p>
          <a:p>
            <a:pPr lvl="1">
              <a:buNone/>
            </a:pPr>
            <a:endParaRPr lang="pt-PT" sz="2400" dirty="0">
              <a:solidFill>
                <a:srgbClr val="00CCFF"/>
              </a:solidFill>
            </a:endParaRPr>
          </a:p>
        </p:txBody>
      </p:sp>
      <p:graphicFrame>
        <p:nvGraphicFramePr>
          <p:cNvPr id="204832" name="Object 32"/>
          <p:cNvGraphicFramePr>
            <a:graphicFrameLocks noChangeAspect="1"/>
          </p:cNvGraphicFramePr>
          <p:nvPr/>
        </p:nvGraphicFramePr>
        <p:xfrm>
          <a:off x="6959600" y="1171575"/>
          <a:ext cx="720725" cy="511175"/>
        </p:xfrm>
        <a:graphic>
          <a:graphicData uri="http://schemas.openxmlformats.org/presentationml/2006/ole">
            <p:oleObj spid="_x0000_s204832" name="Equação" r:id="rId3" imgW="380880" imgH="241200" progId="Equation.3">
              <p:embed/>
            </p:oleObj>
          </a:graphicData>
        </a:graphic>
      </p:graphicFrame>
      <p:graphicFrame>
        <p:nvGraphicFramePr>
          <p:cNvPr id="14" name="Object 32"/>
          <p:cNvGraphicFramePr>
            <a:graphicFrameLocks noChangeAspect="1"/>
          </p:cNvGraphicFramePr>
          <p:nvPr/>
        </p:nvGraphicFramePr>
        <p:xfrm>
          <a:off x="5573713" y="1544638"/>
          <a:ext cx="865187" cy="565150"/>
        </p:xfrm>
        <a:graphic>
          <a:graphicData uri="http://schemas.openxmlformats.org/presentationml/2006/ole">
            <p:oleObj spid="_x0000_s204833" name="Equação" r:id="rId4" imgW="457200" imgH="266400" progId="Equation.3">
              <p:embed/>
            </p:oleObj>
          </a:graphicData>
        </a:graphic>
      </p:graphicFrame>
      <p:graphicFrame>
        <p:nvGraphicFramePr>
          <p:cNvPr id="16" name="Object 32"/>
          <p:cNvGraphicFramePr>
            <a:graphicFrameLocks noChangeAspect="1"/>
          </p:cNvGraphicFramePr>
          <p:nvPr/>
        </p:nvGraphicFramePr>
        <p:xfrm>
          <a:off x="4821238" y="1898650"/>
          <a:ext cx="768350" cy="563563"/>
        </p:xfrm>
        <a:graphic>
          <a:graphicData uri="http://schemas.openxmlformats.org/presentationml/2006/ole">
            <p:oleObj spid="_x0000_s204835" name="Equação" r:id="rId5" imgW="406080" imgH="266400" progId="Equation.3">
              <p:embed/>
            </p:oleObj>
          </a:graphicData>
        </a:graphic>
      </p:graphicFrame>
      <p:graphicFrame>
        <p:nvGraphicFramePr>
          <p:cNvPr id="17" name="Object 32"/>
          <p:cNvGraphicFramePr>
            <a:graphicFrameLocks noChangeAspect="1"/>
          </p:cNvGraphicFramePr>
          <p:nvPr/>
        </p:nvGraphicFramePr>
        <p:xfrm>
          <a:off x="5632450" y="2344738"/>
          <a:ext cx="744538" cy="376237"/>
        </p:xfrm>
        <a:graphic>
          <a:graphicData uri="http://schemas.openxmlformats.org/presentationml/2006/ole">
            <p:oleObj spid="_x0000_s204836" name="Equação" r:id="rId6" imgW="393480" imgH="177480" progId="Equation.3">
              <p:embed/>
            </p:oleObj>
          </a:graphicData>
        </a:graphic>
      </p:graphicFrame>
      <p:graphicFrame>
        <p:nvGraphicFramePr>
          <p:cNvPr id="18" name="Object 32"/>
          <p:cNvGraphicFramePr>
            <a:graphicFrameLocks noChangeAspect="1"/>
          </p:cNvGraphicFramePr>
          <p:nvPr/>
        </p:nvGraphicFramePr>
        <p:xfrm>
          <a:off x="6543675" y="2325688"/>
          <a:ext cx="1055688" cy="376237"/>
        </p:xfrm>
        <a:graphic>
          <a:graphicData uri="http://schemas.openxmlformats.org/presentationml/2006/ole">
            <p:oleObj spid="_x0000_s204837" name="Equação" r:id="rId7" imgW="558720" imgH="177480" progId="Equation.3">
              <p:embed/>
            </p:oleObj>
          </a:graphicData>
        </a:graphic>
      </p:graphicFrame>
      <p:graphicFrame>
        <p:nvGraphicFramePr>
          <p:cNvPr id="19" name="Object 32"/>
          <p:cNvGraphicFramePr>
            <a:graphicFrameLocks noChangeAspect="1"/>
          </p:cNvGraphicFramePr>
          <p:nvPr/>
        </p:nvGraphicFramePr>
        <p:xfrm>
          <a:off x="7894638" y="2111375"/>
          <a:ext cx="1081087" cy="727075"/>
        </p:xfrm>
        <a:graphic>
          <a:graphicData uri="http://schemas.openxmlformats.org/presentationml/2006/ole">
            <p:oleObj spid="_x0000_s204838" name="Equação" r:id="rId8" imgW="571320" imgH="342720" progId="Equation.3">
              <p:embed/>
            </p:oleObj>
          </a:graphicData>
        </a:graphic>
      </p:graphicFrame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428625" y="3238499"/>
            <a:ext cx="8715375" cy="1762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P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Densidade</a:t>
            </a:r>
            <a:r>
              <a:rPr kumimoji="0" lang="pt-PT" sz="2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Espectral de Potência (sinal polar)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Sinal polar e símbolos  não </a:t>
            </a:r>
            <a:r>
              <a:rPr lang="pt-PT" sz="2000" b="0" kern="0" dirty="0" err="1" smtClean="0">
                <a:solidFill>
                  <a:srgbClr val="00CCFF"/>
                </a:solidFill>
                <a:latin typeface="+mn-lt"/>
              </a:rPr>
              <a:t>correlados</a:t>
            </a: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>
                <a:latin typeface="+mn-lt"/>
              </a:rPr>
              <a:t> </a:t>
            </a:r>
            <a:r>
              <a:rPr lang="pt-PT" sz="2000" b="0" kern="0" dirty="0" smtClean="0">
                <a:solidFill>
                  <a:srgbClr val="00B0F0"/>
                </a:solidFill>
                <a:latin typeface="+mn-lt"/>
              </a:rPr>
              <a:t>Cálculo da sequência de </a:t>
            </a:r>
            <a:r>
              <a:rPr lang="pt-PT" sz="2000" b="0" kern="0" dirty="0" err="1" smtClean="0">
                <a:solidFill>
                  <a:srgbClr val="00B0F0"/>
                </a:solidFill>
                <a:latin typeface="+mn-lt"/>
              </a:rPr>
              <a:t>autocorrelação</a:t>
            </a:r>
            <a:endParaRPr lang="pt-PT" sz="2000" b="0" kern="0" dirty="0" smtClean="0">
              <a:solidFill>
                <a:srgbClr val="00B0F0"/>
              </a:solidFill>
              <a:latin typeface="+mn-lt"/>
            </a:endParaRPr>
          </a:p>
          <a:p>
            <a:pPr marL="1600200" lvl="3" indent="-228600">
              <a:spcBef>
                <a:spcPct val="20000"/>
              </a:spcBef>
            </a:pPr>
            <a:r>
              <a:rPr kumimoji="0" lang="pt-PT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- A é o evento intervalos adjacentes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>
              <a:solidFill>
                <a:srgbClr val="00B0F0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PT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</a:rPr>
              <a:t> 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04840" name="Object 32"/>
          <p:cNvGraphicFramePr>
            <a:graphicFrameLocks noChangeAspect="1"/>
          </p:cNvGraphicFramePr>
          <p:nvPr/>
        </p:nvGraphicFramePr>
        <p:xfrm>
          <a:off x="1876425" y="3665538"/>
          <a:ext cx="2314575" cy="792162"/>
        </p:xfrm>
        <a:graphic>
          <a:graphicData uri="http://schemas.openxmlformats.org/presentationml/2006/ole">
            <p:oleObj spid="_x0000_s204840" name="Equação" r:id="rId9" imgW="1295280" imgH="431640" progId="Equation.3">
              <p:embed/>
            </p:oleObj>
          </a:graphicData>
        </a:graphic>
      </p:graphicFrame>
      <p:graphicFrame>
        <p:nvGraphicFramePr>
          <p:cNvPr id="204841" name="Object 41"/>
          <p:cNvGraphicFramePr>
            <a:graphicFrameLocks noChangeAspect="1"/>
          </p:cNvGraphicFramePr>
          <p:nvPr/>
        </p:nvGraphicFramePr>
        <p:xfrm>
          <a:off x="5838825" y="4298950"/>
          <a:ext cx="2690813" cy="860425"/>
        </p:xfrm>
        <a:graphic>
          <a:graphicData uri="http://schemas.openxmlformats.org/presentationml/2006/ole">
            <p:oleObj spid="_x0000_s204841" name="Equação" r:id="rId10" imgW="1422360" imgH="406080" progId="Equation.3">
              <p:embed/>
            </p:oleObj>
          </a:graphicData>
        </a:graphic>
      </p:graphicFrame>
      <p:graphicFrame>
        <p:nvGraphicFramePr>
          <p:cNvPr id="24" name="Object 32"/>
          <p:cNvGraphicFramePr>
            <a:graphicFrameLocks noChangeAspect="1"/>
          </p:cNvGraphicFramePr>
          <p:nvPr/>
        </p:nvGraphicFramePr>
        <p:xfrm>
          <a:off x="212725" y="5578475"/>
          <a:ext cx="8480425" cy="995363"/>
        </p:xfrm>
        <a:graphic>
          <a:graphicData uri="http://schemas.openxmlformats.org/presentationml/2006/ole">
            <p:oleObj spid="_x0000_s204842" name="Equação" r:id="rId11" imgW="4483080" imgH="469800" progId="Equation.3">
              <p:embed/>
            </p:oleObj>
          </a:graphicData>
        </a:graphic>
      </p:graphicFrame>
      <p:graphicFrame>
        <p:nvGraphicFramePr>
          <p:cNvPr id="25" name="Object 32"/>
          <p:cNvGraphicFramePr>
            <a:graphicFrameLocks noChangeAspect="1"/>
          </p:cNvGraphicFramePr>
          <p:nvPr/>
        </p:nvGraphicFramePr>
        <p:xfrm>
          <a:off x="6578600" y="5259388"/>
          <a:ext cx="912813" cy="431800"/>
        </p:xfrm>
        <a:graphic>
          <a:graphicData uri="http://schemas.openxmlformats.org/presentationml/2006/ole">
            <p:oleObj spid="_x0000_s204843" name="Equação" r:id="rId12" imgW="482400" imgH="203040" progId="Equation.3">
              <p:embed/>
            </p:oleObj>
          </a:graphicData>
        </a:graphic>
      </p:graphicFrame>
      <p:sp>
        <p:nvSpPr>
          <p:cNvPr id="27" name="Bent Arrow 26"/>
          <p:cNvSpPr/>
          <p:nvPr/>
        </p:nvSpPr>
        <p:spPr bwMode="auto">
          <a:xfrm rot="5400000">
            <a:off x="7672387" y="5272088"/>
            <a:ext cx="447675" cy="6858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A0E5C-2667-4A92-8A6D-461B6563B0FB}" type="slidenum">
              <a:rPr lang="en-US"/>
              <a:pPr/>
              <a:t>3</a:t>
            </a:fld>
            <a:endParaRPr lang="en-US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42875" y="819149"/>
            <a:ext cx="8715375" cy="1762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P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Densidade</a:t>
            </a:r>
            <a:r>
              <a:rPr kumimoji="0" lang="pt-PT" sz="2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Espectral de Potência (sinal polar (</a:t>
            </a:r>
            <a:r>
              <a:rPr kumimoji="0" lang="pt-PT" sz="2400" b="1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</a:t>
            </a:r>
            <a:r>
              <a:rPr kumimoji="0" lang="pt-PT" sz="2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.))</a:t>
            </a:r>
            <a:endParaRPr kumimoji="0" lang="pt-PT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A aleatoriedade está no atraso </a:t>
            </a:r>
            <a:r>
              <a:rPr lang="pt-PT" sz="2000" b="0" kern="0" dirty="0" err="1" smtClean="0">
                <a:solidFill>
                  <a:srgbClr val="00CCFF"/>
                </a:solidFill>
                <a:latin typeface="+mn-lt"/>
              </a:rPr>
              <a:t>Td</a:t>
            </a: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 considerado como uma v. a. contínua uniformemente distribuída em [0,D[, então: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Então: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000" b="0" i="0" u="none" strike="noStrike" kern="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000" b="0" i="0" u="none" strike="noStrike" kern="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>
              <a:solidFill>
                <a:srgbClr val="00B0F0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PT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</a:rPr>
              <a:t> 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07887" name="Object 15"/>
          <p:cNvGraphicFramePr>
            <a:graphicFrameLocks noChangeAspect="1"/>
          </p:cNvGraphicFramePr>
          <p:nvPr/>
        </p:nvGraphicFramePr>
        <p:xfrm>
          <a:off x="395288" y="1870075"/>
          <a:ext cx="3314700" cy="1076325"/>
        </p:xfrm>
        <a:graphic>
          <a:graphicData uri="http://schemas.openxmlformats.org/presentationml/2006/ole">
            <p:oleObj spid="_x0000_s207887" name="Equação" r:id="rId3" imgW="1752480" imgH="507960" progId="Equation.3">
              <p:embed/>
            </p:oleObj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5064125" y="2090738"/>
          <a:ext cx="1273175" cy="673100"/>
        </p:xfrm>
        <a:graphic>
          <a:graphicData uri="http://schemas.openxmlformats.org/presentationml/2006/ole">
            <p:oleObj spid="_x0000_s207888" name="Equação" r:id="rId4" imgW="672840" imgH="317160" progId="Equation.3">
              <p:embed/>
            </p:oleObj>
          </a:graphicData>
        </a:graphic>
      </p:graphicFrame>
      <p:sp>
        <p:nvSpPr>
          <p:cNvPr id="13" name="Down Arrow 12"/>
          <p:cNvSpPr/>
          <p:nvPr/>
        </p:nvSpPr>
        <p:spPr bwMode="auto">
          <a:xfrm rot="16200000">
            <a:off x="4257675" y="1981200"/>
            <a:ext cx="400050" cy="8001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16200000">
            <a:off x="6829425" y="2009775"/>
            <a:ext cx="400050" cy="8001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7581900" y="2035175"/>
          <a:ext cx="1344613" cy="727075"/>
        </p:xfrm>
        <a:graphic>
          <a:graphicData uri="http://schemas.openxmlformats.org/presentationml/2006/ole">
            <p:oleObj spid="_x0000_s207889" name="Equação" r:id="rId5" imgW="711000" imgH="34272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95750" y="19431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0" dirty="0"/>
              <a:t>t</a:t>
            </a:r>
            <a:r>
              <a:rPr lang="pt-PT" sz="1400" b="0" dirty="0" smtClean="0"/>
              <a:t>1&gt;t2</a:t>
            </a:r>
            <a:endParaRPr lang="en-US" sz="1400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6677025" y="197167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0" dirty="0" smtClean="0"/>
              <a:t>logo</a:t>
            </a:r>
            <a:endParaRPr lang="en-US" sz="1400" b="0" dirty="0"/>
          </a:p>
        </p:txBody>
      </p:sp>
      <p:graphicFrame>
        <p:nvGraphicFramePr>
          <p:cNvPr id="207890" name="Object 18"/>
          <p:cNvGraphicFramePr>
            <a:graphicFrameLocks noChangeAspect="1"/>
          </p:cNvGraphicFramePr>
          <p:nvPr/>
        </p:nvGraphicFramePr>
        <p:xfrm>
          <a:off x="349249" y="3568699"/>
          <a:ext cx="2127251" cy="669925"/>
        </p:xfrm>
        <a:graphic>
          <a:graphicData uri="http://schemas.openxmlformats.org/presentationml/2006/ole">
            <p:oleObj spid="_x0000_s207890" name="Equação" r:id="rId6" imgW="1396800" imgH="406080" progId="Equation.3">
              <p:embed/>
            </p:oleObj>
          </a:graphicData>
        </a:graphic>
      </p:graphicFrame>
      <p:cxnSp>
        <p:nvCxnSpPr>
          <p:cNvPr id="20" name="Straight Arrow Connector 19"/>
          <p:cNvCxnSpPr/>
          <p:nvPr/>
        </p:nvCxnSpPr>
        <p:spPr bwMode="auto">
          <a:xfrm>
            <a:off x="2943225" y="4086225"/>
            <a:ext cx="1676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16200000" flipV="1">
            <a:off x="3014663" y="3652837"/>
            <a:ext cx="1438276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 flipH="1" flipV="1">
            <a:off x="3195639" y="3557590"/>
            <a:ext cx="600074" cy="457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6200000" flipH="1">
            <a:off x="3671888" y="3529012"/>
            <a:ext cx="619125" cy="514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067050" y="409575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0" dirty="0" smtClean="0"/>
              <a:t>-D</a:t>
            </a:r>
            <a:endParaRPr lang="en-US" sz="1400" b="0" dirty="0"/>
          </a:p>
        </p:txBody>
      </p:sp>
      <p:sp>
        <p:nvSpPr>
          <p:cNvPr id="35" name="TextBox 34"/>
          <p:cNvSpPr txBox="1"/>
          <p:nvPr/>
        </p:nvSpPr>
        <p:spPr>
          <a:xfrm>
            <a:off x="4067175" y="40767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0" dirty="0" smtClean="0"/>
              <a:t>D</a:t>
            </a:r>
            <a:endParaRPr lang="en-US" sz="1400" b="0" dirty="0"/>
          </a:p>
        </p:txBody>
      </p:sp>
      <p:graphicFrame>
        <p:nvGraphicFramePr>
          <p:cNvPr id="36" name="Object 15"/>
          <p:cNvGraphicFramePr>
            <a:graphicFrameLocks noChangeAspect="1"/>
          </p:cNvGraphicFramePr>
          <p:nvPr/>
        </p:nvGraphicFramePr>
        <p:xfrm>
          <a:off x="3738563" y="2781300"/>
          <a:ext cx="552450" cy="377825"/>
        </p:xfrm>
        <a:graphic>
          <a:graphicData uri="http://schemas.openxmlformats.org/presentationml/2006/ole">
            <p:oleObj spid="_x0000_s207891" name="Equação" r:id="rId7" imgW="291960" imgH="177480" progId="Equation.3">
              <p:embed/>
            </p:oleObj>
          </a:graphicData>
        </a:graphic>
      </p:graphicFrame>
      <p:graphicFrame>
        <p:nvGraphicFramePr>
          <p:cNvPr id="37" name="Object 15"/>
          <p:cNvGraphicFramePr>
            <a:graphicFrameLocks noChangeAspect="1"/>
          </p:cNvGraphicFramePr>
          <p:nvPr/>
        </p:nvGraphicFramePr>
        <p:xfrm>
          <a:off x="3360738" y="3236913"/>
          <a:ext cx="336550" cy="458787"/>
        </p:xfrm>
        <a:graphic>
          <a:graphicData uri="http://schemas.openxmlformats.org/presentationml/2006/ole">
            <p:oleObj spid="_x0000_s207892" name="Equação" r:id="rId8" imgW="177480" imgH="215640" progId="Equation.3">
              <p:embed/>
            </p:oleObj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4857750" y="3133725"/>
            <a:ext cx="1438275" cy="714375"/>
            <a:chOff x="4857750" y="3133725"/>
            <a:chExt cx="1438275" cy="714375"/>
          </a:xfrm>
        </p:grpSpPr>
        <p:sp>
          <p:nvSpPr>
            <p:cNvPr id="40" name="Left-Right Arrow 39"/>
            <p:cNvSpPr/>
            <p:nvPr/>
          </p:nvSpPr>
          <p:spPr bwMode="auto">
            <a:xfrm>
              <a:off x="4857750" y="3543300"/>
              <a:ext cx="1438275" cy="304800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10200" y="3133725"/>
              <a:ext cx="704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200" b="0" dirty="0" smtClean="0">
                  <a:latin typeface="Script MT Bold" pitchFamily="66" charset="0"/>
                </a:rPr>
                <a:t>F</a:t>
              </a:r>
              <a:endParaRPr lang="en-US" sz="3200" b="0" dirty="0">
                <a:latin typeface="Script MT Bold" pitchFamily="66" charset="0"/>
              </a:endParaRPr>
            </a:p>
          </p:txBody>
        </p:sp>
      </p:grpSp>
      <p:graphicFrame>
        <p:nvGraphicFramePr>
          <p:cNvPr id="42" name="Object 15"/>
          <p:cNvGraphicFramePr>
            <a:graphicFrameLocks noChangeAspect="1"/>
          </p:cNvGraphicFramePr>
          <p:nvPr/>
        </p:nvGraphicFramePr>
        <p:xfrm>
          <a:off x="6583363" y="3417888"/>
          <a:ext cx="2160587" cy="458787"/>
        </p:xfrm>
        <a:graphic>
          <a:graphicData uri="http://schemas.openxmlformats.org/presentationml/2006/ole">
            <p:oleObj spid="_x0000_s207893" name="Equação" r:id="rId9" imgW="1143000" imgH="215640" progId="Equation.3">
              <p:embed/>
            </p:oleObj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rot="16200000" flipV="1">
            <a:off x="347663" y="5291137"/>
            <a:ext cx="1438276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533400" y="5505450"/>
            <a:ext cx="1219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5" name="Object 15"/>
          <p:cNvGraphicFramePr>
            <a:graphicFrameLocks noChangeAspect="1"/>
          </p:cNvGraphicFramePr>
          <p:nvPr/>
        </p:nvGraphicFramePr>
        <p:xfrm>
          <a:off x="1198563" y="4498975"/>
          <a:ext cx="431800" cy="350838"/>
        </p:xfrm>
        <a:graphic>
          <a:graphicData uri="http://schemas.openxmlformats.org/presentationml/2006/ole">
            <p:oleObj spid="_x0000_s207894" name="Equação" r:id="rId10" imgW="228600" imgH="164880" progId="Equation.3">
              <p:embed/>
            </p:oleObj>
          </a:graphicData>
        </a:graphic>
      </p:graphicFrame>
      <p:graphicFrame>
        <p:nvGraphicFramePr>
          <p:cNvPr id="46" name="Object 15"/>
          <p:cNvGraphicFramePr>
            <a:graphicFrameLocks noChangeAspect="1"/>
          </p:cNvGraphicFramePr>
          <p:nvPr/>
        </p:nvGraphicFramePr>
        <p:xfrm>
          <a:off x="4603750" y="4121150"/>
          <a:ext cx="192088" cy="269875"/>
        </p:xfrm>
        <a:graphic>
          <a:graphicData uri="http://schemas.openxmlformats.org/presentationml/2006/ole">
            <p:oleObj spid="_x0000_s207895" name="Equação" r:id="rId11" imgW="101520" imgH="126720" progId="Equation.3">
              <p:embed/>
            </p:oleObj>
          </a:graphicData>
        </a:graphic>
      </p:graphicFrame>
      <p:cxnSp>
        <p:nvCxnSpPr>
          <p:cNvPr id="48" name="Straight Connector 47"/>
          <p:cNvCxnSpPr/>
          <p:nvPr/>
        </p:nvCxnSpPr>
        <p:spPr bwMode="auto">
          <a:xfrm>
            <a:off x="800100" y="5048250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9" name="Object 15"/>
          <p:cNvGraphicFramePr>
            <a:graphicFrameLocks noChangeAspect="1"/>
          </p:cNvGraphicFramePr>
          <p:nvPr/>
        </p:nvGraphicFramePr>
        <p:xfrm>
          <a:off x="1719263" y="5537200"/>
          <a:ext cx="168275" cy="296863"/>
        </p:xfrm>
        <a:graphic>
          <a:graphicData uri="http://schemas.openxmlformats.org/presentationml/2006/ole">
            <p:oleObj spid="_x0000_s207896" name="Equação" r:id="rId12" imgW="88560" imgH="139680" progId="Equation.3">
              <p:embed/>
            </p:oleObj>
          </a:graphicData>
        </a:graphic>
      </p:graphicFrame>
      <p:cxnSp>
        <p:nvCxnSpPr>
          <p:cNvPr id="51" name="Straight Connector 50"/>
          <p:cNvCxnSpPr/>
          <p:nvPr/>
        </p:nvCxnSpPr>
        <p:spPr bwMode="auto">
          <a:xfrm rot="5400000">
            <a:off x="590550" y="5267325"/>
            <a:ext cx="4381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5400000">
            <a:off x="1181100" y="5267325"/>
            <a:ext cx="4381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1914525" y="4657725"/>
            <a:ext cx="1438275" cy="714375"/>
            <a:chOff x="4857750" y="3133725"/>
            <a:chExt cx="1438275" cy="714375"/>
          </a:xfrm>
        </p:grpSpPr>
        <p:sp>
          <p:nvSpPr>
            <p:cNvPr id="55" name="Left-Right Arrow 54"/>
            <p:cNvSpPr/>
            <p:nvPr/>
          </p:nvSpPr>
          <p:spPr bwMode="auto">
            <a:xfrm>
              <a:off x="4857750" y="3543300"/>
              <a:ext cx="1438275" cy="304800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10200" y="3133725"/>
              <a:ext cx="704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200" b="0" dirty="0" smtClean="0">
                  <a:latin typeface="Script MT Bold" pitchFamily="66" charset="0"/>
                </a:rPr>
                <a:t>F</a:t>
              </a:r>
              <a:endParaRPr lang="en-US" sz="3200" b="0" dirty="0">
                <a:latin typeface="Script MT Bold" pitchFamily="66" charset="0"/>
              </a:endParaRPr>
            </a:p>
          </p:txBody>
        </p:sp>
      </p:grpSp>
      <p:graphicFrame>
        <p:nvGraphicFramePr>
          <p:cNvPr id="58" name="Object 15"/>
          <p:cNvGraphicFramePr>
            <a:graphicFrameLocks noChangeAspect="1"/>
          </p:cNvGraphicFramePr>
          <p:nvPr/>
        </p:nvGraphicFramePr>
        <p:xfrm>
          <a:off x="3575050" y="5053013"/>
          <a:ext cx="1584325" cy="350837"/>
        </p:xfrm>
        <a:graphic>
          <a:graphicData uri="http://schemas.openxmlformats.org/presentationml/2006/ole">
            <p:oleObj spid="_x0000_s207897" name="Equação" r:id="rId13" imgW="838080" imgH="164880" progId="Equation.3">
              <p:embed/>
            </p:oleObj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61975" y="546735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0" dirty="0" smtClean="0"/>
              <a:t>-D/2</a:t>
            </a:r>
            <a:endParaRPr lang="en-US" sz="1400" b="0" dirty="0"/>
          </a:p>
        </p:txBody>
      </p:sp>
      <p:sp>
        <p:nvSpPr>
          <p:cNvPr id="60" name="TextBox 59"/>
          <p:cNvSpPr txBox="1"/>
          <p:nvPr/>
        </p:nvSpPr>
        <p:spPr>
          <a:xfrm>
            <a:off x="1181100" y="547687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0" dirty="0" smtClean="0"/>
              <a:t>D/2</a:t>
            </a:r>
            <a:endParaRPr lang="en-US" sz="1400" b="0" dirty="0"/>
          </a:p>
        </p:txBody>
      </p:sp>
      <p:graphicFrame>
        <p:nvGraphicFramePr>
          <p:cNvPr id="61" name="Object 15"/>
          <p:cNvGraphicFramePr>
            <a:graphicFrameLocks noChangeAspect="1"/>
          </p:cNvGraphicFramePr>
          <p:nvPr/>
        </p:nvGraphicFramePr>
        <p:xfrm>
          <a:off x="6678613" y="4794250"/>
          <a:ext cx="1778000" cy="755650"/>
        </p:xfrm>
        <a:graphic>
          <a:graphicData uri="http://schemas.openxmlformats.org/presentationml/2006/ole">
            <p:oleObj spid="_x0000_s207898" name="Equação" r:id="rId14" imgW="939600" imgH="355320" progId="Equation.3">
              <p:embed/>
            </p:oleObj>
          </a:graphicData>
        </a:graphic>
      </p:graphicFrame>
      <p:sp>
        <p:nvSpPr>
          <p:cNvPr id="62" name="Down Arrow 61"/>
          <p:cNvSpPr/>
          <p:nvPr/>
        </p:nvSpPr>
        <p:spPr bwMode="auto">
          <a:xfrm>
            <a:off x="7419975" y="4038600"/>
            <a:ext cx="266700" cy="77152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Down Arrow 62"/>
          <p:cNvSpPr/>
          <p:nvPr/>
        </p:nvSpPr>
        <p:spPr bwMode="auto">
          <a:xfrm rot="16200000">
            <a:off x="5848351" y="4791075"/>
            <a:ext cx="266700" cy="77152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246DA-5BB6-40FF-BDCE-82173A4542F3}" type="slidenum">
              <a:rPr lang="en-US"/>
              <a:pPr/>
              <a:t>4</a:t>
            </a:fld>
            <a:endParaRPr lang="en-US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42875" y="819149"/>
            <a:ext cx="8715375" cy="1762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P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Densidade</a:t>
            </a:r>
            <a:r>
              <a:rPr kumimoji="0" lang="pt-PT" sz="2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Espectral de Potência (sinal unipolar )</a:t>
            </a:r>
            <a:endParaRPr kumimoji="0" lang="pt-PT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A média já não é nula e a correlação </a:t>
            </a:r>
            <a:r>
              <a:rPr lang="pt-PT" sz="2000" b="0" kern="0" dirty="0" err="1" smtClean="0">
                <a:solidFill>
                  <a:srgbClr val="00CCFF"/>
                </a:solidFill>
                <a:latin typeface="+mn-lt"/>
              </a:rPr>
              <a:t>tb</a:t>
            </a: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. </a:t>
            </a:r>
            <a:r>
              <a:rPr lang="pt-PT" sz="2000" b="0" kern="0" dirty="0">
                <a:solidFill>
                  <a:srgbClr val="00CCFF"/>
                </a:solidFill>
                <a:latin typeface="+mn-lt"/>
              </a:rPr>
              <a:t>p</a:t>
            </a: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ode não ser.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Então: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16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13015" name="Object 15"/>
          <p:cNvGraphicFramePr>
            <a:graphicFrameLocks noChangeAspect="1"/>
          </p:cNvGraphicFramePr>
          <p:nvPr/>
        </p:nvGraphicFramePr>
        <p:xfrm>
          <a:off x="2090738" y="4608513"/>
          <a:ext cx="4440237" cy="917575"/>
        </p:xfrm>
        <a:graphic>
          <a:graphicData uri="http://schemas.openxmlformats.org/presentationml/2006/ole">
            <p:oleObj spid="_x0000_s213015" name="Equação" r:id="rId3" imgW="2349360" imgH="431640" progId="Equation.3">
              <p:embed/>
            </p:oleObj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746125" y="1685925"/>
          <a:ext cx="1681163" cy="377825"/>
        </p:xfrm>
        <a:graphic>
          <a:graphicData uri="http://schemas.openxmlformats.org/presentationml/2006/ole">
            <p:oleObj spid="_x0000_s213016" name="Equação" r:id="rId4" imgW="888840" imgH="177480" progId="Equation.3">
              <p:embed/>
            </p:oleObj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4206875" y="1493838"/>
          <a:ext cx="3313113" cy="917575"/>
        </p:xfrm>
        <a:graphic>
          <a:graphicData uri="http://schemas.openxmlformats.org/presentationml/2006/ole">
            <p:oleObj spid="_x0000_s213017" name="Equação" r:id="rId5" imgW="1752480" imgH="431640" progId="Equation.3">
              <p:embed/>
            </p:oleObj>
          </a:graphicData>
        </a:graphic>
      </p:graphicFrame>
      <p:sp>
        <p:nvSpPr>
          <p:cNvPr id="12" name="Right Arrow 11"/>
          <p:cNvSpPr/>
          <p:nvPr/>
        </p:nvSpPr>
        <p:spPr bwMode="auto">
          <a:xfrm>
            <a:off x="2790825" y="1790700"/>
            <a:ext cx="1143000" cy="2857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660399" y="2255838"/>
          <a:ext cx="1597025" cy="696912"/>
        </p:xfrm>
        <a:graphic>
          <a:graphicData uri="http://schemas.openxmlformats.org/presentationml/2006/ole">
            <p:oleObj spid="_x0000_s213018" name="Equação" r:id="rId6" imgW="1180800" imgH="444240" progId="Equation.3">
              <p:embed/>
            </p:oleObj>
          </a:graphicData>
        </a:graphic>
      </p:graphicFrame>
      <p:sp>
        <p:nvSpPr>
          <p:cNvPr id="14" name="Left Brace 13"/>
          <p:cNvSpPr/>
          <p:nvPr/>
        </p:nvSpPr>
        <p:spPr bwMode="auto">
          <a:xfrm rot="16200000">
            <a:off x="6472242" y="1590674"/>
            <a:ext cx="509588" cy="1824039"/>
          </a:xfrm>
          <a:prstGeom prst="leftBrac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5938838" y="2617788"/>
          <a:ext cx="1944687" cy="706437"/>
        </p:xfrm>
        <a:graphic>
          <a:graphicData uri="http://schemas.openxmlformats.org/presentationml/2006/ole">
            <p:oleObj spid="_x0000_s213019" name="Equação" r:id="rId7" imgW="1028520" imgH="431640" progId="Equation.3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42938" y="3170239"/>
          <a:ext cx="1296987" cy="773112"/>
        </p:xfrm>
        <a:graphic>
          <a:graphicData uri="http://schemas.openxmlformats.org/presentationml/2006/ole">
            <p:oleObj spid="_x0000_s213020" name="Equação" r:id="rId8" imgW="685800" imgH="431640" progId="Equation.3">
              <p:embed/>
            </p:oleObj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2019300" y="2952750"/>
            <a:ext cx="1438275" cy="714375"/>
            <a:chOff x="4857750" y="3133725"/>
            <a:chExt cx="1438275" cy="714375"/>
          </a:xfrm>
        </p:grpSpPr>
        <p:sp>
          <p:nvSpPr>
            <p:cNvPr id="18" name="Left-Right Arrow 17"/>
            <p:cNvSpPr/>
            <p:nvPr/>
          </p:nvSpPr>
          <p:spPr bwMode="auto">
            <a:xfrm>
              <a:off x="4857750" y="3543300"/>
              <a:ext cx="1438275" cy="304800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0200" y="3133725"/>
              <a:ext cx="704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200" b="0" dirty="0" smtClean="0">
                  <a:latin typeface="Script MT Bold" pitchFamily="66" charset="0"/>
                </a:rPr>
                <a:t>F</a:t>
              </a:r>
              <a:endParaRPr lang="en-US" sz="3200" b="0" dirty="0">
                <a:latin typeface="Script MT Bold" pitchFamily="66" charset="0"/>
              </a:endParaRPr>
            </a:p>
          </p:txBody>
        </p:sp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3549650" y="3141663"/>
          <a:ext cx="1562100" cy="773112"/>
        </p:xfrm>
        <a:graphic>
          <a:graphicData uri="http://schemas.openxmlformats.org/presentationml/2006/ole">
            <p:oleObj spid="_x0000_s213021" name="Equação" r:id="rId9" imgW="825480" imgH="431640" progId="Equation.3">
              <p:embed/>
            </p:oleObj>
          </a:graphicData>
        </a:graphic>
      </p:graphicFrame>
      <p:sp>
        <p:nvSpPr>
          <p:cNvPr id="21" name="Left Brace 20"/>
          <p:cNvSpPr/>
          <p:nvPr/>
        </p:nvSpPr>
        <p:spPr bwMode="auto">
          <a:xfrm rot="16200000">
            <a:off x="4138617" y="3333750"/>
            <a:ext cx="509588" cy="1290637"/>
          </a:xfrm>
          <a:prstGeom prst="leftBrac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Bent Arrow 21"/>
          <p:cNvSpPr/>
          <p:nvPr/>
        </p:nvSpPr>
        <p:spPr bwMode="auto">
          <a:xfrm rot="10800000">
            <a:off x="2019299" y="4076697"/>
            <a:ext cx="2352675" cy="523875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833438" y="3998913"/>
          <a:ext cx="1106487" cy="773112"/>
        </p:xfrm>
        <a:graphic>
          <a:graphicData uri="http://schemas.openxmlformats.org/presentationml/2006/ole">
            <p:oleObj spid="_x0000_s213022" name="Equação" r:id="rId10" imgW="583920" imgH="431640" progId="Equation.3">
              <p:embed/>
            </p:oleObj>
          </a:graphicData>
        </a:graphic>
      </p:graphicFrame>
      <p:sp>
        <p:nvSpPr>
          <p:cNvPr id="24" name="Left Brace 23"/>
          <p:cNvSpPr/>
          <p:nvPr/>
        </p:nvSpPr>
        <p:spPr bwMode="auto">
          <a:xfrm rot="16200000">
            <a:off x="7043743" y="2695576"/>
            <a:ext cx="509588" cy="1214434"/>
          </a:xfrm>
          <a:prstGeom prst="leftBrac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6364288" y="3427413"/>
          <a:ext cx="1682750" cy="754062"/>
        </p:xfrm>
        <a:graphic>
          <a:graphicData uri="http://schemas.openxmlformats.org/presentationml/2006/ole">
            <p:oleObj spid="_x0000_s213023" name="Equação" r:id="rId11" imgW="8888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Processamento de Sinal       Carlos Lima (DEI-Universidade do Minho)</a:t>
            </a:r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6763F2-41D7-48AE-B932-893CD5B18C1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1"/>
            <a:ext cx="9144000" cy="559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0012B2-B0ED-4B42-9AF2-385BCFE14B79}" type="slidenum">
              <a:rPr lang="en-US"/>
              <a:pPr/>
              <a:t>6</a:t>
            </a:fld>
            <a:endParaRPr lang="en-US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6651625" y="4303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 b="0"/>
          </a:p>
        </p:txBody>
      </p:sp>
      <p:sp>
        <p:nvSpPr>
          <p:cNvPr id="141345" name="Rectangle 33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42875" y="819149"/>
            <a:ext cx="8715375" cy="1762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kern="0" dirty="0" smtClean="0">
                <a:solidFill>
                  <a:srgbClr val="FF0000"/>
                </a:solidFill>
                <a:latin typeface="+mn-lt"/>
              </a:rPr>
              <a:t>Ruído</a:t>
            </a:r>
            <a:endParaRPr kumimoji="0" lang="pt-PT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Se x(t) é binário e unipolar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a saída do S/H é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Estabelecendo as hipóteses: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000" b="0" i="0" u="none" strike="noStrike" kern="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000" b="0" i="0" u="none" strike="noStrike" kern="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>
              <a:solidFill>
                <a:srgbClr val="00B0F0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PT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</a:rPr>
              <a:t> 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1" name="Picture 3" descr="C:\User\Tko\kurssit\S-72.244 Modulation and coding methods\lectures\Lecture 7\7 scanned images\1122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2724150"/>
            <a:ext cx="4876800" cy="3219450"/>
          </a:xfrm>
          <a:prstGeom prst="rect">
            <a:avLst/>
          </a:prstGeom>
          <a:noFill/>
        </p:spPr>
      </p:pic>
      <p:pic>
        <p:nvPicPr>
          <p:cNvPr id="12" name="Picture 2" descr="C:\User\Tko\kurssit\S-72.244 Modulation and coding methods\lectures\Lecture 7\7 scanned images\112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019175"/>
            <a:ext cx="4953000" cy="1825625"/>
          </a:xfrm>
          <a:prstGeom prst="rect">
            <a:avLst/>
          </a:prstGeom>
          <a:noFill/>
        </p:spPr>
      </p:pic>
      <p:graphicFrame>
        <p:nvGraphicFramePr>
          <p:cNvPr id="2" name="Object 33"/>
          <p:cNvGraphicFramePr>
            <a:graphicFrameLocks noChangeAspect="1"/>
          </p:cNvGraphicFramePr>
          <p:nvPr/>
        </p:nvGraphicFramePr>
        <p:xfrm>
          <a:off x="962025" y="2162175"/>
          <a:ext cx="2590800" cy="341313"/>
        </p:xfrm>
        <a:graphic>
          <a:graphicData uri="http://schemas.openxmlformats.org/presentationml/2006/ole">
            <p:oleObj spid="_x0000_s141345" name="Equation" r:id="rId5" imgW="2590560" imgH="342720" progId="">
              <p:embed/>
            </p:oleObj>
          </a:graphicData>
        </a:graphic>
      </p:graphicFrame>
      <p:graphicFrame>
        <p:nvGraphicFramePr>
          <p:cNvPr id="141346" name="Object 34"/>
          <p:cNvGraphicFramePr>
            <a:graphicFrameLocks noChangeAspect="1"/>
          </p:cNvGraphicFramePr>
          <p:nvPr/>
        </p:nvGraphicFramePr>
        <p:xfrm>
          <a:off x="1171575" y="3095625"/>
          <a:ext cx="2082800" cy="773113"/>
        </p:xfrm>
        <a:graphic>
          <a:graphicData uri="http://schemas.openxmlformats.org/presentationml/2006/ole">
            <p:oleObj spid="_x0000_s141346" name="Equation" r:id="rId6" imgW="2082600" imgH="774360" progId="">
              <p:embed/>
            </p:oleObj>
          </a:graphicData>
        </a:graphic>
      </p:graphicFrame>
      <p:graphicFrame>
        <p:nvGraphicFramePr>
          <p:cNvPr id="141347" name="Object 35"/>
          <p:cNvGraphicFramePr>
            <a:graphicFrameLocks noChangeAspect="1"/>
          </p:cNvGraphicFramePr>
          <p:nvPr/>
        </p:nvGraphicFramePr>
        <p:xfrm>
          <a:off x="1076325" y="4152900"/>
          <a:ext cx="2489200" cy="773113"/>
        </p:xfrm>
        <a:graphic>
          <a:graphicData uri="http://schemas.openxmlformats.org/presentationml/2006/ole">
            <p:oleObj spid="_x0000_s141347" name="Equation" r:id="rId7" imgW="2489040" imgH="774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      </a:t>
            </a:r>
            <a:r>
              <a:rPr lang="pt-PT" dirty="0"/>
              <a:t>Carlos 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7F4C64-E3F4-46F7-BB35-6339C8E556C6}" type="slidenum">
              <a:rPr lang="en-US"/>
              <a:pPr/>
              <a:t>7</a:t>
            </a:fld>
            <a:endParaRPr lang="en-US"/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6651625" y="4303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 b="0"/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4208463" y="56181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 b="0"/>
          </a:p>
        </p:txBody>
      </p:sp>
      <p:sp>
        <p:nvSpPr>
          <p:cNvPr id="149535" name="Rectangle 31"/>
          <p:cNvSpPr>
            <a:spLocks noChangeArrowheads="1"/>
          </p:cNvSpPr>
          <p:nvPr/>
        </p:nvSpPr>
        <p:spPr bwMode="auto">
          <a:xfrm>
            <a:off x="3862388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9537" name="Rectangle 33"/>
          <p:cNvSpPr>
            <a:spLocks noChangeArrowheads="1"/>
          </p:cNvSpPr>
          <p:nvPr/>
        </p:nvSpPr>
        <p:spPr bwMode="auto">
          <a:xfrm>
            <a:off x="3795713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9539" name="Rectangle 35"/>
          <p:cNvSpPr>
            <a:spLocks noChangeArrowheads="1"/>
          </p:cNvSpPr>
          <p:nvPr/>
        </p:nvSpPr>
        <p:spPr bwMode="auto">
          <a:xfrm>
            <a:off x="381000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5" name="Picture 6" descr="C:\User\Tko\kurssit\S-72.244 Modulation and coding methods\lectures\Lecture 7\7 scanned images\1123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975" y="981075"/>
            <a:ext cx="4562475" cy="1743075"/>
          </a:xfrm>
          <a:prstGeom prst="rect">
            <a:avLst/>
          </a:prstGeom>
          <a:noFill/>
        </p:spPr>
      </p:pic>
      <p:graphicFrame>
        <p:nvGraphicFramePr>
          <p:cNvPr id="2" name="Object 35"/>
          <p:cNvGraphicFramePr>
            <a:graphicFrameLocks noChangeAspect="1"/>
          </p:cNvGraphicFramePr>
          <p:nvPr/>
        </p:nvGraphicFramePr>
        <p:xfrm>
          <a:off x="4997450" y="1028700"/>
          <a:ext cx="3987800" cy="825500"/>
        </p:xfrm>
        <a:graphic>
          <a:graphicData uri="http://schemas.openxmlformats.org/presentationml/2006/ole">
            <p:oleObj spid="_x0000_s149539" name="Equation" r:id="rId4" imgW="3987720" imgH="825480" progId="">
              <p:embed/>
            </p:oleObj>
          </a:graphicData>
        </a:graphic>
      </p:graphicFrame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972050" y="971550"/>
            <a:ext cx="4057650" cy="457200"/>
          </a:xfrm>
          <a:prstGeom prst="rect">
            <a:avLst/>
          </a:prstGeom>
          <a:solidFill>
            <a:srgbClr val="D60093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962524" y="1466850"/>
            <a:ext cx="4067175" cy="457200"/>
          </a:xfrm>
          <a:prstGeom prst="rect">
            <a:avLst/>
          </a:prstGeom>
          <a:solidFill>
            <a:srgbClr val="66FF33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562724" y="2019300"/>
            <a:ext cx="24288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charset="0"/>
              </a:rPr>
              <a:t>Transmitido‘0</a:t>
            </a:r>
            <a:r>
              <a:rPr lang="en-US" sz="1600" dirty="0">
                <a:latin typeface="Arial" charset="0"/>
              </a:rPr>
              <a:t>’</a:t>
            </a:r>
          </a:p>
          <a:p>
            <a:r>
              <a:rPr lang="en-US" sz="1600" dirty="0" err="1" smtClean="0">
                <a:latin typeface="Arial" charset="0"/>
              </a:rPr>
              <a:t>detectado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como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‘1’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 flipV="1">
            <a:off x="5981700" y="1952625"/>
            <a:ext cx="628650" cy="3810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-304800" y="2822575"/>
            <a:ext cx="8548687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b="0" dirty="0" smtClean="0">
                <a:solidFill>
                  <a:srgbClr val="00CCFF"/>
                </a:solidFill>
              </a:rPr>
              <a:t>Probabilidade de erro:                          Se</a:t>
            </a:r>
            <a:endParaRPr lang="pt-PT" b="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b="0" dirty="0" smtClean="0">
              <a:solidFill>
                <a:srgbClr val="00B0F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b="0" dirty="0" smtClean="0">
                <a:solidFill>
                  <a:srgbClr val="00B0F0"/>
                </a:solidFill>
              </a:rPr>
              <a:t>Assumindo ruído </a:t>
            </a:r>
            <a:r>
              <a:rPr lang="pt-PT" b="0" dirty="0" err="1" smtClean="0">
                <a:solidFill>
                  <a:srgbClr val="00B0F0"/>
                </a:solidFill>
              </a:rPr>
              <a:t>Gaussiano</a:t>
            </a:r>
            <a:endParaRPr lang="pt-PT" b="0" dirty="0">
              <a:solidFill>
                <a:srgbClr val="00B0F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pt-PT" b="0" dirty="0"/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</a:pPr>
            <a:endParaRPr lang="pt-PT" dirty="0">
              <a:solidFill>
                <a:srgbClr val="FF0000"/>
              </a:solidFill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</a:pPr>
            <a:endParaRPr lang="pt-PT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36"/>
          <p:cNvGraphicFramePr>
            <a:graphicFrameLocks noChangeAspect="1"/>
          </p:cNvGraphicFramePr>
          <p:nvPr/>
        </p:nvGraphicFramePr>
        <p:xfrm>
          <a:off x="3354388" y="2868613"/>
          <a:ext cx="1701800" cy="341312"/>
        </p:xfrm>
        <a:graphic>
          <a:graphicData uri="http://schemas.openxmlformats.org/presentationml/2006/ole">
            <p:oleObj spid="_x0000_s149540" name="Equation" r:id="rId5" imgW="1701720" imgH="342720" progId="">
              <p:embed/>
            </p:oleObj>
          </a:graphicData>
        </a:graphic>
      </p:graphicFrame>
      <p:graphicFrame>
        <p:nvGraphicFramePr>
          <p:cNvPr id="149541" name="Object 37"/>
          <p:cNvGraphicFramePr>
            <a:graphicFrameLocks noChangeAspect="1"/>
          </p:cNvGraphicFramePr>
          <p:nvPr/>
        </p:nvGraphicFramePr>
        <p:xfrm>
          <a:off x="5689600" y="2867025"/>
          <a:ext cx="3454400" cy="341313"/>
        </p:xfrm>
        <a:graphic>
          <a:graphicData uri="http://schemas.openxmlformats.org/presentationml/2006/ole">
            <p:oleObj spid="_x0000_s149541" name="Equation" r:id="rId6" imgW="3454200" imgH="342720" progId="">
              <p:embed/>
            </p:oleObj>
          </a:graphicData>
        </a:graphic>
      </p:graphicFrame>
      <p:graphicFrame>
        <p:nvGraphicFramePr>
          <p:cNvPr id="149542" name="Object 38"/>
          <p:cNvGraphicFramePr>
            <a:graphicFrameLocks noChangeAspect="1"/>
          </p:cNvGraphicFramePr>
          <p:nvPr/>
        </p:nvGraphicFramePr>
        <p:xfrm>
          <a:off x="4203700" y="3467100"/>
          <a:ext cx="3086100" cy="722313"/>
        </p:xfrm>
        <a:graphic>
          <a:graphicData uri="http://schemas.openxmlformats.org/presentationml/2006/ole">
            <p:oleObj spid="_x0000_s149542" name="Equation" r:id="rId7" imgW="3085920" imgH="723600" progId="">
              <p:embed/>
            </p:oleObj>
          </a:graphicData>
        </a:graphic>
      </p:graphicFrame>
      <p:graphicFrame>
        <p:nvGraphicFramePr>
          <p:cNvPr id="149543" name="Object 39"/>
          <p:cNvGraphicFramePr>
            <a:graphicFrameLocks noChangeAspect="1"/>
          </p:cNvGraphicFramePr>
          <p:nvPr/>
        </p:nvGraphicFramePr>
        <p:xfrm>
          <a:off x="400050" y="4314825"/>
          <a:ext cx="1778000" cy="368300"/>
        </p:xfrm>
        <a:graphic>
          <a:graphicData uri="http://schemas.openxmlformats.org/presentationml/2006/ole">
            <p:oleObj spid="_x0000_s149543" name="Equation" r:id="rId8" imgW="1777680" imgH="368280" progId="">
              <p:embed/>
            </p:oleObj>
          </a:graphicData>
        </a:graphic>
      </p:graphicFrame>
      <p:graphicFrame>
        <p:nvGraphicFramePr>
          <p:cNvPr id="149544" name="Object 40"/>
          <p:cNvGraphicFramePr>
            <a:graphicFrameLocks noChangeAspect="1"/>
          </p:cNvGraphicFramePr>
          <p:nvPr/>
        </p:nvGraphicFramePr>
        <p:xfrm>
          <a:off x="2546350" y="4238626"/>
          <a:ext cx="3289300" cy="666750"/>
        </p:xfrm>
        <a:graphic>
          <a:graphicData uri="http://schemas.openxmlformats.org/presentationml/2006/ole">
            <p:oleObj spid="_x0000_s149544" name="Equation" r:id="rId9" imgW="3288960" imgH="723600" progId="">
              <p:embed/>
            </p:oleObj>
          </a:graphicData>
        </a:graphic>
      </p:graphicFrame>
      <p:graphicFrame>
        <p:nvGraphicFramePr>
          <p:cNvPr id="149545" name="Object 41"/>
          <p:cNvGraphicFramePr>
            <a:graphicFrameLocks noChangeAspect="1"/>
          </p:cNvGraphicFramePr>
          <p:nvPr/>
        </p:nvGraphicFramePr>
        <p:xfrm>
          <a:off x="390524" y="5114926"/>
          <a:ext cx="4067175" cy="628650"/>
        </p:xfrm>
        <a:graphic>
          <a:graphicData uri="http://schemas.openxmlformats.org/presentationml/2006/ole">
            <p:oleObj spid="_x0000_s149545" name="Equation" r:id="rId10" imgW="4457520" imgH="723600" progId="">
              <p:embed/>
            </p:oleObj>
          </a:graphicData>
        </a:graphic>
      </p:graphicFrame>
      <p:sp>
        <p:nvSpPr>
          <p:cNvPr id="29" name="Left Arrow 28"/>
          <p:cNvSpPr/>
          <p:nvPr/>
        </p:nvSpPr>
        <p:spPr bwMode="auto">
          <a:xfrm>
            <a:off x="4562475" y="5305425"/>
            <a:ext cx="1190625" cy="32385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49546" name="Object 42"/>
          <p:cNvGraphicFramePr>
            <a:graphicFrameLocks noChangeAspect="1"/>
          </p:cNvGraphicFramePr>
          <p:nvPr/>
        </p:nvGraphicFramePr>
        <p:xfrm>
          <a:off x="5924550" y="5086350"/>
          <a:ext cx="3219450" cy="722313"/>
        </p:xfrm>
        <a:graphic>
          <a:graphicData uri="http://schemas.openxmlformats.org/presentationml/2006/ole">
            <p:oleObj spid="_x0000_s149546" name="Equation" r:id="rId11" imgW="3441600" imgH="723600" progId="">
              <p:embed/>
            </p:oleObj>
          </a:graphicData>
        </a:graphic>
      </p:graphicFrame>
      <p:graphicFrame>
        <p:nvGraphicFramePr>
          <p:cNvPr id="149547" name="Object 43"/>
          <p:cNvGraphicFramePr>
            <a:graphicFrameLocks noChangeAspect="1"/>
          </p:cNvGraphicFramePr>
          <p:nvPr/>
        </p:nvGraphicFramePr>
        <p:xfrm>
          <a:off x="333375" y="5886450"/>
          <a:ext cx="1358900" cy="600075"/>
        </p:xfrm>
        <a:graphic>
          <a:graphicData uri="http://schemas.openxmlformats.org/presentationml/2006/ole">
            <p:oleObj spid="_x0000_s149547" name="Equation" r:id="rId12" imgW="1358640" imgH="723600" progId="">
              <p:embed/>
            </p:oleObj>
          </a:graphicData>
        </a:graphic>
      </p:graphicFrame>
      <p:graphicFrame>
        <p:nvGraphicFramePr>
          <p:cNvPr id="149548" name="Object 44"/>
          <p:cNvGraphicFramePr>
            <a:graphicFrameLocks noChangeAspect="1"/>
          </p:cNvGraphicFramePr>
          <p:nvPr/>
        </p:nvGraphicFramePr>
        <p:xfrm>
          <a:off x="2436813" y="5838824"/>
          <a:ext cx="3619500" cy="657226"/>
        </p:xfrm>
        <a:graphic>
          <a:graphicData uri="http://schemas.openxmlformats.org/presentationml/2006/ole">
            <p:oleObj spid="_x0000_s149548" name="Equation" r:id="rId13" imgW="3619440" imgH="723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      </a:t>
            </a:r>
            <a:r>
              <a:rPr lang="pt-PT" dirty="0"/>
              <a:t>Carlos 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801A1C-73EC-45A6-A394-42988DEC4E33}" type="slidenum">
              <a:rPr lang="en-US"/>
              <a:pPr/>
              <a:t>8</a:t>
            </a:fld>
            <a:endParaRPr lang="en-US"/>
          </a:p>
        </p:txBody>
      </p: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185738" y="850900"/>
            <a:ext cx="8958262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sz="2000" b="0" dirty="0" err="1" smtClean="0">
                <a:solidFill>
                  <a:srgbClr val="00CCFF"/>
                </a:solidFill>
              </a:rPr>
              <a:t>Vopt=A</a:t>
            </a:r>
            <a:r>
              <a:rPr lang="pt-PT" sz="2000" b="0" dirty="0" smtClean="0">
                <a:solidFill>
                  <a:srgbClr val="00CCFF"/>
                </a:solidFill>
              </a:rPr>
              <a:t>/2 se P0=P1=1/2</a:t>
            </a:r>
            <a:r>
              <a:rPr lang="pt-PT" sz="2000" b="0" dirty="0" smtClean="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b="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sz="2000" b="0" dirty="0" err="1" smtClean="0"/>
              <a:t>Pe</a:t>
            </a:r>
            <a:r>
              <a:rPr lang="pt-PT" sz="2000" b="0" dirty="0" smtClean="0"/>
              <a:t> é a probabilidade mínima de erro para comunicação binária em ruído </a:t>
            </a:r>
            <a:r>
              <a:rPr lang="pt-PT" sz="2000" b="0" dirty="0" err="1" smtClean="0"/>
              <a:t>Gaussiano</a:t>
            </a:r>
            <a:r>
              <a:rPr lang="pt-PT" sz="2000" b="0" dirty="0" smtClean="0"/>
              <a:t> quando os dígitos são </a:t>
            </a:r>
            <a:r>
              <a:rPr lang="pt-PT" sz="2000" b="0" dirty="0" err="1" smtClean="0"/>
              <a:t>equiprováveis</a:t>
            </a:r>
            <a:r>
              <a:rPr lang="pt-PT" sz="2000" b="0" dirty="0" smtClean="0"/>
              <a:t>.</a:t>
            </a:r>
            <a:endParaRPr lang="pt-PT" b="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sz="2000" b="0" dirty="0" smtClean="0">
                <a:solidFill>
                  <a:srgbClr val="00CCFF"/>
                </a:solidFill>
              </a:rPr>
              <a:t>Bits rectangulares (NRZ) e unipolar [0,A]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sz="2000" b="0" dirty="0" smtClean="0">
                <a:solidFill>
                  <a:srgbClr val="00CCFF"/>
                </a:solidFill>
              </a:rPr>
              <a:t>Bits rectangulares (NRZ) e polar [-A/2,A/2]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 smtClean="0">
              <a:solidFill>
                <a:srgbClr val="00CCFF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PT" sz="2000" b="0" dirty="0" smtClean="0">
                <a:solidFill>
                  <a:srgbClr val="00CCFF"/>
                </a:solidFill>
              </a:rPr>
              <a:t>Para passar pulsos de duração Tb=1/</a:t>
            </a:r>
            <a:r>
              <a:rPr lang="pt-PT" sz="2000" b="0" dirty="0" err="1" smtClean="0">
                <a:solidFill>
                  <a:srgbClr val="00CCFF"/>
                </a:solidFill>
              </a:rPr>
              <a:t>rb</a:t>
            </a:r>
            <a:r>
              <a:rPr lang="pt-PT" sz="2000" b="0" dirty="0" smtClean="0">
                <a:solidFill>
                  <a:srgbClr val="00CCFF"/>
                </a:solidFill>
              </a:rPr>
              <a:t> o filtro limitador de ruído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pt-PT" sz="2000" b="0" dirty="0"/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</a:pPr>
            <a:endParaRPr lang="pt-PT" dirty="0">
              <a:solidFill>
                <a:srgbClr val="FF0000"/>
              </a:solidFill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</a:pP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142357" name="Rectangle 21"/>
          <p:cNvSpPr>
            <a:spLocks noChangeArrowheads="1"/>
          </p:cNvSpPr>
          <p:nvPr/>
        </p:nvSpPr>
        <p:spPr bwMode="auto">
          <a:xfrm>
            <a:off x="411480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2359" name="Rectangle 23"/>
          <p:cNvSpPr>
            <a:spLocks noChangeArrowheads="1"/>
          </p:cNvSpPr>
          <p:nvPr/>
        </p:nvSpPr>
        <p:spPr bwMode="auto">
          <a:xfrm>
            <a:off x="3900488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4224338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2364" name="Rectangle 28"/>
          <p:cNvSpPr>
            <a:spLocks noChangeArrowheads="1"/>
          </p:cNvSpPr>
          <p:nvPr/>
        </p:nvSpPr>
        <p:spPr bwMode="auto">
          <a:xfrm>
            <a:off x="4100513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" name="Object 28"/>
          <p:cNvGraphicFramePr>
            <a:graphicFrameLocks noChangeAspect="1"/>
          </p:cNvGraphicFramePr>
          <p:nvPr/>
        </p:nvGraphicFramePr>
        <p:xfrm>
          <a:off x="4406900" y="838200"/>
          <a:ext cx="4737100" cy="722313"/>
        </p:xfrm>
        <a:graphic>
          <a:graphicData uri="http://schemas.openxmlformats.org/presentationml/2006/ole">
            <p:oleObj spid="_x0000_s142364" name="Equation" r:id="rId3" imgW="4736880" imgH="723600" progId="">
              <p:embed/>
            </p:oleObj>
          </a:graphicData>
        </a:graphic>
      </p:graphicFrame>
      <p:graphicFrame>
        <p:nvGraphicFramePr>
          <p:cNvPr id="142365" name="Object 29"/>
          <p:cNvGraphicFramePr>
            <a:graphicFrameLocks noChangeAspect="1"/>
          </p:cNvGraphicFramePr>
          <p:nvPr/>
        </p:nvGraphicFramePr>
        <p:xfrm>
          <a:off x="3521075" y="2622550"/>
          <a:ext cx="2311400" cy="381000"/>
        </p:xfrm>
        <a:graphic>
          <a:graphicData uri="http://schemas.openxmlformats.org/presentationml/2006/ole">
            <p:oleObj spid="_x0000_s142365" name="Equation" r:id="rId4" imgW="2311200" imgH="380880" progId="">
              <p:embed/>
            </p:oleObj>
          </a:graphicData>
        </a:graphic>
      </p:graphicFrame>
      <p:graphicFrame>
        <p:nvGraphicFramePr>
          <p:cNvPr id="142366" name="Object 30"/>
          <p:cNvGraphicFramePr>
            <a:graphicFrameLocks noChangeAspect="1"/>
          </p:cNvGraphicFramePr>
          <p:nvPr/>
        </p:nvGraphicFramePr>
        <p:xfrm>
          <a:off x="3397250" y="3629025"/>
          <a:ext cx="2311400" cy="476250"/>
        </p:xfrm>
        <a:graphic>
          <a:graphicData uri="http://schemas.openxmlformats.org/presentationml/2006/ole">
            <p:oleObj spid="_x0000_s142366" name="Equation" r:id="rId5" imgW="2311200" imgH="609480" progId="">
              <p:embed/>
            </p:oleObj>
          </a:graphicData>
        </a:graphic>
      </p:graphicFrame>
      <p:graphicFrame>
        <p:nvGraphicFramePr>
          <p:cNvPr id="142367" name="Object 31"/>
          <p:cNvGraphicFramePr>
            <a:graphicFrameLocks noChangeAspect="1"/>
          </p:cNvGraphicFramePr>
          <p:nvPr/>
        </p:nvGraphicFramePr>
        <p:xfrm>
          <a:off x="6173787" y="2884488"/>
          <a:ext cx="2522538" cy="925512"/>
        </p:xfrm>
        <a:graphic>
          <a:graphicData uri="http://schemas.openxmlformats.org/presentationml/2006/ole">
            <p:oleObj spid="_x0000_s142367" name="Equação" r:id="rId6" imgW="1168200" imgH="469800" progId="Equation.3">
              <p:embed/>
            </p:oleObj>
          </a:graphicData>
        </a:graphic>
      </p:graphicFrame>
      <p:graphicFrame>
        <p:nvGraphicFramePr>
          <p:cNvPr id="19" name="Object 31"/>
          <p:cNvGraphicFramePr>
            <a:graphicFrameLocks noChangeAspect="1"/>
          </p:cNvGraphicFramePr>
          <p:nvPr/>
        </p:nvGraphicFramePr>
        <p:xfrm>
          <a:off x="603250" y="4140201"/>
          <a:ext cx="4824413" cy="850900"/>
        </p:xfrm>
        <a:graphic>
          <a:graphicData uri="http://schemas.openxmlformats.org/presentationml/2006/ole">
            <p:oleObj spid="_x0000_s142368" name="Equação" r:id="rId7" imgW="2234880" imgH="520560" progId="Equation.3">
              <p:embed/>
            </p:oleObj>
          </a:graphicData>
        </a:graphic>
      </p:graphicFrame>
      <p:graphicFrame>
        <p:nvGraphicFramePr>
          <p:cNvPr id="142369" name="Object 33"/>
          <p:cNvGraphicFramePr>
            <a:graphicFrameLocks noChangeAspect="1"/>
          </p:cNvGraphicFramePr>
          <p:nvPr/>
        </p:nvGraphicFramePr>
        <p:xfrm>
          <a:off x="835025" y="5605463"/>
          <a:ext cx="817563" cy="674687"/>
        </p:xfrm>
        <a:graphic>
          <a:graphicData uri="http://schemas.openxmlformats.org/presentationml/2006/ole">
            <p:oleObj spid="_x0000_s142369" name="Equação" r:id="rId8" imgW="431640" imgH="317160" progId="Equation.3">
              <p:embed/>
            </p:oleObj>
          </a:graphicData>
        </a:graphic>
      </p:graphicFrame>
      <p:graphicFrame>
        <p:nvGraphicFramePr>
          <p:cNvPr id="21" name="Object 33"/>
          <p:cNvGraphicFramePr>
            <a:graphicFrameLocks noChangeAspect="1"/>
          </p:cNvGraphicFramePr>
          <p:nvPr/>
        </p:nvGraphicFramePr>
        <p:xfrm>
          <a:off x="2193925" y="5624513"/>
          <a:ext cx="1587500" cy="674687"/>
        </p:xfrm>
        <a:graphic>
          <a:graphicData uri="http://schemas.openxmlformats.org/presentationml/2006/ole">
            <p:oleObj spid="_x0000_s142370" name="Equação" r:id="rId9" imgW="83808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Codificação e Transmissão 	Carlos </a:t>
            </a:r>
            <a:r>
              <a:rPr lang="pt-PT" dirty="0"/>
              <a:t>Lima (</a:t>
            </a:r>
            <a:r>
              <a:rPr lang="pt-PT" dirty="0" err="1"/>
              <a:t>DEI-Universidade</a:t>
            </a:r>
            <a:r>
              <a:rPr lang="pt-PT" dirty="0"/>
              <a:t> do Minho)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09E32E-BEB1-4245-B5D2-8031DC11F656}" type="slidenum">
              <a:rPr lang="en-US"/>
              <a:pPr/>
              <a:t>9</a:t>
            </a:fld>
            <a:endParaRPr lang="en-US"/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3919538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4424363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4433888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4148138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4129088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142875" y="819149"/>
            <a:ext cx="8715375" cy="1762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kern="0" dirty="0" smtClean="0">
                <a:solidFill>
                  <a:srgbClr val="FF0000"/>
                </a:solidFill>
                <a:latin typeface="+mn-lt"/>
              </a:rPr>
              <a:t>Ruído em sistemas </a:t>
            </a:r>
            <a:r>
              <a:rPr lang="pt-PT" kern="0" dirty="0" err="1" smtClean="0">
                <a:solidFill>
                  <a:srgbClr val="FF0000"/>
                </a:solidFill>
                <a:latin typeface="+mn-lt"/>
              </a:rPr>
              <a:t>M-ários</a:t>
            </a:r>
            <a:endParaRPr kumimoji="0" lang="pt-PT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Estes sistemas requerem menor largura de banda mas mais potência pelo que são bons para transmissão digital sobre canais de voz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M símbolos </a:t>
            </a:r>
            <a:r>
              <a:rPr lang="pt-PT" sz="2000" b="0" kern="0" dirty="0" err="1" smtClean="0">
                <a:solidFill>
                  <a:srgbClr val="00CCFF"/>
                </a:solidFill>
                <a:latin typeface="+mn-lt"/>
              </a:rPr>
              <a:t>equiprováveis</a:t>
            </a: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000" b="0" kern="0" dirty="0" smtClean="0">
                <a:solidFill>
                  <a:srgbClr val="00CCFF"/>
                </a:solidFill>
                <a:latin typeface="+mn-lt"/>
              </a:rPr>
              <a:t>Para um M genérico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000" b="0" i="0" u="none" strike="noStrike" kern="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pt-PT" sz="2000" b="0" kern="0" dirty="0" smtClean="0">
              <a:solidFill>
                <a:srgbClr val="00CCFF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2000" b="0" i="0" u="none" strike="noStrike" kern="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pt-PT" sz="2000" b="0" kern="0" dirty="0">
              <a:solidFill>
                <a:srgbClr val="00B0F0"/>
              </a:solidFill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PT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</a:rPr>
              <a:t> 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PT" sz="18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0" i="0" u="none" strike="noStrike" kern="0" cap="none" spc="0" normalizeH="0" baseline="0" noProof="0" dirty="0" smtClean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1219200" y="2019300"/>
          <a:ext cx="3078163" cy="377825"/>
        </p:xfrm>
        <a:graphic>
          <a:graphicData uri="http://schemas.openxmlformats.org/presentationml/2006/ole">
            <p:oleObj spid="_x0000_s172048" name="Equação" r:id="rId3" imgW="1625400" imgH="177480" progId="Equation.3">
              <p:embed/>
            </p:oleObj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714875" y="2509838"/>
          <a:ext cx="2784475" cy="585787"/>
        </p:xfrm>
        <a:graphic>
          <a:graphicData uri="http://schemas.openxmlformats.org/presentationml/2006/ole">
            <p:oleObj spid="_x0000_s172049" name="Equação" r:id="rId4" imgW="1396800" imgH="317160" progId="Equation.3">
              <p:embed/>
            </p:oleObj>
          </a:graphicData>
        </a:graphic>
      </p:graphicFrame>
      <p:cxnSp>
        <p:nvCxnSpPr>
          <p:cNvPr id="24" name="Straight Connector 23"/>
          <p:cNvCxnSpPr/>
          <p:nvPr/>
        </p:nvCxnSpPr>
        <p:spPr bwMode="auto">
          <a:xfrm flipV="1">
            <a:off x="266700" y="4286250"/>
            <a:ext cx="4200525" cy="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16200000" flipH="1">
            <a:off x="1490662" y="3833812"/>
            <a:ext cx="1295400" cy="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Freeform 28"/>
          <p:cNvSpPr/>
          <p:nvPr/>
        </p:nvSpPr>
        <p:spPr bwMode="auto">
          <a:xfrm>
            <a:off x="1895476" y="3589338"/>
            <a:ext cx="1362074" cy="501650"/>
          </a:xfrm>
          <a:custGeom>
            <a:avLst/>
            <a:gdLst>
              <a:gd name="connsiteX0" fmla="*/ 0 w 2617787"/>
              <a:gd name="connsiteY0" fmla="*/ 439737 h 501650"/>
              <a:gd name="connsiteX1" fmla="*/ 638175 w 2617787"/>
              <a:gd name="connsiteY1" fmla="*/ 430212 h 501650"/>
              <a:gd name="connsiteX2" fmla="*/ 1371600 w 2617787"/>
              <a:gd name="connsiteY2" fmla="*/ 11112 h 501650"/>
              <a:gd name="connsiteX3" fmla="*/ 2085975 w 2617787"/>
              <a:gd name="connsiteY3" fmla="*/ 363537 h 501650"/>
              <a:gd name="connsiteX4" fmla="*/ 2543175 w 2617787"/>
              <a:gd name="connsiteY4" fmla="*/ 449262 h 501650"/>
              <a:gd name="connsiteX5" fmla="*/ 2533650 w 2617787"/>
              <a:gd name="connsiteY5" fmla="*/ 468312 h 501650"/>
              <a:gd name="connsiteX6" fmla="*/ 2533650 w 2617787"/>
              <a:gd name="connsiteY6" fmla="*/ 468312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7787" h="501650">
                <a:moveTo>
                  <a:pt x="0" y="439737"/>
                </a:moveTo>
                <a:cubicBezTo>
                  <a:pt x="204787" y="470693"/>
                  <a:pt x="409575" y="501650"/>
                  <a:pt x="638175" y="430212"/>
                </a:cubicBezTo>
                <a:cubicBezTo>
                  <a:pt x="866775" y="358774"/>
                  <a:pt x="1130300" y="22224"/>
                  <a:pt x="1371600" y="11112"/>
                </a:cubicBezTo>
                <a:cubicBezTo>
                  <a:pt x="1612900" y="0"/>
                  <a:pt x="1890713" y="290512"/>
                  <a:pt x="2085975" y="363537"/>
                </a:cubicBezTo>
                <a:cubicBezTo>
                  <a:pt x="2281237" y="436562"/>
                  <a:pt x="2468563" y="431800"/>
                  <a:pt x="2543175" y="449262"/>
                </a:cubicBezTo>
                <a:cubicBezTo>
                  <a:pt x="2617787" y="466724"/>
                  <a:pt x="2533650" y="468312"/>
                  <a:pt x="2533650" y="468312"/>
                </a:cubicBezTo>
                <a:lnTo>
                  <a:pt x="2533650" y="468312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904876" y="3617913"/>
            <a:ext cx="1362074" cy="501650"/>
          </a:xfrm>
          <a:custGeom>
            <a:avLst/>
            <a:gdLst>
              <a:gd name="connsiteX0" fmla="*/ 0 w 2617787"/>
              <a:gd name="connsiteY0" fmla="*/ 439737 h 501650"/>
              <a:gd name="connsiteX1" fmla="*/ 638175 w 2617787"/>
              <a:gd name="connsiteY1" fmla="*/ 430212 h 501650"/>
              <a:gd name="connsiteX2" fmla="*/ 1371600 w 2617787"/>
              <a:gd name="connsiteY2" fmla="*/ 11112 h 501650"/>
              <a:gd name="connsiteX3" fmla="*/ 2085975 w 2617787"/>
              <a:gd name="connsiteY3" fmla="*/ 363537 h 501650"/>
              <a:gd name="connsiteX4" fmla="*/ 2543175 w 2617787"/>
              <a:gd name="connsiteY4" fmla="*/ 449262 h 501650"/>
              <a:gd name="connsiteX5" fmla="*/ 2533650 w 2617787"/>
              <a:gd name="connsiteY5" fmla="*/ 468312 h 501650"/>
              <a:gd name="connsiteX6" fmla="*/ 2533650 w 2617787"/>
              <a:gd name="connsiteY6" fmla="*/ 468312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7787" h="501650">
                <a:moveTo>
                  <a:pt x="0" y="439737"/>
                </a:moveTo>
                <a:cubicBezTo>
                  <a:pt x="204787" y="470693"/>
                  <a:pt x="409575" y="501650"/>
                  <a:pt x="638175" y="430212"/>
                </a:cubicBezTo>
                <a:cubicBezTo>
                  <a:pt x="866775" y="358774"/>
                  <a:pt x="1130300" y="22224"/>
                  <a:pt x="1371600" y="11112"/>
                </a:cubicBezTo>
                <a:cubicBezTo>
                  <a:pt x="1612900" y="0"/>
                  <a:pt x="1890713" y="290512"/>
                  <a:pt x="2085975" y="363537"/>
                </a:cubicBezTo>
                <a:cubicBezTo>
                  <a:pt x="2281237" y="436562"/>
                  <a:pt x="2468563" y="431800"/>
                  <a:pt x="2543175" y="449262"/>
                </a:cubicBezTo>
                <a:cubicBezTo>
                  <a:pt x="2617787" y="466724"/>
                  <a:pt x="2533650" y="468312"/>
                  <a:pt x="2533650" y="468312"/>
                </a:cubicBezTo>
                <a:lnTo>
                  <a:pt x="2533650" y="468312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2838451" y="3551238"/>
            <a:ext cx="1362074" cy="501650"/>
          </a:xfrm>
          <a:custGeom>
            <a:avLst/>
            <a:gdLst>
              <a:gd name="connsiteX0" fmla="*/ 0 w 2617787"/>
              <a:gd name="connsiteY0" fmla="*/ 439737 h 501650"/>
              <a:gd name="connsiteX1" fmla="*/ 638175 w 2617787"/>
              <a:gd name="connsiteY1" fmla="*/ 430212 h 501650"/>
              <a:gd name="connsiteX2" fmla="*/ 1371600 w 2617787"/>
              <a:gd name="connsiteY2" fmla="*/ 11112 h 501650"/>
              <a:gd name="connsiteX3" fmla="*/ 2085975 w 2617787"/>
              <a:gd name="connsiteY3" fmla="*/ 363537 h 501650"/>
              <a:gd name="connsiteX4" fmla="*/ 2543175 w 2617787"/>
              <a:gd name="connsiteY4" fmla="*/ 449262 h 501650"/>
              <a:gd name="connsiteX5" fmla="*/ 2533650 w 2617787"/>
              <a:gd name="connsiteY5" fmla="*/ 468312 h 501650"/>
              <a:gd name="connsiteX6" fmla="*/ 2533650 w 2617787"/>
              <a:gd name="connsiteY6" fmla="*/ 468312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7787" h="501650">
                <a:moveTo>
                  <a:pt x="0" y="439737"/>
                </a:moveTo>
                <a:cubicBezTo>
                  <a:pt x="204787" y="470693"/>
                  <a:pt x="409575" y="501650"/>
                  <a:pt x="638175" y="430212"/>
                </a:cubicBezTo>
                <a:cubicBezTo>
                  <a:pt x="866775" y="358774"/>
                  <a:pt x="1130300" y="22224"/>
                  <a:pt x="1371600" y="11112"/>
                </a:cubicBezTo>
                <a:cubicBezTo>
                  <a:pt x="1612900" y="0"/>
                  <a:pt x="1890713" y="290512"/>
                  <a:pt x="2085975" y="363537"/>
                </a:cubicBezTo>
                <a:cubicBezTo>
                  <a:pt x="2281237" y="436562"/>
                  <a:pt x="2468563" y="431800"/>
                  <a:pt x="2543175" y="449262"/>
                </a:cubicBezTo>
                <a:cubicBezTo>
                  <a:pt x="2617787" y="466724"/>
                  <a:pt x="2533650" y="468312"/>
                  <a:pt x="2533650" y="468312"/>
                </a:cubicBezTo>
                <a:lnTo>
                  <a:pt x="2533650" y="468312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123826" y="3579813"/>
            <a:ext cx="1362074" cy="501650"/>
          </a:xfrm>
          <a:custGeom>
            <a:avLst/>
            <a:gdLst>
              <a:gd name="connsiteX0" fmla="*/ 0 w 2617787"/>
              <a:gd name="connsiteY0" fmla="*/ 439737 h 501650"/>
              <a:gd name="connsiteX1" fmla="*/ 638175 w 2617787"/>
              <a:gd name="connsiteY1" fmla="*/ 430212 h 501650"/>
              <a:gd name="connsiteX2" fmla="*/ 1371600 w 2617787"/>
              <a:gd name="connsiteY2" fmla="*/ 11112 h 501650"/>
              <a:gd name="connsiteX3" fmla="*/ 2085975 w 2617787"/>
              <a:gd name="connsiteY3" fmla="*/ 363537 h 501650"/>
              <a:gd name="connsiteX4" fmla="*/ 2543175 w 2617787"/>
              <a:gd name="connsiteY4" fmla="*/ 449262 h 501650"/>
              <a:gd name="connsiteX5" fmla="*/ 2533650 w 2617787"/>
              <a:gd name="connsiteY5" fmla="*/ 468312 h 501650"/>
              <a:gd name="connsiteX6" fmla="*/ 2533650 w 2617787"/>
              <a:gd name="connsiteY6" fmla="*/ 468312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7787" h="501650">
                <a:moveTo>
                  <a:pt x="0" y="439737"/>
                </a:moveTo>
                <a:cubicBezTo>
                  <a:pt x="204787" y="470693"/>
                  <a:pt x="409575" y="501650"/>
                  <a:pt x="638175" y="430212"/>
                </a:cubicBezTo>
                <a:cubicBezTo>
                  <a:pt x="866775" y="358774"/>
                  <a:pt x="1130300" y="22224"/>
                  <a:pt x="1371600" y="11112"/>
                </a:cubicBezTo>
                <a:cubicBezTo>
                  <a:pt x="1612900" y="0"/>
                  <a:pt x="1890713" y="290512"/>
                  <a:pt x="2085975" y="363537"/>
                </a:cubicBezTo>
                <a:cubicBezTo>
                  <a:pt x="2281237" y="436562"/>
                  <a:pt x="2468563" y="431800"/>
                  <a:pt x="2543175" y="449262"/>
                </a:cubicBezTo>
                <a:cubicBezTo>
                  <a:pt x="2617787" y="466724"/>
                  <a:pt x="2533650" y="468312"/>
                  <a:pt x="2533650" y="468312"/>
                </a:cubicBezTo>
                <a:lnTo>
                  <a:pt x="2533650" y="468312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728663" y="4291014"/>
            <a:ext cx="142877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5400000">
            <a:off x="1566863" y="4281489"/>
            <a:ext cx="142877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5400000">
            <a:off x="2547938" y="4300539"/>
            <a:ext cx="142877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rot="5400000">
            <a:off x="3519488" y="4319589"/>
            <a:ext cx="142877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0" name="Object 16"/>
          <p:cNvGraphicFramePr>
            <a:graphicFrameLocks noChangeAspect="1"/>
          </p:cNvGraphicFramePr>
          <p:nvPr/>
        </p:nvGraphicFramePr>
        <p:xfrm>
          <a:off x="558801" y="4357688"/>
          <a:ext cx="546100" cy="280987"/>
        </p:xfrm>
        <a:graphic>
          <a:graphicData uri="http://schemas.openxmlformats.org/presentationml/2006/ole">
            <p:oleObj spid="_x0000_s172050" name="Equação" r:id="rId5" imgW="368280" imgH="152280" progId="Equation.3">
              <p:embed/>
            </p:oleObj>
          </a:graphicData>
        </a:graphic>
      </p:graphicFrame>
      <p:graphicFrame>
        <p:nvGraphicFramePr>
          <p:cNvPr id="41" name="Object 16"/>
          <p:cNvGraphicFramePr>
            <a:graphicFrameLocks noChangeAspect="1"/>
          </p:cNvGraphicFramePr>
          <p:nvPr/>
        </p:nvGraphicFramePr>
        <p:xfrm>
          <a:off x="1414463" y="4348163"/>
          <a:ext cx="471487" cy="280987"/>
        </p:xfrm>
        <a:graphic>
          <a:graphicData uri="http://schemas.openxmlformats.org/presentationml/2006/ole">
            <p:oleObj spid="_x0000_s172051" name="Equação" r:id="rId6" imgW="317160" imgH="152280" progId="Equation.3">
              <p:embed/>
            </p:oleObj>
          </a:graphicData>
        </a:graphic>
      </p:graphicFrame>
      <p:graphicFrame>
        <p:nvGraphicFramePr>
          <p:cNvPr id="42" name="Object 16"/>
          <p:cNvGraphicFramePr>
            <a:graphicFrameLocks noChangeAspect="1"/>
          </p:cNvGraphicFramePr>
          <p:nvPr/>
        </p:nvGraphicFramePr>
        <p:xfrm>
          <a:off x="2481263" y="4338638"/>
          <a:ext cx="358775" cy="280987"/>
        </p:xfrm>
        <a:graphic>
          <a:graphicData uri="http://schemas.openxmlformats.org/presentationml/2006/ole">
            <p:oleObj spid="_x0000_s172052" name="Equação" r:id="rId7" imgW="241200" imgH="152280" progId="Equation.3">
              <p:embed/>
            </p:oleObj>
          </a:graphicData>
        </a:graphic>
      </p:graphicFrame>
      <p:graphicFrame>
        <p:nvGraphicFramePr>
          <p:cNvPr id="43" name="Object 16"/>
          <p:cNvGraphicFramePr>
            <a:graphicFrameLocks noChangeAspect="1"/>
          </p:cNvGraphicFramePr>
          <p:nvPr/>
        </p:nvGraphicFramePr>
        <p:xfrm>
          <a:off x="3386138" y="4367213"/>
          <a:ext cx="452437" cy="280987"/>
        </p:xfrm>
        <a:graphic>
          <a:graphicData uri="http://schemas.openxmlformats.org/presentationml/2006/ole">
            <p:oleObj spid="_x0000_s172053" name="Equação" r:id="rId8" imgW="304560" imgH="152280" progId="Equation.3">
              <p:embed/>
            </p:oleObj>
          </a:graphicData>
        </a:graphic>
      </p:graphicFrame>
      <p:graphicFrame>
        <p:nvGraphicFramePr>
          <p:cNvPr id="44" name="Object 16"/>
          <p:cNvGraphicFramePr>
            <a:graphicFrameLocks noChangeAspect="1"/>
          </p:cNvGraphicFramePr>
          <p:nvPr/>
        </p:nvGraphicFramePr>
        <p:xfrm>
          <a:off x="1271588" y="3344864"/>
          <a:ext cx="652462" cy="284162"/>
        </p:xfrm>
        <a:graphic>
          <a:graphicData uri="http://schemas.openxmlformats.org/presentationml/2006/ole">
            <p:oleObj spid="_x0000_s172054" name="Equação" r:id="rId9" imgW="520560" imgH="177480" progId="Equation.3">
              <p:embed/>
            </p:oleObj>
          </a:graphicData>
        </a:graphic>
      </p:graphicFrame>
      <p:graphicFrame>
        <p:nvGraphicFramePr>
          <p:cNvPr id="45" name="Object 16"/>
          <p:cNvGraphicFramePr>
            <a:graphicFrameLocks noChangeAspect="1"/>
          </p:cNvGraphicFramePr>
          <p:nvPr/>
        </p:nvGraphicFramePr>
        <p:xfrm>
          <a:off x="3236912" y="3313115"/>
          <a:ext cx="658813" cy="287336"/>
        </p:xfrm>
        <a:graphic>
          <a:graphicData uri="http://schemas.openxmlformats.org/presentationml/2006/ole">
            <p:oleObj spid="_x0000_s172055" name="Equação" r:id="rId10" imgW="533160" imgH="177480" progId="Equation.3">
              <p:embed/>
            </p:oleObj>
          </a:graphicData>
        </a:graphic>
      </p:graphicFrame>
      <p:graphicFrame>
        <p:nvGraphicFramePr>
          <p:cNvPr id="46" name="Object 16"/>
          <p:cNvGraphicFramePr>
            <a:graphicFrameLocks noChangeAspect="1"/>
          </p:cNvGraphicFramePr>
          <p:nvPr/>
        </p:nvGraphicFramePr>
        <p:xfrm>
          <a:off x="2371725" y="3395663"/>
          <a:ext cx="676276" cy="261937"/>
        </p:xfrm>
        <a:graphic>
          <a:graphicData uri="http://schemas.openxmlformats.org/presentationml/2006/ole">
            <p:oleObj spid="_x0000_s172056" name="Equação" r:id="rId11" imgW="533160" imgH="177480" progId="Equation.3">
              <p:embed/>
            </p:oleObj>
          </a:graphicData>
        </a:graphic>
      </p:graphicFrame>
      <p:graphicFrame>
        <p:nvGraphicFramePr>
          <p:cNvPr id="47" name="Object 16"/>
          <p:cNvGraphicFramePr>
            <a:graphicFrameLocks noChangeAspect="1"/>
          </p:cNvGraphicFramePr>
          <p:nvPr/>
        </p:nvGraphicFramePr>
        <p:xfrm>
          <a:off x="496887" y="3316289"/>
          <a:ext cx="646114" cy="284162"/>
        </p:xfrm>
        <a:graphic>
          <a:graphicData uri="http://schemas.openxmlformats.org/presentationml/2006/ole">
            <p:oleObj spid="_x0000_s172057" name="Equação" r:id="rId12" imgW="533160" imgH="177480" progId="Equation.3">
              <p:embed/>
            </p:oleObj>
          </a:graphicData>
        </a:graphic>
      </p:graphicFrame>
      <p:graphicFrame>
        <p:nvGraphicFramePr>
          <p:cNvPr id="48" name="Object 16"/>
          <p:cNvGraphicFramePr>
            <a:graphicFrameLocks noChangeAspect="1"/>
          </p:cNvGraphicFramePr>
          <p:nvPr/>
        </p:nvGraphicFramePr>
        <p:xfrm>
          <a:off x="4706938" y="3284538"/>
          <a:ext cx="1693862" cy="534987"/>
        </p:xfrm>
        <a:graphic>
          <a:graphicData uri="http://schemas.openxmlformats.org/presentationml/2006/ole">
            <p:oleObj spid="_x0000_s172058" name="Equação" r:id="rId13" imgW="927000" imgH="355320" progId="Equation.3">
              <p:embed/>
            </p:oleObj>
          </a:graphicData>
        </a:graphic>
      </p:graphicFrame>
      <p:graphicFrame>
        <p:nvGraphicFramePr>
          <p:cNvPr id="49" name="Object 16"/>
          <p:cNvGraphicFramePr>
            <a:graphicFrameLocks noChangeAspect="1"/>
          </p:cNvGraphicFramePr>
          <p:nvPr/>
        </p:nvGraphicFramePr>
        <p:xfrm>
          <a:off x="6834188" y="3259138"/>
          <a:ext cx="1787525" cy="534987"/>
        </p:xfrm>
        <a:graphic>
          <a:graphicData uri="http://schemas.openxmlformats.org/presentationml/2006/ole">
            <p:oleObj spid="_x0000_s172059" name="Equação" r:id="rId14" imgW="977760" imgH="355320" progId="Equation.3">
              <p:embed/>
            </p:oleObj>
          </a:graphicData>
        </a:graphic>
      </p:graphicFrame>
      <p:graphicFrame>
        <p:nvGraphicFramePr>
          <p:cNvPr id="50" name="Object 16"/>
          <p:cNvGraphicFramePr>
            <a:graphicFrameLocks noChangeAspect="1"/>
          </p:cNvGraphicFramePr>
          <p:nvPr/>
        </p:nvGraphicFramePr>
        <p:xfrm>
          <a:off x="4918075" y="3922714"/>
          <a:ext cx="2682875" cy="544512"/>
        </p:xfrm>
        <a:graphic>
          <a:graphicData uri="http://schemas.openxmlformats.org/presentationml/2006/ole">
            <p:oleObj spid="_x0000_s172060" name="Equação" r:id="rId15" imgW="1346040" imgH="355320" progId="Equation.3">
              <p:embed/>
            </p:oleObj>
          </a:graphicData>
        </a:graphic>
      </p:graphicFrame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7591424" y="3971925"/>
            <a:ext cx="15525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PT" sz="1600" dirty="0" smtClean="0">
                <a:latin typeface="Arial" charset="0"/>
              </a:rPr>
              <a:t>50% superior ao binário</a:t>
            </a:r>
            <a:endParaRPr lang="en-US" sz="1600" dirty="0">
              <a:latin typeface="Arial" charset="0"/>
            </a:endParaRPr>
          </a:p>
        </p:txBody>
      </p:sp>
      <p:graphicFrame>
        <p:nvGraphicFramePr>
          <p:cNvPr id="52" name="Object 16"/>
          <p:cNvGraphicFramePr>
            <a:graphicFrameLocks noChangeAspect="1"/>
          </p:cNvGraphicFramePr>
          <p:nvPr/>
        </p:nvGraphicFramePr>
        <p:xfrm>
          <a:off x="1181100" y="5203826"/>
          <a:ext cx="5289550" cy="482600"/>
        </p:xfrm>
        <a:graphic>
          <a:graphicData uri="http://schemas.openxmlformats.org/presentationml/2006/ole">
            <p:oleObj spid="_x0000_s172061" name="Equação" r:id="rId16" imgW="359388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6842</TotalTime>
  <Words>678</Words>
  <Application>Microsoft Office PowerPoint</Application>
  <PresentationFormat>On-screen Show (4:3)</PresentationFormat>
  <Paragraphs>315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Default Design</vt:lpstr>
      <vt:lpstr>Equação</vt:lpstr>
      <vt:lpstr>Photo Editor Photo</vt:lpstr>
      <vt:lpstr>Equation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Protocolo MS-FCCN/2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INTERRUPÇÕES</dc:title>
  <dc:creator>Universidade do Minho</dc:creator>
  <cp:lastModifiedBy>Administrator</cp:lastModifiedBy>
  <cp:revision>1040</cp:revision>
  <dcterms:created xsi:type="dcterms:W3CDTF">2002-10-03T09:31:50Z</dcterms:created>
  <dcterms:modified xsi:type="dcterms:W3CDTF">2010-12-10T16:45:02Z</dcterms:modified>
</cp:coreProperties>
</file>