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295" r:id="rId3"/>
    <p:sldId id="296" r:id="rId4"/>
    <p:sldId id="297" r:id="rId5"/>
    <p:sldId id="298" r:id="rId6"/>
    <p:sldId id="274" r:id="rId7"/>
    <p:sldId id="282" r:id="rId8"/>
    <p:sldId id="27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FF"/>
    <a:srgbClr val="FFFF00"/>
    <a:srgbClr val="66FF6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409" autoAdjust="0"/>
  </p:normalViewPr>
  <p:slideViewPr>
    <p:cSldViewPr snapToGrid="0">
      <p:cViewPr>
        <p:scale>
          <a:sx n="100" d="100"/>
          <a:sy n="100" d="100"/>
        </p:scale>
        <p:origin x="-137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27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106.wmf"/><Relationship Id="rId6" Type="http://schemas.openxmlformats.org/officeDocument/2006/relationships/image" Target="../media/image113.wmf"/><Relationship Id="rId5" Type="http://schemas.openxmlformats.org/officeDocument/2006/relationships/image" Target="../media/image104.wmf"/><Relationship Id="rId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16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E742523-B3B1-4D4E-AB3D-46AAE9B8C5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0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C87EF02-BD36-40DF-89AA-FFF5C81DEDB4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BC3F28-4877-4C48-B45E-CEFBB6F1F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A8655E-F59D-421C-8D11-C2058566E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34377-3AA0-4E5F-A558-12913E241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1AE5A2AB-75A7-43FC-BAD8-CB77F78FF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37A5E771-B715-4412-96EA-9EF16ACF0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A119A304-58AF-4095-A11B-9B7C20890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B9D0565E-74DD-41BE-A0A3-1D4A78E27D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D565B-6F04-4E0B-918F-2A98C54AE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61BE32-4802-4FC6-A005-B25885AD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B88C-0FEC-4749-A8BD-303542B8F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A58F43-931E-4C6C-8A0A-A0085AB41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484EE-D445-439F-B575-821D0C707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763F2-41D7-48AE-B932-893CD5B18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354908-BF41-45AA-A76B-1F04887B2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D677B5-7D2C-4A8A-98FD-B8205A81BA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461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 sz="4400" b="0" dirty="0" smtClean="0">
                <a:solidFill>
                  <a:schemeClr val="tx2"/>
                </a:solidFill>
              </a:rPr>
              <a:t>Modulação</a:t>
            </a:r>
            <a:r>
              <a:rPr lang="pt-PT" sz="4400" b="0" baseline="0" dirty="0" smtClean="0">
                <a:solidFill>
                  <a:schemeClr val="tx2"/>
                </a:solidFill>
              </a:rPr>
              <a:t> do Código do Impulso</a:t>
            </a:r>
            <a:endParaRPr lang="pt-PT" sz="4400" b="0" dirty="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40500"/>
            <a:ext cx="9144000" cy="304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24625"/>
            <a:ext cx="619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8ACCED7-4EED-4BCA-9DB1-9035BEE9F1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9.png"/><Relationship Id="rId4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Carlos Lima (</a:t>
            </a:r>
            <a:r>
              <a:rPr lang="pt-PT" dirty="0" err="1" smtClean="0"/>
              <a:t>DEI-Universidade</a:t>
            </a:r>
            <a:r>
              <a:rPr lang="pt-PT" dirty="0" smtClean="0"/>
              <a:t> do Minho)</a:t>
            </a:r>
            <a:endParaRPr lang="pt-PT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53B0E-DE92-45B9-96B8-215F888324A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885825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pt-PT" sz="2400" dirty="0" smtClean="0">
                <a:solidFill>
                  <a:srgbClr val="FF0000"/>
                </a:solidFill>
              </a:rPr>
              <a:t>PCM (</a:t>
            </a:r>
            <a:r>
              <a:rPr lang="pt-PT" sz="2400" dirty="0" err="1" smtClean="0">
                <a:solidFill>
                  <a:srgbClr val="FF0000"/>
                </a:solidFill>
              </a:rPr>
              <a:t>Pulse-Code</a:t>
            </a:r>
            <a:r>
              <a:rPr lang="pt-PT" sz="2400" dirty="0" smtClean="0">
                <a:solidFill>
                  <a:srgbClr val="FF0000"/>
                </a:solidFill>
              </a:rPr>
              <a:t> </a:t>
            </a:r>
            <a:r>
              <a:rPr lang="pt-PT" sz="2400" dirty="0" err="1" smtClean="0">
                <a:solidFill>
                  <a:srgbClr val="FF0000"/>
                </a:solidFill>
              </a:rPr>
              <a:t>Modulation</a:t>
            </a:r>
            <a:r>
              <a:rPr lang="pt-PT" sz="2400" dirty="0" smtClean="0">
                <a:solidFill>
                  <a:srgbClr val="FF0000"/>
                </a:solidFill>
              </a:rPr>
              <a:t>) </a:t>
            </a:r>
            <a:endParaRPr lang="pt-PT" sz="2400" dirty="0" smtClean="0"/>
          </a:p>
          <a:p>
            <a:pPr lvl="3"/>
            <a:r>
              <a:rPr lang="pt-PT" dirty="0" smtClean="0">
                <a:solidFill>
                  <a:srgbClr val="00B0F0"/>
                </a:solidFill>
              </a:rPr>
              <a:t>O Sinal é amostrado (S/H), quantificado (em q níveis), codificado e serializado (ADC típico).</a:t>
            </a:r>
          </a:p>
          <a:p>
            <a:pPr lvl="2"/>
            <a:r>
              <a:rPr lang="pt-PT" sz="2000" dirty="0" smtClean="0">
                <a:solidFill>
                  <a:srgbClr val="FF0000"/>
                </a:solidFill>
              </a:rPr>
              <a:t>Geração do PCM</a:t>
            </a:r>
          </a:p>
          <a:p>
            <a:pPr lvl="3"/>
            <a:r>
              <a:rPr lang="pt-PT" dirty="0" smtClean="0">
                <a:solidFill>
                  <a:srgbClr val="00B0F0"/>
                </a:solidFill>
              </a:rPr>
              <a:t>q níveis e </a:t>
            </a:r>
            <a:r>
              <a:rPr lang="el-GR" dirty="0" smtClean="0">
                <a:solidFill>
                  <a:srgbClr val="00B0F0"/>
                </a:solidFill>
              </a:rPr>
              <a:t>ν</a:t>
            </a:r>
            <a:r>
              <a:rPr lang="pt-PT" dirty="0" smtClean="0">
                <a:solidFill>
                  <a:srgbClr val="00B0F0"/>
                </a:solidFill>
              </a:rPr>
              <a:t> bits</a:t>
            </a:r>
          </a:p>
          <a:p>
            <a:pPr lvl="1"/>
            <a:endParaRPr lang="pt-PT" dirty="0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0334" name="Rectangle 46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3" name="Picture 1030" descr="E:\Powerpoint_Jpegs\car11278_1201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975" y="2228850"/>
            <a:ext cx="5153025" cy="4200525"/>
          </a:xfrm>
          <a:prstGeom prst="rect">
            <a:avLst/>
          </a:prstGeom>
          <a:noFill/>
        </p:spPr>
      </p:pic>
      <p:graphicFrame>
        <p:nvGraphicFramePr>
          <p:cNvPr id="140344" name="Object 15"/>
          <p:cNvGraphicFramePr>
            <a:graphicFrameLocks noChangeAspect="1"/>
          </p:cNvGraphicFramePr>
          <p:nvPr/>
        </p:nvGraphicFramePr>
        <p:xfrm>
          <a:off x="339725" y="2935288"/>
          <a:ext cx="744538" cy="430212"/>
        </p:xfrm>
        <a:graphic>
          <a:graphicData uri="http://schemas.openxmlformats.org/presentationml/2006/ole">
            <p:oleObj spid="_x0000_s140344" name="Equação" r:id="rId5" imgW="393480" imgH="203040" progId="Equation.3">
              <p:embed/>
            </p:oleObj>
          </a:graphicData>
        </a:graphic>
      </p:graphicFrame>
      <p:graphicFrame>
        <p:nvGraphicFramePr>
          <p:cNvPr id="64" name="Object 15"/>
          <p:cNvGraphicFramePr>
            <a:graphicFrameLocks noChangeAspect="1"/>
          </p:cNvGraphicFramePr>
          <p:nvPr/>
        </p:nvGraphicFramePr>
        <p:xfrm>
          <a:off x="1987550" y="2943225"/>
          <a:ext cx="1031875" cy="376238"/>
        </p:xfrm>
        <a:graphic>
          <a:graphicData uri="http://schemas.openxmlformats.org/presentationml/2006/ole">
            <p:oleObj spid="_x0000_s140345" name="Equação" r:id="rId6" imgW="545760" imgH="177480" progId="Equation.3">
              <p:embed/>
            </p:oleObj>
          </a:graphicData>
        </a:graphic>
      </p:graphicFrame>
      <p:sp>
        <p:nvSpPr>
          <p:cNvPr id="65" name="Left-Right Arrow 64"/>
          <p:cNvSpPr/>
          <p:nvPr/>
        </p:nvSpPr>
        <p:spPr bwMode="auto">
          <a:xfrm>
            <a:off x="1238250" y="3076576"/>
            <a:ext cx="552450" cy="1905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6" name="Object 15"/>
          <p:cNvGraphicFramePr>
            <a:graphicFrameLocks noChangeAspect="1"/>
          </p:cNvGraphicFramePr>
          <p:nvPr/>
        </p:nvGraphicFramePr>
        <p:xfrm>
          <a:off x="177799" y="3675063"/>
          <a:ext cx="803275" cy="377825"/>
        </p:xfrm>
        <a:graphic>
          <a:graphicData uri="http://schemas.openxmlformats.org/presentationml/2006/ole">
            <p:oleObj spid="_x0000_s140346" name="Equação" r:id="rId7" imgW="342720" imgH="177480" progId="Equation.3">
              <p:embed/>
            </p:oleObj>
          </a:graphicData>
        </a:graphic>
      </p:graphicFrame>
      <p:graphicFrame>
        <p:nvGraphicFramePr>
          <p:cNvPr id="67" name="Object 15"/>
          <p:cNvGraphicFramePr>
            <a:graphicFrameLocks noChangeAspect="1"/>
          </p:cNvGraphicFramePr>
          <p:nvPr/>
        </p:nvGraphicFramePr>
        <p:xfrm>
          <a:off x="1655763" y="3508375"/>
          <a:ext cx="2173287" cy="674688"/>
        </p:xfrm>
        <a:graphic>
          <a:graphicData uri="http://schemas.openxmlformats.org/presentationml/2006/ole">
            <p:oleObj spid="_x0000_s140347" name="Equação" r:id="rId8" imgW="927000" imgH="317160" progId="Equation.3">
              <p:embed/>
            </p:oleObj>
          </a:graphicData>
        </a:graphic>
      </p:graphicFrame>
      <p:sp>
        <p:nvSpPr>
          <p:cNvPr id="68" name="Right Arrow 67"/>
          <p:cNvSpPr/>
          <p:nvPr/>
        </p:nvSpPr>
        <p:spPr bwMode="auto">
          <a:xfrm>
            <a:off x="1133475" y="3733800"/>
            <a:ext cx="400050" cy="2000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9" name="Picture 14"/>
          <p:cNvPicPr>
            <a:picLocks noChangeAspect="1" noChangeArrowheads="1"/>
          </p:cNvPicPr>
          <p:nvPr/>
        </p:nvPicPr>
        <p:blipFill>
          <a:blip r:embed="rId9" cstate="print">
            <a:lum contrast="10000"/>
          </a:blip>
          <a:srcRect/>
          <a:stretch>
            <a:fillRect/>
          </a:stretch>
        </p:blipFill>
        <p:spPr bwMode="auto">
          <a:xfrm>
            <a:off x="428626" y="4162425"/>
            <a:ext cx="3200400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A9354-5601-48E7-B4EE-83EECD356940}" type="slidenum">
              <a:rPr lang="en-US"/>
              <a:pPr/>
              <a:t>10</a:t>
            </a:fld>
            <a:endParaRPr lang="en-US"/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38481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37147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07193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85738" y="850900"/>
            <a:ext cx="8958262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A energia média por dígito </a:t>
            </a:r>
            <a:r>
              <a:rPr lang="pt-PT" sz="2000" b="0" dirty="0" err="1" smtClean="0">
                <a:solidFill>
                  <a:srgbClr val="00CCFF"/>
                </a:solidFill>
              </a:rPr>
              <a:t>M-ário</a:t>
            </a:r>
            <a:r>
              <a:rPr lang="pt-PT" sz="2000" b="0" dirty="0" smtClean="0">
                <a:solidFill>
                  <a:srgbClr val="00CCFF"/>
                </a:solidFill>
              </a:rPr>
              <a:t> é:</a:t>
            </a:r>
            <a:endParaRPr lang="pt-PT" sz="2000" b="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Se os M níveis são </a:t>
            </a:r>
            <a:r>
              <a:rPr lang="pt-PT" sz="2000" b="0" dirty="0" err="1" smtClean="0">
                <a:solidFill>
                  <a:srgbClr val="00CCFF"/>
                </a:solidFill>
              </a:rPr>
              <a:t>equiprováveis</a:t>
            </a: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/>
              <a:t>Probabilidade de erro por bit (BER)</a:t>
            </a:r>
            <a:endParaRPr lang="pt-PT" sz="2000" b="0" dirty="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009650" y="1285875"/>
          <a:ext cx="1163638" cy="388938"/>
        </p:xfrm>
        <a:graphic>
          <a:graphicData uri="http://schemas.openxmlformats.org/presentationml/2006/ole">
            <p:oleObj spid="_x0000_s173073" name="Equação" r:id="rId3" imgW="583920" imgH="253800" progId="Equation.3">
              <p:embed/>
            </p:oleObj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2589213" y="1120775"/>
          <a:ext cx="1492250" cy="719138"/>
        </p:xfrm>
        <a:graphic>
          <a:graphicData uri="http://schemas.openxmlformats.org/presentationml/2006/ole">
            <p:oleObj spid="_x0000_s173074" name="Equação" r:id="rId4" imgW="749160" imgH="469800" progId="Equation.3">
              <p:embed/>
            </p:oleObj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4546600" y="1789113"/>
          <a:ext cx="3768725" cy="660400"/>
        </p:xfrm>
        <a:graphic>
          <a:graphicData uri="http://schemas.openxmlformats.org/presentationml/2006/ole">
            <p:oleObj spid="_x0000_s173075" name="Equação" r:id="rId5" imgW="1892160" imgH="431640" progId="Equation.3">
              <p:embed/>
            </p:oleObj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896938" y="2409825"/>
          <a:ext cx="1846262" cy="388938"/>
        </p:xfrm>
        <a:graphic>
          <a:graphicData uri="http://schemas.openxmlformats.org/presentationml/2006/ole">
            <p:oleObj spid="_x0000_s173076" name="Equação" r:id="rId6" imgW="927000" imgH="253800" progId="Equation.3">
              <p:embed/>
            </p:oleObj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7280275" y="2703513"/>
          <a:ext cx="1289050" cy="601662"/>
        </p:xfrm>
        <a:graphic>
          <a:graphicData uri="http://schemas.openxmlformats.org/presentationml/2006/ole">
            <p:oleObj spid="_x0000_s173077" name="Equação" r:id="rId7" imgW="647640" imgH="393480" progId="Equation.3">
              <p:embed/>
            </p:oleObj>
          </a:graphicData>
        </a:graphic>
      </p:graphicFrame>
      <p:sp>
        <p:nvSpPr>
          <p:cNvPr id="44" name="Down Arrow 43"/>
          <p:cNvSpPr/>
          <p:nvPr/>
        </p:nvSpPr>
        <p:spPr bwMode="auto">
          <a:xfrm>
            <a:off x="7781925" y="2381250"/>
            <a:ext cx="285750" cy="3905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0" y="2817813"/>
          <a:ext cx="6697662" cy="679450"/>
        </p:xfrm>
        <a:graphic>
          <a:graphicData uri="http://schemas.openxmlformats.org/presentationml/2006/ole">
            <p:oleObj spid="_x0000_s173078" name="Equação" r:id="rId8" imgW="3365280" imgH="444240" progId="Equation.3">
              <p:embed/>
            </p:oleObj>
          </a:graphicData>
        </a:graphic>
      </p:graphicFrame>
      <p:sp>
        <p:nvSpPr>
          <p:cNvPr id="46" name="Left Arrow 45"/>
          <p:cNvSpPr/>
          <p:nvPr/>
        </p:nvSpPr>
        <p:spPr bwMode="auto">
          <a:xfrm>
            <a:off x="6772275" y="2943225"/>
            <a:ext cx="409575" cy="2476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7" name="Object 16"/>
          <p:cNvGraphicFramePr>
            <a:graphicFrameLocks noChangeAspect="1"/>
          </p:cNvGraphicFramePr>
          <p:nvPr/>
        </p:nvGraphicFramePr>
        <p:xfrm>
          <a:off x="5121275" y="3714750"/>
          <a:ext cx="884238" cy="273050"/>
        </p:xfrm>
        <a:graphic>
          <a:graphicData uri="http://schemas.openxmlformats.org/presentationml/2006/ole">
            <p:oleObj spid="_x0000_s173079" name="Equação" r:id="rId9" imgW="444240" imgH="177480" progId="Equation.3">
              <p:embed/>
            </p:oleObj>
          </a:graphicData>
        </a:graphic>
      </p:graphicFrame>
      <p:sp>
        <p:nvSpPr>
          <p:cNvPr id="48" name="Up Arrow 47"/>
          <p:cNvSpPr/>
          <p:nvPr/>
        </p:nvSpPr>
        <p:spPr bwMode="auto">
          <a:xfrm>
            <a:off x="5429250" y="3333750"/>
            <a:ext cx="161925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9" name="Object 16"/>
          <p:cNvGraphicFramePr>
            <a:graphicFrameLocks noChangeAspect="1"/>
          </p:cNvGraphicFramePr>
          <p:nvPr/>
        </p:nvGraphicFramePr>
        <p:xfrm>
          <a:off x="677862" y="4406900"/>
          <a:ext cx="3411538" cy="547688"/>
        </p:xfrm>
        <a:graphic>
          <a:graphicData uri="http://schemas.openxmlformats.org/presentationml/2006/ole">
            <p:oleObj spid="_x0000_s173080" name="Equação" r:id="rId10" imgW="1714320" imgH="355320" progId="Equation.3">
              <p:embed/>
            </p:oleObj>
          </a:graphicData>
        </a:graphic>
      </p:graphicFrame>
      <p:graphicFrame>
        <p:nvGraphicFramePr>
          <p:cNvPr id="50" name="Object 16"/>
          <p:cNvGraphicFramePr>
            <a:graphicFrameLocks noChangeAspect="1"/>
          </p:cNvGraphicFramePr>
          <p:nvPr/>
        </p:nvGraphicFramePr>
        <p:xfrm>
          <a:off x="636588" y="5218113"/>
          <a:ext cx="3309937" cy="601662"/>
        </p:xfrm>
        <a:graphic>
          <a:graphicData uri="http://schemas.openxmlformats.org/presentationml/2006/ole">
            <p:oleObj spid="_x0000_s173081" name="Equação" r:id="rId11" imgW="1663560" imgH="393480" progId="Equation.3">
              <p:embed/>
            </p:oleObj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4749800" y="5303838"/>
          <a:ext cx="2071688" cy="523875"/>
        </p:xfrm>
        <a:graphic>
          <a:graphicData uri="http://schemas.openxmlformats.org/presentationml/2006/ole">
            <p:oleObj spid="_x0000_s173082" name="Equação" r:id="rId12" imgW="1041120" imgH="342720" progId="Equation.3">
              <p:embed/>
            </p:oleObj>
          </a:graphicData>
        </a:graphic>
      </p:graphicFrame>
      <p:sp>
        <p:nvSpPr>
          <p:cNvPr id="52" name="Left Arrow 51"/>
          <p:cNvSpPr/>
          <p:nvPr/>
        </p:nvSpPr>
        <p:spPr bwMode="auto">
          <a:xfrm>
            <a:off x="4143375" y="5476875"/>
            <a:ext cx="409575" cy="2476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E07DB3-29A9-4839-8F9B-A7DBA2FB54E0}" type="slidenum">
              <a:rPr lang="en-US"/>
              <a:pPr/>
              <a:t>11</a:t>
            </a:fld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5278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Problemas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1- Considere um sinal binário unipolar NRZ com p(t)=</a:t>
            </a:r>
            <a:r>
              <a:rPr lang="el-GR" sz="2000" dirty="0" smtClean="0">
                <a:solidFill>
                  <a:srgbClr val="00CCFF"/>
                </a:solidFill>
              </a:rPr>
              <a:t>π</a:t>
            </a:r>
            <a:r>
              <a:rPr lang="pt-PT" sz="2000" dirty="0" smtClean="0">
                <a:solidFill>
                  <a:srgbClr val="00CCFF"/>
                </a:solidFill>
              </a:rPr>
              <a:t>(</a:t>
            </a:r>
            <a:r>
              <a:rPr lang="pt-PT" sz="2000" dirty="0" err="1" smtClean="0">
                <a:solidFill>
                  <a:srgbClr val="00CCFF"/>
                </a:solidFill>
              </a:rPr>
              <a:t>rbt</a:t>
            </a:r>
            <a:r>
              <a:rPr lang="pt-PT" sz="2000" dirty="0" smtClean="0">
                <a:solidFill>
                  <a:srgbClr val="00CCFF"/>
                </a:solidFill>
              </a:rPr>
              <a:t>). Mostre que o único impulso em </a:t>
            </a:r>
            <a:r>
              <a:rPr lang="pt-PT" sz="2000" dirty="0" err="1" smtClean="0">
                <a:solidFill>
                  <a:srgbClr val="00CCFF"/>
                </a:solidFill>
              </a:rPr>
              <a:t>Gx</a:t>
            </a:r>
            <a:r>
              <a:rPr lang="pt-PT" sz="2000" dirty="0" smtClean="0">
                <a:solidFill>
                  <a:srgbClr val="00CCFF"/>
                </a:solidFill>
              </a:rPr>
              <a:t>(f) ocorre em f=0. </a:t>
            </a:r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-409575" y="2759075"/>
            <a:ext cx="9407525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endParaRPr lang="pt-PT" b="0" dirty="0" smtClean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pt-PT" b="0" dirty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pt-PT" sz="2000" b="0" dirty="0" smtClean="0">
                <a:solidFill>
                  <a:srgbClr val="00CCFF"/>
                </a:solidFill>
              </a:rPr>
              <a:t>2- Esboce </a:t>
            </a:r>
            <a:r>
              <a:rPr lang="pt-PT" sz="2000" b="0" dirty="0" err="1" smtClean="0">
                <a:solidFill>
                  <a:srgbClr val="00CCFF"/>
                </a:solidFill>
              </a:rPr>
              <a:t>Gx</a:t>
            </a:r>
            <a:r>
              <a:rPr lang="pt-PT" sz="2000" b="0" dirty="0" smtClean="0">
                <a:solidFill>
                  <a:srgbClr val="00CCFF"/>
                </a:solidFill>
              </a:rPr>
              <a:t>(f) para um sinal bipolar com p(t)=</a:t>
            </a:r>
            <a:r>
              <a:rPr lang="el-GR" sz="2000" b="0" dirty="0" smtClean="0">
                <a:solidFill>
                  <a:srgbClr val="00CCFF"/>
                </a:solidFill>
              </a:rPr>
              <a:t>π</a:t>
            </a:r>
            <a:r>
              <a:rPr lang="pt-PT" sz="2000" b="0" dirty="0" smtClean="0">
                <a:solidFill>
                  <a:srgbClr val="00CCFF"/>
                </a:solidFill>
              </a:rPr>
              <a:t>(</a:t>
            </a:r>
            <a:r>
              <a:rPr lang="pt-PT" sz="2000" b="0" dirty="0" err="1" smtClean="0">
                <a:solidFill>
                  <a:srgbClr val="00CCFF"/>
                </a:solidFill>
              </a:rPr>
              <a:t>rbt</a:t>
            </a:r>
            <a:r>
              <a:rPr lang="pt-PT" sz="2000" b="0" dirty="0" smtClean="0">
                <a:solidFill>
                  <a:srgbClr val="00CCFF"/>
                </a:solidFill>
              </a:rPr>
              <a:t>).  Verifique através do esboço que o valor quadrático médio do sinal é A2/2</a:t>
            </a:r>
            <a:endParaRPr lang="pt-PT" sz="2000" b="0" dirty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pt-PT" sz="2000" b="0" dirty="0" smtClean="0">
                <a:solidFill>
                  <a:srgbClr val="00CCFF"/>
                </a:solidFill>
              </a:rPr>
              <a:t>3- Considere o sistema unipolar com dígitos </a:t>
            </a:r>
            <a:r>
              <a:rPr lang="pt-PT" sz="2000" b="0" dirty="0" err="1" smtClean="0">
                <a:solidFill>
                  <a:srgbClr val="00CCFF"/>
                </a:solidFill>
              </a:rPr>
              <a:t>equiprováveis</a:t>
            </a:r>
            <a:r>
              <a:rPr lang="pt-PT" sz="2000" b="0" dirty="0" smtClean="0">
                <a:solidFill>
                  <a:srgbClr val="00CCFF"/>
                </a:solidFill>
              </a:rPr>
              <a:t> e SNR=50. Calcule as probabilidades de errar cada dígito bem como a probabilidade total de erro quando o </a:t>
            </a:r>
            <a:r>
              <a:rPr lang="pt-PT" sz="2000" b="0" dirty="0" err="1" smtClean="0">
                <a:solidFill>
                  <a:srgbClr val="00CCFF"/>
                </a:solidFill>
              </a:rPr>
              <a:t>threshold</a:t>
            </a:r>
            <a:r>
              <a:rPr lang="pt-PT" sz="2000" b="0" dirty="0" smtClean="0">
                <a:solidFill>
                  <a:srgbClr val="00CCFF"/>
                </a:solidFill>
              </a:rPr>
              <a:t> é colocado a V=0.4A Compare a probabilidade de erro com o seu valor mínimo.</a:t>
            </a:r>
            <a:endParaRPr lang="pt-PT" sz="1800" b="0" dirty="0">
              <a:cs typeface="Times New Roman" pitchFamily="18" charset="0"/>
            </a:endParaRPr>
          </a:p>
        </p:txBody>
      </p:sp>
      <p:graphicFrame>
        <p:nvGraphicFramePr>
          <p:cNvPr id="174147" name="Object 15"/>
          <p:cNvGraphicFramePr>
            <a:graphicFrameLocks noChangeAspect="1"/>
          </p:cNvGraphicFramePr>
          <p:nvPr/>
        </p:nvGraphicFramePr>
        <p:xfrm>
          <a:off x="862013" y="2027239"/>
          <a:ext cx="4440237" cy="792161"/>
        </p:xfrm>
        <a:graphic>
          <a:graphicData uri="http://schemas.openxmlformats.org/presentationml/2006/ole">
            <p:oleObj spid="_x0000_s174147" name="Equação" r:id="rId3" imgW="2349360" imgH="431640" progId="Equation.3">
              <p:embed/>
            </p:oleObj>
          </a:graphicData>
        </a:graphic>
      </p:graphicFrame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6011863" y="1806575"/>
          <a:ext cx="1608137" cy="593725"/>
        </p:xfrm>
        <a:graphic>
          <a:graphicData uri="http://schemas.openxmlformats.org/presentationml/2006/ole">
            <p:oleObj spid="_x0000_s174148" name="Equação" r:id="rId4" imgW="850680" imgH="342720" progId="Equation.3">
              <p:embed/>
            </p:oleObj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439737" y="2808288"/>
          <a:ext cx="6761163" cy="706437"/>
        </p:xfrm>
        <a:graphic>
          <a:graphicData uri="http://schemas.openxmlformats.org/presentationml/2006/ole">
            <p:oleObj spid="_x0000_s174149" name="Equação" r:id="rId5" imgW="4076640" imgH="431640" progId="Equation.3">
              <p:embed/>
            </p:oleObj>
          </a:graphicData>
        </a:graphic>
      </p:graphicFrame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7321550" y="2357438"/>
          <a:ext cx="1368425" cy="615950"/>
        </p:xfrm>
        <a:graphic>
          <a:graphicData uri="http://schemas.openxmlformats.org/presentationml/2006/ole">
            <p:oleObj spid="_x0000_s174150" name="Equação" r:id="rId6" imgW="723600" imgH="355320" progId="Equation.3">
              <p:embed/>
            </p:oleObj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/>
        </p:nvGraphicFramePr>
        <p:xfrm>
          <a:off x="125413" y="5605463"/>
          <a:ext cx="1208087" cy="538162"/>
        </p:xfrm>
        <a:graphic>
          <a:graphicData uri="http://schemas.openxmlformats.org/presentationml/2006/ole">
            <p:oleObj spid="_x0000_s174151" name="Equação" r:id="rId7" imgW="749160" imgH="355320" progId="Equation.3">
              <p:embed/>
            </p:oleObj>
          </a:graphicData>
        </a:graphic>
      </p:graphicFrame>
      <p:graphicFrame>
        <p:nvGraphicFramePr>
          <p:cNvPr id="47" name="Object 15"/>
          <p:cNvGraphicFramePr>
            <a:graphicFrameLocks noChangeAspect="1"/>
          </p:cNvGraphicFramePr>
          <p:nvPr/>
        </p:nvGraphicFramePr>
        <p:xfrm>
          <a:off x="1450975" y="5632450"/>
          <a:ext cx="1392238" cy="520700"/>
        </p:xfrm>
        <a:graphic>
          <a:graphicData uri="http://schemas.openxmlformats.org/presentationml/2006/ole">
            <p:oleObj spid="_x0000_s174152" name="Equação" r:id="rId8" imgW="736560" imgH="355320" progId="Equation.3">
              <p:embed/>
            </p:oleObj>
          </a:graphicData>
        </a:graphic>
      </p:graphicFrame>
      <p:graphicFrame>
        <p:nvGraphicFramePr>
          <p:cNvPr id="48" name="Object 15"/>
          <p:cNvGraphicFramePr>
            <a:graphicFrameLocks noChangeAspect="1"/>
          </p:cNvGraphicFramePr>
          <p:nvPr/>
        </p:nvGraphicFramePr>
        <p:xfrm>
          <a:off x="3022600" y="5370513"/>
          <a:ext cx="1939925" cy="573087"/>
        </p:xfrm>
        <a:graphic>
          <a:graphicData uri="http://schemas.openxmlformats.org/presentationml/2006/ole">
            <p:oleObj spid="_x0000_s174153" name="Equação" r:id="rId9" imgW="1091880" imgH="380880" progId="Equation.3">
              <p:embed/>
            </p:oleObj>
          </a:graphicData>
        </a:graphic>
      </p:graphicFrame>
      <p:graphicFrame>
        <p:nvGraphicFramePr>
          <p:cNvPr id="49" name="Object 15"/>
          <p:cNvGraphicFramePr>
            <a:graphicFrameLocks noChangeAspect="1"/>
          </p:cNvGraphicFramePr>
          <p:nvPr/>
        </p:nvGraphicFramePr>
        <p:xfrm>
          <a:off x="5180013" y="5467350"/>
          <a:ext cx="792162" cy="263525"/>
        </p:xfrm>
        <a:graphic>
          <a:graphicData uri="http://schemas.openxmlformats.org/presentationml/2006/ole">
            <p:oleObj spid="_x0000_s174154" name="Equação" r:id="rId10" imgW="419040" imgH="152280" progId="Equation.3">
              <p:embed/>
            </p:oleObj>
          </a:graphicData>
        </a:graphic>
      </p:graphicFrame>
      <p:graphicFrame>
        <p:nvGraphicFramePr>
          <p:cNvPr id="50" name="Object 15"/>
          <p:cNvGraphicFramePr>
            <a:graphicFrameLocks noChangeAspect="1"/>
          </p:cNvGraphicFramePr>
          <p:nvPr/>
        </p:nvGraphicFramePr>
        <p:xfrm>
          <a:off x="6097588" y="5343525"/>
          <a:ext cx="2808287" cy="444500"/>
        </p:xfrm>
        <a:graphic>
          <a:graphicData uri="http://schemas.openxmlformats.org/presentationml/2006/ole">
            <p:oleObj spid="_x0000_s174155" name="Equação" r:id="rId11" imgW="1485720" imgH="317160" progId="Equation.3">
              <p:embed/>
            </p:oleObj>
          </a:graphicData>
        </a:graphic>
      </p:graphicFrame>
      <p:graphicFrame>
        <p:nvGraphicFramePr>
          <p:cNvPr id="51" name="Object 15"/>
          <p:cNvGraphicFramePr>
            <a:graphicFrameLocks noChangeAspect="1"/>
          </p:cNvGraphicFramePr>
          <p:nvPr/>
        </p:nvGraphicFramePr>
        <p:xfrm>
          <a:off x="6521450" y="5975350"/>
          <a:ext cx="2111375" cy="303213"/>
        </p:xfrm>
        <a:graphic>
          <a:graphicData uri="http://schemas.openxmlformats.org/presentationml/2006/ole">
            <p:oleObj spid="_x0000_s174156" name="Equação" r:id="rId12" imgW="1117440" imgH="215640" progId="Equation.3">
              <p:embed/>
            </p:oleObj>
          </a:graphicData>
        </a:graphic>
      </p:graphicFrame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4010026" y="6067425"/>
            <a:ext cx="2466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400" dirty="0" smtClean="0">
                <a:solidFill>
                  <a:srgbClr val="FF0000"/>
                </a:solidFill>
                <a:latin typeface="Arial" charset="0"/>
              </a:rPr>
              <a:t>Quase 100 vezes menor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0BD96D-175A-4DF2-B8DB-E1FDFF889830}" type="slidenum">
              <a:rPr lang="en-US"/>
              <a:pPr/>
              <a:t>12</a:t>
            </a:fld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4676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Restrições de Largura de Banda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Se a largura de banda é limitada os pulsos rectangulares são distorcidos e originam ISI (</a:t>
            </a:r>
            <a:r>
              <a:rPr lang="pt-PT" sz="2000" dirty="0" err="1" smtClean="0">
                <a:solidFill>
                  <a:srgbClr val="00CCFF"/>
                </a:solidFill>
              </a:rPr>
              <a:t>Inter-Symbol</a:t>
            </a:r>
            <a:r>
              <a:rPr lang="pt-PT" sz="2000" dirty="0" smtClean="0">
                <a:solidFill>
                  <a:srgbClr val="00CCFF"/>
                </a:solidFill>
              </a:rPr>
              <a:t> </a:t>
            </a:r>
            <a:r>
              <a:rPr lang="pt-PT" sz="2000" dirty="0" err="1" smtClean="0">
                <a:solidFill>
                  <a:srgbClr val="00CCFF"/>
                </a:solidFill>
              </a:rPr>
              <a:t>Interference</a:t>
            </a:r>
            <a:r>
              <a:rPr lang="pt-PT" sz="2000" dirty="0" smtClean="0">
                <a:solidFill>
                  <a:srgbClr val="00CCFF"/>
                </a:solidFill>
              </a:rPr>
              <a:t>) . 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É necessário alterar a morfologia do pulso de modo a que </a:t>
            </a:r>
          </a:p>
          <a:p>
            <a:pPr lvl="2">
              <a:buFontTx/>
              <a:buNone/>
            </a:pPr>
            <a:endParaRPr lang="pt-PT" sz="2000" dirty="0" smtClean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Sabendo que: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	</a:t>
            </a:r>
            <a:r>
              <a:rPr lang="pt-PT" sz="1600" dirty="0" smtClean="0"/>
              <a:t>Para um canal </a:t>
            </a:r>
            <a:r>
              <a:rPr lang="pt-PT" sz="1600" dirty="0" err="1" smtClean="0"/>
              <a:t>passa-baixo</a:t>
            </a:r>
            <a:r>
              <a:rPr lang="pt-PT" sz="1600" dirty="0" smtClean="0"/>
              <a:t> ideal de largura B é possível transmitir símbolos independentes a r&lt;2B sem ocorrência de ISI. Não é possível transmitir símbolos independentes a r&gt;2B.</a:t>
            </a:r>
            <a:endParaRPr lang="pt-PT" sz="1600" dirty="0"/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r>
              <a:rPr lang="pt-PT" sz="2000" dirty="0" smtClean="0">
                <a:solidFill>
                  <a:srgbClr val="00CCFF"/>
                </a:solidFill>
              </a:rPr>
              <a:t>Um pequeno erro temporal </a:t>
            </a:r>
            <a:r>
              <a:rPr lang="el-GR" sz="2000" dirty="0" smtClean="0">
                <a:solidFill>
                  <a:srgbClr val="00CCFF"/>
                </a:solidFill>
              </a:rPr>
              <a:t>ε</a:t>
            </a:r>
            <a:r>
              <a:rPr lang="pt-PT" sz="2000" dirty="0" smtClean="0">
                <a:solidFill>
                  <a:srgbClr val="00CCFF"/>
                </a:solidFill>
              </a:rPr>
              <a:t> resulta na amostra</a:t>
            </a:r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3636963" y="2432050"/>
          <a:ext cx="2687637" cy="352425"/>
        </p:xfrm>
        <a:graphic>
          <a:graphicData uri="http://schemas.openxmlformats.org/presentationml/2006/ole">
            <p:oleObj spid="_x0000_s182288" name="Equação" r:id="rId3" imgW="1422360" imgH="2030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84375" y="4233863"/>
          <a:ext cx="1800225" cy="330200"/>
        </p:xfrm>
        <a:graphic>
          <a:graphicData uri="http://schemas.openxmlformats.org/presentationml/2006/ole">
            <p:oleObj spid="_x0000_s182289" name="Equação" r:id="rId4" imgW="952200" imgH="19044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618163" y="4003675"/>
          <a:ext cx="2352675" cy="660400"/>
        </p:xfrm>
        <a:graphic>
          <a:graphicData uri="http://schemas.openxmlformats.org/presentationml/2006/ole">
            <p:oleObj spid="_x0000_s182290" name="Equação" r:id="rId5" imgW="1244520" imgH="380880" progId="Equation.3">
              <p:embed/>
            </p:oleObj>
          </a:graphicData>
        </a:graphic>
      </p:graphicFrame>
      <p:sp>
        <p:nvSpPr>
          <p:cNvPr id="19" name="Left-Right Arrow 18"/>
          <p:cNvSpPr/>
          <p:nvPr/>
        </p:nvSpPr>
        <p:spPr bwMode="auto">
          <a:xfrm>
            <a:off x="4162425" y="4276725"/>
            <a:ext cx="1209675" cy="209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970088" y="5310188"/>
          <a:ext cx="4248150" cy="769937"/>
        </p:xfrm>
        <a:graphic>
          <a:graphicData uri="http://schemas.openxmlformats.org/presentationml/2006/ole">
            <p:oleObj spid="_x0000_s182291" name="Equação" r:id="rId6" imgW="22478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86479-4005-46C0-B1AE-5AF39C292DA9}" type="slidenum">
              <a:rPr lang="en-US"/>
              <a:pPr/>
              <a:t>13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57200" y="847725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Restrições de Largura de Banda (</a:t>
            </a:r>
            <a:r>
              <a:rPr kumimoji="0" lang="pt-PT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</a:t>
            </a: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Supondo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No domínio temporal: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Logo a máxima velocidade de transmissão pode ser obtida com pulsos do tipo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sinc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0162" name="Object 16"/>
          <p:cNvGraphicFramePr>
            <a:graphicFrameLocks noChangeAspect="1"/>
          </p:cNvGraphicFramePr>
          <p:nvPr/>
        </p:nvGraphicFramePr>
        <p:xfrm>
          <a:off x="2894013" y="1327150"/>
          <a:ext cx="2497137" cy="638175"/>
        </p:xfrm>
        <a:graphic>
          <a:graphicData uri="http://schemas.openxmlformats.org/presentationml/2006/ole">
            <p:oleObj spid="_x0000_s220162" name="Equação" r:id="rId3" imgW="1320480" imgH="368280" progId="Equation.3">
              <p:embed/>
            </p:oleObj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1733550" y="2225675"/>
          <a:ext cx="6181725" cy="1755775"/>
        </p:xfrm>
        <a:graphic>
          <a:graphicData uri="http://schemas.openxmlformats.org/presentationml/2006/ole">
            <p:oleObj spid="_x0000_s220163" name="Equação" r:id="rId4" imgW="3695400" imgH="1168200" progId="Equation.3">
              <p:embed/>
            </p:oleObj>
          </a:graphicData>
        </a:graphic>
      </p:graphicFrame>
      <p:graphicFrame>
        <p:nvGraphicFramePr>
          <p:cNvPr id="220164" name="Object 16"/>
          <p:cNvGraphicFramePr>
            <a:graphicFrameLocks noChangeAspect="1"/>
          </p:cNvGraphicFramePr>
          <p:nvPr/>
        </p:nvGraphicFramePr>
        <p:xfrm>
          <a:off x="1803400" y="4500563"/>
          <a:ext cx="1800225" cy="330200"/>
        </p:xfrm>
        <a:graphic>
          <a:graphicData uri="http://schemas.openxmlformats.org/presentationml/2006/ole">
            <p:oleObj spid="_x0000_s220164" name="Equação" r:id="rId5" imgW="9522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C5DA3-429F-40C1-8DBB-E78CC9ADD6AF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52425" y="876300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Forma do pulso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Suponhamos</a:t>
            </a:r>
            <a:r>
              <a:rPr kumimoji="0" lang="pt-PT" sz="2000" b="0" i="0" u="none" strike="noStrike" kern="0" cap="none" spc="0" normalizeH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 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2209" name="Object 16"/>
          <p:cNvGraphicFramePr>
            <a:graphicFrameLocks noChangeAspect="1"/>
          </p:cNvGraphicFramePr>
          <p:nvPr/>
        </p:nvGraphicFramePr>
        <p:xfrm>
          <a:off x="2979738" y="1193800"/>
          <a:ext cx="1944687" cy="638175"/>
        </p:xfrm>
        <a:graphic>
          <a:graphicData uri="http://schemas.openxmlformats.org/presentationml/2006/ole">
            <p:oleObj spid="_x0000_s222209" name="Equação" r:id="rId3" imgW="1028520" imgH="36828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5981700" y="1714501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886575" y="1400175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562724" y="173355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8277224" y="1743077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2"/>
          <p:cNvSpPr/>
          <p:nvPr/>
        </p:nvSpPr>
        <p:spPr bwMode="auto">
          <a:xfrm>
            <a:off x="6448425" y="1177925"/>
            <a:ext cx="2011363" cy="633413"/>
          </a:xfrm>
          <a:custGeom>
            <a:avLst/>
            <a:gdLst>
              <a:gd name="connsiteX0" fmla="*/ 0 w 2011363"/>
              <a:gd name="connsiteY0" fmla="*/ 555625 h 633413"/>
              <a:gd name="connsiteX1" fmla="*/ 209550 w 2011363"/>
              <a:gd name="connsiteY1" fmla="*/ 565150 h 633413"/>
              <a:gd name="connsiteX2" fmla="*/ 200025 w 2011363"/>
              <a:gd name="connsiteY2" fmla="*/ 565150 h 633413"/>
              <a:gd name="connsiteX3" fmla="*/ 990600 w 2011363"/>
              <a:gd name="connsiteY3" fmla="*/ 3175 h 633413"/>
              <a:gd name="connsiteX4" fmla="*/ 1866900 w 2011363"/>
              <a:gd name="connsiteY4" fmla="*/ 546100 h 633413"/>
              <a:gd name="connsiteX5" fmla="*/ 1857375 w 2011363"/>
              <a:gd name="connsiteY5" fmla="*/ 527050 h 633413"/>
              <a:gd name="connsiteX6" fmla="*/ 1857375 w 2011363"/>
              <a:gd name="connsiteY6" fmla="*/ 527050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1363" h="633413">
                <a:moveTo>
                  <a:pt x="0" y="555625"/>
                </a:moveTo>
                <a:lnTo>
                  <a:pt x="209550" y="565150"/>
                </a:lnTo>
                <a:cubicBezTo>
                  <a:pt x="242887" y="566737"/>
                  <a:pt x="200025" y="565150"/>
                  <a:pt x="200025" y="565150"/>
                </a:cubicBezTo>
                <a:cubicBezTo>
                  <a:pt x="330200" y="471487"/>
                  <a:pt x="712788" y="6350"/>
                  <a:pt x="990600" y="3175"/>
                </a:cubicBezTo>
                <a:cubicBezTo>
                  <a:pt x="1268413" y="0"/>
                  <a:pt x="1722437" y="458787"/>
                  <a:pt x="1866900" y="546100"/>
                </a:cubicBezTo>
                <a:cubicBezTo>
                  <a:pt x="2011363" y="633413"/>
                  <a:pt x="1857375" y="527050"/>
                  <a:pt x="1857375" y="527050"/>
                </a:cubicBezTo>
                <a:lnTo>
                  <a:pt x="1857375" y="5270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23" idx="4"/>
          </p:cNvCxnSpPr>
          <p:nvPr/>
        </p:nvCxnSpPr>
        <p:spPr bwMode="auto">
          <a:xfrm>
            <a:off x="8315325" y="1724025"/>
            <a:ext cx="266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39025" y="847725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v(t)</a:t>
            </a:r>
            <a:endParaRPr lang="en-US" sz="20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6448426" y="1781175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-β</a:t>
            </a:r>
            <a:endParaRPr lang="en-US" sz="20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91501" y="17907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β</a:t>
            </a:r>
            <a:endParaRPr lang="en-US" sz="20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8934450" y="17145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1343025" y="2032000"/>
          <a:ext cx="2665413" cy="638175"/>
        </p:xfrm>
        <a:graphic>
          <a:graphicData uri="http://schemas.openxmlformats.org/presentationml/2006/ole">
            <p:oleObj spid="_x0000_s222210" name="Equação" r:id="rId4" imgW="1409400" imgH="3682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flipV="1">
            <a:off x="5981700" y="2962276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877050" y="2571750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6553199" y="300990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>
            <a:off x="8220074" y="299085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724900" y="2924175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sp>
        <p:nvSpPr>
          <p:cNvPr id="38" name="Freeform 37"/>
          <p:cNvSpPr/>
          <p:nvPr/>
        </p:nvSpPr>
        <p:spPr bwMode="auto">
          <a:xfrm>
            <a:off x="6638925" y="2449513"/>
            <a:ext cx="1666875" cy="1122362"/>
          </a:xfrm>
          <a:custGeom>
            <a:avLst/>
            <a:gdLst>
              <a:gd name="connsiteX0" fmla="*/ 0 w 1666875"/>
              <a:gd name="connsiteY0" fmla="*/ 26987 h 1122362"/>
              <a:gd name="connsiteX1" fmla="*/ 438150 w 1666875"/>
              <a:gd name="connsiteY1" fmla="*/ 150812 h 1122362"/>
              <a:gd name="connsiteX2" fmla="*/ 1104900 w 1666875"/>
              <a:gd name="connsiteY2" fmla="*/ 931862 h 1122362"/>
              <a:gd name="connsiteX3" fmla="*/ 1666875 w 1666875"/>
              <a:gd name="connsiteY3" fmla="*/ 1122362 h 11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122362">
                <a:moveTo>
                  <a:pt x="0" y="26987"/>
                </a:moveTo>
                <a:cubicBezTo>
                  <a:pt x="127000" y="13493"/>
                  <a:pt x="254000" y="0"/>
                  <a:pt x="438150" y="150812"/>
                </a:cubicBezTo>
                <a:cubicBezTo>
                  <a:pt x="622300" y="301625"/>
                  <a:pt x="900113" y="769937"/>
                  <a:pt x="1104900" y="931862"/>
                </a:cubicBezTo>
                <a:cubicBezTo>
                  <a:pt x="1309687" y="1093787"/>
                  <a:pt x="1488281" y="1108074"/>
                  <a:pt x="1666875" y="112236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38" idx="0"/>
          </p:cNvCxnSpPr>
          <p:nvPr/>
        </p:nvCxnSpPr>
        <p:spPr bwMode="auto">
          <a:xfrm>
            <a:off x="6638925" y="2476500"/>
            <a:ext cx="0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3"/>
          </p:cNvCxnSpPr>
          <p:nvPr/>
        </p:nvCxnSpPr>
        <p:spPr bwMode="auto">
          <a:xfrm flipV="1">
            <a:off x="8305800" y="2962275"/>
            <a:ext cx="9525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9800" y="2209800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π/2</a:t>
            </a:r>
            <a:r>
              <a:rPr lang="el-GR" sz="2000" b="0" dirty="0" smtClean="0"/>
              <a:t>β</a:t>
            </a:r>
            <a:endParaRPr lang="en-US" sz="20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8277225" y="3362325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-π/2</a:t>
            </a:r>
            <a:r>
              <a:rPr lang="el-GR" sz="2000" b="0" dirty="0" smtClean="0"/>
              <a:t>β</a:t>
            </a:r>
            <a:endParaRPr lang="en-US" sz="2000" b="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981700" y="4800601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6848475" y="4410075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6496049" y="483870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8124824" y="4829177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8934450" y="48006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sp>
        <p:nvSpPr>
          <p:cNvPr id="51" name="Freeform 50"/>
          <p:cNvSpPr/>
          <p:nvPr/>
        </p:nvSpPr>
        <p:spPr bwMode="auto">
          <a:xfrm>
            <a:off x="6581775" y="4819650"/>
            <a:ext cx="1619250" cy="587375"/>
          </a:xfrm>
          <a:custGeom>
            <a:avLst/>
            <a:gdLst>
              <a:gd name="connsiteX0" fmla="*/ 0 w 1619250"/>
              <a:gd name="connsiteY0" fmla="*/ 38100 h 625475"/>
              <a:gd name="connsiteX1" fmla="*/ 847725 w 1619250"/>
              <a:gd name="connsiteY1" fmla="*/ 619125 h 625475"/>
              <a:gd name="connsiteX2" fmla="*/ 1619250 w 1619250"/>
              <a:gd name="connsiteY2" fmla="*/ 0 h 625475"/>
              <a:gd name="connsiteX3" fmla="*/ 1619250 w 1619250"/>
              <a:gd name="connsiteY3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625475">
                <a:moveTo>
                  <a:pt x="0" y="38100"/>
                </a:moveTo>
                <a:cubicBezTo>
                  <a:pt x="288925" y="331787"/>
                  <a:pt x="577850" y="625475"/>
                  <a:pt x="847725" y="619125"/>
                </a:cubicBezTo>
                <a:cubicBezTo>
                  <a:pt x="1117600" y="612775"/>
                  <a:pt x="1619250" y="0"/>
                  <a:pt x="1619250" y="0"/>
                </a:cubicBezTo>
                <a:lnTo>
                  <a:pt x="161925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6357939" y="4624388"/>
            <a:ext cx="4667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rot="5400000" flipH="1" flipV="1">
            <a:off x="7958141" y="4595815"/>
            <a:ext cx="4667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1943100" y="2790825"/>
            <a:ext cx="1381125" cy="590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/>
        </p:nvGraphicFramePr>
        <p:xfrm>
          <a:off x="266700" y="2713038"/>
          <a:ext cx="5499100" cy="704850"/>
        </p:xfrm>
        <a:graphic>
          <a:graphicData uri="http://schemas.openxmlformats.org/presentationml/2006/ole">
            <p:oleObj spid="_x0000_s222212" name="Equação" r:id="rId5" imgW="2908080" imgH="406080" progId="Equation.3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257425" y="3390900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v(t)</a:t>
            </a:r>
            <a:endParaRPr lang="en-US" sz="1600" b="0" dirty="0"/>
          </a:p>
        </p:txBody>
      </p:sp>
      <p:sp>
        <p:nvSpPr>
          <p:cNvPr id="61" name="Down Arrow 60"/>
          <p:cNvSpPr/>
          <p:nvPr/>
        </p:nvSpPr>
        <p:spPr bwMode="auto">
          <a:xfrm>
            <a:off x="2000250" y="3733800"/>
            <a:ext cx="14097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76625" y="3790950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T. F.</a:t>
            </a:r>
            <a:endParaRPr lang="en-US" sz="1600" b="0" dirty="0"/>
          </a:p>
        </p:txBody>
      </p:sp>
      <p:graphicFrame>
        <p:nvGraphicFramePr>
          <p:cNvPr id="63" name="Object 16"/>
          <p:cNvGraphicFramePr>
            <a:graphicFrameLocks noChangeAspect="1"/>
          </p:cNvGraphicFramePr>
          <p:nvPr/>
        </p:nvGraphicFramePr>
        <p:xfrm>
          <a:off x="574675" y="4418013"/>
          <a:ext cx="4633913" cy="704850"/>
        </p:xfrm>
        <a:graphic>
          <a:graphicData uri="http://schemas.openxmlformats.org/presentationml/2006/ole">
            <p:oleObj spid="_x0000_s222213" name="Equação" r:id="rId6" imgW="2450880" imgH="406080" progId="Equation.3">
              <p:embed/>
            </p:oleObj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/>
        </p:nvGraphicFramePr>
        <p:xfrm>
          <a:off x="1668463" y="5499100"/>
          <a:ext cx="1968500" cy="617538"/>
        </p:xfrm>
        <a:graphic>
          <a:graphicData uri="http://schemas.openxmlformats.org/presentationml/2006/ole">
            <p:oleObj spid="_x0000_s222214" name="Equação" r:id="rId7" imgW="10411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9873B-3EDE-4EF6-A2E2-116D64BB9D1F}" type="slidenum">
              <a:rPr lang="en-US"/>
              <a:pPr/>
              <a:t>15</a:t>
            </a:fld>
            <a:endParaRPr lang="en-US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52425" y="876300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Forma do pulso (</a:t>
            </a:r>
            <a:r>
              <a:rPr lang="pt-PT" kern="0" dirty="0" err="1" smtClean="0">
                <a:solidFill>
                  <a:srgbClr val="FF0000"/>
                </a:solidFill>
                <a:latin typeface="+mn-lt"/>
              </a:rPr>
              <a:t>cont</a:t>
            </a: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.)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Pela propriedade da dualidade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Logo 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Então</a:t>
            </a: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1186" name="Object 16"/>
          <p:cNvGraphicFramePr>
            <a:graphicFrameLocks noChangeAspect="1"/>
          </p:cNvGraphicFramePr>
          <p:nvPr/>
        </p:nvGraphicFramePr>
        <p:xfrm>
          <a:off x="1141413" y="1441450"/>
          <a:ext cx="1944687" cy="638175"/>
        </p:xfrm>
        <a:graphic>
          <a:graphicData uri="http://schemas.openxmlformats.org/presentationml/2006/ole">
            <p:oleObj spid="_x0000_s221186" name="Equação" r:id="rId3" imgW="1028520" imgH="368280" progId="Equation.3">
              <p:embed/>
            </p:oleObj>
          </a:graphicData>
        </a:graphic>
      </p:graphicFrame>
      <p:graphicFrame>
        <p:nvGraphicFramePr>
          <p:cNvPr id="221187" name="Object 16"/>
          <p:cNvGraphicFramePr>
            <a:graphicFrameLocks noChangeAspect="1"/>
          </p:cNvGraphicFramePr>
          <p:nvPr/>
        </p:nvGraphicFramePr>
        <p:xfrm>
          <a:off x="4792663" y="1536700"/>
          <a:ext cx="1968500" cy="617538"/>
        </p:xfrm>
        <a:graphic>
          <a:graphicData uri="http://schemas.openxmlformats.org/presentationml/2006/ole">
            <p:oleObj spid="_x0000_s221187" name="Equação" r:id="rId4" imgW="1041120" imgH="355320" progId="Equation.3">
              <p:embed/>
            </p:oleObj>
          </a:graphicData>
        </a:graphic>
      </p:graphicFrame>
      <p:sp>
        <p:nvSpPr>
          <p:cNvPr id="22" name="Left-Right Arrow 21"/>
          <p:cNvSpPr/>
          <p:nvPr/>
        </p:nvSpPr>
        <p:spPr bwMode="auto">
          <a:xfrm>
            <a:off x="3238500" y="1685925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1395413" y="2946400"/>
          <a:ext cx="1847850" cy="617538"/>
        </p:xfrm>
        <a:graphic>
          <a:graphicData uri="http://schemas.openxmlformats.org/presentationml/2006/ole">
            <p:oleObj spid="_x0000_s221188" name="Equação" r:id="rId5" imgW="977760" imgH="355320" progId="Equation.3">
              <p:embed/>
            </p:oleObj>
          </a:graphicData>
        </a:graphic>
      </p:graphicFrame>
      <p:sp>
        <p:nvSpPr>
          <p:cNvPr id="24" name="Left-Right Arrow 23"/>
          <p:cNvSpPr/>
          <p:nvPr/>
        </p:nvSpPr>
        <p:spPr bwMode="auto">
          <a:xfrm>
            <a:off x="3038475" y="4352925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5162550" y="2955925"/>
          <a:ext cx="2017713" cy="638175"/>
        </p:xfrm>
        <a:graphic>
          <a:graphicData uri="http://schemas.openxmlformats.org/presentationml/2006/ole">
            <p:oleObj spid="_x0000_s221189" name="Equação" r:id="rId6" imgW="1066680" imgH="368280" progId="Equation.3">
              <p:embed/>
            </p:oleObj>
          </a:graphicData>
        </a:graphic>
      </p:graphicFrame>
      <p:graphicFrame>
        <p:nvGraphicFramePr>
          <p:cNvPr id="221190" name="Object 16"/>
          <p:cNvGraphicFramePr>
            <a:graphicFrameLocks noChangeAspect="1"/>
          </p:cNvGraphicFramePr>
          <p:nvPr/>
        </p:nvGraphicFramePr>
        <p:xfrm>
          <a:off x="4694238" y="4117975"/>
          <a:ext cx="2497137" cy="638175"/>
        </p:xfrm>
        <a:graphic>
          <a:graphicData uri="http://schemas.openxmlformats.org/presentationml/2006/ole">
            <p:oleObj spid="_x0000_s221190" name="Equação" r:id="rId7" imgW="1320480" imgH="368280" progId="Equation.3">
              <p:embed/>
            </p:oleObj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1071563" y="4184650"/>
          <a:ext cx="1655762" cy="617538"/>
        </p:xfrm>
        <a:graphic>
          <a:graphicData uri="http://schemas.openxmlformats.org/presentationml/2006/ole">
            <p:oleObj spid="_x0000_s221191" name="Equação" r:id="rId8" imgW="876240" imgH="355320" progId="Equation.3">
              <p:embed/>
            </p:oleObj>
          </a:graphicData>
        </a:graphic>
      </p:graphicFrame>
      <p:graphicFrame>
        <p:nvGraphicFramePr>
          <p:cNvPr id="221192" name="Object 16"/>
          <p:cNvGraphicFramePr>
            <a:graphicFrameLocks noChangeAspect="1"/>
          </p:cNvGraphicFramePr>
          <p:nvPr/>
        </p:nvGraphicFramePr>
        <p:xfrm>
          <a:off x="2249488" y="5357813"/>
          <a:ext cx="3576637" cy="615950"/>
        </p:xfrm>
        <a:graphic>
          <a:graphicData uri="http://schemas.openxmlformats.org/presentationml/2006/ole">
            <p:oleObj spid="_x0000_s221192" name="Equação" r:id="rId9" imgW="1892160" imgH="355320" progId="Equation.3">
              <p:embed/>
            </p:oleObj>
          </a:graphicData>
        </a:graphic>
      </p:graphicFrame>
      <p:sp>
        <p:nvSpPr>
          <p:cNvPr id="29" name="Left-Right Arrow 28"/>
          <p:cNvSpPr/>
          <p:nvPr/>
        </p:nvSpPr>
        <p:spPr bwMode="auto">
          <a:xfrm>
            <a:off x="3486150" y="3124200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7D39E-53A0-4877-BE7D-548AC69C3CC0}" type="slidenum">
              <a:rPr lang="en-US"/>
              <a:pPr/>
              <a:t>16</a:t>
            </a:fld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b="13312"/>
          <a:stretch>
            <a:fillRect/>
          </a:stretch>
        </p:blipFill>
        <p:spPr bwMode="auto">
          <a:xfrm>
            <a:off x="276225" y="866775"/>
            <a:ext cx="5514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5991225" y="1285875"/>
          <a:ext cx="3152775" cy="600075"/>
        </p:xfrm>
        <a:graphic>
          <a:graphicData uri="http://schemas.openxmlformats.org/presentationml/2006/ole">
            <p:oleObj spid="_x0000_s190478" name="Equation" r:id="rId4" imgW="3441600" imgH="660240" progId="">
              <p:embed/>
            </p:oleObj>
          </a:graphicData>
        </a:graphic>
      </p:graphicFrame>
      <p:sp>
        <p:nvSpPr>
          <p:cNvPr id="1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2924176"/>
            <a:ext cx="9144000" cy="230505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pt-PT" sz="2800" dirty="0"/>
              <a:t>		</a:t>
            </a:r>
            <a:r>
              <a:rPr lang="pt-PT" sz="1800" dirty="0" smtClean="0">
                <a:solidFill>
                  <a:srgbClr val="00CCFF"/>
                </a:solidFill>
              </a:rPr>
              <a:t>Exemplo: Se </a:t>
            </a:r>
            <a:r>
              <a:rPr lang="el-GR" sz="1800" dirty="0" smtClean="0">
                <a:solidFill>
                  <a:srgbClr val="00CCFF"/>
                </a:solidFill>
              </a:rPr>
              <a:t>β</a:t>
            </a:r>
            <a:r>
              <a:rPr lang="pt-PT" sz="1800" dirty="0" err="1" smtClean="0">
                <a:solidFill>
                  <a:srgbClr val="00CCFF"/>
                </a:solidFill>
              </a:rPr>
              <a:t>=r</a:t>
            </a:r>
            <a:r>
              <a:rPr lang="pt-PT" sz="1800" dirty="0" smtClean="0">
                <a:solidFill>
                  <a:srgbClr val="00CCFF"/>
                </a:solidFill>
              </a:rPr>
              <a:t>/2 as passagens por zero estão espaçadas de D, o que permite uma fácil recuperação do relógio.</a:t>
            </a: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r>
              <a:rPr lang="pt-PT" sz="2400" dirty="0" smtClean="0">
                <a:solidFill>
                  <a:srgbClr val="00CCFF"/>
                </a:solidFill>
              </a:rPr>
              <a:t>		</a:t>
            </a:r>
            <a:r>
              <a:rPr lang="pt-PT" sz="1800" dirty="0" smtClean="0">
                <a:solidFill>
                  <a:srgbClr val="00CCFF"/>
                </a:solidFill>
              </a:rPr>
              <a:t>A transmissão unipolar tem 3 </a:t>
            </a:r>
            <a:r>
              <a:rPr lang="pt-PT" sz="1800" dirty="0" err="1" smtClean="0">
                <a:solidFill>
                  <a:srgbClr val="00CCFF"/>
                </a:solidFill>
              </a:rPr>
              <a:t>dB</a:t>
            </a:r>
            <a:r>
              <a:rPr lang="pt-PT" sz="1800" dirty="0" smtClean="0">
                <a:solidFill>
                  <a:srgbClr val="00CCFF"/>
                </a:solidFill>
              </a:rPr>
              <a:t> de penalização relativamente à transmissão bipolar:</a:t>
            </a:r>
            <a:endParaRPr lang="pt-PT" sz="2400" dirty="0"/>
          </a:p>
          <a:p>
            <a:pPr lvl="1"/>
            <a:endParaRPr lang="pt-PT" sz="2000" dirty="0"/>
          </a:p>
        </p:txBody>
      </p:sp>
      <p:pic>
        <p:nvPicPr>
          <p:cNvPr id="17" name="Picture 4" descr="C:\User\Tko\kurssit\S-72.244 Modulation and coding methods\lectures\Lecture 7\7 scanned images\1132.g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" y="3609975"/>
            <a:ext cx="4038600" cy="1376363"/>
          </a:xfrm>
          <a:prstGeom prst="rect">
            <a:avLst/>
          </a:prstGeom>
          <a:noFill/>
        </p:spPr>
      </p:pic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4946650" y="4171950"/>
          <a:ext cx="3098800" cy="303213"/>
        </p:xfrm>
        <a:graphic>
          <a:graphicData uri="http://schemas.openxmlformats.org/presentationml/2006/ole">
            <p:oleObj spid="_x0000_s190479" name="Equation" r:id="rId6" imgW="3098520" imgH="304560" progId="">
              <p:embed/>
            </p:oleObj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2606675" y="5495925"/>
          <a:ext cx="3403600" cy="952500"/>
        </p:xfrm>
        <a:graphic>
          <a:graphicData uri="http://schemas.openxmlformats.org/presentationml/2006/ole">
            <p:oleObj spid="_x0000_s190480" name="Equation" r:id="rId7" imgW="3403440" imgH="952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C52FD-6C86-4B6B-B30E-91CA689D559C}" type="slidenum">
              <a:rPr lang="en-US"/>
              <a:pPr/>
              <a:t>17</a:t>
            </a:fld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67" y="904875"/>
            <a:ext cx="7251700" cy="520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4D2B9-7C94-4DD6-ADEE-AA490FF060F9}" type="slidenum">
              <a:rPr lang="en-US"/>
              <a:pPr/>
              <a:t>18</a:t>
            </a:fld>
            <a:endParaRPr lang="en-US"/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5278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Problemas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1- Considere a definição de P(f) na transparência 13 com </a:t>
            </a:r>
            <a:r>
              <a:rPr lang="el-GR" sz="2000" dirty="0" smtClean="0">
                <a:solidFill>
                  <a:srgbClr val="00CCFF"/>
                </a:solidFill>
              </a:rPr>
              <a:t>β</a:t>
            </a:r>
            <a:r>
              <a:rPr lang="pt-PT" sz="2000" dirty="0" err="1" smtClean="0">
                <a:solidFill>
                  <a:srgbClr val="00CCFF"/>
                </a:solidFill>
              </a:rPr>
              <a:t>=r</a:t>
            </a:r>
            <a:r>
              <a:rPr lang="pt-PT" sz="2000" dirty="0" smtClean="0">
                <a:solidFill>
                  <a:srgbClr val="00CCFF"/>
                </a:solidFill>
              </a:rPr>
              <a:t>/2 que implica </a:t>
            </a:r>
          </a:p>
          <a:p>
            <a:pPr lvl="2">
              <a:buFontTx/>
              <a:buNone/>
            </a:pPr>
            <a:endParaRPr lang="pt-PT" sz="2000" dirty="0" smtClean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Determine p(t).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2- Represente P(f) e calcule p(t) para 		  . Compare este resultado com o resultado da alínea anterior.	</a:t>
            </a:r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676525" y="1657351"/>
          <a:ext cx="3152775" cy="533400"/>
        </p:xfrm>
        <a:graphic>
          <a:graphicData uri="http://schemas.openxmlformats.org/presentationml/2006/ole">
            <p:oleObj spid="_x0000_s194573" name="Equation" r:id="rId3" imgW="3441600" imgH="660240" progId="">
              <p:embed/>
            </p:oleObj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5349875" y="2614613"/>
          <a:ext cx="1681163" cy="615950"/>
        </p:xfrm>
        <a:graphic>
          <a:graphicData uri="http://schemas.openxmlformats.org/presentationml/2006/ole">
            <p:oleObj spid="_x0000_s194574" name="Equação" r:id="rId4" imgW="88884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	 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</a:t>
            </a:r>
            <a:r>
              <a:rPr lang="pt-PT" dirty="0" smtClean="0"/>
              <a:t>)\</a:t>
            </a:r>
            <a:endParaRPr lang="pt-PT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037F2-131B-4146-8B9E-F0C22537F69A}" type="slidenum">
              <a:rPr lang="en-US"/>
              <a:pPr/>
              <a:t>2</a:t>
            </a:fld>
            <a:endParaRPr lang="en-US"/>
          </a:p>
        </p:txBody>
      </p:sp>
      <p:pic>
        <p:nvPicPr>
          <p:cNvPr id="23" name="Picture 6" descr="E:\Powerpoint_Jpegs\car11278_1201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285875"/>
            <a:ext cx="4552950" cy="3276600"/>
          </a:xfrm>
          <a:prstGeom prst="rect">
            <a:avLst/>
          </a:prstGeom>
          <a:noFill/>
        </p:spPr>
      </p:pic>
      <p:graphicFrame>
        <p:nvGraphicFramePr>
          <p:cNvPr id="204844" name="Object 44"/>
          <p:cNvGraphicFramePr>
            <a:graphicFrameLocks noChangeAspect="1"/>
          </p:cNvGraphicFramePr>
          <p:nvPr/>
        </p:nvGraphicFramePr>
        <p:xfrm>
          <a:off x="5148263" y="3005138"/>
          <a:ext cx="3000375" cy="1433512"/>
        </p:xfrm>
        <a:graphic>
          <a:graphicData uri="http://schemas.openxmlformats.org/presentationml/2006/ole">
            <p:oleObj spid="_x0000_s204844" name="Equação" r:id="rId4" imgW="1333440" imgH="736560" progId="Equation.3">
              <p:embed/>
            </p:oleObj>
          </a:graphicData>
        </a:graphic>
      </p:graphicFrame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142876" y="819149"/>
            <a:ext cx="4933950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Receptor PCM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5105401" y="876299"/>
            <a:ext cx="3905249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Ruído de quantificação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B0F0"/>
                </a:solidFill>
                <a:latin typeface="+mn-lt"/>
              </a:rPr>
              <a:t>Assumindo que o erro de quantificação tem média nula e está uniformemente distribuído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9" name="Object 44"/>
          <p:cNvGraphicFramePr>
            <a:graphicFrameLocks noChangeAspect="1"/>
          </p:cNvGraphicFramePr>
          <p:nvPr/>
        </p:nvGraphicFramePr>
        <p:xfrm>
          <a:off x="5776913" y="2333625"/>
          <a:ext cx="1457325" cy="771525"/>
        </p:xfrm>
        <a:graphic>
          <a:graphicData uri="http://schemas.openxmlformats.org/presentationml/2006/ole">
            <p:oleObj spid="_x0000_s204845" name="Equação" r:id="rId5" imgW="647640" imgH="342720" progId="Equation.3">
              <p:embed/>
            </p:oleObj>
          </a:graphicData>
        </a:graphic>
      </p:graphicFrame>
      <p:graphicFrame>
        <p:nvGraphicFramePr>
          <p:cNvPr id="30" name="Object 44"/>
          <p:cNvGraphicFramePr>
            <a:graphicFrameLocks noChangeAspect="1"/>
          </p:cNvGraphicFramePr>
          <p:nvPr/>
        </p:nvGraphicFramePr>
        <p:xfrm>
          <a:off x="5367338" y="4486275"/>
          <a:ext cx="2314575" cy="885825"/>
        </p:xfrm>
        <a:graphic>
          <a:graphicData uri="http://schemas.openxmlformats.org/presentationml/2006/ole">
            <p:oleObj spid="_x0000_s204846" name="Equação" r:id="rId6" imgW="1028520" imgH="393480" progId="Equation.3">
              <p:embed/>
            </p:oleObj>
          </a:graphicData>
        </a:graphic>
      </p:graphicFrame>
      <p:graphicFrame>
        <p:nvGraphicFramePr>
          <p:cNvPr id="31" name="Object 44"/>
          <p:cNvGraphicFramePr>
            <a:graphicFrameLocks noChangeAspect="1"/>
          </p:cNvGraphicFramePr>
          <p:nvPr/>
        </p:nvGraphicFramePr>
        <p:xfrm>
          <a:off x="4457700" y="5434013"/>
          <a:ext cx="4686300" cy="800100"/>
        </p:xfrm>
        <a:graphic>
          <a:graphicData uri="http://schemas.openxmlformats.org/presentationml/2006/ole">
            <p:oleObj spid="_x0000_s204847" name="Equação" r:id="rId7" imgW="20826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0E5C-2667-4A92-8A6D-461B6563B0FB}" type="slidenum">
              <a:rPr lang="en-US"/>
              <a:pPr/>
              <a:t>3</a:t>
            </a:fld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noProof="0" dirty="0" smtClean="0">
                <a:solidFill>
                  <a:srgbClr val="FF0000"/>
                </a:solidFill>
                <a:latin typeface="+mn-lt"/>
              </a:rPr>
              <a:t>Quantificação </a:t>
            </a:r>
            <a:r>
              <a:rPr lang="pt-PT" kern="0" noProof="0" dirty="0" err="1" smtClean="0">
                <a:solidFill>
                  <a:srgbClr val="FF0000"/>
                </a:solidFill>
                <a:latin typeface="+mn-lt"/>
              </a:rPr>
              <a:t>não-uniforme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Se as ocorrências não têm distribuição uniforme então uma quantificação não uniforme diminui o erro.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O erro de quantificação é agora: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Se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pX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(x)=1/2 e hi=2/q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7" name="Picture 5" descr="mulawAlaw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525" y="1857375"/>
            <a:ext cx="40481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Straight Arrow Connector 65"/>
          <p:cNvCxnSpPr/>
          <p:nvPr/>
        </p:nvCxnSpPr>
        <p:spPr bwMode="auto">
          <a:xfrm>
            <a:off x="704850" y="3219450"/>
            <a:ext cx="356235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16200000" flipV="1">
            <a:off x="1676401" y="2676525"/>
            <a:ext cx="1343025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180976" y="2206625"/>
            <a:ext cx="3952874" cy="1022350"/>
          </a:xfrm>
          <a:custGeom>
            <a:avLst/>
            <a:gdLst>
              <a:gd name="connsiteX0" fmla="*/ 0 w 1885950"/>
              <a:gd name="connsiteY0" fmla="*/ 1022350 h 1022350"/>
              <a:gd name="connsiteX1" fmla="*/ 600075 w 1885950"/>
              <a:gd name="connsiteY1" fmla="*/ 850900 h 1022350"/>
              <a:gd name="connsiteX2" fmla="*/ 1028700 w 1885950"/>
              <a:gd name="connsiteY2" fmla="*/ 22225 h 1022350"/>
              <a:gd name="connsiteX3" fmla="*/ 1466850 w 1885950"/>
              <a:gd name="connsiteY3" fmla="*/ 717550 h 1022350"/>
              <a:gd name="connsiteX4" fmla="*/ 1885950 w 1885950"/>
              <a:gd name="connsiteY4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022350">
                <a:moveTo>
                  <a:pt x="0" y="1022350"/>
                </a:moveTo>
                <a:cubicBezTo>
                  <a:pt x="214312" y="1019968"/>
                  <a:pt x="428625" y="1017587"/>
                  <a:pt x="600075" y="850900"/>
                </a:cubicBezTo>
                <a:cubicBezTo>
                  <a:pt x="771525" y="684213"/>
                  <a:pt x="884238" y="44450"/>
                  <a:pt x="1028700" y="22225"/>
                </a:cubicBezTo>
                <a:cubicBezTo>
                  <a:pt x="1173162" y="0"/>
                  <a:pt x="1323975" y="550863"/>
                  <a:pt x="1466850" y="717550"/>
                </a:cubicBezTo>
                <a:cubicBezTo>
                  <a:pt x="1609725" y="884237"/>
                  <a:pt x="1747837" y="953293"/>
                  <a:pt x="1885950" y="102235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7899" name="Object 44"/>
          <p:cNvGraphicFramePr>
            <a:graphicFrameLocks noChangeAspect="1"/>
          </p:cNvGraphicFramePr>
          <p:nvPr/>
        </p:nvGraphicFramePr>
        <p:xfrm>
          <a:off x="2390775" y="1862138"/>
          <a:ext cx="742950" cy="328612"/>
        </p:xfrm>
        <a:graphic>
          <a:graphicData uri="http://schemas.openxmlformats.org/presentationml/2006/ole">
            <p:oleObj spid="_x0000_s207899" name="Equação" r:id="rId4" imgW="330120" imgH="177480" progId="Equation.3">
              <p:embed/>
            </p:oleObj>
          </a:graphicData>
        </a:graphic>
      </p:graphicFrame>
      <p:graphicFrame>
        <p:nvGraphicFramePr>
          <p:cNvPr id="76" name="Object 44"/>
          <p:cNvGraphicFramePr>
            <a:graphicFrameLocks noChangeAspect="1"/>
          </p:cNvGraphicFramePr>
          <p:nvPr/>
        </p:nvGraphicFramePr>
        <p:xfrm>
          <a:off x="704850" y="3286125"/>
          <a:ext cx="571500" cy="280988"/>
        </p:xfrm>
        <a:graphic>
          <a:graphicData uri="http://schemas.openxmlformats.org/presentationml/2006/ole">
            <p:oleObj spid="_x0000_s207900" name="Equação" r:id="rId5" imgW="253800" imgH="152280" progId="Equation.3">
              <p:embed/>
            </p:oleObj>
          </a:graphicData>
        </a:graphic>
      </p:graphicFrame>
      <p:graphicFrame>
        <p:nvGraphicFramePr>
          <p:cNvPr id="77" name="Object 44"/>
          <p:cNvGraphicFramePr>
            <a:graphicFrameLocks noChangeAspect="1"/>
          </p:cNvGraphicFramePr>
          <p:nvPr/>
        </p:nvGraphicFramePr>
        <p:xfrm>
          <a:off x="1257300" y="4148138"/>
          <a:ext cx="1143000" cy="328612"/>
        </p:xfrm>
        <a:graphic>
          <a:graphicData uri="http://schemas.openxmlformats.org/presentationml/2006/ole">
            <p:oleObj spid="_x0000_s207901" name="Equação" r:id="rId6" imgW="507960" imgH="177480" progId="Equation.3">
              <p:embed/>
            </p:oleObj>
          </a:graphicData>
        </a:graphic>
      </p:graphicFrame>
      <p:graphicFrame>
        <p:nvGraphicFramePr>
          <p:cNvPr id="79" name="Object 44"/>
          <p:cNvGraphicFramePr>
            <a:graphicFrameLocks noChangeAspect="1"/>
          </p:cNvGraphicFramePr>
          <p:nvPr/>
        </p:nvGraphicFramePr>
        <p:xfrm>
          <a:off x="3819525" y="3248025"/>
          <a:ext cx="400050" cy="280988"/>
        </p:xfrm>
        <a:graphic>
          <a:graphicData uri="http://schemas.openxmlformats.org/presentationml/2006/ole">
            <p:oleObj spid="_x0000_s207902" name="Equação" r:id="rId7" imgW="177480" imgH="152280" progId="Equation.3">
              <p:embed/>
            </p:oleObj>
          </a:graphicData>
        </a:graphic>
      </p:graphicFrame>
      <p:cxnSp>
        <p:nvCxnSpPr>
          <p:cNvPr id="81" name="Straight Connector 80"/>
          <p:cNvCxnSpPr/>
          <p:nvPr/>
        </p:nvCxnSpPr>
        <p:spPr bwMode="auto">
          <a:xfrm rot="5400000">
            <a:off x="3971925" y="3190875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5400000">
            <a:off x="781050" y="320040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16200000" flipH="1">
            <a:off x="1985962" y="2738437"/>
            <a:ext cx="952500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rot="16200000" flipH="1">
            <a:off x="1766888" y="2728913"/>
            <a:ext cx="952500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2443163" y="2862262"/>
            <a:ext cx="695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 bwMode="auto">
          <a:xfrm rot="5400000">
            <a:off x="1595438" y="2862263"/>
            <a:ext cx="695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 bwMode="auto">
          <a:xfrm rot="16200000" flipH="1">
            <a:off x="3338512" y="3109912"/>
            <a:ext cx="190500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auto">
          <a:xfrm rot="16200000" flipH="1">
            <a:off x="1395413" y="3119438"/>
            <a:ext cx="190500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>
            <a:off x="2790825" y="3048000"/>
            <a:ext cx="657225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5400000">
            <a:off x="3019425" y="3219450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7" name="Object 44"/>
          <p:cNvGraphicFramePr>
            <a:graphicFrameLocks noChangeAspect="1"/>
          </p:cNvGraphicFramePr>
          <p:nvPr/>
        </p:nvGraphicFramePr>
        <p:xfrm>
          <a:off x="2628900" y="3195638"/>
          <a:ext cx="285750" cy="328612"/>
        </p:xfrm>
        <a:graphic>
          <a:graphicData uri="http://schemas.openxmlformats.org/presentationml/2006/ole">
            <p:oleObj spid="_x0000_s207903" name="Equação" r:id="rId8" imgW="126720" imgH="177480" progId="Equation.3">
              <p:embed/>
            </p:oleObj>
          </a:graphicData>
        </a:graphic>
      </p:graphicFrame>
      <p:graphicFrame>
        <p:nvGraphicFramePr>
          <p:cNvPr id="98" name="Object 44"/>
          <p:cNvGraphicFramePr>
            <a:graphicFrameLocks noChangeAspect="1"/>
          </p:cNvGraphicFramePr>
          <p:nvPr/>
        </p:nvGraphicFramePr>
        <p:xfrm>
          <a:off x="3324225" y="3186113"/>
          <a:ext cx="285750" cy="328612"/>
        </p:xfrm>
        <a:graphic>
          <a:graphicData uri="http://schemas.openxmlformats.org/presentationml/2006/ole">
            <p:oleObj spid="_x0000_s207904" name="Equação" r:id="rId9" imgW="126720" imgH="177480" progId="Equation.3">
              <p:embed/>
            </p:oleObj>
          </a:graphicData>
        </a:graphic>
      </p:graphicFrame>
      <p:graphicFrame>
        <p:nvGraphicFramePr>
          <p:cNvPr id="99" name="Object 44"/>
          <p:cNvGraphicFramePr>
            <a:graphicFrameLocks noChangeAspect="1"/>
          </p:cNvGraphicFramePr>
          <p:nvPr/>
        </p:nvGraphicFramePr>
        <p:xfrm>
          <a:off x="2990850" y="3205163"/>
          <a:ext cx="285750" cy="328612"/>
        </p:xfrm>
        <a:graphic>
          <a:graphicData uri="http://schemas.openxmlformats.org/presentationml/2006/ole">
            <p:oleObj spid="_x0000_s207905" name="Equação" r:id="rId10" imgW="126720" imgH="177480" progId="Equation.3">
              <p:embed/>
            </p:oleObj>
          </a:graphicData>
        </a:graphic>
      </p:graphicFrame>
      <p:graphicFrame>
        <p:nvGraphicFramePr>
          <p:cNvPr id="100" name="Object 44"/>
          <p:cNvGraphicFramePr>
            <a:graphicFrameLocks noChangeAspect="1"/>
          </p:cNvGraphicFramePr>
          <p:nvPr/>
        </p:nvGraphicFramePr>
        <p:xfrm>
          <a:off x="623888" y="4500563"/>
          <a:ext cx="2600325" cy="709612"/>
        </p:xfrm>
        <a:graphic>
          <a:graphicData uri="http://schemas.openxmlformats.org/presentationml/2006/ole">
            <p:oleObj spid="_x0000_s207906" name="Equação" r:id="rId11" imgW="1155600" imgH="507960" progId="Equation.3">
              <p:embed/>
            </p:oleObj>
          </a:graphicData>
        </a:graphic>
      </p:graphicFrame>
      <p:graphicFrame>
        <p:nvGraphicFramePr>
          <p:cNvPr id="101" name="Object 44"/>
          <p:cNvGraphicFramePr>
            <a:graphicFrameLocks noChangeAspect="1"/>
          </p:cNvGraphicFramePr>
          <p:nvPr/>
        </p:nvGraphicFramePr>
        <p:xfrm>
          <a:off x="3829050" y="4330700"/>
          <a:ext cx="1485900" cy="820738"/>
        </p:xfrm>
        <a:graphic>
          <a:graphicData uri="http://schemas.openxmlformats.org/presentationml/2006/ole">
            <p:oleObj spid="_x0000_s207907" name="Equação" r:id="rId12" imgW="660240" imgH="444240" progId="Equation.3">
              <p:embed/>
            </p:oleObj>
          </a:graphicData>
        </a:graphic>
      </p:graphicFrame>
      <p:graphicFrame>
        <p:nvGraphicFramePr>
          <p:cNvPr id="102" name="Object 44"/>
          <p:cNvGraphicFramePr>
            <a:graphicFrameLocks noChangeAspect="1"/>
          </p:cNvGraphicFramePr>
          <p:nvPr/>
        </p:nvGraphicFramePr>
        <p:xfrm>
          <a:off x="257175" y="5157788"/>
          <a:ext cx="4229100" cy="709612"/>
        </p:xfrm>
        <a:graphic>
          <a:graphicData uri="http://schemas.openxmlformats.org/presentationml/2006/ole">
            <p:oleObj spid="_x0000_s207908" name="Equação" r:id="rId13" imgW="1879560" imgH="507960" progId="Equation.3">
              <p:embed/>
            </p:oleObj>
          </a:graphicData>
        </a:graphic>
      </p:graphicFrame>
      <p:graphicFrame>
        <p:nvGraphicFramePr>
          <p:cNvPr id="103" name="Object 44"/>
          <p:cNvGraphicFramePr>
            <a:graphicFrameLocks noChangeAspect="1"/>
          </p:cNvGraphicFramePr>
          <p:nvPr/>
        </p:nvGraphicFramePr>
        <p:xfrm>
          <a:off x="5091113" y="5016500"/>
          <a:ext cx="2257425" cy="820738"/>
        </p:xfrm>
        <a:graphic>
          <a:graphicData uri="http://schemas.openxmlformats.org/presentationml/2006/ole">
            <p:oleObj spid="_x0000_s207909" name="Equação" r:id="rId14" imgW="1002960" imgH="444240" progId="Equation.3">
              <p:embed/>
            </p:oleObj>
          </a:graphicData>
        </a:graphic>
      </p:graphicFrame>
      <p:graphicFrame>
        <p:nvGraphicFramePr>
          <p:cNvPr id="30" name="Object 44"/>
          <p:cNvGraphicFramePr>
            <a:graphicFrameLocks noChangeAspect="1"/>
          </p:cNvGraphicFramePr>
          <p:nvPr/>
        </p:nvGraphicFramePr>
        <p:xfrm>
          <a:off x="3900488" y="5762625"/>
          <a:ext cx="2371725" cy="774700"/>
        </p:xfrm>
        <a:graphic>
          <a:graphicData uri="http://schemas.openxmlformats.org/presentationml/2006/ole">
            <p:oleObj spid="_x0000_s207910" name="Equação" r:id="rId15" imgW="1054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46DA-5BB6-40FF-BDCE-82173A4542F3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09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Compressão do</a:t>
            </a:r>
            <a:r>
              <a:rPr kumimoji="0" lang="pt-PT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pt-PT" sz="2000" kern="0" baseline="0" dirty="0" smtClean="0">
                <a:solidFill>
                  <a:srgbClr val="00B0F0"/>
                </a:solidFill>
                <a:latin typeface="+mn-lt"/>
              </a:rPr>
              <a:t>Se Kz&lt;1</a:t>
            </a:r>
            <a:r>
              <a:rPr lang="pt-PT" sz="2000" kern="0" dirty="0" smtClean="0">
                <a:solidFill>
                  <a:srgbClr val="00B0F0"/>
                </a:solidFill>
                <a:latin typeface="+mn-lt"/>
              </a:rPr>
              <a:t> o </a:t>
            </a:r>
            <a:r>
              <a:rPr lang="pt-PT" sz="2000" kern="0" baseline="0" dirty="0" smtClean="0">
                <a:solidFill>
                  <a:srgbClr val="00B0F0"/>
                </a:solidFill>
                <a:latin typeface="+mn-lt"/>
              </a:rPr>
              <a:t>ruído de quantificação é atenuado pela compressão </a:t>
            </a:r>
            <a:endParaRPr kumimoji="0" lang="pt-PT" sz="2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1362075" y="1876425"/>
            <a:ext cx="2809875" cy="1524000"/>
          </a:xfrm>
          <a:custGeom>
            <a:avLst/>
            <a:gdLst>
              <a:gd name="connsiteX0" fmla="*/ 0 w 1762125"/>
              <a:gd name="connsiteY0" fmla="*/ 1524000 h 1524000"/>
              <a:gd name="connsiteX1" fmla="*/ 152400 w 1762125"/>
              <a:gd name="connsiteY1" fmla="*/ 1209675 h 1524000"/>
              <a:gd name="connsiteX2" fmla="*/ 152400 w 1762125"/>
              <a:gd name="connsiteY2" fmla="*/ 1209675 h 1524000"/>
              <a:gd name="connsiteX3" fmla="*/ 419100 w 1762125"/>
              <a:gd name="connsiteY3" fmla="*/ 609600 h 1524000"/>
              <a:gd name="connsiteX4" fmla="*/ 962025 w 1762125"/>
              <a:gd name="connsiteY4" fmla="*/ 161925 h 1524000"/>
              <a:gd name="connsiteX5" fmla="*/ 1762125 w 1762125"/>
              <a:gd name="connsiteY5" fmla="*/ 0 h 1524000"/>
              <a:gd name="connsiteX6" fmla="*/ 1762125 w 1762125"/>
              <a:gd name="connsiteY6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2125" h="1524000">
                <a:moveTo>
                  <a:pt x="0" y="1524000"/>
                </a:moveTo>
                <a:lnTo>
                  <a:pt x="152400" y="1209675"/>
                </a:lnTo>
                <a:lnTo>
                  <a:pt x="152400" y="1209675"/>
                </a:lnTo>
                <a:cubicBezTo>
                  <a:pt x="196850" y="1109663"/>
                  <a:pt x="284162" y="784225"/>
                  <a:pt x="419100" y="609600"/>
                </a:cubicBezTo>
                <a:cubicBezTo>
                  <a:pt x="554038" y="434975"/>
                  <a:pt x="738188" y="263525"/>
                  <a:pt x="962025" y="161925"/>
                </a:cubicBezTo>
                <a:cubicBezTo>
                  <a:pt x="1185863" y="60325"/>
                  <a:pt x="1762125" y="0"/>
                  <a:pt x="1762125" y="0"/>
                </a:cubicBezTo>
                <a:lnTo>
                  <a:pt x="1762125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28650" y="3181350"/>
            <a:ext cx="48006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600075" y="2581276"/>
            <a:ext cx="1857375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>
            <a:stCxn id="32" idx="5"/>
          </p:cNvCxnSpPr>
          <p:nvPr/>
        </p:nvCxnSpPr>
        <p:spPr bwMode="auto">
          <a:xfrm flipH="1">
            <a:off x="4162425" y="1876425"/>
            <a:ext cx="9525" cy="13239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5"/>
          </p:cNvCxnSpPr>
          <p:nvPr/>
        </p:nvCxnSpPr>
        <p:spPr bwMode="auto">
          <a:xfrm flipH="1">
            <a:off x="1533525" y="1876425"/>
            <a:ext cx="2638425" cy="190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1524000" y="2743200"/>
            <a:ext cx="2952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1524000" y="215265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rot="5400000">
            <a:off x="1581151" y="2962275"/>
            <a:ext cx="44767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rot="5400000">
            <a:off x="2062163" y="2671762"/>
            <a:ext cx="10382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rot="5400000">
            <a:off x="2090738" y="3186112"/>
            <a:ext cx="1047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3024" name="Object 32"/>
          <p:cNvGraphicFramePr>
            <a:graphicFrameLocks noChangeAspect="1"/>
          </p:cNvGraphicFramePr>
          <p:nvPr/>
        </p:nvGraphicFramePr>
        <p:xfrm>
          <a:off x="1666875" y="3119438"/>
          <a:ext cx="285750" cy="328612"/>
        </p:xfrm>
        <a:graphic>
          <a:graphicData uri="http://schemas.openxmlformats.org/presentationml/2006/ole">
            <p:oleObj spid="_x0000_s213024" name="Equação" r:id="rId3" imgW="126720" imgH="177480" progId="Equation.3">
              <p:embed/>
            </p:oleObj>
          </a:graphicData>
        </a:graphic>
      </p:graphicFrame>
      <p:graphicFrame>
        <p:nvGraphicFramePr>
          <p:cNvPr id="55" name="Object 32"/>
          <p:cNvGraphicFramePr>
            <a:graphicFrameLocks noChangeAspect="1"/>
          </p:cNvGraphicFramePr>
          <p:nvPr/>
        </p:nvGraphicFramePr>
        <p:xfrm>
          <a:off x="2009775" y="3148013"/>
          <a:ext cx="285750" cy="328612"/>
        </p:xfrm>
        <a:graphic>
          <a:graphicData uri="http://schemas.openxmlformats.org/presentationml/2006/ole">
            <p:oleObj spid="_x0000_s213025" name="Equação" r:id="rId4" imgW="126720" imgH="177480" progId="Equation.3">
              <p:embed/>
            </p:oleObj>
          </a:graphicData>
        </a:graphic>
      </p:graphicFrame>
      <p:graphicFrame>
        <p:nvGraphicFramePr>
          <p:cNvPr id="56" name="Object 32"/>
          <p:cNvGraphicFramePr>
            <a:graphicFrameLocks noChangeAspect="1"/>
          </p:cNvGraphicFramePr>
          <p:nvPr/>
        </p:nvGraphicFramePr>
        <p:xfrm>
          <a:off x="2457450" y="3138488"/>
          <a:ext cx="285750" cy="328612"/>
        </p:xfrm>
        <a:graphic>
          <a:graphicData uri="http://schemas.openxmlformats.org/presentationml/2006/ole">
            <p:oleObj spid="_x0000_s213026" name="Equação" r:id="rId5" imgW="126720" imgH="177480" progId="Equation.3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 bwMode="auto">
          <a:xfrm flipV="1">
            <a:off x="1800225" y="2971800"/>
            <a:ext cx="78105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61" name="Object 32"/>
          <p:cNvGraphicFramePr>
            <a:graphicFrameLocks noChangeAspect="1"/>
          </p:cNvGraphicFramePr>
          <p:nvPr/>
        </p:nvGraphicFramePr>
        <p:xfrm>
          <a:off x="2038350" y="2700338"/>
          <a:ext cx="285750" cy="328612"/>
        </p:xfrm>
        <a:graphic>
          <a:graphicData uri="http://schemas.openxmlformats.org/presentationml/2006/ole">
            <p:oleObj spid="_x0000_s213027" name="Equação" r:id="rId6" imgW="126720" imgH="177480" progId="Equation.3">
              <p:embed/>
            </p:oleObj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rot="16200000" flipH="1">
            <a:off x="1128712" y="2443162"/>
            <a:ext cx="59055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aphicFrame>
        <p:nvGraphicFramePr>
          <p:cNvPr id="64" name="Object 32"/>
          <p:cNvGraphicFramePr>
            <a:graphicFrameLocks noChangeAspect="1"/>
          </p:cNvGraphicFramePr>
          <p:nvPr/>
        </p:nvGraphicFramePr>
        <p:xfrm>
          <a:off x="981075" y="2200275"/>
          <a:ext cx="457200" cy="371475"/>
        </p:xfrm>
        <a:graphic>
          <a:graphicData uri="http://schemas.openxmlformats.org/presentationml/2006/ole">
            <p:oleObj spid="_x0000_s213028" name="Equação" r:id="rId7" imgW="203040" imgH="266400" progId="Equation.3">
              <p:embed/>
            </p:oleObj>
          </a:graphicData>
        </a:graphic>
      </p:graphicFrame>
      <p:cxnSp>
        <p:nvCxnSpPr>
          <p:cNvPr id="66" name="Straight Connector 65"/>
          <p:cNvCxnSpPr/>
          <p:nvPr/>
        </p:nvCxnSpPr>
        <p:spPr bwMode="auto">
          <a:xfrm flipV="1">
            <a:off x="1847850" y="1724025"/>
            <a:ext cx="112395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7" name="Object 32"/>
          <p:cNvGraphicFramePr>
            <a:graphicFrameLocks noChangeAspect="1"/>
          </p:cNvGraphicFramePr>
          <p:nvPr/>
        </p:nvGraphicFramePr>
        <p:xfrm>
          <a:off x="2747963" y="1404938"/>
          <a:ext cx="657225" cy="328612"/>
        </p:xfrm>
        <a:graphic>
          <a:graphicData uri="http://schemas.openxmlformats.org/presentationml/2006/ole">
            <p:oleObj spid="_x0000_s213029" name="Equação" r:id="rId8" imgW="291960" imgH="177480" progId="Equation.3">
              <p:embed/>
            </p:oleObj>
          </a:graphicData>
        </a:graphic>
      </p:graphicFrame>
      <p:graphicFrame>
        <p:nvGraphicFramePr>
          <p:cNvPr id="68" name="Object 32"/>
          <p:cNvGraphicFramePr>
            <a:graphicFrameLocks noChangeAspect="1"/>
          </p:cNvGraphicFramePr>
          <p:nvPr/>
        </p:nvGraphicFramePr>
        <p:xfrm>
          <a:off x="1352550" y="1377950"/>
          <a:ext cx="514350" cy="304800"/>
        </p:xfrm>
        <a:graphic>
          <a:graphicData uri="http://schemas.openxmlformats.org/presentationml/2006/ole">
            <p:oleObj spid="_x0000_s213030" name="Equação" r:id="rId9" imgW="228600" imgH="164880" progId="Equation.3">
              <p:embed/>
            </p:oleObj>
          </a:graphicData>
        </a:graphic>
      </p:graphicFrame>
      <p:graphicFrame>
        <p:nvGraphicFramePr>
          <p:cNvPr id="69" name="Object 32"/>
          <p:cNvGraphicFramePr>
            <a:graphicFrameLocks noChangeAspect="1"/>
          </p:cNvGraphicFramePr>
          <p:nvPr/>
        </p:nvGraphicFramePr>
        <p:xfrm>
          <a:off x="5024438" y="3260725"/>
          <a:ext cx="257175" cy="234950"/>
        </p:xfrm>
        <a:graphic>
          <a:graphicData uri="http://schemas.openxmlformats.org/presentationml/2006/ole">
            <p:oleObj spid="_x0000_s213031" name="Equação" r:id="rId10" imgW="114120" imgH="126720" progId="Equation.3">
              <p:embed/>
            </p:oleObj>
          </a:graphicData>
        </a:graphic>
      </p:graphicFrame>
      <p:graphicFrame>
        <p:nvGraphicFramePr>
          <p:cNvPr id="70" name="Object 32"/>
          <p:cNvGraphicFramePr>
            <a:graphicFrameLocks noChangeAspect="1"/>
          </p:cNvGraphicFramePr>
          <p:nvPr/>
        </p:nvGraphicFramePr>
        <p:xfrm>
          <a:off x="3995738" y="3167063"/>
          <a:ext cx="400050" cy="282575"/>
        </p:xfrm>
        <a:graphic>
          <a:graphicData uri="http://schemas.openxmlformats.org/presentationml/2006/ole">
            <p:oleObj spid="_x0000_s213032" name="Equação" r:id="rId11" imgW="177480" imgH="152280" progId="Equation.3">
              <p:embed/>
            </p:oleObj>
          </a:graphicData>
        </a:graphic>
      </p:graphicFrame>
      <p:graphicFrame>
        <p:nvGraphicFramePr>
          <p:cNvPr id="71" name="Object 32"/>
          <p:cNvGraphicFramePr>
            <a:graphicFrameLocks noChangeAspect="1"/>
          </p:cNvGraphicFramePr>
          <p:nvPr/>
        </p:nvGraphicFramePr>
        <p:xfrm>
          <a:off x="1100138" y="1739901"/>
          <a:ext cx="400050" cy="282575"/>
        </p:xfrm>
        <a:graphic>
          <a:graphicData uri="http://schemas.openxmlformats.org/presentationml/2006/ole">
            <p:oleObj spid="_x0000_s213033" name="Equação" r:id="rId12" imgW="177480" imgH="152280" progId="Equation.3">
              <p:embed/>
            </p:oleObj>
          </a:graphicData>
        </a:graphic>
      </p:graphicFrame>
      <p:graphicFrame>
        <p:nvGraphicFramePr>
          <p:cNvPr id="213034" name="Object 42"/>
          <p:cNvGraphicFramePr>
            <a:graphicFrameLocks noChangeAspect="1"/>
          </p:cNvGraphicFramePr>
          <p:nvPr/>
        </p:nvGraphicFramePr>
        <p:xfrm>
          <a:off x="6172200" y="1274763"/>
          <a:ext cx="1428750" cy="587375"/>
        </p:xfrm>
        <a:graphic>
          <a:graphicData uri="http://schemas.openxmlformats.org/presentationml/2006/ole">
            <p:oleObj spid="_x0000_s213034" name="Equação" r:id="rId13" imgW="634680" imgH="317160" progId="Equation.3">
              <p:embed/>
            </p:oleObj>
          </a:graphicData>
        </a:graphic>
      </p:graphicFrame>
      <p:graphicFrame>
        <p:nvGraphicFramePr>
          <p:cNvPr id="72" name="Object 42"/>
          <p:cNvGraphicFramePr>
            <a:graphicFrameLocks noChangeAspect="1"/>
          </p:cNvGraphicFramePr>
          <p:nvPr/>
        </p:nvGraphicFramePr>
        <p:xfrm>
          <a:off x="5976938" y="2035175"/>
          <a:ext cx="2943225" cy="1011238"/>
        </p:xfrm>
        <a:graphic>
          <a:graphicData uri="http://schemas.openxmlformats.org/presentationml/2006/ole">
            <p:oleObj spid="_x0000_s213035" name="Equação" r:id="rId14" imgW="1307880" imgH="545760" progId="Equation.3">
              <p:embed/>
            </p:oleObj>
          </a:graphicData>
        </a:graphic>
      </p:graphicFrame>
      <p:graphicFrame>
        <p:nvGraphicFramePr>
          <p:cNvPr id="213036" name="Object 44"/>
          <p:cNvGraphicFramePr>
            <a:graphicFrameLocks noChangeAspect="1"/>
          </p:cNvGraphicFramePr>
          <p:nvPr/>
        </p:nvGraphicFramePr>
        <p:xfrm>
          <a:off x="328612" y="3582988"/>
          <a:ext cx="6315076" cy="868362"/>
        </p:xfrm>
        <a:graphic>
          <a:graphicData uri="http://schemas.openxmlformats.org/presentationml/2006/ole">
            <p:oleObj spid="_x0000_s213036" name="Equação" r:id="rId15" imgW="2806560" imgH="469800" progId="Equation.3">
              <p:embed/>
            </p:oleObj>
          </a:graphicData>
        </a:graphic>
      </p:graphicFrame>
      <p:graphicFrame>
        <p:nvGraphicFramePr>
          <p:cNvPr id="73" name="Object 45"/>
          <p:cNvGraphicFramePr>
            <a:graphicFrameLocks noChangeAspect="1"/>
          </p:cNvGraphicFramePr>
          <p:nvPr/>
        </p:nvGraphicFramePr>
        <p:xfrm>
          <a:off x="3962400" y="4505326"/>
          <a:ext cx="2000250" cy="800100"/>
        </p:xfrm>
        <a:graphic>
          <a:graphicData uri="http://schemas.openxmlformats.org/presentationml/2006/ole">
            <p:oleObj spid="_x0000_s213038" name="Equação" r:id="rId16" imgW="888840" imgH="469800" progId="Equation.3">
              <p:embed/>
            </p:oleObj>
          </a:graphicData>
        </a:graphic>
      </p:graphicFrame>
      <p:sp>
        <p:nvSpPr>
          <p:cNvPr id="74" name="Rectangle 73"/>
          <p:cNvSpPr/>
          <p:nvPr/>
        </p:nvSpPr>
        <p:spPr bwMode="auto">
          <a:xfrm>
            <a:off x="762000" y="4514850"/>
            <a:ext cx="2838450" cy="10191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5" name="Object 45"/>
          <p:cNvGraphicFramePr>
            <a:graphicFrameLocks noChangeAspect="1"/>
          </p:cNvGraphicFramePr>
          <p:nvPr/>
        </p:nvGraphicFramePr>
        <p:xfrm>
          <a:off x="1000125" y="4533900"/>
          <a:ext cx="2400300" cy="942975"/>
        </p:xfrm>
        <a:graphic>
          <a:graphicData uri="http://schemas.openxmlformats.org/presentationml/2006/ole">
            <p:oleObj spid="_x0000_s213039" name="Equação" r:id="rId17" imgW="1066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Processamento de Sinal       Carlos Lima (DEI-Universidade do Minho)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6763F2-41D7-48AE-B932-893CD5B18C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809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Ruído aditivo em PCM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kumimoji="0" lang="pt-PT" sz="20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erro no </a:t>
            </a:r>
            <a:r>
              <a:rPr kumimoji="0" lang="pt-PT" sz="2000" b="1" i="0" u="none" strike="noStrike" kern="0" cap="none" spc="0" normalizeH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mº</a:t>
            </a:r>
            <a:r>
              <a:rPr kumimoji="0" lang="pt-PT" sz="20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de </a:t>
            </a:r>
            <a:r>
              <a:rPr kumimoji="0" lang="el-GR" sz="20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ν</a:t>
            </a:r>
            <a:r>
              <a:rPr kumimoji="0" lang="pt-PT" sz="20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 provoca um erro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kern="0" baseline="0" dirty="0" smtClean="0">
              <a:solidFill>
                <a:srgbClr val="FF0000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pt-PT" sz="2000" kern="0" baseline="0" dirty="0" smtClean="0">
                <a:solidFill>
                  <a:srgbClr val="00B0F0"/>
                </a:solidFill>
                <a:latin typeface="+mn-lt"/>
              </a:rPr>
              <a:t> </a:t>
            </a:r>
            <a:endParaRPr kumimoji="0" lang="pt-PT" sz="20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4017" name="Object 29"/>
          <p:cNvGraphicFramePr>
            <a:graphicFrameLocks noChangeAspect="1"/>
          </p:cNvGraphicFramePr>
          <p:nvPr/>
        </p:nvGraphicFramePr>
        <p:xfrm>
          <a:off x="6024563" y="1042988"/>
          <a:ext cx="2395537" cy="852487"/>
        </p:xfrm>
        <a:graphic>
          <a:graphicData uri="http://schemas.openxmlformats.org/presentationml/2006/ole">
            <p:oleObj spid="_x0000_s214017" name="Equação" r:id="rId3" imgW="596880" imgH="342720" progId="Equation.3">
              <p:embed/>
            </p:oleObj>
          </a:graphicData>
        </a:graphic>
      </p:graphicFrame>
      <p:graphicFrame>
        <p:nvGraphicFramePr>
          <p:cNvPr id="7" name="Object 29"/>
          <p:cNvGraphicFramePr>
            <a:graphicFrameLocks noChangeAspect="1"/>
          </p:cNvGraphicFramePr>
          <p:nvPr/>
        </p:nvGraphicFramePr>
        <p:xfrm>
          <a:off x="395286" y="1963738"/>
          <a:ext cx="8386763" cy="1046162"/>
        </p:xfrm>
        <a:graphic>
          <a:graphicData uri="http://schemas.openxmlformats.org/presentationml/2006/ole">
            <p:oleObj spid="_x0000_s214018" name="Equação" r:id="rId4" imgW="3009600" imgH="469800" progId="Equation.3">
              <p:embed/>
            </p:oleObj>
          </a:graphicData>
        </a:graphic>
      </p:graphicFrame>
      <p:graphicFrame>
        <p:nvGraphicFramePr>
          <p:cNvPr id="8" name="Object 29"/>
          <p:cNvGraphicFramePr>
            <a:graphicFrameLocks noChangeAspect="1"/>
          </p:cNvGraphicFramePr>
          <p:nvPr/>
        </p:nvGraphicFramePr>
        <p:xfrm>
          <a:off x="404813" y="3251199"/>
          <a:ext cx="2490787" cy="777875"/>
        </p:xfrm>
        <a:graphic>
          <a:graphicData uri="http://schemas.openxmlformats.org/presentationml/2006/ole">
            <p:oleObj spid="_x0000_s214019" name="Equação" r:id="rId5" imgW="876240" imgH="317160" progId="Equation.3">
              <p:embed/>
            </p:oleObj>
          </a:graphicData>
        </a:graphic>
      </p:graphicFrame>
      <p:graphicFrame>
        <p:nvGraphicFramePr>
          <p:cNvPr id="9" name="Object 29"/>
          <p:cNvGraphicFramePr>
            <a:graphicFrameLocks noChangeAspect="1"/>
          </p:cNvGraphicFramePr>
          <p:nvPr/>
        </p:nvGraphicFramePr>
        <p:xfrm>
          <a:off x="4000499" y="3186113"/>
          <a:ext cx="3743325" cy="1128712"/>
        </p:xfrm>
        <a:graphic>
          <a:graphicData uri="http://schemas.openxmlformats.org/presentationml/2006/ole">
            <p:oleObj spid="_x0000_s214020" name="Equação" r:id="rId6" imgW="128268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90525" y="4343400"/>
            <a:ext cx="2838450" cy="10191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23900" y="4276725"/>
          <a:ext cx="2343150" cy="885825"/>
        </p:xfrm>
        <a:graphic>
          <a:graphicData uri="http://schemas.openxmlformats.org/presentationml/2006/ole">
            <p:oleObj spid="_x0000_s214022" name="Equação" r:id="rId7" imgW="10411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012B2-B0ED-4B42-9AF2-385BCFE14B79}" type="slidenum">
              <a:rPr lang="en-US"/>
              <a:pPr/>
              <a:t>6</a:t>
            </a:fld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8" descr="FIG2-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4" y="1381124"/>
            <a:ext cx="4791075" cy="3324226"/>
          </a:xfrm>
          <a:prstGeom prst="rect">
            <a:avLst/>
          </a:prstGeom>
          <a:noFill/>
        </p:spPr>
      </p:pic>
      <p:graphicFrame>
        <p:nvGraphicFramePr>
          <p:cNvPr id="141348" name="Object 29"/>
          <p:cNvGraphicFramePr>
            <a:graphicFrameLocks noChangeAspect="1"/>
          </p:cNvGraphicFramePr>
          <p:nvPr/>
        </p:nvGraphicFramePr>
        <p:xfrm>
          <a:off x="4108450" y="1638300"/>
          <a:ext cx="1427163" cy="441325"/>
        </p:xfrm>
        <a:graphic>
          <a:graphicData uri="http://schemas.openxmlformats.org/presentationml/2006/ole">
            <p:oleObj spid="_x0000_s141348" name="Equação" r:id="rId4" imgW="355320" imgH="177480" progId="Equation.3">
              <p:embed/>
            </p:oleObj>
          </a:graphicData>
        </a:graphic>
      </p:graphicFrame>
      <p:graphicFrame>
        <p:nvGraphicFramePr>
          <p:cNvPr id="14" name="Object 29"/>
          <p:cNvGraphicFramePr>
            <a:graphicFrameLocks noChangeAspect="1"/>
          </p:cNvGraphicFramePr>
          <p:nvPr/>
        </p:nvGraphicFramePr>
        <p:xfrm>
          <a:off x="6049963" y="1550988"/>
          <a:ext cx="2651125" cy="787400"/>
        </p:xfrm>
        <a:graphic>
          <a:graphicData uri="http://schemas.openxmlformats.org/presentationml/2006/ole">
            <p:oleObj spid="_x0000_s141349" name="Equação" r:id="rId5" imgW="660240" imgH="317160" progId="Equation.3">
              <p:embed/>
            </p:oleObj>
          </a:graphicData>
        </a:graphic>
      </p:graphicFrame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61925" y="866774"/>
            <a:ext cx="846772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noProof="0" dirty="0" smtClean="0">
                <a:solidFill>
                  <a:srgbClr val="FF0000"/>
                </a:solidFill>
                <a:latin typeface="+mn-lt"/>
              </a:rPr>
              <a:t>Modulação Delta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Transmite-se a diferença entre amostras num único bit (±</a:t>
            </a:r>
            <a:r>
              <a:rPr lang="pt-PT" sz="2000" b="0" kern="0" dirty="0" smtClean="0">
                <a:solidFill>
                  <a:srgbClr val="00CCFF"/>
                </a:solidFill>
              </a:rPr>
              <a:t> </a:t>
            </a:r>
            <a:r>
              <a:rPr lang="pt-PT" sz="2000" b="0" kern="0" dirty="0" smtClean="0">
                <a:solidFill>
                  <a:srgbClr val="00CCFF"/>
                </a:solidFill>
              </a:rPr>
              <a:t>∆). Envia-se apenas 1 bit por amostra.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Para evitar 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slope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overload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B050"/>
                </a:solidFill>
                <a:latin typeface="+mn-lt"/>
              </a:rPr>
              <a:t>Se o ruído granular é uniformemente </a:t>
            </a:r>
            <a:r>
              <a:rPr lang="pt-PT" sz="2000" b="0" kern="0" dirty="0" err="1" smtClean="0">
                <a:solidFill>
                  <a:srgbClr val="00B050"/>
                </a:solidFill>
                <a:latin typeface="+mn-lt"/>
              </a:rPr>
              <a:t>distríbuido</a:t>
            </a:r>
            <a:endParaRPr lang="pt-PT" sz="2000" b="0" kern="0" dirty="0" smtClean="0">
              <a:solidFill>
                <a:srgbClr val="00B05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B050"/>
                </a:solidFill>
                <a:latin typeface="+mn-lt"/>
              </a:rPr>
              <a:t>Testes experimentais mostram que o espectro do ruído granular é plano</a:t>
            </a:r>
            <a:endParaRPr lang="pt-PT" sz="2000" b="0" kern="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62575" y="2371725"/>
            <a:ext cx="3657600" cy="714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1" name="Object 29"/>
          <p:cNvGraphicFramePr>
            <a:graphicFrameLocks noChangeAspect="1"/>
          </p:cNvGraphicFramePr>
          <p:nvPr/>
        </p:nvGraphicFramePr>
        <p:xfrm>
          <a:off x="5424489" y="2408238"/>
          <a:ext cx="1604962" cy="601662"/>
        </p:xfrm>
        <a:graphic>
          <a:graphicData uri="http://schemas.openxmlformats.org/presentationml/2006/ole">
            <p:oleObj spid="_x0000_s141354" name="Equação" r:id="rId6" imgW="596880" imgH="317160" progId="Equation.3">
              <p:embed/>
            </p:oleObj>
          </a:graphicData>
        </a:graphic>
      </p:graphicFrame>
      <p:graphicFrame>
        <p:nvGraphicFramePr>
          <p:cNvPr id="25" name="Object 29"/>
          <p:cNvGraphicFramePr>
            <a:graphicFrameLocks noChangeAspect="1"/>
          </p:cNvGraphicFramePr>
          <p:nvPr/>
        </p:nvGraphicFramePr>
        <p:xfrm>
          <a:off x="7119938" y="2484438"/>
          <a:ext cx="2224087" cy="420687"/>
        </p:xfrm>
        <a:graphic>
          <a:graphicData uri="http://schemas.openxmlformats.org/presentationml/2006/ole">
            <p:oleObj spid="_x0000_s141356" name="Equação" r:id="rId7" imgW="698400" imgH="215640" progId="Equation.3">
              <p:embed/>
            </p:oleObj>
          </a:graphicData>
        </a:graphic>
      </p:graphicFrame>
      <p:sp>
        <p:nvSpPr>
          <p:cNvPr id="26" name="Rounded Rectangle 25"/>
          <p:cNvSpPr/>
          <p:nvPr/>
        </p:nvSpPr>
        <p:spPr bwMode="auto">
          <a:xfrm>
            <a:off x="5438775" y="3248025"/>
            <a:ext cx="3581400" cy="9525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5603875" y="3305175"/>
          <a:ext cx="3292475" cy="809626"/>
        </p:xfrm>
        <a:graphic>
          <a:graphicData uri="http://schemas.openxmlformats.org/presentationml/2006/ole">
            <p:oleObj spid="_x0000_s141357" name="Equação" r:id="rId8" imgW="1041120" imgH="469800" progId="Equation.3">
              <p:embed/>
            </p:oleObj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534988" y="4905375"/>
          <a:ext cx="1951037" cy="655638"/>
        </p:xfrm>
        <a:graphic>
          <a:graphicData uri="http://schemas.openxmlformats.org/presentationml/2006/ole">
            <p:oleObj spid="_x0000_s141358" name="Equação" r:id="rId9" imgW="1307880" imgH="380880" progId="Equation.3">
              <p:embed/>
            </p:oleObj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125788" y="4905375"/>
          <a:ext cx="2405062" cy="809625"/>
        </p:xfrm>
        <a:graphic>
          <a:graphicData uri="http://schemas.openxmlformats.org/presentationml/2006/ole">
            <p:oleObj spid="_x0000_s141359" name="Equação" r:id="rId10" imgW="1612800" imgH="469800" progId="Equation.3">
              <p:embed/>
            </p:oleObj>
          </a:graphicData>
        </a:graphic>
      </p:graphicFrame>
      <p:graphicFrame>
        <p:nvGraphicFramePr>
          <p:cNvPr id="141360" name="Object 5"/>
          <p:cNvGraphicFramePr>
            <a:graphicFrameLocks noChangeAspect="1"/>
          </p:cNvGraphicFramePr>
          <p:nvPr/>
        </p:nvGraphicFramePr>
        <p:xfrm>
          <a:off x="6253163" y="4972051"/>
          <a:ext cx="2543175" cy="704850"/>
        </p:xfrm>
        <a:graphic>
          <a:graphicData uri="http://schemas.openxmlformats.org/presentationml/2006/ole">
            <p:oleObj spid="_x0000_s141360" name="Equação" r:id="rId11" imgW="1130040" imgH="368280" progId="Equation.3">
              <p:embed/>
            </p:oleObj>
          </a:graphicData>
        </a:graphic>
      </p:graphicFrame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914774" y="5867400"/>
            <a:ext cx="51149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600" dirty="0" smtClean="0">
                <a:latin typeface="Arial" charset="0"/>
              </a:rPr>
              <a:t>Resultado </a:t>
            </a:r>
            <a:r>
              <a:rPr lang="pt-PT" sz="1600" dirty="0" err="1" smtClean="0">
                <a:latin typeface="Arial" charset="0"/>
              </a:rPr>
              <a:t>semelhnate</a:t>
            </a:r>
            <a:r>
              <a:rPr lang="pt-PT" sz="1600" dirty="0" smtClean="0">
                <a:latin typeface="Arial" charset="0"/>
              </a:rPr>
              <a:t> a PCM se fs=2W e ∆=1/q</a:t>
            </a: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7F4C64-E3F4-46F7-BB35-6339C8E556C6}" type="slidenum">
              <a:rPr lang="en-US"/>
              <a:pPr/>
              <a:t>7</a:t>
            </a:fld>
            <a:endParaRPr 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4208463" y="5618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3862388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379571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39" name="Rectangle 35"/>
          <p:cNvSpPr>
            <a:spLocks noChangeArrowheads="1"/>
          </p:cNvSpPr>
          <p:nvPr/>
        </p:nvSpPr>
        <p:spPr bwMode="auto">
          <a:xfrm>
            <a:off x="38100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161925" y="866774"/>
            <a:ext cx="846772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noProof="0" dirty="0" smtClean="0">
                <a:solidFill>
                  <a:srgbClr val="FF0000"/>
                </a:solidFill>
                <a:latin typeface="+mn-lt"/>
              </a:rPr>
              <a:t>Modulação Delta adaptativa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Requer Hardware adicional para variação do ∆ diminuindo o erro granular bem como o efeito do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slope-overload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.</a:t>
            </a:r>
            <a:endParaRPr lang="pt-PT" sz="2000" b="0" kern="0" dirty="0" smtClean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361950" y="2447924"/>
            <a:ext cx="846772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PCM Diferencial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Envia-se o erro (diferença entre amostras consecutivas) codificado em q níveis </a:t>
            </a:r>
            <a:endParaRPr lang="pt-PT" sz="2000" b="0" kern="0" dirty="0" smtClean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</p:txBody>
      </p:sp>
      <p:graphicFrame>
        <p:nvGraphicFramePr>
          <p:cNvPr id="149549" name="Object 45"/>
          <p:cNvGraphicFramePr>
            <a:graphicFrameLocks noChangeAspect="1"/>
          </p:cNvGraphicFramePr>
          <p:nvPr/>
        </p:nvGraphicFramePr>
        <p:xfrm>
          <a:off x="1149350" y="3646488"/>
          <a:ext cx="803275" cy="377825"/>
        </p:xfrm>
        <a:graphic>
          <a:graphicData uri="http://schemas.openxmlformats.org/presentationml/2006/ole">
            <p:oleObj spid="_x0000_s149549" name="Equação" r:id="rId3" imgW="342720" imgH="177480" progId="Equation.3">
              <p:embed/>
            </p:oleObj>
          </a:graphicData>
        </a:graphic>
      </p:graphicFrame>
      <p:graphicFrame>
        <p:nvGraphicFramePr>
          <p:cNvPr id="30" name="Object 45"/>
          <p:cNvGraphicFramePr>
            <a:graphicFrameLocks noChangeAspect="1"/>
          </p:cNvGraphicFramePr>
          <p:nvPr/>
        </p:nvGraphicFramePr>
        <p:xfrm>
          <a:off x="2662238" y="3479800"/>
          <a:ext cx="1189037" cy="674688"/>
        </p:xfrm>
        <a:graphic>
          <a:graphicData uri="http://schemas.openxmlformats.org/presentationml/2006/ole">
            <p:oleObj spid="_x0000_s149550" name="Equação" r:id="rId4" imgW="507960" imgH="317160" progId="Equation.3">
              <p:embed/>
            </p:oleObj>
          </a:graphicData>
        </a:graphic>
      </p:graphicFrame>
      <p:graphicFrame>
        <p:nvGraphicFramePr>
          <p:cNvPr id="149551" name="Object 47"/>
          <p:cNvGraphicFramePr>
            <a:graphicFrameLocks noChangeAspect="1"/>
          </p:cNvGraphicFramePr>
          <p:nvPr/>
        </p:nvGraphicFramePr>
        <p:xfrm>
          <a:off x="4732338" y="3589338"/>
          <a:ext cx="3113087" cy="420687"/>
        </p:xfrm>
        <a:graphic>
          <a:graphicData uri="http://schemas.openxmlformats.org/presentationml/2006/ole">
            <p:oleObj spid="_x0000_s149551" name="Equação" r:id="rId5" imgW="977760" imgH="215640" progId="Equation.3">
              <p:embed/>
            </p:oleObj>
          </a:graphicData>
        </a:graphic>
      </p:graphicFrame>
      <p:graphicFrame>
        <p:nvGraphicFramePr>
          <p:cNvPr id="31" name="Object 47"/>
          <p:cNvGraphicFramePr>
            <a:graphicFrameLocks noChangeAspect="1"/>
          </p:cNvGraphicFramePr>
          <p:nvPr/>
        </p:nvGraphicFramePr>
        <p:xfrm>
          <a:off x="793750" y="4322763"/>
          <a:ext cx="3314700" cy="841375"/>
        </p:xfrm>
        <a:graphic>
          <a:graphicData uri="http://schemas.openxmlformats.org/presentationml/2006/ole">
            <p:oleObj spid="_x0000_s149552" name="Equação" r:id="rId6" imgW="1041120" imgH="431640" progId="Equation.3">
              <p:embed/>
            </p:oleObj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1747838" y="5268913"/>
          <a:ext cx="2257425" cy="949325"/>
        </p:xfrm>
        <a:graphic>
          <a:graphicData uri="http://schemas.openxmlformats.org/presentationml/2006/ole">
            <p:oleObj spid="_x0000_s149554" name="Equação" r:id="rId7" imgW="1002960" imgH="495000" progId="Equation.3">
              <p:embed/>
            </p:oleObj>
          </a:graphicData>
        </a:graphic>
      </p:graphicFrame>
      <p:graphicFrame>
        <p:nvGraphicFramePr>
          <p:cNvPr id="34" name="Object 45"/>
          <p:cNvGraphicFramePr>
            <a:graphicFrameLocks noChangeAspect="1"/>
          </p:cNvGraphicFramePr>
          <p:nvPr/>
        </p:nvGraphicFramePr>
        <p:xfrm>
          <a:off x="4908550" y="5424488"/>
          <a:ext cx="1457325" cy="728662"/>
        </p:xfrm>
        <a:graphic>
          <a:graphicData uri="http://schemas.openxmlformats.org/presentationml/2006/ole">
            <p:oleObj spid="_x0000_s149555" name="Equação" r:id="rId8" imgW="622080" imgH="342720" progId="Equation.3">
              <p:embed/>
            </p:oleObj>
          </a:graphicData>
        </a:graphic>
      </p:graphicFrame>
      <p:sp>
        <p:nvSpPr>
          <p:cNvPr id="35" name="Rounded Rectangle 34"/>
          <p:cNvSpPr/>
          <p:nvPr/>
        </p:nvSpPr>
        <p:spPr bwMode="auto">
          <a:xfrm>
            <a:off x="5219700" y="4162425"/>
            <a:ext cx="2724150" cy="10763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5719763" y="4373563"/>
          <a:ext cx="2028825" cy="681037"/>
        </p:xfrm>
        <a:graphic>
          <a:graphicData uri="http://schemas.openxmlformats.org/presentationml/2006/ole">
            <p:oleObj spid="_x0000_s149556" name="Equação" r:id="rId9" imgW="90144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01A1C-73EC-45A6-A394-42988DEC4E33}" type="slidenum">
              <a:rPr lang="en-US"/>
              <a:pPr/>
              <a:t>8</a:t>
            </a:fld>
            <a:endParaRPr lang="en-US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85738" y="850900"/>
            <a:ext cx="8958262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err="1" smtClean="0">
                <a:solidFill>
                  <a:srgbClr val="00CCFF"/>
                </a:solidFill>
              </a:rPr>
              <a:t>Vopt=A</a:t>
            </a:r>
            <a:r>
              <a:rPr lang="pt-PT" sz="2000" b="0" dirty="0" smtClean="0">
                <a:solidFill>
                  <a:srgbClr val="00CCFF"/>
                </a:solidFill>
              </a:rPr>
              <a:t>/2 se P0=P1=1/2</a:t>
            </a:r>
            <a:r>
              <a:rPr lang="pt-PT" sz="2000" b="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err="1" smtClean="0"/>
              <a:t>Pe</a:t>
            </a:r>
            <a:r>
              <a:rPr lang="pt-PT" sz="2000" b="0" dirty="0" smtClean="0"/>
              <a:t> é a probabilidade mínima de erro para comunicação binária em ruído </a:t>
            </a:r>
            <a:r>
              <a:rPr lang="pt-PT" sz="2000" b="0" dirty="0" err="1" smtClean="0"/>
              <a:t>Gaussiano</a:t>
            </a:r>
            <a:r>
              <a:rPr lang="pt-PT" sz="2000" b="0" dirty="0" smtClean="0"/>
              <a:t> quando os dígitos são </a:t>
            </a:r>
            <a:r>
              <a:rPr lang="pt-PT" sz="2000" b="0" dirty="0" err="1" smtClean="0"/>
              <a:t>equiprováveis</a:t>
            </a:r>
            <a:r>
              <a:rPr lang="pt-PT" sz="2000" b="0" dirty="0" smtClean="0"/>
              <a:t>.</a:t>
            </a: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Bits rectangulares (NRZ) e unipolar [0,A]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Bits rectangulares (NRZ) e polar [-A/2,A/2]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Para passar pulsos de duração Tb=1/</a:t>
            </a:r>
            <a:r>
              <a:rPr lang="pt-PT" sz="2000" b="0" dirty="0" err="1" smtClean="0">
                <a:solidFill>
                  <a:srgbClr val="00CCFF"/>
                </a:solidFill>
              </a:rPr>
              <a:t>rb</a:t>
            </a:r>
            <a:r>
              <a:rPr lang="pt-PT" sz="2000" b="0" dirty="0" smtClean="0">
                <a:solidFill>
                  <a:srgbClr val="00CCFF"/>
                </a:solidFill>
              </a:rPr>
              <a:t> o filtro limitador de ruído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411480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90048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42243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41005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4406900" y="838200"/>
          <a:ext cx="4737100" cy="722313"/>
        </p:xfrm>
        <a:graphic>
          <a:graphicData uri="http://schemas.openxmlformats.org/presentationml/2006/ole">
            <p:oleObj spid="_x0000_s142364" name="Equation" r:id="rId3" imgW="4736880" imgH="723600" progId="">
              <p:embed/>
            </p:oleObj>
          </a:graphicData>
        </a:graphic>
      </p:graphicFrame>
      <p:graphicFrame>
        <p:nvGraphicFramePr>
          <p:cNvPr id="142365" name="Object 29"/>
          <p:cNvGraphicFramePr>
            <a:graphicFrameLocks noChangeAspect="1"/>
          </p:cNvGraphicFramePr>
          <p:nvPr/>
        </p:nvGraphicFramePr>
        <p:xfrm>
          <a:off x="3521075" y="2622550"/>
          <a:ext cx="2311400" cy="381000"/>
        </p:xfrm>
        <a:graphic>
          <a:graphicData uri="http://schemas.openxmlformats.org/presentationml/2006/ole">
            <p:oleObj spid="_x0000_s142365" name="Equation" r:id="rId4" imgW="2311200" imgH="380880" progId="">
              <p:embed/>
            </p:oleObj>
          </a:graphicData>
        </a:graphic>
      </p:graphicFrame>
      <p:graphicFrame>
        <p:nvGraphicFramePr>
          <p:cNvPr id="142366" name="Object 30"/>
          <p:cNvGraphicFramePr>
            <a:graphicFrameLocks noChangeAspect="1"/>
          </p:cNvGraphicFramePr>
          <p:nvPr/>
        </p:nvGraphicFramePr>
        <p:xfrm>
          <a:off x="3397250" y="3629025"/>
          <a:ext cx="2311400" cy="476250"/>
        </p:xfrm>
        <a:graphic>
          <a:graphicData uri="http://schemas.openxmlformats.org/presentationml/2006/ole">
            <p:oleObj spid="_x0000_s142366" name="Equation" r:id="rId5" imgW="2311200" imgH="609480" progId="">
              <p:embed/>
            </p:oleObj>
          </a:graphicData>
        </a:graphic>
      </p:graphicFrame>
      <p:graphicFrame>
        <p:nvGraphicFramePr>
          <p:cNvPr id="142367" name="Object 31"/>
          <p:cNvGraphicFramePr>
            <a:graphicFrameLocks noChangeAspect="1"/>
          </p:cNvGraphicFramePr>
          <p:nvPr/>
        </p:nvGraphicFramePr>
        <p:xfrm>
          <a:off x="6173787" y="2884488"/>
          <a:ext cx="2522538" cy="925512"/>
        </p:xfrm>
        <a:graphic>
          <a:graphicData uri="http://schemas.openxmlformats.org/presentationml/2006/ole">
            <p:oleObj spid="_x0000_s142367" name="Equação" r:id="rId6" imgW="1168200" imgH="469800" progId="Equation.3">
              <p:embed/>
            </p:oleObj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/>
        </p:nvGraphicFramePr>
        <p:xfrm>
          <a:off x="603250" y="4140201"/>
          <a:ext cx="4824413" cy="850900"/>
        </p:xfrm>
        <a:graphic>
          <a:graphicData uri="http://schemas.openxmlformats.org/presentationml/2006/ole">
            <p:oleObj spid="_x0000_s142368" name="Equação" r:id="rId7" imgW="2234880" imgH="520560" progId="Equation.3">
              <p:embed/>
            </p:oleObj>
          </a:graphicData>
        </a:graphic>
      </p:graphicFrame>
      <p:graphicFrame>
        <p:nvGraphicFramePr>
          <p:cNvPr id="142369" name="Object 33"/>
          <p:cNvGraphicFramePr>
            <a:graphicFrameLocks noChangeAspect="1"/>
          </p:cNvGraphicFramePr>
          <p:nvPr/>
        </p:nvGraphicFramePr>
        <p:xfrm>
          <a:off x="835025" y="5605463"/>
          <a:ext cx="817563" cy="674687"/>
        </p:xfrm>
        <a:graphic>
          <a:graphicData uri="http://schemas.openxmlformats.org/presentationml/2006/ole">
            <p:oleObj spid="_x0000_s142369" name="Equação" r:id="rId8" imgW="431640" imgH="317160" progId="Equation.3">
              <p:embed/>
            </p:oleObj>
          </a:graphicData>
        </a:graphic>
      </p:graphicFrame>
      <p:graphicFrame>
        <p:nvGraphicFramePr>
          <p:cNvPr id="21" name="Object 33"/>
          <p:cNvGraphicFramePr>
            <a:graphicFrameLocks noChangeAspect="1"/>
          </p:cNvGraphicFramePr>
          <p:nvPr/>
        </p:nvGraphicFramePr>
        <p:xfrm>
          <a:off x="2193925" y="5624513"/>
          <a:ext cx="1587500" cy="674687"/>
        </p:xfrm>
        <a:graphic>
          <a:graphicData uri="http://schemas.openxmlformats.org/presentationml/2006/ole">
            <p:oleObj spid="_x0000_s142370" name="Equação" r:id="rId9" imgW="8380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9E32E-BEB1-4245-B5D2-8031DC11F656}" type="slidenum">
              <a:rPr lang="en-US"/>
              <a:pPr/>
              <a:t>9</a:t>
            </a:fld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9195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44243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4433888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414813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4129088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Ruído em sistemas </a:t>
            </a:r>
            <a:r>
              <a:rPr lang="pt-PT" kern="0" dirty="0" err="1" smtClean="0">
                <a:solidFill>
                  <a:srgbClr val="FF0000"/>
                </a:solidFill>
                <a:latin typeface="+mn-lt"/>
              </a:rPr>
              <a:t>M-ários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Estes sistemas requerem menor largura de banda mas mais potência pelo que são bons para transmissão digital sobre canais de voz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M símbolos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equiprováveis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Para um M genérico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219200" y="2019300"/>
          <a:ext cx="3078163" cy="377825"/>
        </p:xfrm>
        <a:graphic>
          <a:graphicData uri="http://schemas.openxmlformats.org/presentationml/2006/ole">
            <p:oleObj spid="_x0000_s172048" name="Equação" r:id="rId3" imgW="1625400" imgH="177480" progId="Equation.3">
              <p:embed/>
            </p:oleObj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14875" y="2509838"/>
          <a:ext cx="2784475" cy="585787"/>
        </p:xfrm>
        <a:graphic>
          <a:graphicData uri="http://schemas.openxmlformats.org/presentationml/2006/ole">
            <p:oleObj spid="_x0000_s172049" name="Equação" r:id="rId4" imgW="1396800" imgH="31716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 flipV="1">
            <a:off x="266700" y="4286250"/>
            <a:ext cx="4200525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 flipH="1">
            <a:off x="1490662" y="3833812"/>
            <a:ext cx="129540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1895476" y="3589338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904876" y="3617913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838451" y="3551238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123826" y="3579813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728663" y="4291014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>
            <a:off x="1566863" y="428148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2547938" y="430053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3519488" y="431958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558801" y="4357688"/>
          <a:ext cx="546100" cy="280987"/>
        </p:xfrm>
        <a:graphic>
          <a:graphicData uri="http://schemas.openxmlformats.org/presentationml/2006/ole">
            <p:oleObj spid="_x0000_s172050" name="Equação" r:id="rId5" imgW="368280" imgH="152280" progId="Equation.3">
              <p:embed/>
            </p:oleObj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1414463" y="4348163"/>
          <a:ext cx="471487" cy="280987"/>
        </p:xfrm>
        <a:graphic>
          <a:graphicData uri="http://schemas.openxmlformats.org/presentationml/2006/ole">
            <p:oleObj spid="_x0000_s172051" name="Equação" r:id="rId6" imgW="317160" imgH="152280" progId="Equation.3">
              <p:embed/>
            </p:oleObj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2481263" y="4338638"/>
          <a:ext cx="358775" cy="280987"/>
        </p:xfrm>
        <a:graphic>
          <a:graphicData uri="http://schemas.openxmlformats.org/presentationml/2006/ole">
            <p:oleObj spid="_x0000_s172052" name="Equação" r:id="rId7" imgW="241200" imgH="152280" progId="Equation.3">
              <p:embed/>
            </p:oleObj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3386138" y="4367213"/>
          <a:ext cx="452437" cy="280987"/>
        </p:xfrm>
        <a:graphic>
          <a:graphicData uri="http://schemas.openxmlformats.org/presentationml/2006/ole">
            <p:oleObj spid="_x0000_s172053" name="Equação" r:id="rId8" imgW="304560" imgH="152280" progId="Equation.3">
              <p:embed/>
            </p:oleObj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/>
        </p:nvGraphicFramePr>
        <p:xfrm>
          <a:off x="1271588" y="3344864"/>
          <a:ext cx="652462" cy="284162"/>
        </p:xfrm>
        <a:graphic>
          <a:graphicData uri="http://schemas.openxmlformats.org/presentationml/2006/ole">
            <p:oleObj spid="_x0000_s172054" name="Equação" r:id="rId9" imgW="520560" imgH="177480" progId="Equation.3">
              <p:embed/>
            </p:oleObj>
          </a:graphicData>
        </a:graphic>
      </p:graphicFrame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3236912" y="3313115"/>
          <a:ext cx="658813" cy="287336"/>
        </p:xfrm>
        <a:graphic>
          <a:graphicData uri="http://schemas.openxmlformats.org/presentationml/2006/ole">
            <p:oleObj spid="_x0000_s172055" name="Equação" r:id="rId10" imgW="533160" imgH="177480" progId="Equation.3">
              <p:embed/>
            </p:oleObj>
          </a:graphicData>
        </a:graphic>
      </p:graphicFrame>
      <p:graphicFrame>
        <p:nvGraphicFramePr>
          <p:cNvPr id="46" name="Object 16"/>
          <p:cNvGraphicFramePr>
            <a:graphicFrameLocks noChangeAspect="1"/>
          </p:cNvGraphicFramePr>
          <p:nvPr/>
        </p:nvGraphicFramePr>
        <p:xfrm>
          <a:off x="2371725" y="3395663"/>
          <a:ext cx="676276" cy="261937"/>
        </p:xfrm>
        <a:graphic>
          <a:graphicData uri="http://schemas.openxmlformats.org/presentationml/2006/ole">
            <p:oleObj spid="_x0000_s172056" name="Equação" r:id="rId11" imgW="533160" imgH="177480" progId="Equation.3">
              <p:embed/>
            </p:oleObj>
          </a:graphicData>
        </a:graphic>
      </p:graphicFrame>
      <p:graphicFrame>
        <p:nvGraphicFramePr>
          <p:cNvPr id="47" name="Object 16"/>
          <p:cNvGraphicFramePr>
            <a:graphicFrameLocks noChangeAspect="1"/>
          </p:cNvGraphicFramePr>
          <p:nvPr/>
        </p:nvGraphicFramePr>
        <p:xfrm>
          <a:off x="496887" y="3316289"/>
          <a:ext cx="646114" cy="284162"/>
        </p:xfrm>
        <a:graphic>
          <a:graphicData uri="http://schemas.openxmlformats.org/presentationml/2006/ole">
            <p:oleObj spid="_x0000_s172057" name="Equação" r:id="rId12" imgW="533160" imgH="177480" progId="Equation.3">
              <p:embed/>
            </p:oleObj>
          </a:graphicData>
        </a:graphic>
      </p:graphicFrame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4706938" y="3284538"/>
          <a:ext cx="1693862" cy="534987"/>
        </p:xfrm>
        <a:graphic>
          <a:graphicData uri="http://schemas.openxmlformats.org/presentationml/2006/ole">
            <p:oleObj spid="_x0000_s172058" name="Equação" r:id="rId13" imgW="927000" imgH="355320" progId="Equation.3">
              <p:embed/>
            </p:oleObj>
          </a:graphicData>
        </a:graphic>
      </p:graphicFrame>
      <p:graphicFrame>
        <p:nvGraphicFramePr>
          <p:cNvPr id="49" name="Object 16"/>
          <p:cNvGraphicFramePr>
            <a:graphicFrameLocks noChangeAspect="1"/>
          </p:cNvGraphicFramePr>
          <p:nvPr/>
        </p:nvGraphicFramePr>
        <p:xfrm>
          <a:off x="6834188" y="3259138"/>
          <a:ext cx="1787525" cy="534987"/>
        </p:xfrm>
        <a:graphic>
          <a:graphicData uri="http://schemas.openxmlformats.org/presentationml/2006/ole">
            <p:oleObj spid="_x0000_s172059" name="Equação" r:id="rId14" imgW="977760" imgH="355320" progId="Equation.3">
              <p:embed/>
            </p:oleObj>
          </a:graphicData>
        </a:graphic>
      </p:graphicFrame>
      <p:graphicFrame>
        <p:nvGraphicFramePr>
          <p:cNvPr id="50" name="Object 16"/>
          <p:cNvGraphicFramePr>
            <a:graphicFrameLocks noChangeAspect="1"/>
          </p:cNvGraphicFramePr>
          <p:nvPr/>
        </p:nvGraphicFramePr>
        <p:xfrm>
          <a:off x="4918075" y="3922714"/>
          <a:ext cx="2682875" cy="544512"/>
        </p:xfrm>
        <a:graphic>
          <a:graphicData uri="http://schemas.openxmlformats.org/presentationml/2006/ole">
            <p:oleObj spid="_x0000_s172060" name="Equação" r:id="rId15" imgW="1346040" imgH="355320" progId="Equation.3">
              <p:embed/>
            </p:oleObj>
          </a:graphicData>
        </a:graphic>
      </p:graphicFrame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591424" y="3971925"/>
            <a:ext cx="15525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600" dirty="0" smtClean="0">
                <a:latin typeface="Arial" charset="0"/>
              </a:rPr>
              <a:t>50% superior ao binário</a:t>
            </a:r>
            <a:endParaRPr lang="en-US" sz="1600" dirty="0">
              <a:latin typeface="Arial" charset="0"/>
            </a:endParaRPr>
          </a:p>
        </p:txBody>
      </p:sp>
      <p:graphicFrame>
        <p:nvGraphicFramePr>
          <p:cNvPr id="52" name="Object 16"/>
          <p:cNvGraphicFramePr>
            <a:graphicFrameLocks noChangeAspect="1"/>
          </p:cNvGraphicFramePr>
          <p:nvPr/>
        </p:nvGraphicFramePr>
        <p:xfrm>
          <a:off x="1181100" y="5203826"/>
          <a:ext cx="5289550" cy="482600"/>
        </p:xfrm>
        <a:graphic>
          <a:graphicData uri="http://schemas.openxmlformats.org/presentationml/2006/ole">
            <p:oleObj spid="_x0000_s172061" name="Equação" r:id="rId16" imgW="359388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653</Words>
  <Application>Microsoft Office PowerPoint</Application>
  <PresentationFormat>On-screen Show (4:3)</PresentationFormat>
  <Paragraphs>299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Default Design</vt:lpstr>
      <vt:lpstr>Equação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Protocolo MS-FCCN/2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INTERRUPÇÕES</dc:title>
  <dc:creator>Universidade do Minho</dc:creator>
  <cp:lastModifiedBy>Administrator</cp:lastModifiedBy>
  <cp:revision>1049</cp:revision>
  <dcterms:created xsi:type="dcterms:W3CDTF">2002-10-03T09:31:50Z</dcterms:created>
  <dcterms:modified xsi:type="dcterms:W3CDTF">2010-12-17T01:06:21Z</dcterms:modified>
</cp:coreProperties>
</file>