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2" r:id="rId3"/>
    <p:sldId id="318" r:id="rId4"/>
    <p:sldId id="317" r:id="rId5"/>
    <p:sldId id="319" r:id="rId6"/>
    <p:sldId id="305" r:id="rId7"/>
    <p:sldId id="281" r:id="rId8"/>
    <p:sldId id="298" r:id="rId9"/>
    <p:sldId id="303" r:id="rId10"/>
    <p:sldId id="310" r:id="rId11"/>
    <p:sldId id="311" r:id="rId12"/>
    <p:sldId id="331" r:id="rId13"/>
    <p:sldId id="332" r:id="rId14"/>
    <p:sldId id="333" r:id="rId15"/>
    <p:sldId id="329" r:id="rId16"/>
    <p:sldId id="312" r:id="rId17"/>
    <p:sldId id="285" r:id="rId18"/>
    <p:sldId id="330" r:id="rId19"/>
    <p:sldId id="265" r:id="rId20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FBBFF1-BB6D-41B3-B329-5F5541F1FEE0}">
          <p14:sldIdLst>
            <p14:sldId id="256"/>
            <p14:sldId id="272"/>
            <p14:sldId id="318"/>
            <p14:sldId id="317"/>
            <p14:sldId id="319"/>
            <p14:sldId id="305"/>
            <p14:sldId id="281"/>
            <p14:sldId id="298"/>
            <p14:sldId id="303"/>
            <p14:sldId id="310"/>
            <p14:sldId id="311"/>
            <p14:sldId id="331"/>
            <p14:sldId id="332"/>
            <p14:sldId id="333"/>
            <p14:sldId id="329"/>
            <p14:sldId id="312"/>
            <p14:sldId id="285"/>
            <p14:sldId id="330"/>
            <p14:sldId id="265"/>
          </p14:sldIdLst>
        </p14:section>
        <p14:section name="Раздел без заголовка" id="{568737E1-2488-4BBE-878E-E4EB3588A18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Хотлянник Елена" initials="ХЕ" lastIdx="9" clrIdx="0">
    <p:extLst>
      <p:ext uri="{19B8F6BF-5375-455C-9EA6-DF929625EA0E}">
        <p15:presenceInfo xmlns:p15="http://schemas.microsoft.com/office/powerpoint/2012/main" userId="Хотлянник Елен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4"/>
    <p:restoredTop sz="74789" autoAdjust="0"/>
  </p:normalViewPr>
  <p:slideViewPr>
    <p:cSldViewPr snapToGrid="0">
      <p:cViewPr varScale="1">
        <p:scale>
          <a:sx n="72" d="100"/>
          <a:sy n="72" d="100"/>
        </p:scale>
        <p:origin x="11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Количество символов по классам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chemeClr val="bg1">
                <a:lumMod val="75000"/>
              </a:schemeClr>
            </a:solidFill>
          </c:spPr>
          <c:explosion val="10"/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AB-4DF9-BCA6-A81C58D4C365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AB-4DF9-BCA6-A81C58D4C36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AB-4DF9-BCA6-A81C58D4C365}"/>
              </c:ext>
            </c:extLst>
          </c:dPt>
          <c:dPt>
            <c:idx val="3"/>
            <c:bubble3D val="0"/>
            <c:explosion val="7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AB-4DF9-BCA6-A81C58D4C365}"/>
              </c:ext>
            </c:extLst>
          </c:dPt>
          <c:dLbls>
            <c:dLbl>
              <c:idx val="0"/>
              <c:layout>
                <c:manualLayout>
                  <c:x val="1.9631452318460193E-3"/>
                  <c:y val="2.5792140565762612E-2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5AB-4DF9-BCA6-A81C58D4C365}"/>
                </c:ext>
              </c:extLst>
            </c:dLbl>
            <c:dLbl>
              <c:idx val="1"/>
              <c:layout>
                <c:manualLayout>
                  <c:x val="-3.6768372703412074E-3"/>
                  <c:y val="-2.3614391951006123E-2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5AB-4DF9-BCA6-A81C58D4C365}"/>
                </c:ext>
              </c:extLst>
            </c:dLbl>
            <c:dLbl>
              <c:idx val="2"/>
              <c:layout>
                <c:manualLayout>
                  <c:x val="1.3718285214348207E-3"/>
                  <c:y val="6.8153980752405953E-3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5AB-4DF9-BCA6-A81C58D4C365}"/>
                </c:ext>
              </c:extLst>
            </c:dLbl>
            <c:dLbl>
              <c:idx val="3"/>
              <c:layout>
                <c:manualLayout>
                  <c:x val="0.70936893790158806"/>
                  <c:y val="0.18472446786341204"/>
                </c:manualLayout>
              </c:layout>
              <c:dLblPos val="bestFit"/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5AB-4DF9-BCA6-A81C58D4C3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b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1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Лист1!$A$1:$A$4</c:f>
              <c:strCache>
                <c:ptCount val="4"/>
                <c:pt idx="0">
                  <c:v>helix1</c:v>
                </c:pt>
                <c:pt idx="1">
                  <c:v>helix5</c:v>
                </c:pt>
                <c:pt idx="2">
                  <c:v>sheet</c:v>
                </c:pt>
                <c:pt idx="3">
                  <c:v>other</c:v>
                </c:pt>
              </c:strCache>
            </c:strRef>
          </c:cat>
          <c:val>
            <c:numRef>
              <c:f>Лист1!$B$1:$B$4</c:f>
              <c:numCache>
                <c:formatCode>#,##0</c:formatCode>
                <c:ptCount val="4"/>
                <c:pt idx="0">
                  <c:v>2153050</c:v>
                </c:pt>
                <c:pt idx="1">
                  <c:v>225881</c:v>
                </c:pt>
                <c:pt idx="2">
                  <c:v>593939</c:v>
                </c:pt>
                <c:pt idx="3">
                  <c:v>14289130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AB-4DF9-BCA6-A81C58D4C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2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6T18:48:15.665" idx="1">
    <p:pos x="17" y="168"/>
    <p:text>К. Линдстрём-Ланг предложил выделять 4 уровня структурной организации белков: первичную, вторичную, третичную и четвертичную структуры. Хотя такое деление несколько устарело, им продолжают пользоваться</p:text>
    <p:extLst>
      <p:ext uri="{C676402C-5697-4E1C-873F-D02D1690AC5C}">
        <p15:threadingInfo xmlns:p15="http://schemas.microsoft.com/office/powerpoint/2012/main" timeZoneBias="-180"/>
      </p:ext>
    </p:extLst>
  </p:cm>
  <p:cm authorId="1" dt="2022-08-11T00:12:37.534" idx="8">
    <p:pos x="10" y="10"/>
    <p:text>Хотлянник Елена	16.04.2022
Функции, выполняемые белками, распределяются примерно следующим образом: структурообразующие (напр, коллаген), тренспортные (напр, гемоглабин), защитные (напр, иммуноглобулин G), регуляторные (напр, инсулин), катализ (ферменты), двигательыные (миозин), запасны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FB821-CC43-4399-AC27-C4E2B887F66B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EDAFF-6A8A-480B-B900-9E0113668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1427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1969773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48ddf1c3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48ddf1c3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956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906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453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20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817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499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603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54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0960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b48ddf1c3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b48ddf1c3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48ddf1c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48ddf1c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818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373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84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18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6932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02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7c53303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b7c53303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1178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7c53303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b7c53303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55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s.hse.ru/dpo/datascientist" TargetMode="External"/><Relationship Id="rId4" Type="http://schemas.openxmlformats.org/officeDocument/2006/relationships/hyperlink" Target="https://cs.hse.ru/dpo#li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ftp://ftp.rcsb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6" y="-901982"/>
            <a:ext cx="9144000" cy="685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7015" y="343409"/>
            <a:ext cx="860137" cy="110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9229" y="451134"/>
            <a:ext cx="1400551" cy="57707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969780" y="101503"/>
            <a:ext cx="5230687" cy="48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latin typeface="Roboto"/>
                <a:ea typeface="Roboto"/>
                <a:cs typeface="Roboto"/>
                <a:sym typeface="Roboto"/>
              </a:rPr>
              <a:t>Центр непрерывного образования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99123" y="4706457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Выполнила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Елена Хотлянник</a:t>
            </a:r>
          </a:p>
          <a:p>
            <a:pPr lvl="0" algn="ctr"/>
            <a:endParaRPr lang="ru-RU" sz="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9229" y="4152459"/>
            <a:ext cx="81799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Итоговый проект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ru-RU" sz="1600" b="1" dirty="0"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Определение вторичных структур белка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по аминокислотной последовательности</a:t>
            </a:r>
            <a:endParaRPr lang="ru-RU" sz="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99123" y="4937712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Руководитель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Игорь Слинько</a:t>
            </a:r>
          </a:p>
          <a:p>
            <a:pPr lvl="0" algn="ctr"/>
            <a:endParaRPr lang="ru-RU" sz="1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98;p17"/>
          <p:cNvSpPr txBox="1"/>
          <p:nvPr/>
        </p:nvSpPr>
        <p:spPr>
          <a:xfrm>
            <a:off x="551266" y="110650"/>
            <a:ext cx="859273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ru-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Определение</a:t>
            </a:r>
            <a:r>
              <a:rPr lang="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 вторичных структур белка</a:t>
            </a:r>
            <a:r>
              <a:rPr lang="ru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. </a:t>
            </a:r>
            <a:r>
              <a:rPr lang="ru-RU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Многослойная нейронная сеть</a:t>
            </a:r>
            <a:endParaRPr lang="ru" dirty="0">
              <a:ea typeface="Roboto"/>
              <a:cs typeface="Roboto"/>
              <a:sym typeface="Roboto"/>
            </a:endParaRPr>
          </a:p>
        </p:txBody>
      </p:sp>
      <p:sp>
        <p:nvSpPr>
          <p:cNvPr id="9" name="Google Shape;86;p16"/>
          <p:cNvSpPr txBox="1"/>
          <p:nvPr/>
        </p:nvSpPr>
        <p:spPr>
          <a:xfrm>
            <a:off x="441333" y="814794"/>
            <a:ext cx="8402629" cy="342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" dirty="0">
                <a:latin typeface="+mn-lt"/>
                <a:ea typeface="Roboto"/>
                <a:cs typeface="Roboto"/>
                <a:sym typeface="Roboto"/>
              </a:rPr>
              <a:t>Архитектура сети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из статьи 2016</a:t>
            </a:r>
          </a:p>
          <a:p>
            <a:pPr lvl="0">
              <a:lnSpc>
                <a:spcPct val="115000"/>
              </a:lnSpc>
            </a:pP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Protein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Secondary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Structure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Prediction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Using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Cascaded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+mn-lt"/>
                <a:ea typeface="Roboto"/>
                <a:cs typeface="Roboto"/>
                <a:sym typeface="Roboto"/>
              </a:rPr>
              <a:t>Convolutionaland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Recurrent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Neural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Networks</a:t>
            </a:r>
          </a:p>
          <a:p>
            <a:pPr lvl="0">
              <a:lnSpc>
                <a:spcPct val="115000"/>
              </a:lnSpc>
            </a:pPr>
            <a:r>
              <a:rPr lang="en-US" dirty="0" err="1">
                <a:latin typeface="+mn-lt"/>
                <a:ea typeface="Roboto"/>
                <a:cs typeface="Roboto"/>
                <a:sym typeface="Roboto"/>
              </a:rPr>
              <a:t>ZhenLi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latin typeface="+mn-lt"/>
                <a:ea typeface="Roboto"/>
                <a:cs typeface="Roboto"/>
                <a:sym typeface="Roboto"/>
              </a:rPr>
              <a:t>YizhouYu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 Department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of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Computer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Science,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The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University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of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+mn-lt"/>
                <a:ea typeface="Roboto"/>
                <a:cs typeface="Roboto"/>
                <a:sym typeface="Roboto"/>
              </a:rPr>
              <a:t>HongKong</a:t>
            </a:r>
            <a:endParaRPr lang="en-US"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0" y="1775687"/>
            <a:ext cx="8926387" cy="279502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-1761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75636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98;p17"/>
          <p:cNvSpPr txBox="1"/>
          <p:nvPr/>
        </p:nvSpPr>
        <p:spPr>
          <a:xfrm>
            <a:off x="551266" y="110650"/>
            <a:ext cx="859273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ru-RU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Эксперименты</a:t>
            </a:r>
            <a:endParaRPr lang="ru-RU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  <a:p>
            <a:pPr lvl="0"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Часть (1), на малом объеме данных</a:t>
            </a:r>
            <a:r>
              <a:rPr lang="ru" dirty="0">
                <a:latin typeface="+mn-lt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1266" y="3123623"/>
            <a:ext cx="4710675" cy="1401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dirty="0">
                <a:ea typeface="Roboto"/>
                <a:cs typeface="Roboto"/>
                <a:sym typeface="Roboto"/>
              </a:rPr>
              <a:t>Выводы по результатам первых экспериментов</a:t>
            </a:r>
            <a:r>
              <a:rPr lang="en-US" dirty="0">
                <a:ea typeface="Roboto"/>
                <a:cs typeface="Roboto"/>
                <a:sym typeface="Roboto"/>
              </a:rPr>
              <a:t>:</a:t>
            </a:r>
          </a:p>
          <a:p>
            <a:pPr marL="285750" lvl="0" indent="-285750">
              <a:lnSpc>
                <a:spcPct val="115000"/>
              </a:lnSpc>
              <a:buFontTx/>
              <a:buChar char="-"/>
            </a:pPr>
            <a:r>
              <a:rPr lang="ru-RU" sz="1200" dirty="0">
                <a:ea typeface="Roboto"/>
                <a:cs typeface="Roboto"/>
                <a:sym typeface="Roboto"/>
              </a:rPr>
              <a:t>Следует уменьшить скорость обучения</a:t>
            </a:r>
          </a:p>
          <a:p>
            <a:pPr marL="285750" lvl="0" indent="-285750">
              <a:lnSpc>
                <a:spcPct val="115000"/>
              </a:lnSpc>
              <a:buFontTx/>
              <a:buChar char="-"/>
            </a:pPr>
            <a:r>
              <a:rPr lang="ru-RU" sz="1200" dirty="0">
                <a:ea typeface="Roboto"/>
                <a:cs typeface="Roboto"/>
                <a:sym typeface="Roboto"/>
              </a:rPr>
              <a:t>Необходима корректировка весов при расчете </a:t>
            </a:r>
            <a:r>
              <a:rPr lang="en-US" sz="1200" dirty="0">
                <a:ea typeface="Roboto"/>
                <a:cs typeface="Roboto"/>
                <a:sym typeface="Roboto"/>
              </a:rPr>
              <a:t>loss</a:t>
            </a:r>
          </a:p>
          <a:p>
            <a:pPr marL="285750" lvl="0" indent="-285750">
              <a:lnSpc>
                <a:spcPct val="115000"/>
              </a:lnSpc>
              <a:buFontTx/>
              <a:buChar char="-"/>
            </a:pPr>
            <a:r>
              <a:rPr lang="ru-RU" sz="1200" dirty="0">
                <a:ea typeface="Roboto"/>
                <a:cs typeface="Roboto"/>
                <a:sym typeface="Roboto"/>
              </a:rPr>
              <a:t>Попробовать увеличить размер </a:t>
            </a:r>
            <a:r>
              <a:rPr lang="en-US" sz="1200" dirty="0">
                <a:ea typeface="Roboto"/>
                <a:cs typeface="Roboto"/>
                <a:sym typeface="Roboto"/>
              </a:rPr>
              <a:t>batch </a:t>
            </a:r>
            <a:r>
              <a:rPr lang="ru-RU" sz="1200" dirty="0">
                <a:ea typeface="Roboto"/>
                <a:cs typeface="Roboto"/>
                <a:sym typeface="Roboto"/>
              </a:rPr>
              <a:t>для обеспечения </a:t>
            </a:r>
            <a:endParaRPr lang="en-US" sz="1200" dirty="0"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Tx/>
              <a:buChar char="-"/>
            </a:pPr>
            <a:r>
              <a:rPr lang="ru-RU" sz="1200" dirty="0">
                <a:ea typeface="Roboto"/>
                <a:cs typeface="Roboto"/>
                <a:sym typeface="Roboto"/>
              </a:rPr>
              <a:t>возможности делать расчеты на большом объеме данных</a:t>
            </a:r>
          </a:p>
          <a:p>
            <a:pPr marL="285750" lvl="0" indent="-285750">
              <a:lnSpc>
                <a:spcPct val="115000"/>
              </a:lnSpc>
              <a:buFontTx/>
              <a:buChar char="-"/>
            </a:pPr>
            <a:endParaRPr lang="ru-RU" sz="1200" dirty="0">
              <a:ea typeface="Roboto"/>
              <a:cs typeface="Roboto"/>
              <a:sym typeface="Roboto"/>
            </a:endParaRPr>
          </a:p>
        </p:txBody>
      </p:sp>
      <p:pic>
        <p:nvPicPr>
          <p:cNvPr id="7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>
          <a:xfrm>
            <a:off x="8595300" y="-3575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74208"/>
              </p:ext>
            </p:extLst>
          </p:nvPr>
        </p:nvGraphicFramePr>
        <p:xfrm>
          <a:off x="5435815" y="986221"/>
          <a:ext cx="3562722" cy="344417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60274">
                  <a:extLst>
                    <a:ext uri="{9D8B030D-6E8A-4147-A177-3AD203B41FA5}">
                      <a16:colId xmlns:a16="http://schemas.microsoft.com/office/drawing/2014/main" val="833478410"/>
                    </a:ext>
                  </a:extLst>
                </a:gridCol>
                <a:gridCol w="1502448">
                  <a:extLst>
                    <a:ext uri="{9D8B030D-6E8A-4147-A177-3AD203B41FA5}">
                      <a16:colId xmlns:a16="http://schemas.microsoft.com/office/drawing/2014/main" val="111206234"/>
                    </a:ext>
                  </a:extLst>
                </a:gridCol>
              </a:tblGrid>
              <a:tr h="479108">
                <a:tc>
                  <a:txBody>
                    <a:bodyPr/>
                    <a:lstStyle/>
                    <a:p>
                      <a:pPr algn="r"/>
                      <a:r>
                        <a:rPr lang="en-US" sz="1200" b="1" baseline="0" dirty="0">
                          <a:latin typeface="+mn-lt"/>
                        </a:rPr>
                        <a:t>Parameters \ Metrics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baseline="0" dirty="0">
                          <a:latin typeface="+mn-lt"/>
                        </a:rPr>
                        <a:t>Эксперимент 1</a:t>
                      </a:r>
                      <a:endParaRPr lang="en-US" sz="1200" b="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16191"/>
                  </a:ext>
                </a:extLst>
              </a:tr>
              <a:tr h="50101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Count</a:t>
                      </a:r>
                      <a:r>
                        <a:rPr lang="en-US" sz="1200" b="1" baseline="0" dirty="0">
                          <a:latin typeface="+mn-lt"/>
                        </a:rPr>
                        <a:t> of protein </a:t>
                      </a:r>
                    </a:p>
                    <a:p>
                      <a:pPr algn="r"/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+mn-lt"/>
                        </a:rPr>
                        <a:t>1098</a:t>
                      </a:r>
                      <a:endParaRPr lang="en-US" sz="1200" b="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76110"/>
                  </a:ext>
                </a:extLst>
              </a:tr>
              <a:tr h="40790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Batch</a:t>
                      </a:r>
                      <a:r>
                        <a:rPr lang="en-US" sz="1200" b="1" baseline="0" dirty="0">
                          <a:latin typeface="+mn-lt"/>
                        </a:rPr>
                        <a:t> </a:t>
                      </a:r>
                      <a:r>
                        <a:rPr lang="en-US" sz="1200" b="1" dirty="0">
                          <a:latin typeface="+mn-lt"/>
                        </a:rPr>
                        <a:t>size 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+mn-lt"/>
                        </a:rPr>
                        <a:t>10</a:t>
                      </a:r>
                      <a:endParaRPr lang="en-US" sz="1200" b="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29070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r"/>
                      <a:r>
                        <a:rPr lang="en-US" sz="1200" b="1" baseline="0" dirty="0">
                          <a:latin typeface="+mn-lt"/>
                        </a:rPr>
                        <a:t>Learning rate 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baseline="0" dirty="0">
                          <a:latin typeface="+mn-lt"/>
                        </a:rPr>
                        <a:t>0.</a:t>
                      </a:r>
                      <a:r>
                        <a:rPr lang="ru-RU" sz="1200" b="0" baseline="0" dirty="0">
                          <a:solidFill>
                            <a:srgbClr val="00B050"/>
                          </a:solidFill>
                          <a:latin typeface="+mn-lt"/>
                        </a:rPr>
                        <a:t>5</a:t>
                      </a:r>
                      <a:endParaRPr lang="en-US" sz="1200" b="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31267"/>
                  </a:ext>
                </a:extLst>
              </a:tr>
              <a:tr h="42113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Classes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baseline="0" dirty="0">
                          <a:latin typeface="+mn-lt"/>
                        </a:rPr>
                        <a:t>helix1, helix2.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16623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Epochs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baseline="0" dirty="0">
                          <a:latin typeface="+mn-lt"/>
                        </a:rPr>
                        <a:t>3</a:t>
                      </a:r>
                      <a:endParaRPr lang="en-US" sz="1200" b="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962"/>
                  </a:ext>
                </a:extLst>
              </a:tr>
              <a:tr h="392096">
                <a:tc>
                  <a:txBody>
                    <a:bodyPr/>
                    <a:lstStyle/>
                    <a:p>
                      <a:pPr algn="r"/>
                      <a:r>
                        <a:rPr lang="en-US" sz="1200" b="1" baseline="0" dirty="0">
                          <a:latin typeface="+mn-lt"/>
                        </a:rPr>
                        <a:t>Loss</a:t>
                      </a:r>
                      <a:r>
                        <a:rPr lang="ru-RU" sz="1200" b="1" baseline="0" dirty="0">
                          <a:latin typeface="+mn-lt"/>
                        </a:rPr>
                        <a:t>,  </a:t>
                      </a:r>
                      <a:r>
                        <a:rPr lang="en-US" sz="1200" b="1" baseline="0" dirty="0">
                          <a:latin typeface="+mn-lt"/>
                        </a:rPr>
                        <a:t>test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0.09698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18403"/>
                  </a:ext>
                </a:extLst>
              </a:tr>
              <a:tr h="42968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Accuracy</a:t>
                      </a:r>
                      <a:r>
                        <a:rPr lang="ru-RU" sz="1200" b="1" baseline="0" dirty="0">
                          <a:latin typeface="+mn-lt"/>
                        </a:rPr>
                        <a:t>,  </a:t>
                      </a:r>
                      <a:r>
                        <a:rPr lang="en-US" sz="1200" b="1" baseline="0" dirty="0">
                          <a:latin typeface="+mn-lt"/>
                        </a:rPr>
                        <a:t>test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0,71</a:t>
                      </a:r>
                      <a:endParaRPr lang="ru-RU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09374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3" y="870705"/>
            <a:ext cx="5143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0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98;p17"/>
          <p:cNvSpPr txBox="1"/>
          <p:nvPr/>
        </p:nvSpPr>
        <p:spPr>
          <a:xfrm>
            <a:off x="551266" y="110650"/>
            <a:ext cx="859273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ru-RU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Эксперименты</a:t>
            </a:r>
            <a:endParaRPr lang="ru-RU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  <a:p>
            <a:pPr lvl="0"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Часть (2), на относительно небольшом объеме данных, </a:t>
            </a:r>
            <a:r>
              <a:rPr lang="en-US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batch = 10</a:t>
            </a:r>
            <a:endParaRPr lang="ru-RU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32017"/>
              </p:ext>
            </p:extLst>
          </p:nvPr>
        </p:nvGraphicFramePr>
        <p:xfrm>
          <a:off x="5435815" y="983646"/>
          <a:ext cx="3562722" cy="381467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60274">
                  <a:extLst>
                    <a:ext uri="{9D8B030D-6E8A-4147-A177-3AD203B41FA5}">
                      <a16:colId xmlns:a16="http://schemas.microsoft.com/office/drawing/2014/main" val="833478410"/>
                    </a:ext>
                  </a:extLst>
                </a:gridCol>
                <a:gridCol w="1502448">
                  <a:extLst>
                    <a:ext uri="{9D8B030D-6E8A-4147-A177-3AD203B41FA5}">
                      <a16:colId xmlns:a16="http://schemas.microsoft.com/office/drawing/2014/main" val="111206234"/>
                    </a:ext>
                  </a:extLst>
                </a:gridCol>
              </a:tblGrid>
              <a:tr h="481236">
                <a:tc>
                  <a:txBody>
                    <a:bodyPr/>
                    <a:lstStyle/>
                    <a:p>
                      <a:pPr algn="r"/>
                      <a:r>
                        <a:rPr lang="en-US" sz="1200" b="1" baseline="0" dirty="0">
                          <a:latin typeface="+mn-lt"/>
                        </a:rPr>
                        <a:t>Parameters \ Metrics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baseline="0" dirty="0">
                          <a:latin typeface="+mn-lt"/>
                        </a:rPr>
                        <a:t>Эксперимент 2</a:t>
                      </a:r>
                      <a:endParaRPr lang="en-US" sz="1200" b="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16191"/>
                  </a:ext>
                </a:extLst>
              </a:tr>
              <a:tr h="50323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Count</a:t>
                      </a:r>
                      <a:r>
                        <a:rPr lang="en-US" sz="1200" b="1" baseline="0" dirty="0">
                          <a:latin typeface="+mn-lt"/>
                        </a:rPr>
                        <a:t> of protein </a:t>
                      </a:r>
                    </a:p>
                    <a:p>
                      <a:pPr algn="r"/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B050"/>
                          </a:solidFill>
                          <a:latin typeface="+mn-lt"/>
                        </a:rPr>
                        <a:t>2191</a:t>
                      </a:r>
                      <a:endParaRPr lang="en-US" sz="1200" b="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76110"/>
                  </a:ext>
                </a:extLst>
              </a:tr>
              <a:tr h="40971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Batch</a:t>
                      </a:r>
                      <a:r>
                        <a:rPr lang="en-US" sz="1200" b="1" baseline="0" dirty="0">
                          <a:latin typeface="+mn-lt"/>
                        </a:rPr>
                        <a:t> </a:t>
                      </a:r>
                      <a:r>
                        <a:rPr lang="en-US" sz="1200" b="1" dirty="0">
                          <a:latin typeface="+mn-lt"/>
                        </a:rPr>
                        <a:t>size 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+mn-lt"/>
                        </a:rPr>
                        <a:t>10</a:t>
                      </a:r>
                      <a:endParaRPr lang="en-US" sz="1200" b="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29070"/>
                  </a:ext>
                </a:extLst>
              </a:tr>
              <a:tr h="408422">
                <a:tc>
                  <a:txBody>
                    <a:bodyPr/>
                    <a:lstStyle/>
                    <a:p>
                      <a:pPr algn="r"/>
                      <a:r>
                        <a:rPr lang="en-US" sz="1200" b="1" baseline="0" dirty="0">
                          <a:latin typeface="+mn-lt"/>
                        </a:rPr>
                        <a:t>Learning rate 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baseline="0" dirty="0">
                          <a:latin typeface="+mn-lt"/>
                        </a:rPr>
                        <a:t>0.</a:t>
                      </a:r>
                      <a:r>
                        <a:rPr lang="ru-RU" sz="1200" b="0" baseline="0" dirty="0">
                          <a:solidFill>
                            <a:srgbClr val="00B050"/>
                          </a:solidFill>
                          <a:latin typeface="+mn-lt"/>
                        </a:rPr>
                        <a:t>0003</a:t>
                      </a:r>
                      <a:endParaRPr lang="en-US" sz="1200" b="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31267"/>
                  </a:ext>
                </a:extLst>
              </a:tr>
              <a:tr h="42300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Classes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baseline="0" dirty="0">
                          <a:latin typeface="+mn-lt"/>
                        </a:rPr>
                        <a:t>helix1, helix2.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16623"/>
                  </a:ext>
                </a:extLst>
              </a:tr>
              <a:tr h="408422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Epochs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baseline="0" dirty="0"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962"/>
                  </a:ext>
                </a:extLst>
              </a:tr>
              <a:tr h="393837">
                <a:tc>
                  <a:txBody>
                    <a:bodyPr/>
                    <a:lstStyle/>
                    <a:p>
                      <a:pPr algn="r"/>
                      <a:r>
                        <a:rPr lang="en-US" sz="1200" b="1" baseline="0" dirty="0">
                          <a:latin typeface="+mn-lt"/>
                        </a:rPr>
                        <a:t>Loss</a:t>
                      </a:r>
                      <a:r>
                        <a:rPr lang="ru-RU" sz="1200" b="1" baseline="0" dirty="0">
                          <a:latin typeface="+mn-lt"/>
                        </a:rPr>
                        <a:t>,  </a:t>
                      </a:r>
                      <a:r>
                        <a:rPr lang="en-US" sz="1200" b="1" baseline="0" dirty="0">
                          <a:latin typeface="+mn-lt"/>
                        </a:rPr>
                        <a:t>test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+mn-lt"/>
                        </a:rPr>
                        <a:t>0.05056</a:t>
                      </a:r>
                      <a:endParaRPr lang="ru-RU" sz="12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18403"/>
                  </a:ext>
                </a:extLst>
              </a:tr>
              <a:tr h="43159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Accuracy</a:t>
                      </a:r>
                      <a:r>
                        <a:rPr lang="ru-RU" sz="1200" b="1" baseline="0" dirty="0">
                          <a:latin typeface="+mn-lt"/>
                        </a:rPr>
                        <a:t>,  </a:t>
                      </a:r>
                      <a:r>
                        <a:rPr lang="en-US" sz="1200" b="1" baseline="0" dirty="0">
                          <a:latin typeface="+mn-lt"/>
                        </a:rPr>
                        <a:t>test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+mn-lt"/>
                        </a:rPr>
                        <a:t>0.77</a:t>
                      </a:r>
                      <a:endParaRPr lang="ru-RU" sz="12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09374"/>
                  </a:ext>
                </a:extLst>
              </a:tr>
              <a:tr h="3552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Accuracy by class</a:t>
                      </a:r>
                      <a:r>
                        <a:rPr lang="ru-RU" sz="1200" b="1" baseline="0" dirty="0">
                          <a:latin typeface="+mn-lt"/>
                        </a:rPr>
                        <a:t>,  </a:t>
                      </a:r>
                      <a:r>
                        <a:rPr lang="en-US" sz="1200" b="1" baseline="0" dirty="0">
                          <a:latin typeface="+mn-lt"/>
                        </a:rPr>
                        <a:t>test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0.788, 0.61</a:t>
                      </a: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5,</a:t>
                      </a:r>
                      <a:r>
                        <a:rPr kumimoji="0" lang="ru-RU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 0.711</a:t>
                      </a:r>
                      <a:endParaRPr lang="ru-RU" sz="12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14619"/>
                  </a:ext>
                </a:extLst>
              </a:tr>
            </a:tbl>
          </a:graphicData>
        </a:graphic>
      </p:graphicFrame>
      <p:pic>
        <p:nvPicPr>
          <p:cNvPr id="7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-857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04" y="830949"/>
            <a:ext cx="5181600" cy="20383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4" y="3033962"/>
            <a:ext cx="5143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6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98;p17"/>
          <p:cNvSpPr txBox="1"/>
          <p:nvPr/>
        </p:nvSpPr>
        <p:spPr>
          <a:xfrm>
            <a:off x="551266" y="110650"/>
            <a:ext cx="859273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ru-RU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Эксперименты</a:t>
            </a:r>
          </a:p>
          <a:p>
            <a:pPr lvl="0"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Часть (</a:t>
            </a:r>
            <a:r>
              <a:rPr lang="en-US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3</a:t>
            </a:r>
            <a:r>
              <a:rPr lang="ru-RU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), на относительно небольшом объеме данных, </a:t>
            </a:r>
            <a:r>
              <a:rPr lang="en-US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batch = 50</a:t>
            </a:r>
            <a:endParaRPr lang="ru-RU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12807"/>
              </p:ext>
            </p:extLst>
          </p:nvPr>
        </p:nvGraphicFramePr>
        <p:xfrm>
          <a:off x="5435815" y="989436"/>
          <a:ext cx="3562722" cy="37956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60274">
                  <a:extLst>
                    <a:ext uri="{9D8B030D-6E8A-4147-A177-3AD203B41FA5}">
                      <a16:colId xmlns:a16="http://schemas.microsoft.com/office/drawing/2014/main" val="833478410"/>
                    </a:ext>
                  </a:extLst>
                </a:gridCol>
                <a:gridCol w="1502448">
                  <a:extLst>
                    <a:ext uri="{9D8B030D-6E8A-4147-A177-3AD203B41FA5}">
                      <a16:colId xmlns:a16="http://schemas.microsoft.com/office/drawing/2014/main" val="111206234"/>
                    </a:ext>
                  </a:extLst>
                </a:gridCol>
              </a:tblGrid>
              <a:tr h="478833">
                <a:tc>
                  <a:txBody>
                    <a:bodyPr/>
                    <a:lstStyle/>
                    <a:p>
                      <a:pPr algn="r"/>
                      <a:r>
                        <a:rPr lang="en-US" sz="1200" b="1" baseline="0" dirty="0">
                          <a:latin typeface="+mn-lt"/>
                        </a:rPr>
                        <a:t>Parameters \ Metrics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baseline="0" dirty="0">
                          <a:latin typeface="+mn-lt"/>
                        </a:rPr>
                        <a:t>Эксперимент 3</a:t>
                      </a:r>
                      <a:endParaRPr lang="en-US" sz="1200" b="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16191"/>
                  </a:ext>
                </a:extLst>
              </a:tr>
              <a:tr h="50072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Count</a:t>
                      </a:r>
                      <a:r>
                        <a:rPr lang="en-US" sz="1200" b="1" baseline="0" dirty="0">
                          <a:latin typeface="+mn-lt"/>
                        </a:rPr>
                        <a:t> of protein </a:t>
                      </a:r>
                    </a:p>
                    <a:p>
                      <a:pPr algn="r"/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2191</a:t>
                      </a:r>
                      <a:endParaRPr lang="en-US" sz="12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76110"/>
                  </a:ext>
                </a:extLst>
              </a:tr>
              <a:tr h="40766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Batch</a:t>
                      </a:r>
                      <a:r>
                        <a:rPr lang="en-US" sz="1200" b="1" baseline="0" dirty="0">
                          <a:latin typeface="+mn-lt"/>
                        </a:rPr>
                        <a:t> </a:t>
                      </a:r>
                      <a:r>
                        <a:rPr lang="en-US" sz="1200" b="1" dirty="0">
                          <a:latin typeface="+mn-lt"/>
                        </a:rPr>
                        <a:t>size 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B050"/>
                          </a:solidFill>
                          <a:latin typeface="+mn-lt"/>
                        </a:rPr>
                        <a:t>50</a:t>
                      </a:r>
                      <a:endParaRPr lang="en-US" sz="1200" b="0" baseline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29070"/>
                  </a:ext>
                </a:extLst>
              </a:tr>
              <a:tr h="406384">
                <a:tc>
                  <a:txBody>
                    <a:bodyPr/>
                    <a:lstStyle/>
                    <a:p>
                      <a:pPr algn="r"/>
                      <a:r>
                        <a:rPr lang="en-US" sz="1200" b="1" baseline="0" dirty="0">
                          <a:latin typeface="+mn-lt"/>
                        </a:rPr>
                        <a:t>Learning rate 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baseline="0" dirty="0">
                          <a:latin typeface="+mn-lt"/>
                        </a:rPr>
                        <a:t>0.</a:t>
                      </a:r>
                      <a:r>
                        <a:rPr lang="ru-RU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0003</a:t>
                      </a:r>
                      <a:endParaRPr lang="en-US" sz="12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31267"/>
                  </a:ext>
                </a:extLst>
              </a:tr>
              <a:tr h="42089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Classes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baseline="0" dirty="0">
                          <a:latin typeface="+mn-lt"/>
                        </a:rPr>
                        <a:t>helix1, helix2.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16623"/>
                  </a:ext>
                </a:extLst>
              </a:tr>
              <a:tr h="40638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Epochs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baseline="0" dirty="0">
                          <a:solidFill>
                            <a:srgbClr val="00B050"/>
                          </a:solidFill>
                          <a:latin typeface="+mn-lt"/>
                        </a:rPr>
                        <a:t>8</a:t>
                      </a:r>
                      <a:endParaRPr lang="en-US" sz="1200" b="0" baseline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962"/>
                  </a:ext>
                </a:extLst>
              </a:tr>
              <a:tr h="391870">
                <a:tc>
                  <a:txBody>
                    <a:bodyPr/>
                    <a:lstStyle/>
                    <a:p>
                      <a:pPr algn="r"/>
                      <a:r>
                        <a:rPr lang="en-US" sz="1200" b="1" baseline="0" dirty="0">
                          <a:latin typeface="+mn-lt"/>
                        </a:rPr>
                        <a:t>Loss</a:t>
                      </a:r>
                      <a:r>
                        <a:rPr lang="ru-RU" sz="1200" b="1" baseline="0" dirty="0">
                          <a:latin typeface="+mn-lt"/>
                        </a:rPr>
                        <a:t>,  </a:t>
                      </a:r>
                      <a:r>
                        <a:rPr lang="en-US" sz="1200" b="1" baseline="0" dirty="0">
                          <a:latin typeface="+mn-lt"/>
                        </a:rPr>
                        <a:t>test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0.0524</a:t>
                      </a:r>
                      <a:endParaRPr lang="ru-RU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18403"/>
                  </a:ext>
                </a:extLst>
              </a:tr>
              <a:tr h="42943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Accuracy</a:t>
                      </a:r>
                      <a:r>
                        <a:rPr lang="ru-RU" sz="1200" b="1" baseline="0" dirty="0">
                          <a:latin typeface="+mn-lt"/>
                        </a:rPr>
                        <a:t>,  </a:t>
                      </a:r>
                      <a:r>
                        <a:rPr lang="en-US" sz="1200" b="1" baseline="0" dirty="0">
                          <a:latin typeface="+mn-lt"/>
                        </a:rPr>
                        <a:t>test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0.76</a:t>
                      </a:r>
                      <a:endParaRPr lang="ru-RU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09374"/>
                  </a:ext>
                </a:extLst>
              </a:tr>
              <a:tr h="3534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Accuracy by class</a:t>
                      </a:r>
                      <a:r>
                        <a:rPr lang="ru-RU" sz="1200" b="1" baseline="0" dirty="0">
                          <a:latin typeface="+mn-lt"/>
                        </a:rPr>
                        <a:t>,  </a:t>
                      </a:r>
                      <a:r>
                        <a:rPr lang="en-US" sz="1200" b="1" baseline="0" dirty="0">
                          <a:latin typeface="+mn-lt"/>
                        </a:rPr>
                        <a:t>test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0.81</a:t>
                      </a: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r>
                        <a:rPr kumimoji="0" lang="ru-RU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, 0.553, 0.70</a:t>
                      </a: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ru-RU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14619"/>
                  </a:ext>
                </a:extLst>
              </a:tr>
            </a:tbl>
          </a:graphicData>
        </a:graphic>
      </p:graphicFrame>
      <p:pic>
        <p:nvPicPr>
          <p:cNvPr id="7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-857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2" y="853701"/>
            <a:ext cx="5133975" cy="20193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33" y="3045277"/>
            <a:ext cx="50101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8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98;p17"/>
          <p:cNvSpPr txBox="1"/>
          <p:nvPr/>
        </p:nvSpPr>
        <p:spPr>
          <a:xfrm>
            <a:off x="551266" y="110650"/>
            <a:ext cx="859273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ru-RU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Эксперименты</a:t>
            </a:r>
            <a:endParaRPr lang="ru-RU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lvl="0"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Часть (</a:t>
            </a:r>
            <a:r>
              <a:rPr lang="en-US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4</a:t>
            </a:r>
            <a:r>
              <a:rPr lang="ru-RU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), на большом объеме данных, </a:t>
            </a:r>
            <a:r>
              <a:rPr lang="en-US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batch = 50</a:t>
            </a:r>
            <a:endParaRPr lang="ru-RU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16407"/>
              </p:ext>
            </p:extLst>
          </p:nvPr>
        </p:nvGraphicFramePr>
        <p:xfrm>
          <a:off x="5435815" y="989436"/>
          <a:ext cx="3562722" cy="38993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5072">
                  <a:extLst>
                    <a:ext uri="{9D8B030D-6E8A-4147-A177-3AD203B41FA5}">
                      <a16:colId xmlns:a16="http://schemas.microsoft.com/office/drawing/2014/main" val="833478410"/>
                    </a:ext>
                  </a:extLst>
                </a:gridCol>
                <a:gridCol w="2067650">
                  <a:extLst>
                    <a:ext uri="{9D8B030D-6E8A-4147-A177-3AD203B41FA5}">
                      <a16:colId xmlns:a16="http://schemas.microsoft.com/office/drawing/2014/main" val="111206234"/>
                    </a:ext>
                  </a:extLst>
                </a:gridCol>
              </a:tblGrid>
              <a:tr h="478833">
                <a:tc>
                  <a:txBody>
                    <a:bodyPr/>
                    <a:lstStyle/>
                    <a:p>
                      <a:pPr algn="r"/>
                      <a:r>
                        <a:rPr lang="en-US" sz="1200" b="1" baseline="0" dirty="0">
                          <a:latin typeface="+mn-lt"/>
                        </a:rPr>
                        <a:t>Parameters \ Metrics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baseline="0" dirty="0">
                          <a:latin typeface="+mn-lt"/>
                        </a:rPr>
                        <a:t>Эксперимент </a:t>
                      </a:r>
                      <a:r>
                        <a:rPr lang="en-US" sz="1200" b="0" baseline="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16191"/>
                  </a:ext>
                </a:extLst>
              </a:tr>
              <a:tr h="50072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Count</a:t>
                      </a:r>
                      <a:r>
                        <a:rPr lang="en-US" sz="1200" b="1" baseline="0" dirty="0">
                          <a:latin typeface="+mn-lt"/>
                        </a:rPr>
                        <a:t> of protein </a:t>
                      </a:r>
                    </a:p>
                    <a:p>
                      <a:pPr algn="r"/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B050"/>
                          </a:solidFill>
                          <a:ea typeface="Roboto"/>
                          <a:cs typeface="Roboto"/>
                          <a:sym typeface="Roboto"/>
                        </a:rPr>
                        <a:t>24 660</a:t>
                      </a:r>
                      <a:endParaRPr lang="en-US" sz="12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76110"/>
                  </a:ext>
                </a:extLst>
              </a:tr>
              <a:tr h="40766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Batch</a:t>
                      </a:r>
                      <a:r>
                        <a:rPr lang="en-US" sz="1200" b="1" baseline="0" dirty="0">
                          <a:latin typeface="+mn-lt"/>
                        </a:rPr>
                        <a:t> </a:t>
                      </a:r>
                      <a:r>
                        <a:rPr lang="en-US" sz="1200" b="1" dirty="0">
                          <a:latin typeface="+mn-lt"/>
                        </a:rPr>
                        <a:t>size 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50</a:t>
                      </a:r>
                      <a:endParaRPr lang="en-US" sz="12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29070"/>
                  </a:ext>
                </a:extLst>
              </a:tr>
              <a:tr h="406384">
                <a:tc>
                  <a:txBody>
                    <a:bodyPr/>
                    <a:lstStyle/>
                    <a:p>
                      <a:pPr algn="r"/>
                      <a:r>
                        <a:rPr lang="en-US" sz="1200" b="1" baseline="0" dirty="0">
                          <a:latin typeface="+mn-lt"/>
                        </a:rPr>
                        <a:t>Learning rate 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baseline="0" dirty="0">
                          <a:latin typeface="+mn-lt"/>
                        </a:rPr>
                        <a:t>0.</a:t>
                      </a:r>
                      <a:r>
                        <a:rPr lang="ru-RU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0003</a:t>
                      </a:r>
                      <a:endParaRPr lang="en-US" sz="12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31267"/>
                  </a:ext>
                </a:extLst>
              </a:tr>
              <a:tr h="42089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Classes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baseline="0" dirty="0">
                          <a:latin typeface="+mn-lt"/>
                        </a:rPr>
                        <a:t>helix1, helix2, sheet,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16623"/>
                  </a:ext>
                </a:extLst>
              </a:tr>
              <a:tr h="40638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Epochs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962"/>
                  </a:ext>
                </a:extLst>
              </a:tr>
              <a:tr h="391870">
                <a:tc>
                  <a:txBody>
                    <a:bodyPr/>
                    <a:lstStyle/>
                    <a:p>
                      <a:pPr algn="r"/>
                      <a:r>
                        <a:rPr lang="en-US" sz="1200" b="1" baseline="0" dirty="0">
                          <a:latin typeface="+mn-lt"/>
                        </a:rPr>
                        <a:t>Loss</a:t>
                      </a:r>
                      <a:r>
                        <a:rPr lang="ru-RU" sz="1200" b="1" baseline="0" dirty="0">
                          <a:latin typeface="+mn-lt"/>
                        </a:rPr>
                        <a:t>,  </a:t>
                      </a:r>
                      <a:r>
                        <a:rPr lang="en-US" sz="1200" b="1" baseline="0" dirty="0">
                          <a:latin typeface="+mn-lt"/>
                        </a:rPr>
                        <a:t>test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0.05049</a:t>
                      </a:r>
                      <a:endParaRPr lang="ru-RU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18403"/>
                  </a:ext>
                </a:extLst>
              </a:tr>
              <a:tr h="42943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+mn-lt"/>
                        </a:rPr>
                        <a:t>Accuracy</a:t>
                      </a:r>
                      <a:r>
                        <a:rPr lang="ru-RU" sz="1200" b="1" baseline="0" dirty="0">
                          <a:latin typeface="+mn-lt"/>
                        </a:rPr>
                        <a:t>,  </a:t>
                      </a:r>
                      <a:r>
                        <a:rPr lang="en-US" sz="1200" b="1" baseline="0" dirty="0">
                          <a:latin typeface="+mn-lt"/>
                        </a:rPr>
                        <a:t>test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0.79</a:t>
                      </a:r>
                      <a:endParaRPr lang="ru-RU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09374"/>
                  </a:ext>
                </a:extLst>
              </a:tr>
              <a:tr h="3534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Accuracy by class</a:t>
                      </a:r>
                      <a:r>
                        <a:rPr lang="ru-RU" sz="1200" b="1" baseline="0" dirty="0">
                          <a:latin typeface="+mn-lt"/>
                        </a:rPr>
                        <a:t>,  </a:t>
                      </a:r>
                      <a:r>
                        <a:rPr lang="en-US" sz="1200" b="1" baseline="0" dirty="0">
                          <a:latin typeface="+mn-lt"/>
                        </a:rPr>
                        <a:t>test</a:t>
                      </a:r>
                      <a:endParaRPr lang="ru-RU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/>
                        <a:t>0.74</a:t>
                      </a:r>
                      <a:r>
                        <a:rPr lang="en-US" sz="1200" dirty="0"/>
                        <a:t>5</a:t>
                      </a:r>
                      <a:r>
                        <a:rPr lang="ru-RU" sz="1200" dirty="0"/>
                        <a:t>, 0.53</a:t>
                      </a:r>
                      <a:r>
                        <a:rPr lang="en-US" sz="1200" dirty="0"/>
                        <a:t>6</a:t>
                      </a:r>
                      <a:r>
                        <a:rPr lang="ru-RU" sz="1200" dirty="0"/>
                        <a:t>, 0.40</a:t>
                      </a:r>
                      <a:r>
                        <a:rPr lang="en-US" sz="1200" dirty="0"/>
                        <a:t>1</a:t>
                      </a:r>
                      <a:r>
                        <a:rPr lang="ru-RU" sz="1200" dirty="0"/>
                        <a:t>,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0.77</a:t>
                      </a:r>
                      <a:r>
                        <a:rPr lang="en-US" sz="1200" dirty="0"/>
                        <a:t>5</a:t>
                      </a:r>
                      <a:endParaRPr lang="ru-RU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ru-RU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14619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-857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1" y="851614"/>
            <a:ext cx="5105400" cy="1962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45" y="3116746"/>
            <a:ext cx="49911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9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98;p17"/>
          <p:cNvSpPr txBox="1"/>
          <p:nvPr/>
        </p:nvSpPr>
        <p:spPr>
          <a:xfrm>
            <a:off x="551266" y="110650"/>
            <a:ext cx="859273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ru-RU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Направления для развития</a:t>
            </a:r>
            <a:endParaRPr lang="ru" dirty="0"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90;p16"/>
          <p:cNvSpPr txBox="1"/>
          <p:nvPr/>
        </p:nvSpPr>
        <p:spPr>
          <a:xfrm>
            <a:off x="264991" y="826326"/>
            <a:ext cx="4089102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86;p16"/>
          <p:cNvSpPr txBox="1"/>
          <p:nvPr/>
        </p:nvSpPr>
        <p:spPr>
          <a:xfrm>
            <a:off x="467021" y="991207"/>
            <a:ext cx="8402629" cy="342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ea typeface="Roboto"/>
                <a:cs typeface="Roboto"/>
                <a:sym typeface="Roboto"/>
              </a:rPr>
              <a:t>Идеи для продолжения работы с задачей</a:t>
            </a:r>
            <a:r>
              <a:rPr lang="en-US" dirty="0">
                <a:ea typeface="Roboto"/>
                <a:cs typeface="Roboto"/>
                <a:sym typeface="Roboto"/>
              </a:rPr>
              <a:t>:</a:t>
            </a:r>
            <a:endParaRPr lang="ru-RU" dirty="0">
              <a:ea typeface="Roboto"/>
              <a:cs typeface="Roboto"/>
              <a:sym typeface="Roboto"/>
            </a:endParaRPr>
          </a:p>
          <a:p>
            <a:pPr>
              <a:lnSpc>
                <a:spcPct val="200000"/>
              </a:lnSpc>
            </a:pPr>
            <a:r>
              <a:rPr lang="ru-RU" sz="1200" dirty="0">
                <a:latin typeface="+mn-lt"/>
                <a:ea typeface="Roboto"/>
                <a:cs typeface="Roboto"/>
                <a:sym typeface="Roboto"/>
              </a:rPr>
              <a:t>	поработать с весами</a:t>
            </a:r>
          </a:p>
          <a:p>
            <a:pPr lvl="0">
              <a:lnSpc>
                <a:spcPct val="200000"/>
              </a:lnSpc>
            </a:pPr>
            <a:r>
              <a:rPr lang="ru-RU" sz="1200" dirty="0">
                <a:latin typeface="+mn-lt"/>
                <a:ea typeface="Roboto"/>
                <a:cs typeface="Roboto"/>
                <a:sym typeface="Roboto"/>
              </a:rPr>
              <a:t>	добавить предикторы</a:t>
            </a:r>
          </a:p>
          <a:p>
            <a:pPr lvl="0">
              <a:lnSpc>
                <a:spcPct val="200000"/>
              </a:lnSpc>
            </a:pPr>
            <a:r>
              <a:rPr lang="ru-RU" sz="1200" dirty="0">
                <a:latin typeface="+mn-lt"/>
                <a:ea typeface="Roboto"/>
                <a:cs typeface="Roboto"/>
                <a:sym typeface="Roboto"/>
              </a:rPr>
              <a:t>	изучить аномалии</a:t>
            </a:r>
          </a:p>
          <a:p>
            <a:pPr lvl="0">
              <a:lnSpc>
                <a:spcPct val="200000"/>
              </a:lnSpc>
            </a:pPr>
            <a:r>
              <a:rPr lang="ru-RU" sz="1200" dirty="0">
                <a:latin typeface="+mn-lt"/>
                <a:ea typeface="Roboto"/>
                <a:cs typeface="Roboto"/>
                <a:sym typeface="Roboto"/>
              </a:rPr>
              <a:t>	поработать с длиной последовательности</a:t>
            </a:r>
          </a:p>
          <a:p>
            <a:pPr lvl="0">
              <a:lnSpc>
                <a:spcPct val="200000"/>
              </a:lnSpc>
            </a:pPr>
            <a:r>
              <a:rPr lang="ru-RU" sz="1200" dirty="0">
                <a:latin typeface="+mn-lt"/>
                <a:ea typeface="Roboto"/>
                <a:cs typeface="Roboto"/>
                <a:sym typeface="Roboto"/>
              </a:rPr>
              <a:t>	перейти от классификации к </a:t>
            </a:r>
            <a:r>
              <a:rPr lang="ru-RU" sz="1200" dirty="0" err="1">
                <a:latin typeface="+mn-lt"/>
                <a:ea typeface="Roboto"/>
                <a:cs typeface="Roboto"/>
                <a:sym typeface="Roboto"/>
              </a:rPr>
              <a:t>детекции</a:t>
            </a:r>
            <a:endParaRPr lang="en-US" sz="1200" dirty="0">
              <a:latin typeface="+mn-lt"/>
              <a:ea typeface="Roboto"/>
              <a:cs typeface="Roboto"/>
              <a:sym typeface="Roboto"/>
            </a:endParaRPr>
          </a:p>
          <a:p>
            <a:pPr lvl="0">
              <a:lnSpc>
                <a:spcPct val="200000"/>
              </a:lnSpc>
            </a:pPr>
            <a:r>
              <a:rPr lang="ru-RU" sz="1200" dirty="0">
                <a:latin typeface="+mn-lt"/>
                <a:ea typeface="Roboto"/>
                <a:cs typeface="Roboto"/>
                <a:sym typeface="Roboto"/>
              </a:rPr>
              <a:t>	экспериментировать с архитектурой слоев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0"/>
            <a:ext cx="548700" cy="38728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  <p:pic>
        <p:nvPicPr>
          <p:cNvPr id="16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89;p16"/>
          <p:cNvSpPr/>
          <p:nvPr/>
        </p:nvSpPr>
        <p:spPr>
          <a:xfrm>
            <a:off x="748815" y="2288791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Google Shape;89;p16"/>
          <p:cNvSpPr/>
          <p:nvPr/>
        </p:nvSpPr>
        <p:spPr>
          <a:xfrm>
            <a:off x="748815" y="1528780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Google Shape;89;p16"/>
          <p:cNvSpPr/>
          <p:nvPr/>
        </p:nvSpPr>
        <p:spPr>
          <a:xfrm>
            <a:off x="748815" y="1923185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Google Shape;89;p16"/>
          <p:cNvSpPr/>
          <p:nvPr/>
        </p:nvSpPr>
        <p:spPr>
          <a:xfrm>
            <a:off x="748815" y="2665284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Google Shape;89;p16"/>
          <p:cNvSpPr/>
          <p:nvPr/>
        </p:nvSpPr>
        <p:spPr>
          <a:xfrm>
            <a:off x="748815" y="3018423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Google Shape;89;p16"/>
          <p:cNvSpPr/>
          <p:nvPr/>
        </p:nvSpPr>
        <p:spPr>
          <a:xfrm>
            <a:off x="748815" y="3371562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35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98;p17"/>
          <p:cNvSpPr txBox="1"/>
          <p:nvPr/>
        </p:nvSpPr>
        <p:spPr>
          <a:xfrm>
            <a:off x="551266" y="110650"/>
            <a:ext cx="859273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ru-RU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Заключение</a:t>
            </a:r>
            <a:endParaRPr lang="ru" dirty="0"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90;p16"/>
          <p:cNvSpPr txBox="1"/>
          <p:nvPr/>
        </p:nvSpPr>
        <p:spPr>
          <a:xfrm>
            <a:off x="264991" y="826326"/>
            <a:ext cx="4089102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86;p16"/>
          <p:cNvSpPr txBox="1"/>
          <p:nvPr/>
        </p:nvSpPr>
        <p:spPr>
          <a:xfrm>
            <a:off x="387509" y="902568"/>
            <a:ext cx="8402629" cy="342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ru-RU" dirty="0">
                <a:ea typeface="Roboto"/>
                <a:cs typeface="Roboto"/>
                <a:sym typeface="Roboto"/>
              </a:rPr>
              <a:t>В результате выполнения учебного проекта удалось достигнуть поставленные задачи: </a:t>
            </a:r>
          </a:p>
          <a:p>
            <a:pPr lvl="1">
              <a:lnSpc>
                <a:spcPct val="200000"/>
              </a:lnSpc>
            </a:pPr>
            <a:r>
              <a:rPr lang="ru-RU" sz="1200" dirty="0">
                <a:ea typeface="Roboto"/>
                <a:cs typeface="Roboto"/>
                <a:sym typeface="Roboto"/>
              </a:rPr>
              <a:t>	ознакомится с предметной областью и постановкой</a:t>
            </a:r>
          </a:p>
          <a:p>
            <a:pPr lvl="1">
              <a:lnSpc>
                <a:spcPct val="200000"/>
              </a:lnSpc>
            </a:pPr>
            <a:r>
              <a:rPr lang="ru-RU" sz="1200" dirty="0">
                <a:ea typeface="Roboto"/>
                <a:cs typeface="Roboto"/>
                <a:sym typeface="Roboto"/>
              </a:rPr>
              <a:t>	разобраться с хранением информации о вторичных структурах и собрать свой датасет для обучения</a:t>
            </a:r>
          </a:p>
          <a:p>
            <a:pPr lvl="1">
              <a:lnSpc>
                <a:spcPct val="200000"/>
              </a:lnSpc>
            </a:pPr>
            <a:r>
              <a:rPr lang="ru-RU" sz="1200" dirty="0">
                <a:ea typeface="Roboto"/>
                <a:cs typeface="Roboto"/>
                <a:sym typeface="Roboto"/>
              </a:rPr>
              <a:t>	построить работающую с ожидаемой точностью модель</a:t>
            </a:r>
          </a:p>
          <a:p>
            <a:pPr lvl="1">
              <a:lnSpc>
                <a:spcPct val="200000"/>
              </a:lnSpc>
            </a:pPr>
            <a:r>
              <a:rPr lang="ru-RU" sz="1200" dirty="0">
                <a:ea typeface="Roboto"/>
                <a:cs typeface="Roboto"/>
                <a:sym typeface="Roboto"/>
              </a:rPr>
              <a:t>	провести эксперименты с разными параметрами</a:t>
            </a:r>
          </a:p>
          <a:p>
            <a:pPr lvl="1">
              <a:lnSpc>
                <a:spcPct val="200000"/>
              </a:lnSpc>
            </a:pPr>
            <a:r>
              <a:rPr lang="ru-RU" sz="1200" dirty="0">
                <a:ea typeface="Roboto"/>
                <a:cs typeface="Roboto"/>
                <a:sym typeface="Roboto"/>
              </a:rPr>
              <a:t>	обозначить направления для дальнейшей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-3575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  <p:pic>
        <p:nvPicPr>
          <p:cNvPr id="1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9;p16"/>
          <p:cNvSpPr/>
          <p:nvPr/>
        </p:nvSpPr>
        <p:spPr>
          <a:xfrm>
            <a:off x="748815" y="2288791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Google Shape;89;p16"/>
          <p:cNvSpPr/>
          <p:nvPr/>
        </p:nvSpPr>
        <p:spPr>
          <a:xfrm>
            <a:off x="748815" y="1528780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Google Shape;89;p16"/>
          <p:cNvSpPr/>
          <p:nvPr/>
        </p:nvSpPr>
        <p:spPr>
          <a:xfrm>
            <a:off x="748815" y="1923185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Google Shape;89;p16"/>
          <p:cNvSpPr/>
          <p:nvPr/>
        </p:nvSpPr>
        <p:spPr>
          <a:xfrm>
            <a:off x="748815" y="2665284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Google Shape;89;p16"/>
          <p:cNvSpPr/>
          <p:nvPr/>
        </p:nvSpPr>
        <p:spPr>
          <a:xfrm>
            <a:off x="748815" y="3018423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139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98;p17"/>
          <p:cNvSpPr txBox="1"/>
          <p:nvPr/>
        </p:nvSpPr>
        <p:spPr>
          <a:xfrm>
            <a:off x="551266" y="110650"/>
            <a:ext cx="859273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ru-RU" b="1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Список источников </a:t>
            </a:r>
            <a:r>
              <a:rPr lang="en-US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(1/2)</a:t>
            </a:r>
            <a:endParaRPr lang="ru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86;p16"/>
          <p:cNvSpPr txBox="1"/>
          <p:nvPr/>
        </p:nvSpPr>
        <p:spPr>
          <a:xfrm>
            <a:off x="1235954" y="1404901"/>
            <a:ext cx="7439457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https://ru.wikipedia.org</a:t>
            </a:r>
            <a:endParaRPr sz="12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89;p16"/>
          <p:cNvSpPr/>
          <p:nvPr/>
        </p:nvSpPr>
        <p:spPr>
          <a:xfrm>
            <a:off x="718831" y="2263640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Google Shape;90;p16"/>
          <p:cNvSpPr txBox="1"/>
          <p:nvPr/>
        </p:nvSpPr>
        <p:spPr>
          <a:xfrm>
            <a:off x="1222467" y="1743409"/>
            <a:ext cx="7322917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Наглядная биохимия. </a:t>
            </a:r>
            <a:r>
              <a:rPr lang="ru-RU" sz="1200" dirty="0" err="1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Кольман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Я., </a:t>
            </a:r>
            <a:r>
              <a:rPr lang="ru-RU" sz="1200" dirty="0" err="1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Рём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К. – Г. </a:t>
            </a:r>
          </a:p>
          <a:p>
            <a:pPr lvl="0" algn="just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http://www.chem.msu.su/rus/teaching/kolman</a:t>
            </a:r>
            <a:endParaRPr sz="12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91;p16"/>
          <p:cNvSpPr/>
          <p:nvPr/>
        </p:nvSpPr>
        <p:spPr>
          <a:xfrm>
            <a:off x="718831" y="3377381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Google Shape;92;p16"/>
          <p:cNvSpPr txBox="1"/>
          <p:nvPr/>
        </p:nvSpPr>
        <p:spPr>
          <a:xfrm>
            <a:off x="1235954" y="3213774"/>
            <a:ext cx="6901281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http:www.ebi.ac.uk/thornton-srv/databases/cgi-bin/pdbsum/GetPage.pl?pdbcode=1dd3&amp;template=protein.html&amp;l=2&amp;chain=C&amp;r=wiring//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ea typeface="Roboto"/>
                <a:cs typeface="Roboto"/>
              </a:rPr>
              <a:t>http://www.ebi.ac.uk/thornton-srv/databases/cgi-bin/pdbsum/GetPage.pl?pdbcode=n/a&amp;template=doc_promotif.html</a:t>
            </a:r>
            <a:endParaRPr lang="ru-RU" sz="1200" dirty="0">
              <a:ea typeface="Roboto"/>
              <a:cs typeface="Roboto"/>
            </a:endParaRPr>
          </a:p>
          <a:p>
            <a:pPr lvl="0">
              <a:lnSpc>
                <a:spcPct val="115000"/>
              </a:lnSpc>
            </a:pPr>
            <a:endParaRPr sz="12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86;p16"/>
          <p:cNvSpPr txBox="1"/>
          <p:nvPr/>
        </p:nvSpPr>
        <p:spPr>
          <a:xfrm>
            <a:off x="1222467" y="4209325"/>
            <a:ext cx="7439457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http://propionix.ru/aminokisloty-osnovnyye-ponyatiya - 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рис.  на слайде 4 </a:t>
            </a:r>
            <a:endParaRPr lang="en-US" sz="12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89;p16"/>
          <p:cNvSpPr/>
          <p:nvPr/>
        </p:nvSpPr>
        <p:spPr>
          <a:xfrm>
            <a:off x="718831" y="4276675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35954" y="725657"/>
            <a:ext cx="7164835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Protein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Secondary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Structure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Prediction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Using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Cascaded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Convolutionaland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Recurrent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Neural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Networks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.</a:t>
            </a:r>
            <a:endParaRPr lang="en-US" sz="12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en-US" sz="1200" dirty="0" err="1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ZhenLi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YizhouYu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Department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of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Computer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Science,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The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University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of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HongKong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, 2016.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https://i.cs.hku.hk/~yzyu/publication/PSSP-DCRNN-ijcai2016.pdf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  - схема на сладе 13</a:t>
            </a:r>
            <a:endParaRPr lang="en-US" sz="12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89;p16"/>
          <p:cNvSpPr/>
          <p:nvPr/>
        </p:nvSpPr>
        <p:spPr>
          <a:xfrm>
            <a:off x="718831" y="4649447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Google Shape;89;p16"/>
          <p:cNvSpPr/>
          <p:nvPr/>
        </p:nvSpPr>
        <p:spPr>
          <a:xfrm>
            <a:off x="718831" y="812525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Google Shape;89;p16"/>
          <p:cNvSpPr/>
          <p:nvPr/>
        </p:nvSpPr>
        <p:spPr>
          <a:xfrm>
            <a:off x="718831" y="1455087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Google Shape;89;p16"/>
          <p:cNvSpPr/>
          <p:nvPr/>
        </p:nvSpPr>
        <p:spPr>
          <a:xfrm>
            <a:off x="718831" y="2699325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Google Shape;86;p16"/>
          <p:cNvSpPr txBox="1"/>
          <p:nvPr/>
        </p:nvSpPr>
        <p:spPr>
          <a:xfrm>
            <a:off x="1222467" y="2213316"/>
            <a:ext cx="7439457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Архив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pbd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- файлов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: 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https://ftp.rcsb.org/pub/pdb/data/structures/</a:t>
            </a:r>
            <a:endParaRPr sz="12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235954" y="2520340"/>
            <a:ext cx="7164835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К. В. Рудаков, И. Ю. </a:t>
            </a:r>
            <a:r>
              <a:rPr lang="ru-RU" sz="1200" dirty="0" err="1">
                <a:solidFill>
                  <a:schemeClr val="tx1"/>
                </a:solidFill>
                <a:latin typeface="+mn-lt"/>
              </a:rPr>
              <a:t>Торшин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, Вопросы разрешимости задачи распознавания вторичной структуры белка </a:t>
            </a:r>
          </a:p>
          <a:p>
            <a:pPr lvl="0">
              <a:lnSpc>
                <a:spcPct val="115000"/>
              </a:lnSpc>
            </a:pP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http://www.mathnet.ru/links/6d8b47aa2a91256ede3eb56ac29f00c8/ia133.pdf</a:t>
            </a:r>
          </a:p>
        </p:txBody>
      </p:sp>
      <p:sp>
        <p:nvSpPr>
          <p:cNvPr id="34" name="Google Shape;86;p16"/>
          <p:cNvSpPr txBox="1"/>
          <p:nvPr/>
        </p:nvSpPr>
        <p:spPr>
          <a:xfrm>
            <a:off x="1235954" y="4512497"/>
            <a:ext cx="7439457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https://www.researchgate.net/figure/Protein-secondary-structure-showing-a-helix_fig4_282790336/download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- рис. на слайде 9</a:t>
            </a:r>
            <a:endParaRPr lang="en-US" sz="12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sz="12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89;p16"/>
          <p:cNvSpPr/>
          <p:nvPr/>
        </p:nvSpPr>
        <p:spPr>
          <a:xfrm>
            <a:off x="718831" y="1875894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-789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endParaRPr lang="ru"/>
          </a:p>
        </p:txBody>
      </p:sp>
      <p:pic>
        <p:nvPicPr>
          <p:cNvPr id="24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126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+mn-lt"/>
            </a:endParaRPr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98;p17"/>
          <p:cNvSpPr txBox="1"/>
          <p:nvPr/>
        </p:nvSpPr>
        <p:spPr>
          <a:xfrm>
            <a:off x="551266" y="110650"/>
            <a:ext cx="859273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ru-RU" sz="1200" b="1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Список источников </a:t>
            </a:r>
            <a:r>
              <a:rPr lang="ru-RU" sz="12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(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2/</a:t>
            </a:r>
            <a:r>
              <a:rPr lang="ru-RU" sz="12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2)</a:t>
            </a:r>
            <a:endParaRPr lang="ru" sz="1200" dirty="0"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75445" y="1094154"/>
            <a:ext cx="6774277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200" dirty="0">
                <a:latin typeface="+mn-lt"/>
              </a:rPr>
              <a:t>Избранные главы к лекционному курсу «Биофизическая химия» / Автор - составитель: В.А. Сироткин. – Казань: Казанский университет, 2011. </a:t>
            </a:r>
            <a:r>
              <a:rPr lang="ru-RU" sz="1200" dirty="0">
                <a:latin typeface="+mn-lt"/>
                <a:ea typeface="Roboto"/>
                <a:cs typeface="Roboto"/>
              </a:rPr>
              <a:t>https://kpfu.ru/docs/F301777323/Biophysical.chemistry.pdf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1275445" y="1793144"/>
            <a:ext cx="6774277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200" dirty="0">
                <a:latin typeface="+mn-lt"/>
                <a:ea typeface="Roboto"/>
                <a:cs typeface="Roboto"/>
              </a:rPr>
              <a:t>https://nplus1.ru/material/2020/12/10/alphafold-wat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75445" y="749249"/>
            <a:ext cx="4881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https://mitt.uib.no/courses/267/assignments/466</a:t>
            </a:r>
            <a:r>
              <a:rPr lang="ru-RU" sz="12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 - рис. на слайде 5</a:t>
            </a:r>
            <a:endParaRPr lang="ru" sz="1200" dirty="0"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89;p16"/>
          <p:cNvSpPr/>
          <p:nvPr/>
        </p:nvSpPr>
        <p:spPr>
          <a:xfrm>
            <a:off x="718831" y="2263640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Google Shape;89;p16"/>
          <p:cNvSpPr/>
          <p:nvPr/>
        </p:nvSpPr>
        <p:spPr>
          <a:xfrm>
            <a:off x="718831" y="812525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Google Shape;89;p16"/>
          <p:cNvSpPr/>
          <p:nvPr/>
        </p:nvSpPr>
        <p:spPr>
          <a:xfrm>
            <a:off x="718831" y="1222412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Google Shape;89;p16"/>
          <p:cNvSpPr/>
          <p:nvPr/>
        </p:nvSpPr>
        <p:spPr>
          <a:xfrm>
            <a:off x="718831" y="1875894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275445" y="2190142"/>
            <a:ext cx="6774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PSSM-based prediction of DNA binding sites in proteins. </a:t>
            </a:r>
            <a:r>
              <a:rPr lang="en-US" sz="1200" dirty="0" err="1"/>
              <a:t>Shandar</a:t>
            </a:r>
            <a:r>
              <a:rPr lang="en-US" sz="1200" dirty="0"/>
              <a:t> Ahmad &amp; </a:t>
            </a:r>
            <a:r>
              <a:rPr lang="en-US" sz="1200" dirty="0" err="1"/>
              <a:t>Akinori</a:t>
            </a:r>
            <a:r>
              <a:rPr lang="en-US" sz="1200" dirty="0"/>
              <a:t> Sarai </a:t>
            </a:r>
          </a:p>
          <a:p>
            <a:r>
              <a:rPr lang="en-US" sz="1200" dirty="0">
                <a:latin typeface="+mn-lt"/>
              </a:rPr>
              <a:t>https://bmcbioinformatics.biomedcentral.com/articles/10.1186/1471-2105-6-33</a:t>
            </a:r>
            <a:endParaRPr lang="ru-RU" sz="1200" dirty="0">
              <a:latin typeface="+mn-lt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238392" y="2781069"/>
            <a:ext cx="6774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+mn-lt"/>
              </a:rPr>
              <a:t>https://www.researchgate.net/figure/Abbreviations-BGRU-Bidirectional-gated-recurrent-unit-BLSTM-Bidirectional-long_fig2_326822081</a:t>
            </a:r>
            <a:endParaRPr lang="ru-RU" sz="1200" dirty="0">
              <a:latin typeface="+mn-lt"/>
            </a:endParaRPr>
          </a:p>
        </p:txBody>
      </p:sp>
      <p:sp>
        <p:nvSpPr>
          <p:cNvPr id="42" name="Google Shape;89;p16"/>
          <p:cNvSpPr/>
          <p:nvPr/>
        </p:nvSpPr>
        <p:spPr>
          <a:xfrm>
            <a:off x="718831" y="2942301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Google Shape;89;p16"/>
          <p:cNvSpPr/>
          <p:nvPr/>
        </p:nvSpPr>
        <p:spPr>
          <a:xfrm>
            <a:off x="718831" y="3408192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38391" y="3347682"/>
            <a:ext cx="64131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https://lifelib.info/biochemistry/leninger/20.html</a:t>
            </a:r>
            <a:r>
              <a:rPr lang="ru-RU" sz="12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 - рис. на слайдах 6,7</a:t>
            </a:r>
            <a:endParaRPr lang="ru" sz="1200" dirty="0">
              <a:ea typeface="Roboto"/>
              <a:cs typeface="Roboto"/>
              <a:sym typeface="Roboto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18</a:t>
            </a:fld>
            <a:endParaRPr lang="ru" dirty="0"/>
          </a:p>
        </p:txBody>
      </p:sp>
      <p:pic>
        <p:nvPicPr>
          <p:cNvPr id="22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55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46805"/>
            <a:ext cx="9144000" cy="685230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2"/>
          <p:cNvSpPr txBox="1"/>
          <p:nvPr/>
        </p:nvSpPr>
        <p:spPr>
          <a:xfrm>
            <a:off x="2531550" y="4577390"/>
            <a:ext cx="4080900" cy="65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800" b="1" dirty="0">
                <a:latin typeface="Roboto"/>
                <a:ea typeface="Roboto"/>
                <a:cs typeface="Roboto"/>
                <a:sym typeface="Roboto"/>
                <a:hlinkClick r:id="rId4"/>
              </a:rPr>
              <a:t>https://cs.hse.ru/dpo#list</a:t>
            </a:r>
            <a:endParaRPr lang="en-US" sz="1800" b="1" dirty="0"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en-US" sz="1800" dirty="0">
                <a:latin typeface="Calibri"/>
                <a:ea typeface="Calibri"/>
                <a:cs typeface="Calibri"/>
                <a:sym typeface="Calibri"/>
                <a:hlinkClick r:id="rId5"/>
              </a:rPr>
              <a:t>https://cs.hse.ru/dpo/datascientist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551266" y="110650"/>
            <a:ext cx="859273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Определение</a:t>
            </a:r>
            <a:r>
              <a:rPr lang="ru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 вторичных структур белка</a:t>
            </a:r>
            <a:endParaRPr b="1" dirty="0"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>
            <a:endCxn id="101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681775" y="2629525"/>
            <a:ext cx="0" cy="556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/>
          <p:nvPr/>
        </p:nvCxnSpPr>
        <p:spPr>
          <a:xfrm flipH="1">
            <a:off x="681775" y="2814010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752438" y="1584576"/>
            <a:ext cx="43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551275" y="1122875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b="1" dirty="0">
                <a:latin typeface="+mn-lt"/>
                <a:ea typeface="Roboto"/>
                <a:cs typeface="Roboto"/>
                <a:sym typeface="Roboto"/>
              </a:rPr>
              <a:t>Содержание</a:t>
            </a:r>
            <a:endParaRPr b="1"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000000"/>
              </a:solidFill>
              <a:latin typeface="+mn-lt"/>
              <a:ea typeface="Roboto Medium"/>
              <a:cs typeface="Roboto Medium"/>
              <a:sym typeface="Roboto Medium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i="0" dirty="0">
              <a:solidFill>
                <a:srgbClr val="FFFFFF"/>
              </a:solidFill>
              <a:latin typeface="+mn-lt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140800" y="1714875"/>
            <a:ext cx="736670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dirty="0">
                <a:latin typeface="+mn-lt"/>
                <a:ea typeface="Roboto"/>
                <a:cs typeface="Roboto"/>
                <a:sym typeface="Roboto"/>
              </a:rPr>
              <a:t>Общие сведения о предметной области</a:t>
            </a:r>
            <a:endParaRPr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140800" y="2013450"/>
            <a:ext cx="655988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dirty="0">
                <a:latin typeface="+mn-lt"/>
                <a:ea typeface="Roboto"/>
                <a:cs typeface="Roboto"/>
                <a:sym typeface="Roboto"/>
              </a:rPr>
              <a:t>Сбор и подготовка данных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7"/>
          <p:cNvCxnSpPr/>
          <p:nvPr/>
        </p:nvCxnSpPr>
        <p:spPr>
          <a:xfrm>
            <a:off x="681775" y="1841347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7"/>
          <p:cNvCxnSpPr/>
          <p:nvPr/>
        </p:nvCxnSpPr>
        <p:spPr>
          <a:xfrm flipH="1">
            <a:off x="681775" y="1874114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7"/>
          <p:cNvCxnSpPr/>
          <p:nvPr/>
        </p:nvCxnSpPr>
        <p:spPr>
          <a:xfrm flipH="1">
            <a:off x="681775" y="2191575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681775" y="2495225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7"/>
          <p:cNvSpPr/>
          <p:nvPr/>
        </p:nvSpPr>
        <p:spPr>
          <a:xfrm>
            <a:off x="1140799" y="2306875"/>
            <a:ext cx="608475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" dirty="0">
                <a:latin typeface="+mn-lt"/>
                <a:ea typeface="Roboto"/>
                <a:cs typeface="Roboto"/>
                <a:sym typeface="Roboto"/>
              </a:rPr>
              <a:t>Построение рекурентной нейронной сети</a:t>
            </a:r>
            <a:endParaRPr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 flipH="1">
            <a:off x="681775" y="312113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4;p17"/>
          <p:cNvSpPr/>
          <p:nvPr/>
        </p:nvSpPr>
        <p:spPr>
          <a:xfrm>
            <a:off x="1147170" y="2614031"/>
            <a:ext cx="736033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n-lt"/>
                <a:ea typeface="Roboto"/>
                <a:cs typeface="Roboto"/>
                <a:sym typeface="Roboto"/>
              </a:rPr>
              <a:t>Эксперименты</a:t>
            </a:r>
            <a:endParaRPr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14;p17"/>
          <p:cNvSpPr/>
          <p:nvPr/>
        </p:nvSpPr>
        <p:spPr>
          <a:xfrm>
            <a:off x="1140800" y="2918962"/>
            <a:ext cx="574501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n-lt"/>
                <a:ea typeface="Roboto"/>
                <a:cs typeface="Roboto"/>
                <a:sym typeface="Roboto"/>
              </a:rPr>
              <a:t>Заключение</a:t>
            </a:r>
            <a:endParaRPr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cxnSp>
        <p:nvCxnSpPr>
          <p:cNvPr id="25" name="Google Shape;104;p17"/>
          <p:cNvCxnSpPr/>
          <p:nvPr/>
        </p:nvCxnSpPr>
        <p:spPr>
          <a:xfrm>
            <a:off x="681775" y="2768575"/>
            <a:ext cx="0" cy="692488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18;p17"/>
          <p:cNvCxnSpPr/>
          <p:nvPr/>
        </p:nvCxnSpPr>
        <p:spPr>
          <a:xfrm flipH="1">
            <a:off x="708094" y="342791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4;p17"/>
          <p:cNvSpPr/>
          <p:nvPr/>
        </p:nvSpPr>
        <p:spPr>
          <a:xfrm>
            <a:off x="1140799" y="3611450"/>
            <a:ext cx="574501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14;p17"/>
          <p:cNvSpPr/>
          <p:nvPr/>
        </p:nvSpPr>
        <p:spPr>
          <a:xfrm>
            <a:off x="1147170" y="3265206"/>
            <a:ext cx="574501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n-lt"/>
                <a:ea typeface="Roboto"/>
                <a:cs typeface="Roboto"/>
                <a:sym typeface="Roboto"/>
              </a:rPr>
              <a:t>Список источников</a:t>
            </a:r>
            <a:endParaRPr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-3575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85718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98;p17"/>
          <p:cNvSpPr txBox="1"/>
          <p:nvPr/>
        </p:nvSpPr>
        <p:spPr>
          <a:xfrm>
            <a:off x="551266" y="21410"/>
            <a:ext cx="8447271" cy="45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Определение</a:t>
            </a:r>
            <a:r>
              <a:rPr lang="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 вторичных структур </a:t>
            </a:r>
            <a:r>
              <a:rPr lang="ru" b="1" dirty="0" smtClean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белка</a:t>
            </a:r>
            <a:endParaRPr lang="ru-RU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Общие сведения, </a:t>
            </a:r>
            <a:r>
              <a:rPr lang="ru-RU" dirty="0">
                <a:solidFill>
                  <a:schemeClr val="dk1"/>
                </a:solidFill>
                <a:ea typeface="Roboto"/>
                <a:cs typeface="Roboto"/>
              </a:rPr>
              <a:t>α-</a:t>
            </a:r>
            <a:r>
              <a:rPr lang="ru-RU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аминокислота</a:t>
            </a:r>
            <a:endParaRPr lang="ru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lvl="0">
              <a:buClr>
                <a:schemeClr val="dk1"/>
              </a:buClr>
            </a:pPr>
            <a:endParaRPr lang="ru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9" name="Google Shape;86;p16"/>
          <p:cNvSpPr txBox="1"/>
          <p:nvPr/>
        </p:nvSpPr>
        <p:spPr>
          <a:xfrm>
            <a:off x="962497" y="925431"/>
            <a:ext cx="7527705" cy="671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Альфа-аминокислоты – </a:t>
            </a:r>
            <a:r>
              <a:rPr lang="ru-RU" dirty="0">
                <a:solidFill>
                  <a:schemeClr val="tx1"/>
                </a:solidFill>
              </a:rPr>
              <a:t>органические соединения. Способны связываться в устойчивые длинные цепочки-последовательности.</a:t>
            </a:r>
          </a:p>
          <a:p>
            <a:pPr algn="just">
              <a:lnSpc>
                <a:spcPct val="115000"/>
              </a:lnSpc>
            </a:pP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ct val="115000"/>
              </a:lnSpc>
            </a:pPr>
            <a:endParaRPr lang="ru-RU" sz="1200" dirty="0">
              <a:solidFill>
                <a:srgbClr val="7030A0"/>
              </a:solidFill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89;p16"/>
          <p:cNvSpPr/>
          <p:nvPr/>
        </p:nvSpPr>
        <p:spPr>
          <a:xfrm>
            <a:off x="313366" y="1015376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0;p16"/>
          <p:cNvSpPr txBox="1"/>
          <p:nvPr/>
        </p:nvSpPr>
        <p:spPr>
          <a:xfrm>
            <a:off x="1175625" y="2038152"/>
            <a:ext cx="7475316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92;p16"/>
          <p:cNvSpPr txBox="1"/>
          <p:nvPr/>
        </p:nvSpPr>
        <p:spPr>
          <a:xfrm>
            <a:off x="4847633" y="1475052"/>
            <a:ext cx="674888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90;p16"/>
          <p:cNvSpPr txBox="1"/>
          <p:nvPr/>
        </p:nvSpPr>
        <p:spPr>
          <a:xfrm>
            <a:off x="3761721" y="4167317"/>
            <a:ext cx="7475316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708" y="1666976"/>
            <a:ext cx="4134668" cy="322705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-15548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48820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98;p17"/>
          <p:cNvSpPr txBox="1"/>
          <p:nvPr/>
        </p:nvSpPr>
        <p:spPr>
          <a:xfrm>
            <a:off x="551266" y="111303"/>
            <a:ext cx="859273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Определение</a:t>
            </a:r>
            <a:r>
              <a:rPr lang="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 вторичных структур </a:t>
            </a:r>
            <a:r>
              <a:rPr lang="ru" b="1" dirty="0" smtClean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белка</a:t>
            </a:r>
            <a:endParaRPr lang="ru-RU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Общие сведения, белки</a:t>
            </a:r>
            <a:endParaRPr lang="ru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lvl="0">
              <a:buClr>
                <a:schemeClr val="dk1"/>
              </a:buClr>
            </a:pPr>
            <a:endParaRPr lang="ru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9" name="Google Shape;86;p16"/>
          <p:cNvSpPr txBox="1"/>
          <p:nvPr/>
        </p:nvSpPr>
        <p:spPr>
          <a:xfrm>
            <a:off x="962497" y="925431"/>
            <a:ext cx="7527705" cy="671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algn="just">
              <a:lnSpc>
                <a:spcPct val="115000"/>
              </a:lnSpc>
              <a:buSzPts val="1100"/>
              <a:defRPr/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Белки -  </a:t>
            </a:r>
            <a:r>
              <a:rPr lang="ru-RU" dirty="0">
                <a:solidFill>
                  <a:schemeClr val="tx1"/>
                </a:solidFill>
              </a:rPr>
              <a:t>высокомолекулярные органические соединения, состоящие из состоящие из альфа-аминокислот</a:t>
            </a:r>
          </a:p>
          <a:p>
            <a:pPr algn="just">
              <a:lnSpc>
                <a:spcPct val="115000"/>
              </a:lnSpc>
            </a:pP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ct val="115000"/>
              </a:lnSpc>
            </a:pPr>
            <a:endParaRPr lang="ru-RU" sz="1200" dirty="0">
              <a:solidFill>
                <a:srgbClr val="7030A0"/>
              </a:solidFill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89;p16"/>
          <p:cNvSpPr/>
          <p:nvPr/>
        </p:nvSpPr>
        <p:spPr>
          <a:xfrm>
            <a:off x="313366" y="1015376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2;p16"/>
          <p:cNvSpPr txBox="1"/>
          <p:nvPr/>
        </p:nvSpPr>
        <p:spPr>
          <a:xfrm>
            <a:off x="4847633" y="1475052"/>
            <a:ext cx="674888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90;p16"/>
          <p:cNvSpPr txBox="1"/>
          <p:nvPr/>
        </p:nvSpPr>
        <p:spPr>
          <a:xfrm>
            <a:off x="3761721" y="4167317"/>
            <a:ext cx="7475316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8549" y="1579277"/>
            <a:ext cx="549882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800"/>
              </a:spcBef>
              <a:buFontTx/>
              <a:buChar char="-"/>
            </a:pPr>
            <a:r>
              <a:rPr lang="ru-RU" sz="1200" dirty="0"/>
              <a:t>Белок имеет строго определенную последовательность аминокислот в цепи </a:t>
            </a:r>
          </a:p>
          <a:p>
            <a:pPr marL="285750" indent="-285750" algn="just">
              <a:spcBef>
                <a:spcPts val="1800"/>
              </a:spcBef>
              <a:buFontTx/>
              <a:buChar char="-"/>
            </a:pPr>
            <a:r>
              <a:rPr lang="ru-RU" sz="1200" dirty="0">
                <a:solidFill>
                  <a:schemeClr val="tx1"/>
                </a:solidFill>
              </a:rPr>
              <a:t>Большинство белков построено из 21 аминокислот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112" y="1276077"/>
            <a:ext cx="1683473" cy="120356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61" y="3541367"/>
            <a:ext cx="6638925" cy="1485900"/>
          </a:xfrm>
          <a:prstGeom prst="rect">
            <a:avLst/>
          </a:prstGeom>
        </p:spPr>
      </p:pic>
      <p:sp>
        <p:nvSpPr>
          <p:cNvPr id="29" name="Прямоугольник 28"/>
          <p:cNvSpPr/>
          <p:nvPr/>
        </p:nvSpPr>
        <p:spPr>
          <a:xfrm>
            <a:off x="1104261" y="2587927"/>
            <a:ext cx="771735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800"/>
              </a:spcBef>
              <a:buFontTx/>
              <a:buChar char="-"/>
            </a:pPr>
            <a:r>
              <a:rPr lang="ru-RU" sz="1200" dirty="0"/>
              <a:t>Каждую аминокислоту в последовательности можно представить символом </a:t>
            </a:r>
            <a:r>
              <a:rPr lang="en-US" sz="1200" dirty="0"/>
              <a:t>&gt;&gt; </a:t>
            </a:r>
            <a:r>
              <a:rPr lang="ru-RU" sz="1200" dirty="0"/>
              <a:t>каждую аминокислотную последовательность можно представить как последовательность символов.</a:t>
            </a:r>
          </a:p>
          <a:p>
            <a:pPr marL="285750" indent="-285750" algn="just">
              <a:spcBef>
                <a:spcPts val="1800"/>
              </a:spcBef>
              <a:buFontTx/>
              <a:buChar char="-"/>
            </a:pPr>
            <a:r>
              <a:rPr lang="ru-RU" sz="1200" dirty="0"/>
              <a:t>Для разных белков длина последовательности разная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302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2376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64;p14"/>
          <p:cNvCxnSpPr/>
          <p:nvPr/>
        </p:nvCxnSpPr>
        <p:spPr>
          <a:xfrm>
            <a:off x="-4672" y="702408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98;p17"/>
          <p:cNvSpPr txBox="1"/>
          <p:nvPr/>
        </p:nvSpPr>
        <p:spPr>
          <a:xfrm>
            <a:off x="551266" y="110650"/>
            <a:ext cx="859273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Определение</a:t>
            </a:r>
            <a:r>
              <a:rPr lang="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 вторичных структур </a:t>
            </a:r>
            <a:r>
              <a:rPr lang="ru" b="1" dirty="0" smtClean="0">
                <a:solidFill>
                  <a:schemeClr val="dk1"/>
                </a:solidFill>
                <a:ea typeface="Roboto"/>
                <a:cs typeface="Roboto"/>
                <a:sym typeface="Roboto"/>
              </a:rPr>
              <a:t>белка</a:t>
            </a:r>
            <a:endParaRPr lang="ru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Общие сведения, </a:t>
            </a:r>
            <a:r>
              <a:rPr lang="ru-RU" dirty="0">
                <a:solidFill>
                  <a:schemeClr val="dk1"/>
                </a:solidFill>
                <a:ea typeface="Roboto"/>
                <a:cs typeface="Roboto"/>
              </a:rPr>
              <a:t>уровни структурной организации </a:t>
            </a:r>
            <a:endParaRPr lang="ru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92;p16"/>
          <p:cNvSpPr txBox="1"/>
          <p:nvPr/>
        </p:nvSpPr>
        <p:spPr>
          <a:xfrm>
            <a:off x="1713800" y="3159078"/>
            <a:ext cx="674888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1000">
                <a:latin typeface="Roboto" panose="020B0604020202020204" charset="0"/>
                <a:ea typeface="Roboto" panose="020B0604020202020204" charset="0"/>
              </a:defRPr>
            </a:lvl1pPr>
          </a:lstStyle>
          <a:p>
            <a:endParaRPr dirty="0">
              <a:sym typeface="Roboto"/>
            </a:endParaRPr>
          </a:p>
        </p:txBody>
      </p:sp>
      <p:sp>
        <p:nvSpPr>
          <p:cNvPr id="61" name="Google Shape;92;p16"/>
          <p:cNvSpPr txBox="1"/>
          <p:nvPr/>
        </p:nvSpPr>
        <p:spPr>
          <a:xfrm>
            <a:off x="1713800" y="3588926"/>
            <a:ext cx="674888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92;p16"/>
          <p:cNvSpPr txBox="1"/>
          <p:nvPr/>
        </p:nvSpPr>
        <p:spPr>
          <a:xfrm>
            <a:off x="1713800" y="4175028"/>
            <a:ext cx="674888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1000">
                <a:latin typeface="Roboto" panose="020B0604020202020204" charset="0"/>
                <a:ea typeface="Roboto" panose="020B0604020202020204" charset="0"/>
              </a:defRPr>
            </a:lvl1pPr>
          </a:lstStyle>
          <a:p>
            <a:endParaRPr dirty="0">
              <a:sym typeface="Roboto"/>
            </a:endParaRPr>
          </a:p>
        </p:txBody>
      </p:sp>
      <p:sp>
        <p:nvSpPr>
          <p:cNvPr id="69" name="Google Shape;92;p16"/>
          <p:cNvSpPr txBox="1"/>
          <p:nvPr/>
        </p:nvSpPr>
        <p:spPr>
          <a:xfrm>
            <a:off x="1713800" y="4604876"/>
            <a:ext cx="674888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92;p16"/>
          <p:cNvSpPr txBox="1"/>
          <p:nvPr/>
        </p:nvSpPr>
        <p:spPr>
          <a:xfrm>
            <a:off x="1713800" y="3896985"/>
            <a:ext cx="674888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1000">
                <a:latin typeface="Roboto" panose="020B0604020202020204" charset="0"/>
                <a:ea typeface="Roboto" panose="020B0604020202020204" charset="0"/>
              </a:defRPr>
            </a:lvl1pPr>
          </a:lstStyle>
          <a:p>
            <a:endParaRPr dirty="0">
              <a:sym typeface="Roboto"/>
            </a:endParaRPr>
          </a:p>
        </p:txBody>
      </p:sp>
      <p:sp>
        <p:nvSpPr>
          <p:cNvPr id="23" name="Google Shape;86;p16"/>
          <p:cNvSpPr txBox="1"/>
          <p:nvPr/>
        </p:nvSpPr>
        <p:spPr>
          <a:xfrm>
            <a:off x="3025206" y="1986811"/>
            <a:ext cx="7287058" cy="33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endParaRPr lang="ru-RU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2668" y="4474840"/>
            <a:ext cx="7418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</a:pPr>
            <a:r>
              <a:rPr lang="ru-RU" dirty="0"/>
              <a:t>Белок имеет конкретную пространственную структуру, которая определяют его функцию. Принято выделять 4 уровня структурной организации белка.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16" y="916595"/>
            <a:ext cx="7475491" cy="3069776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>
          <a:xfrm>
            <a:off x="8595300" y="516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69802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98;p17"/>
          <p:cNvSpPr txBox="1"/>
          <p:nvPr/>
        </p:nvSpPr>
        <p:spPr>
          <a:xfrm>
            <a:off x="551266" y="110650"/>
            <a:ext cx="859273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ru-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Определение</a:t>
            </a:r>
            <a:r>
              <a:rPr lang="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 вторичных структур </a:t>
            </a:r>
            <a:r>
              <a:rPr lang="ru" b="1" dirty="0" smtClean="0">
                <a:solidFill>
                  <a:schemeClr val="dk1"/>
                </a:solidFill>
                <a:ea typeface="Roboto"/>
                <a:cs typeface="Roboto"/>
                <a:sym typeface="Roboto"/>
              </a:rPr>
              <a:t>белка</a:t>
            </a:r>
            <a:endParaRPr lang="ru-RU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lvl="0"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Пример элементов вторичной структуры белка</a:t>
            </a:r>
            <a:endParaRPr lang="ru" dirty="0"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86;p16"/>
          <p:cNvSpPr txBox="1"/>
          <p:nvPr/>
        </p:nvSpPr>
        <p:spPr>
          <a:xfrm>
            <a:off x="551266" y="790243"/>
            <a:ext cx="8208270" cy="41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dirty="0">
                <a:ea typeface="Roboto"/>
              </a:rPr>
              <a:t>Пример визуального представления элементов вторичной структуры поверх первичной последовательности аминокислотных остатков</a:t>
            </a:r>
            <a:r>
              <a:rPr lang="en-US" dirty="0">
                <a:ea typeface="Roboto"/>
              </a:rPr>
              <a:t> (</a:t>
            </a:r>
            <a:r>
              <a:rPr lang="ru-RU" dirty="0">
                <a:ea typeface="Roboto"/>
              </a:rPr>
              <a:t>сайт </a:t>
            </a:r>
            <a:r>
              <a:rPr lang="en-US" dirty="0"/>
              <a:t>EMBL's European Bioinformatics Institute</a:t>
            </a:r>
            <a:r>
              <a:rPr lang="en-US" dirty="0">
                <a:ea typeface="Roboto"/>
              </a:rPr>
              <a:t>)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65" y="1364454"/>
            <a:ext cx="5889292" cy="3467338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>
          <a:xfrm>
            <a:off x="8595300" y="-550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90628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98;p17"/>
          <p:cNvSpPr txBox="1"/>
          <p:nvPr/>
        </p:nvSpPr>
        <p:spPr>
          <a:xfrm>
            <a:off x="551266" y="110650"/>
            <a:ext cx="859273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ru-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Определение</a:t>
            </a:r>
            <a:r>
              <a:rPr lang="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 вторичных структур белка.</a:t>
            </a:r>
            <a:r>
              <a:rPr lang="ru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ru-RU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Подготовка данных </a:t>
            </a:r>
            <a:r>
              <a:rPr lang="en-US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(</a:t>
            </a:r>
            <a:r>
              <a:rPr lang="ru-RU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-US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/</a:t>
            </a:r>
            <a:r>
              <a:rPr lang="ru-RU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3</a:t>
            </a:r>
            <a:r>
              <a:rPr lang="en-US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)</a:t>
            </a:r>
            <a:endParaRPr lang="ru-RU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86;p16"/>
          <p:cNvSpPr txBox="1"/>
          <p:nvPr/>
        </p:nvSpPr>
        <p:spPr>
          <a:xfrm>
            <a:off x="1175624" y="965650"/>
            <a:ext cx="7251403" cy="41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dirty="0"/>
              <a:t>Для формирование </a:t>
            </a:r>
            <a:r>
              <a:rPr lang="ru-RU" dirty="0" err="1"/>
              <a:t>датасета</a:t>
            </a:r>
            <a:r>
              <a:rPr lang="ru-RU" dirty="0"/>
              <a:t> использую </a:t>
            </a:r>
            <a:r>
              <a:rPr lang="en-US" dirty="0">
                <a:ea typeface="Roboto"/>
              </a:rPr>
              <a:t>Worldwide Protein Data Bank</a:t>
            </a:r>
            <a:r>
              <a:rPr lang="ru-RU" dirty="0">
                <a:ea typeface="Roboto"/>
              </a:rPr>
              <a:t> (</a:t>
            </a:r>
            <a:r>
              <a:rPr lang="ru-RU" dirty="0">
                <a:hlinkClick r:id="rId4"/>
              </a:rPr>
              <a:t>ftp.rcsb.org</a:t>
            </a:r>
            <a:r>
              <a:rPr lang="ru-RU" dirty="0"/>
              <a:t> </a:t>
            </a:r>
            <a:r>
              <a:rPr lang="ru-RU" dirty="0">
                <a:ea typeface="Roboto"/>
              </a:rPr>
              <a:t>)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89;p16"/>
          <p:cNvSpPr/>
          <p:nvPr/>
        </p:nvSpPr>
        <p:spPr>
          <a:xfrm>
            <a:off x="699900" y="1111885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1;p16"/>
          <p:cNvSpPr/>
          <p:nvPr/>
        </p:nvSpPr>
        <p:spPr>
          <a:xfrm>
            <a:off x="699824" y="1933168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93;p16"/>
          <p:cNvSpPr txBox="1"/>
          <p:nvPr/>
        </p:nvSpPr>
        <p:spPr>
          <a:xfrm>
            <a:off x="1175624" y="1798467"/>
            <a:ext cx="4642080" cy="114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dirty="0">
                <a:ea typeface="Roboto"/>
              </a:rPr>
              <a:t>В файлах </a:t>
            </a:r>
            <a:r>
              <a:rPr lang="en-US" dirty="0"/>
              <a:t>PDB</a:t>
            </a:r>
            <a:r>
              <a:rPr lang="ru-RU" dirty="0"/>
              <a:t> вторичные структуры представлены спиралями разных типов (</a:t>
            </a:r>
            <a:r>
              <a:rPr lang="en-US" dirty="0"/>
              <a:t>Helix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l-GR" dirty="0"/>
              <a:t>β-</a:t>
            </a:r>
            <a:r>
              <a:rPr lang="ru-RU" dirty="0"/>
              <a:t>листами (</a:t>
            </a:r>
            <a:r>
              <a:rPr lang="en-US" dirty="0"/>
              <a:t>Beta-sheet</a:t>
            </a:r>
            <a:r>
              <a:rPr lang="ru-RU" dirty="0"/>
              <a:t>) </a:t>
            </a:r>
          </a:p>
          <a:p>
            <a:pPr lvl="0">
              <a:lnSpc>
                <a:spcPct val="115000"/>
              </a:lnSpc>
            </a:pPr>
            <a:endParaRPr lang="ru-RU" dirty="0">
              <a:sym typeface="Roboto"/>
            </a:endParaRPr>
          </a:p>
          <a:p>
            <a:pPr lvl="0">
              <a:lnSpc>
                <a:spcPct val="115000"/>
              </a:lnSpc>
            </a:pPr>
            <a:endParaRPr lang="ru-RU" dirty="0">
              <a:sym typeface="Roboto"/>
            </a:endParaRPr>
          </a:p>
          <a:p>
            <a:pPr lvl="0">
              <a:lnSpc>
                <a:spcPct val="115000"/>
              </a:lnSpc>
            </a:pPr>
            <a:endParaRPr lang="ru-RU" dirty="0"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ru-RU" dirty="0">
                <a:sym typeface="Roboto"/>
              </a:rPr>
              <a:t>Пример укладки данных о вторичных структурах в </a:t>
            </a:r>
            <a:r>
              <a:rPr lang="en-US" dirty="0" err="1">
                <a:sym typeface="Roboto"/>
              </a:rPr>
              <a:t>pbd</a:t>
            </a:r>
            <a:r>
              <a:rPr lang="en-US" dirty="0">
                <a:sym typeface="Roboto"/>
              </a:rPr>
              <a:t> </a:t>
            </a:r>
            <a:r>
              <a:rPr lang="ru-RU" dirty="0">
                <a:sym typeface="Roboto"/>
              </a:rPr>
              <a:t>файле</a:t>
            </a:r>
            <a:r>
              <a:rPr lang="en-US" dirty="0">
                <a:sym typeface="Roboto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HELIX   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   1 ASP A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ALA A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 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SHEET   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   A 5 ALA A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18 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 A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 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                                       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SHEET    2   A 5 MET A  28  LEU A  35 -1</a:t>
            </a:r>
            <a:endParaRPr lang="ru-RU" dirty="0">
              <a:sym typeface="Roboto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941" y="1846327"/>
            <a:ext cx="2536085" cy="279300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6816" y="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58961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0"/>
          <p:cNvCxnSpPr>
            <a:endCxn id="198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0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8;p17"/>
          <p:cNvSpPr txBox="1"/>
          <p:nvPr/>
        </p:nvSpPr>
        <p:spPr>
          <a:xfrm>
            <a:off x="551266" y="110650"/>
            <a:ext cx="859273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Определение</a:t>
            </a:r>
            <a:r>
              <a:rPr lang="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 вторичных структур белка.</a:t>
            </a:r>
            <a:r>
              <a:rPr lang="ru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ru-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Подготовка данных </a:t>
            </a:r>
            <a:r>
              <a:rPr lang="en-US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(</a:t>
            </a:r>
            <a:r>
              <a:rPr lang="ru-RU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r>
              <a:rPr lang="en-US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/</a:t>
            </a:r>
            <a:r>
              <a:rPr lang="ru-RU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3</a:t>
            </a:r>
            <a:r>
              <a:rPr lang="en-US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)</a:t>
            </a:r>
            <a:endParaRPr lang="ru-RU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07;p20"/>
          <p:cNvSpPr/>
          <p:nvPr/>
        </p:nvSpPr>
        <p:spPr>
          <a:xfrm>
            <a:off x="2995449" y="1045276"/>
            <a:ext cx="5211381" cy="673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" name="Google Shape;209;p20"/>
          <p:cNvSpPr txBox="1"/>
          <p:nvPr/>
        </p:nvSpPr>
        <p:spPr>
          <a:xfrm>
            <a:off x="3565530" y="1121743"/>
            <a:ext cx="4250845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b="1" dirty="0">
                <a:latin typeface="+mj-lt"/>
                <a:ea typeface="Roboto"/>
                <a:cs typeface="Roboto"/>
                <a:sym typeface="Roboto"/>
              </a:rPr>
              <a:t>2. Работа с файлами, аккумуляция данных в таблицу</a:t>
            </a:r>
          </a:p>
        </p:txBody>
      </p:sp>
      <p:sp>
        <p:nvSpPr>
          <p:cNvPr id="46" name="Google Shape;207;p20"/>
          <p:cNvSpPr/>
          <p:nvPr/>
        </p:nvSpPr>
        <p:spPr>
          <a:xfrm>
            <a:off x="373672" y="1062277"/>
            <a:ext cx="2631524" cy="673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7" name="Google Shape;209;p20"/>
          <p:cNvSpPr txBox="1"/>
          <p:nvPr/>
        </p:nvSpPr>
        <p:spPr>
          <a:xfrm>
            <a:off x="731197" y="1139239"/>
            <a:ext cx="2163488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>
                <a:latin typeface="+mj-lt"/>
                <a:ea typeface="Roboto"/>
                <a:cs typeface="Roboto"/>
                <a:sym typeface="Roboto"/>
              </a:rPr>
              <a:t>1. Загрузка файлов  </a:t>
            </a:r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PDB </a:t>
            </a:r>
            <a:r>
              <a:rPr lang="ru-RU" b="1" dirty="0">
                <a:latin typeface="+mj-lt"/>
                <a:ea typeface="Roboto"/>
                <a:cs typeface="Roboto"/>
                <a:sym typeface="Roboto"/>
              </a:rPr>
              <a:t>с сайта</a:t>
            </a:r>
          </a:p>
        </p:txBody>
      </p:sp>
      <p:sp>
        <p:nvSpPr>
          <p:cNvPr id="153" name="Google Shape;243;p21"/>
          <p:cNvSpPr/>
          <p:nvPr/>
        </p:nvSpPr>
        <p:spPr>
          <a:xfrm>
            <a:off x="3500072" y="1783343"/>
            <a:ext cx="470675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1200" dirty="0">
                <a:latin typeface="+mj-lt"/>
                <a:ea typeface="Roboto"/>
                <a:cs typeface="Roboto"/>
                <a:sym typeface="Roboto"/>
              </a:rPr>
              <a:t>Работа с файлами в директориях, </a:t>
            </a:r>
            <a:r>
              <a:rPr lang="ru-RU" sz="1200" dirty="0">
                <a:ea typeface="Roboto"/>
                <a:cs typeface="Roboto"/>
                <a:sym typeface="Roboto"/>
              </a:rPr>
              <a:t>разархивация, агрегация данных в таблице</a:t>
            </a:r>
            <a:r>
              <a:rPr lang="ru-RU" sz="1200" dirty="0">
                <a:latin typeface="+mj-lt"/>
                <a:ea typeface="Roboto"/>
                <a:cs typeface="Roboto"/>
                <a:sym typeface="Roboto"/>
              </a:rPr>
              <a:t>,</a:t>
            </a:r>
            <a:endParaRPr sz="1200" i="0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243;p21"/>
          <p:cNvSpPr/>
          <p:nvPr/>
        </p:nvSpPr>
        <p:spPr>
          <a:xfrm>
            <a:off x="656510" y="1973913"/>
            <a:ext cx="2238175" cy="47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1200" dirty="0">
                <a:latin typeface="+mj-lt"/>
                <a:ea typeface="Roboto"/>
                <a:cs typeface="Roboto"/>
                <a:sym typeface="Roboto"/>
              </a:rPr>
              <a:t>Автоматизированный </a:t>
            </a:r>
            <a:r>
              <a:rPr lang="ru-RU" sz="1200" dirty="0" err="1">
                <a:latin typeface="+mj-lt"/>
                <a:ea typeface="Roboto"/>
                <a:cs typeface="Roboto"/>
                <a:sym typeface="Roboto"/>
              </a:rPr>
              <a:t>парсинг</a:t>
            </a:r>
            <a:r>
              <a:rPr lang="ru-RU" sz="1200" dirty="0">
                <a:latin typeface="+mj-lt"/>
                <a:ea typeface="Roboto"/>
                <a:cs typeface="Roboto"/>
                <a:sym typeface="Roboto"/>
              </a:rPr>
              <a:t> сайта</a:t>
            </a:r>
            <a:endParaRPr sz="1200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43;p21"/>
          <p:cNvSpPr/>
          <p:nvPr/>
        </p:nvSpPr>
        <p:spPr>
          <a:xfrm>
            <a:off x="3500072" y="2195640"/>
            <a:ext cx="470675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1200" dirty="0">
                <a:latin typeface="+mn-lt"/>
                <a:ea typeface="Roboto"/>
                <a:cs typeface="Roboto"/>
                <a:sym typeface="Roboto"/>
              </a:rPr>
              <a:t>разбор строк, отбор подходящих белков, добавление атрибутов из дополнительных источников </a:t>
            </a:r>
            <a:endParaRPr sz="1200"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7;p20"/>
          <p:cNvSpPr/>
          <p:nvPr/>
        </p:nvSpPr>
        <p:spPr>
          <a:xfrm>
            <a:off x="5606214" y="2946535"/>
            <a:ext cx="2600616" cy="673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1" name="Google Shape;209;p20"/>
          <p:cNvSpPr txBox="1"/>
          <p:nvPr/>
        </p:nvSpPr>
        <p:spPr>
          <a:xfrm>
            <a:off x="5972268" y="3037350"/>
            <a:ext cx="1898000" cy="488700"/>
          </a:xfrm>
          <a:prstGeom prst="rect">
            <a:avLst/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</a:lvl1pPr>
          </a:lstStyle>
          <a:p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4</a:t>
            </a:r>
            <a:r>
              <a:rPr lang="ru-RU" b="1" dirty="0">
                <a:latin typeface="+mj-lt"/>
                <a:ea typeface="Roboto"/>
                <a:cs typeface="Roboto"/>
                <a:sym typeface="Roboto"/>
              </a:rPr>
              <a:t>.</a:t>
            </a:r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 Torch</a:t>
            </a:r>
            <a:endParaRPr lang="ru-RU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07;p20"/>
          <p:cNvSpPr/>
          <p:nvPr/>
        </p:nvSpPr>
        <p:spPr>
          <a:xfrm>
            <a:off x="373672" y="2989687"/>
            <a:ext cx="5232541" cy="673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3" name="Google Shape;209;p20"/>
          <p:cNvSpPr txBox="1"/>
          <p:nvPr/>
        </p:nvSpPr>
        <p:spPr>
          <a:xfrm>
            <a:off x="731196" y="3142109"/>
            <a:ext cx="4345301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3</a:t>
            </a:r>
            <a:r>
              <a:rPr lang="ru-RU" b="1" dirty="0">
                <a:latin typeface="+mj-lt"/>
                <a:ea typeface="Roboto"/>
                <a:cs typeface="Roboto"/>
                <a:sym typeface="Roboto"/>
              </a:rPr>
              <a:t>. </a:t>
            </a:r>
            <a:r>
              <a:rPr lang="ru-RU" b="1" dirty="0" err="1">
                <a:latin typeface="+mj-lt"/>
                <a:ea typeface="Roboto"/>
                <a:cs typeface="Roboto"/>
                <a:sym typeface="Roboto"/>
              </a:rPr>
              <a:t>Предпроцессинг</a:t>
            </a:r>
            <a:r>
              <a:rPr lang="ru-RU" b="1" dirty="0">
                <a:latin typeface="+mj-lt"/>
                <a:ea typeface="Roboto"/>
                <a:cs typeface="Roboto"/>
                <a:sym typeface="Roboto"/>
              </a:rPr>
              <a:t> (подготовка </a:t>
            </a:r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X, y , PSSM</a:t>
            </a:r>
            <a:r>
              <a:rPr lang="ru-RU" b="1" dirty="0">
                <a:latin typeface="+mj-lt"/>
                <a:ea typeface="Roboto"/>
                <a:cs typeface="Roboto"/>
                <a:sym typeface="Roboto"/>
              </a:rPr>
              <a:t>)</a:t>
            </a:r>
          </a:p>
        </p:txBody>
      </p:sp>
      <p:sp>
        <p:nvSpPr>
          <p:cNvPr id="65" name="Google Shape;243;p21"/>
          <p:cNvSpPr/>
          <p:nvPr/>
        </p:nvSpPr>
        <p:spPr>
          <a:xfrm>
            <a:off x="5972268" y="3913282"/>
            <a:ext cx="193262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j-lt"/>
                <a:ea typeface="Roboto"/>
                <a:cs typeface="Roboto"/>
                <a:sym typeface="Roboto"/>
              </a:rPr>
              <a:t>Dataset</a:t>
            </a:r>
            <a:r>
              <a:rPr lang="ru-RU" sz="1200" dirty="0">
                <a:latin typeface="+mj-lt"/>
                <a:ea typeface="Roboto"/>
                <a:cs typeface="Roboto"/>
                <a:sym typeface="Roboto"/>
              </a:rPr>
              <a:t> </a:t>
            </a:r>
          </a:p>
          <a:p>
            <a:pPr lvl="0"/>
            <a:r>
              <a:rPr lang="en-US" sz="1200" dirty="0" err="1">
                <a:ea typeface="Roboto"/>
                <a:cs typeface="Roboto"/>
                <a:sym typeface="Roboto"/>
              </a:rPr>
              <a:t>transforms.ToTensor</a:t>
            </a:r>
            <a:endParaRPr lang="ru-RU" sz="1200" dirty="0">
              <a:ea typeface="Roboto"/>
              <a:cs typeface="Roboto"/>
              <a:sym typeface="Roboto"/>
            </a:endParaRPr>
          </a:p>
          <a:p>
            <a:r>
              <a:rPr lang="en-US" sz="1200" dirty="0" err="1">
                <a:ea typeface="Roboto"/>
                <a:cs typeface="Roboto"/>
                <a:sym typeface="Roboto"/>
              </a:rPr>
              <a:t>train_loader</a:t>
            </a:r>
            <a:r>
              <a:rPr lang="en-US" sz="1200" dirty="0">
                <a:ea typeface="Roboto"/>
                <a:cs typeface="Roboto"/>
                <a:sym typeface="Roboto"/>
              </a:rPr>
              <a:t> \ </a:t>
            </a:r>
            <a:r>
              <a:rPr lang="en-US" sz="1200" dirty="0" err="1">
                <a:ea typeface="Roboto"/>
                <a:cs typeface="Roboto"/>
                <a:sym typeface="Roboto"/>
              </a:rPr>
              <a:t>test_loader</a:t>
            </a:r>
            <a:endParaRPr lang="en-US" sz="1200" dirty="0">
              <a:ea typeface="Roboto"/>
              <a:cs typeface="Roboto"/>
              <a:sym typeface="Roboto"/>
            </a:endParaRPr>
          </a:p>
          <a:p>
            <a:pPr lvl="0"/>
            <a:endParaRPr sz="1200" i="0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243;p21"/>
          <p:cNvSpPr/>
          <p:nvPr/>
        </p:nvSpPr>
        <p:spPr>
          <a:xfrm>
            <a:off x="656510" y="4029989"/>
            <a:ext cx="472987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+mj-lt"/>
                <a:ea typeface="Roboto"/>
                <a:cs typeface="Roboto"/>
                <a:sym typeface="Roboto"/>
              </a:rPr>
              <a:t>X: </a:t>
            </a:r>
            <a:r>
              <a:rPr lang="ru-RU" sz="1200" dirty="0">
                <a:ea typeface="Roboto"/>
                <a:cs typeface="Roboto"/>
                <a:sym typeface="Roboto"/>
              </a:rPr>
              <a:t>символьную </a:t>
            </a:r>
            <a:r>
              <a:rPr lang="ru-RU" sz="1200" dirty="0">
                <a:latin typeface="+mj-lt"/>
                <a:ea typeface="Roboto"/>
                <a:cs typeface="Roboto"/>
                <a:sym typeface="Roboto"/>
              </a:rPr>
              <a:t>последовательность перевожу в числовую</a:t>
            </a:r>
          </a:p>
          <a:p>
            <a:r>
              <a:rPr lang="en-US" sz="1200" dirty="0">
                <a:ea typeface="Roboto"/>
                <a:cs typeface="Roboto"/>
                <a:sym typeface="Roboto"/>
              </a:rPr>
              <a:t>Y: </a:t>
            </a:r>
            <a:r>
              <a:rPr lang="ru-RU" sz="1200" dirty="0">
                <a:ea typeface="Roboto"/>
                <a:cs typeface="Roboto"/>
                <a:sym typeface="Roboto"/>
              </a:rPr>
              <a:t>добавляю 4-ой класс “</a:t>
            </a:r>
            <a:r>
              <a:rPr lang="en-US" sz="1200" dirty="0">
                <a:ea typeface="Roboto"/>
                <a:cs typeface="Roboto"/>
                <a:sym typeface="Roboto"/>
              </a:rPr>
              <a:t>other”, </a:t>
            </a:r>
            <a:r>
              <a:rPr lang="ru-RU" sz="1200" dirty="0">
                <a:ea typeface="Roboto"/>
                <a:cs typeface="Roboto"/>
                <a:sym typeface="Roboto"/>
              </a:rPr>
              <a:t>перевожу </a:t>
            </a:r>
            <a:r>
              <a:rPr lang="en-US" sz="1200" dirty="0">
                <a:ea typeface="Roboto"/>
                <a:cs typeface="Roboto"/>
                <a:sym typeface="Roboto"/>
              </a:rPr>
              <a:t>label </a:t>
            </a:r>
            <a:r>
              <a:rPr lang="ru-RU" sz="1200" dirty="0">
                <a:ea typeface="Roboto"/>
                <a:cs typeface="Roboto"/>
                <a:sym typeface="Roboto"/>
              </a:rPr>
              <a:t>в </a:t>
            </a:r>
            <a:r>
              <a:rPr lang="en-US" sz="1200" dirty="0">
                <a:ea typeface="Roboto"/>
                <a:cs typeface="Roboto"/>
                <a:sym typeface="Roboto"/>
              </a:rPr>
              <a:t>one-hot-vector</a:t>
            </a:r>
            <a:endParaRPr lang="ru-RU" sz="1200" dirty="0">
              <a:ea typeface="Roboto"/>
              <a:cs typeface="Roboto"/>
              <a:sym typeface="Roboto"/>
            </a:endParaRPr>
          </a:p>
          <a:p>
            <a:pPr lvl="0"/>
            <a:r>
              <a:rPr lang="en-US" sz="1200" dirty="0">
                <a:ea typeface="Roboto"/>
                <a:cs typeface="Roboto"/>
                <a:sym typeface="Roboto"/>
              </a:rPr>
              <a:t>PSSM: </a:t>
            </a:r>
            <a:r>
              <a:rPr lang="ru-RU" sz="1200" dirty="0" err="1"/>
              <a:t>Position</a:t>
            </a:r>
            <a:r>
              <a:rPr lang="ru-RU" sz="1200" dirty="0"/>
              <a:t> </a:t>
            </a:r>
            <a:r>
              <a:rPr lang="ru-RU" sz="1200" dirty="0" err="1"/>
              <a:t>specific</a:t>
            </a:r>
            <a:r>
              <a:rPr lang="ru-RU" sz="1200" dirty="0"/>
              <a:t> </a:t>
            </a:r>
            <a:r>
              <a:rPr lang="ru-RU" sz="1200" dirty="0" err="1"/>
              <a:t>scoring</a:t>
            </a:r>
            <a:r>
              <a:rPr lang="ru-RU" sz="1200" dirty="0"/>
              <a:t> </a:t>
            </a:r>
            <a:r>
              <a:rPr lang="ru-RU" sz="1200" dirty="0" err="1"/>
              <a:t>matri</a:t>
            </a:r>
            <a:r>
              <a:rPr lang="en-US" sz="1200" dirty="0"/>
              <a:t>x</a:t>
            </a:r>
            <a:endParaRPr lang="ru-RU" sz="1100" dirty="0">
              <a:solidFill>
                <a:srgbClr val="FFFFFF"/>
              </a:solidFill>
              <a:ea typeface="Roboto"/>
              <a:cs typeface="Roboto"/>
              <a:sym typeface="Roboto"/>
            </a:endParaRPr>
          </a:p>
          <a:p>
            <a:endParaRPr lang="en-US" sz="1200" dirty="0">
              <a:ea typeface="Roboto"/>
              <a:cs typeface="Roboto"/>
              <a:sym typeface="Roboto"/>
            </a:endParaRPr>
          </a:p>
          <a:p>
            <a:pPr lvl="0"/>
            <a:endParaRPr lang="ru-RU" sz="1200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-4608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86729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0"/>
          <p:cNvCxnSpPr>
            <a:endCxn id="198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0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8;p17"/>
          <p:cNvSpPr txBox="1"/>
          <p:nvPr/>
        </p:nvSpPr>
        <p:spPr>
          <a:xfrm>
            <a:off x="551266" y="110650"/>
            <a:ext cx="859273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ru-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Определение</a:t>
            </a:r>
            <a:r>
              <a:rPr lang="ru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 вторичных структур белка.</a:t>
            </a:r>
            <a:r>
              <a:rPr lang="ru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ru-RU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Подготовка данных </a:t>
            </a:r>
            <a:r>
              <a:rPr lang="en-US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(</a:t>
            </a:r>
            <a:r>
              <a:rPr lang="ru-RU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3</a:t>
            </a:r>
            <a:r>
              <a:rPr lang="en-US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/</a:t>
            </a:r>
            <a:r>
              <a:rPr lang="ru-RU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3</a:t>
            </a:r>
            <a:r>
              <a:rPr lang="en-US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)</a:t>
            </a:r>
            <a:endParaRPr lang="ru-RU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lvl="0"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Статистики по подготовленному </a:t>
            </a:r>
            <a:r>
              <a:rPr lang="ru-RU" dirty="0" err="1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датасету</a:t>
            </a:r>
            <a:endParaRPr lang="ru" dirty="0"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595300" y="-3575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1266" y="870900"/>
            <a:ext cx="6306734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Объем датасета (количество структур) = 370000 строк</a:t>
            </a:r>
          </a:p>
          <a:p>
            <a:pPr marL="171450" lvl="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Количество протеинов = 24 660</a:t>
            </a:r>
          </a:p>
          <a:p>
            <a:pPr marL="171450" lvl="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Максимальная длина последовательности = 1600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Количество аминокислот, встречающихся в последовательностях = 23</a:t>
            </a:r>
          </a:p>
          <a:p>
            <a:pPr lvl="0" algn="just">
              <a:lnSpc>
                <a:spcPct val="115000"/>
              </a:lnSpc>
            </a:pP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Диаграмма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547563"/>
              </p:ext>
            </p:extLst>
          </p:nvPr>
        </p:nvGraphicFramePr>
        <p:xfrm>
          <a:off x="1697836" y="1936576"/>
          <a:ext cx="4661649" cy="3162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106535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41490</TotalTime>
  <Words>920</Words>
  <Application>Microsoft Office PowerPoint</Application>
  <PresentationFormat>Экран (16:9)</PresentationFormat>
  <Paragraphs>216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Roboto</vt:lpstr>
      <vt:lpstr>Courier New</vt:lpstr>
      <vt:lpstr>Roboto Medium</vt:lpstr>
      <vt:lpstr>Arial</vt:lpstr>
      <vt:lpstr>Helvetica Neue</vt:lpstr>
      <vt:lpstr>Times New Roman</vt:lpstr>
      <vt:lpstr>Calibri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Бадалова Анастасия Сергеевна</dc:creator>
  <cp:lastModifiedBy>Хотлянник Елена</cp:lastModifiedBy>
  <cp:revision>243</cp:revision>
  <dcterms:modified xsi:type="dcterms:W3CDTF">2022-08-12T15:01:50Z</dcterms:modified>
</cp:coreProperties>
</file>