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6200438" cy="27000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527">
          <p15:clr>
            <a:srgbClr val="A4A3A4"/>
          </p15:clr>
        </p15:guide>
        <p15:guide id="2" pos="5125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jirMh+puuOl3SJorh2FpgqX65l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46" y="-5700"/>
      </p:cViewPr>
      <p:guideLst>
        <p:guide orient="horz" pos="8527"/>
        <p:guide pos="51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685800"/>
            <a:ext cx="2057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025055" y="4418785"/>
            <a:ext cx="12150329" cy="940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73"/>
              <a:buFont typeface="Malgun Gothic"/>
              <a:buNone/>
              <a:defRPr sz="797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025055" y="14181357"/>
            <a:ext cx="12150329" cy="6518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329"/>
              </a:spcBef>
              <a:spcAft>
                <a:spcPts val="0"/>
              </a:spcAft>
              <a:buClr>
                <a:schemeClr val="dk1"/>
              </a:buClr>
              <a:buSzPts val="3189"/>
              <a:buNone/>
              <a:defRPr sz="3189"/>
            </a:lvl1pPr>
            <a:lvl2pPr lvl="1" algn="ctr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658"/>
              <a:buNone/>
              <a:defRPr sz="2658"/>
            </a:lvl2pPr>
            <a:lvl3pPr lvl="2" algn="ctr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392"/>
              <a:buNone/>
              <a:defRPr sz="2392"/>
            </a:lvl3pPr>
            <a:lvl4pPr lvl="3" algn="ctr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/>
            </a:lvl4pPr>
            <a:lvl5pPr lvl="4" algn="ctr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/>
            </a:lvl5pPr>
            <a:lvl6pPr lvl="5" algn="ctr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/>
            </a:lvl6pPr>
            <a:lvl7pPr lvl="6" algn="ctr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/>
            </a:lvl7pPr>
            <a:lvl8pPr lvl="7" algn="ctr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/>
            </a:lvl8pPr>
            <a:lvl9pPr lvl="8" algn="ctr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1113780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5366395" y="25025187"/>
            <a:ext cx="5467648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441559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113780" y="1437512"/>
            <a:ext cx="13972878" cy="5218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-465471" y="8766803"/>
            <a:ext cx="17131379" cy="13972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113780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5366395" y="25025187"/>
            <a:ext cx="5467648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11441559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1899338" y="11131612"/>
            <a:ext cx="22881421" cy="349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5188354" y="7739645"/>
            <a:ext cx="22881421" cy="1027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113780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5366395" y="25025187"/>
            <a:ext cx="5467648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1441559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113780" y="1437512"/>
            <a:ext cx="13972878" cy="5218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113780" y="7187553"/>
            <a:ext cx="13972878" cy="171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1113780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5366395" y="25025187"/>
            <a:ext cx="5467648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441559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05342" y="6731304"/>
            <a:ext cx="13972878" cy="11231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73"/>
              <a:buFont typeface="Malgun Gothic"/>
              <a:buNone/>
              <a:defRPr sz="797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05342" y="18068888"/>
            <a:ext cx="13972878" cy="590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29"/>
              </a:spcBef>
              <a:spcAft>
                <a:spcPts val="0"/>
              </a:spcAft>
              <a:buClr>
                <a:srgbClr val="888888"/>
              </a:buClr>
              <a:buSzPts val="3189"/>
              <a:buNone/>
              <a:defRPr sz="3189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rgbClr val="888888"/>
              </a:buClr>
              <a:buSzPts val="2658"/>
              <a:buNone/>
              <a:defRPr sz="265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rgbClr val="888888"/>
              </a:buClr>
              <a:buSzPts val="2392"/>
              <a:buNone/>
              <a:defRPr sz="2392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rgbClr val="888888"/>
              </a:buClr>
              <a:buSzPts val="2126"/>
              <a:buNone/>
              <a:defRPr sz="212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rgbClr val="888888"/>
              </a:buClr>
              <a:buSzPts val="2126"/>
              <a:buNone/>
              <a:defRPr sz="212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rgbClr val="888888"/>
              </a:buClr>
              <a:buSzPts val="2126"/>
              <a:buNone/>
              <a:defRPr sz="212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rgbClr val="888888"/>
              </a:buClr>
              <a:buSzPts val="2126"/>
              <a:buNone/>
              <a:defRPr sz="212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rgbClr val="888888"/>
              </a:buClr>
              <a:buSzPts val="2126"/>
              <a:buNone/>
              <a:defRPr sz="212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rgbClr val="888888"/>
              </a:buClr>
              <a:buSzPts val="2126"/>
              <a:buNone/>
              <a:defRPr sz="212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113780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5366395" y="25025187"/>
            <a:ext cx="5467648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441559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113780" y="1437512"/>
            <a:ext cx="13972878" cy="5218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113780" y="7187553"/>
            <a:ext cx="6885186" cy="171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8201472" y="7187553"/>
            <a:ext cx="6885186" cy="171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1113780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5366395" y="25025187"/>
            <a:ext cx="5467648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441559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115890" y="1437512"/>
            <a:ext cx="13972878" cy="5218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115891" y="6618801"/>
            <a:ext cx="6853544" cy="3243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29"/>
              </a:spcBef>
              <a:spcAft>
                <a:spcPts val="0"/>
              </a:spcAft>
              <a:buClr>
                <a:schemeClr val="dk1"/>
              </a:buClr>
              <a:buSzPts val="3189"/>
              <a:buNone/>
              <a:defRPr sz="3189" b="1"/>
            </a:lvl1pPr>
            <a:lvl2pPr marL="914400" lvl="1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658"/>
              <a:buNone/>
              <a:defRPr sz="2658" b="1"/>
            </a:lvl2pPr>
            <a:lvl3pPr marL="1371600" lvl="2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392"/>
              <a:buNone/>
              <a:defRPr sz="2392" b="1"/>
            </a:lvl3pPr>
            <a:lvl4pPr marL="1828800" lvl="3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 b="1"/>
            </a:lvl4pPr>
            <a:lvl5pPr marL="2286000" lvl="4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 b="1"/>
            </a:lvl5pPr>
            <a:lvl6pPr marL="2743200" lvl="5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 b="1"/>
            </a:lvl6pPr>
            <a:lvl7pPr marL="3200400" lvl="6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 b="1"/>
            </a:lvl7pPr>
            <a:lvl8pPr marL="3657600" lvl="7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 b="1"/>
            </a:lvl8pPr>
            <a:lvl9pPr marL="4114800" lvl="8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1115891" y="9862573"/>
            <a:ext cx="6853544" cy="1450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8201472" y="6618801"/>
            <a:ext cx="6887296" cy="3243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29"/>
              </a:spcBef>
              <a:spcAft>
                <a:spcPts val="0"/>
              </a:spcAft>
              <a:buClr>
                <a:schemeClr val="dk1"/>
              </a:buClr>
              <a:buSzPts val="3189"/>
              <a:buNone/>
              <a:defRPr sz="3189" b="1"/>
            </a:lvl1pPr>
            <a:lvl2pPr marL="914400" lvl="1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658"/>
              <a:buNone/>
              <a:defRPr sz="2658" b="1"/>
            </a:lvl2pPr>
            <a:lvl3pPr marL="1371600" lvl="2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392"/>
              <a:buNone/>
              <a:defRPr sz="2392" b="1"/>
            </a:lvl3pPr>
            <a:lvl4pPr marL="1828800" lvl="3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 b="1"/>
            </a:lvl4pPr>
            <a:lvl5pPr marL="2286000" lvl="4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 b="1"/>
            </a:lvl5pPr>
            <a:lvl6pPr marL="2743200" lvl="5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 b="1"/>
            </a:lvl6pPr>
            <a:lvl7pPr marL="3200400" lvl="6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 b="1"/>
            </a:lvl7pPr>
            <a:lvl8pPr marL="3657600" lvl="7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 b="1"/>
            </a:lvl8pPr>
            <a:lvl9pPr marL="4114800" lvl="8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8201472" y="9862573"/>
            <a:ext cx="6887296" cy="1450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2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1113780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5366395" y="25025187"/>
            <a:ext cx="5467648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11441559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113780" y="1437512"/>
            <a:ext cx="13972878" cy="5218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113780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5366395" y="25025187"/>
            <a:ext cx="5467648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1441559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113780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5366395" y="25025187"/>
            <a:ext cx="5467648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1441559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115891" y="1800013"/>
            <a:ext cx="5225062" cy="630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2"/>
              <a:buFont typeface="Malgun Gothic"/>
              <a:buNone/>
              <a:defRPr sz="4252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6887296" y="3887531"/>
            <a:ext cx="8201472" cy="1918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98602" algn="l">
              <a:lnSpc>
                <a:spcPct val="90000"/>
              </a:lnSpc>
              <a:spcBef>
                <a:spcPts val="1329"/>
              </a:spcBef>
              <a:spcAft>
                <a:spcPts val="0"/>
              </a:spcAft>
              <a:buClr>
                <a:schemeClr val="dk1"/>
              </a:buClr>
              <a:buSzPts val="4252"/>
              <a:buChar char="•"/>
              <a:defRPr sz="4252"/>
            </a:lvl1pPr>
            <a:lvl2pPr marL="914400" lvl="1" indent="-464883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3721"/>
              <a:buChar char="•"/>
              <a:defRPr sz="3721"/>
            </a:lvl2pPr>
            <a:lvl3pPr marL="1371600" lvl="2" indent="-431101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3189"/>
              <a:buChar char="•"/>
              <a:defRPr sz="3189"/>
            </a:lvl3pPr>
            <a:lvl4pPr marL="1828800" lvl="3" indent="-397383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658"/>
              <a:buChar char="•"/>
              <a:defRPr sz="2658"/>
            </a:lvl4pPr>
            <a:lvl5pPr marL="2286000" lvl="4" indent="-397382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658"/>
              <a:buChar char="•"/>
              <a:defRPr sz="2658"/>
            </a:lvl5pPr>
            <a:lvl6pPr marL="2743200" lvl="5" indent="-397382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658"/>
              <a:buChar char="•"/>
              <a:defRPr sz="2658"/>
            </a:lvl6pPr>
            <a:lvl7pPr marL="3200400" lvl="6" indent="-397382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658"/>
              <a:buChar char="•"/>
              <a:defRPr sz="2658"/>
            </a:lvl7pPr>
            <a:lvl8pPr marL="3657600" lvl="7" indent="-397383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658"/>
              <a:buChar char="•"/>
              <a:defRPr sz="2658"/>
            </a:lvl8pPr>
            <a:lvl9pPr marL="4114800" lvl="8" indent="-397383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658"/>
              <a:buChar char="•"/>
              <a:defRPr sz="2658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115891" y="8100060"/>
            <a:ext cx="5225062" cy="1500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29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/>
            </a:lvl1pPr>
            <a:lvl2pPr marL="914400" lvl="1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  <a:defRPr sz="1860"/>
            </a:lvl2pPr>
            <a:lvl3pPr marL="1371600" lvl="2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595"/>
              <a:buNone/>
              <a:defRPr sz="1595"/>
            </a:lvl3pPr>
            <a:lvl4pPr marL="1828800" lvl="3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329"/>
              <a:buNone/>
              <a:defRPr sz="1329"/>
            </a:lvl4pPr>
            <a:lvl5pPr marL="2286000" lvl="4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329"/>
              <a:buNone/>
              <a:defRPr sz="1329"/>
            </a:lvl5pPr>
            <a:lvl6pPr marL="2743200" lvl="5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329"/>
              <a:buNone/>
              <a:defRPr sz="1329"/>
            </a:lvl6pPr>
            <a:lvl7pPr marL="3200400" lvl="6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329"/>
              <a:buNone/>
              <a:defRPr sz="1329"/>
            </a:lvl7pPr>
            <a:lvl8pPr marL="3657600" lvl="7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329"/>
              <a:buNone/>
              <a:defRPr sz="1329"/>
            </a:lvl8pPr>
            <a:lvl9pPr marL="4114800" lvl="8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329"/>
              <a:buNone/>
              <a:defRPr sz="1329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113780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5366395" y="25025187"/>
            <a:ext cx="5467648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1441559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115891" y="1800013"/>
            <a:ext cx="5225062" cy="630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2"/>
              <a:buFont typeface="Malgun Gothic"/>
              <a:buNone/>
              <a:defRPr sz="4252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6887296" y="3887531"/>
            <a:ext cx="8201472" cy="1918764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115891" y="8100060"/>
            <a:ext cx="5225062" cy="1500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29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/>
            </a:lvl1pPr>
            <a:lvl2pPr marL="914400" lvl="1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  <a:defRPr sz="1860"/>
            </a:lvl2pPr>
            <a:lvl3pPr marL="1371600" lvl="2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595"/>
              <a:buNone/>
              <a:defRPr sz="1595"/>
            </a:lvl3pPr>
            <a:lvl4pPr marL="1828800" lvl="3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329"/>
              <a:buNone/>
              <a:defRPr sz="1329"/>
            </a:lvl4pPr>
            <a:lvl5pPr marL="2286000" lvl="4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329"/>
              <a:buNone/>
              <a:defRPr sz="1329"/>
            </a:lvl5pPr>
            <a:lvl6pPr marL="2743200" lvl="5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329"/>
              <a:buNone/>
              <a:defRPr sz="1329"/>
            </a:lvl6pPr>
            <a:lvl7pPr marL="3200400" lvl="6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329"/>
              <a:buNone/>
              <a:defRPr sz="1329"/>
            </a:lvl7pPr>
            <a:lvl8pPr marL="3657600" lvl="7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329"/>
              <a:buNone/>
              <a:defRPr sz="1329"/>
            </a:lvl8pPr>
            <a:lvl9pPr marL="4114800" lvl="8" indent="-228600" algn="l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1329"/>
              <a:buNone/>
              <a:defRPr sz="1329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113780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5366395" y="25025187"/>
            <a:ext cx="5467648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11441559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113780" y="1437512"/>
            <a:ext cx="13972878" cy="5218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47"/>
              <a:buFont typeface="Malgun Gothic"/>
              <a:buNone/>
              <a:defRPr sz="584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113780" y="7187553"/>
            <a:ext cx="13972878" cy="171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64883" algn="l" rtl="0">
              <a:lnSpc>
                <a:spcPct val="90000"/>
              </a:lnSpc>
              <a:spcBef>
                <a:spcPts val="1329"/>
              </a:spcBef>
              <a:spcAft>
                <a:spcPts val="0"/>
              </a:spcAft>
              <a:buClr>
                <a:schemeClr val="dk1"/>
              </a:buClr>
              <a:buSzPts val="3721"/>
              <a:buFont typeface="Arial"/>
              <a:buChar char="•"/>
              <a:defRPr sz="3721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31101" algn="l" rtl="0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3189"/>
              <a:buFont typeface="Arial"/>
              <a:buChar char="•"/>
              <a:defRPr sz="318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97383" algn="l" rtl="0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658"/>
              <a:buFont typeface="Arial"/>
              <a:buChar char="•"/>
              <a:defRPr sz="2658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80492" algn="l" rtl="0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392"/>
              <a:buFont typeface="Arial"/>
              <a:buChar char="•"/>
              <a:defRPr sz="239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80492" algn="l" rtl="0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392"/>
              <a:buFont typeface="Arial"/>
              <a:buChar char="•"/>
              <a:defRPr sz="239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80492" algn="l" rtl="0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392"/>
              <a:buFont typeface="Arial"/>
              <a:buChar char="•"/>
              <a:defRPr sz="239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80492" algn="l" rtl="0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392"/>
              <a:buFont typeface="Arial"/>
              <a:buChar char="•"/>
              <a:defRPr sz="239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80491" algn="l" rtl="0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392"/>
              <a:buFont typeface="Arial"/>
              <a:buChar char="•"/>
              <a:defRPr sz="239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80491" algn="l" rtl="0">
              <a:lnSpc>
                <a:spcPct val="90000"/>
              </a:lnSpc>
              <a:spcBef>
                <a:spcPts val="664"/>
              </a:spcBef>
              <a:spcAft>
                <a:spcPts val="0"/>
              </a:spcAft>
              <a:buClr>
                <a:schemeClr val="dk1"/>
              </a:buClr>
              <a:buSzPts val="2392"/>
              <a:buFont typeface="Arial"/>
              <a:buChar char="•"/>
              <a:defRPr sz="239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113780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5366395" y="25025187"/>
            <a:ext cx="5467648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441559" y="25025187"/>
            <a:ext cx="3645099" cy="143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None/>
              <a:defRPr sz="159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19854" y="500444"/>
            <a:ext cx="15112500" cy="25940100"/>
          </a:xfrm>
          <a:prstGeom prst="rect">
            <a:avLst/>
          </a:prstGeom>
          <a:noFill/>
          <a:ln w="5715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919480" y="12958991"/>
            <a:ext cx="14404043" cy="5212674"/>
          </a:xfrm>
          <a:prstGeom prst="rect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919480" y="5478200"/>
            <a:ext cx="6891008" cy="7162696"/>
          </a:xfrm>
          <a:prstGeom prst="rect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919480" y="3901440"/>
            <a:ext cx="14359888" cy="1240534"/>
          </a:xfrm>
          <a:prstGeom prst="rect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19479" y="18597542"/>
            <a:ext cx="14404043" cy="5070113"/>
          </a:xfrm>
          <a:prstGeom prst="rect">
            <a:avLst/>
          </a:prstGeom>
          <a:noFill/>
          <a:ln w="127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43216" y="530094"/>
            <a:ext cx="15112417" cy="2895601"/>
          </a:xfrm>
          <a:prstGeom prst="rect">
            <a:avLst/>
          </a:prstGeom>
          <a:solidFill>
            <a:srgbClr val="1F386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43216" y="530094"/>
            <a:ext cx="15112500" cy="3529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기반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증명사진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제작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endParaRPr sz="36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 of Proof Photo Production Program Based on Deep Learning</a:t>
            </a:r>
            <a:r>
              <a:rPr lang="en-US" sz="2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26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1" algn="just">
              <a:lnSpc>
                <a:spcPts val="2000"/>
              </a:lnSpc>
              <a:buSzPts val="1600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								</a:t>
            </a:r>
            <a:r>
              <a:rPr lang="ko-KR" altLang="en-US" sz="1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</a:t>
            </a:r>
            <a:r>
              <a:rPr lang="en-US" altLang="ko-KR" sz="1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altLang="en-US" sz="1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en-US" altLang="ko-KR" sz="1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컴퓨터정보공학부</a:t>
            </a:r>
            <a:endParaRPr lang="en-US" sz="15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1" algn="just">
              <a:lnSpc>
                <a:spcPts val="2000"/>
              </a:lnSpc>
              <a:buSzPts val="1600"/>
            </a:pPr>
            <a:r>
              <a:rPr lang="en-US" sz="1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								</a:t>
            </a:r>
            <a:r>
              <a:rPr lang="ko-KR" altLang="en-US" sz="1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  당  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</a:t>
            </a:r>
            <a:r>
              <a:rPr lang="en-US" sz="1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 : </a:t>
            </a:r>
            <a:r>
              <a:rPr lang="en-US" sz="1500" b="0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심동규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 b="0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교수님</a:t>
            </a:r>
            <a:endParaRPr sz="15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1" algn="just">
              <a:lnSpc>
                <a:spcPts val="2000"/>
              </a:lnSpc>
              <a:buSzPts val="1600"/>
            </a:pPr>
            <a:r>
              <a:rPr lang="en-US" sz="15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								팀	명 : </a:t>
            </a:r>
            <a:r>
              <a:rPr lang="en-US" sz="1500" b="0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규격</a:t>
            </a:r>
            <a:r>
              <a:rPr lang="ko-KR" altLang="en-US" sz="15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</a:t>
            </a:r>
            <a:r>
              <a:rPr lang="en-US" sz="1500" b="0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맞춰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조</a:t>
            </a:r>
            <a:endParaRPr sz="15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1" algn="just">
              <a:lnSpc>
                <a:spcPts val="2000"/>
              </a:lnSpc>
              <a:buSzPts val="1600"/>
            </a:pPr>
            <a:r>
              <a:rPr lang="en-US" sz="15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								팀	원 : *</a:t>
            </a:r>
            <a:r>
              <a:rPr lang="en-US" sz="1500" b="0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김태윤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500" b="0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김채나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500" b="0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방선웅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													                        이은비, 정회석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</a:t>
            </a:r>
            <a:endParaRPr sz="16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03" y="953258"/>
            <a:ext cx="2049272" cy="20492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"/>
          <p:cNvGrpSpPr/>
          <p:nvPr/>
        </p:nvGrpSpPr>
        <p:grpSpPr>
          <a:xfrm>
            <a:off x="817246" y="3636851"/>
            <a:ext cx="2641600" cy="518160"/>
            <a:chOff x="1488440" y="5059680"/>
            <a:chExt cx="2641600" cy="518160"/>
          </a:xfrm>
        </p:grpSpPr>
        <p:sp>
          <p:nvSpPr>
            <p:cNvPr id="93" name="Google Shape;93;p1"/>
            <p:cNvSpPr/>
            <p:nvPr/>
          </p:nvSpPr>
          <p:spPr>
            <a:xfrm>
              <a:off x="1488440" y="5059680"/>
              <a:ext cx="2641600" cy="51816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989EB1"/>
                </a:gs>
                <a:gs pos="50000">
                  <a:srgbClr val="C1C4CE"/>
                </a:gs>
                <a:gs pos="100000">
                  <a:srgbClr val="E0E2E7"/>
                </a:gs>
              </a:gsLst>
              <a:lin ang="13500000" scaled="0"/>
            </a:gra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introduction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488440" y="5059680"/>
              <a:ext cx="1005840" cy="41656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1F3864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5" name="Google Shape;95;p1"/>
          <p:cNvGrpSpPr/>
          <p:nvPr/>
        </p:nvGrpSpPr>
        <p:grpSpPr>
          <a:xfrm>
            <a:off x="824721" y="5213362"/>
            <a:ext cx="2641600" cy="518160"/>
            <a:chOff x="1600200" y="5059680"/>
            <a:chExt cx="2641600" cy="518160"/>
          </a:xfrm>
        </p:grpSpPr>
        <p:sp>
          <p:nvSpPr>
            <p:cNvPr id="96" name="Google Shape;96;p1"/>
            <p:cNvSpPr/>
            <p:nvPr/>
          </p:nvSpPr>
          <p:spPr>
            <a:xfrm>
              <a:off x="1600200" y="5059680"/>
              <a:ext cx="2641600" cy="51816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989EB1"/>
                </a:gs>
                <a:gs pos="50000">
                  <a:srgbClr val="C1C4CE"/>
                </a:gs>
                <a:gs pos="100000">
                  <a:srgbClr val="E0E2E7"/>
                </a:gs>
              </a:gsLst>
              <a:lin ang="13500000" scaled="0"/>
            </a:gra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Flow-chart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600200" y="5059680"/>
              <a:ext cx="1005840" cy="41656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1F3864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8" name="Google Shape;98;p1"/>
          <p:cNvSpPr txBox="1"/>
          <p:nvPr/>
        </p:nvSpPr>
        <p:spPr>
          <a:xfrm>
            <a:off x="8597889" y="5731522"/>
            <a:ext cx="6527837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IS-Net&gt;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IS-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Net은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GT(Ground Truth)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인코더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영상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분할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구성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요소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새롭게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제안된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중간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감독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전략으로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구성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된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것으로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GT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인코더는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GT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마스크를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고차원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공간으로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인코딩하도록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설계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되어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있고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분할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구성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요소에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대한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중간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감독을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수행하는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데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사용합니다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 dirty="0"/>
              <a:t> </a:t>
            </a: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장점으로는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분할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구성요소는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미세한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구조를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포착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가능하며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저렴한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메모리와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시간비용으로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큰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크기의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입력을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처리하는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것이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가능하다는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점이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있습니다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8446757" y="5535554"/>
            <a:ext cx="6876766" cy="7128234"/>
          </a:xfrm>
          <a:prstGeom prst="rect">
            <a:avLst/>
          </a:prstGeom>
          <a:noFill/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0" name="Google Shape;100;p1"/>
          <p:cNvGrpSpPr/>
          <p:nvPr/>
        </p:nvGrpSpPr>
        <p:grpSpPr>
          <a:xfrm>
            <a:off x="849098" y="18338462"/>
            <a:ext cx="2665834" cy="539552"/>
            <a:chOff x="1600200" y="5059680"/>
            <a:chExt cx="2641600" cy="518160"/>
          </a:xfrm>
        </p:grpSpPr>
        <p:sp>
          <p:nvSpPr>
            <p:cNvPr id="101" name="Google Shape;101;p1"/>
            <p:cNvSpPr/>
            <p:nvPr/>
          </p:nvSpPr>
          <p:spPr>
            <a:xfrm>
              <a:off x="1600200" y="5059680"/>
              <a:ext cx="2641600" cy="51816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989EB1"/>
                </a:gs>
                <a:gs pos="50000">
                  <a:srgbClr val="C1C4CE"/>
                </a:gs>
                <a:gs pos="100000">
                  <a:srgbClr val="E0E2E7"/>
                </a:gs>
              </a:gsLst>
              <a:lin ang="13500000" scaled="0"/>
            </a:gra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Demonstration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600200" y="5059680"/>
              <a:ext cx="1005840" cy="41656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1F3864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3" name="Google Shape;103;p1"/>
          <p:cNvSpPr/>
          <p:nvPr/>
        </p:nvSpPr>
        <p:spPr>
          <a:xfrm>
            <a:off x="937459" y="24092323"/>
            <a:ext cx="14404043" cy="2091448"/>
          </a:xfrm>
          <a:prstGeom prst="rect">
            <a:avLst/>
          </a:prstGeom>
          <a:noFill/>
          <a:ln w="127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4">
            <a:alphaModFix/>
          </a:blip>
          <a:srcRect b="10209"/>
          <a:stretch/>
        </p:blipFill>
        <p:spPr>
          <a:xfrm>
            <a:off x="10772714" y="7466713"/>
            <a:ext cx="4335318" cy="18423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"/>
          <p:cNvGrpSpPr/>
          <p:nvPr/>
        </p:nvGrpSpPr>
        <p:grpSpPr>
          <a:xfrm>
            <a:off x="860266" y="23846471"/>
            <a:ext cx="2665834" cy="610821"/>
            <a:chOff x="1600200" y="5059680"/>
            <a:chExt cx="2641600" cy="518160"/>
          </a:xfrm>
        </p:grpSpPr>
        <p:sp>
          <p:nvSpPr>
            <p:cNvPr id="106" name="Google Shape;106;p1"/>
            <p:cNvSpPr/>
            <p:nvPr/>
          </p:nvSpPr>
          <p:spPr>
            <a:xfrm>
              <a:off x="1600200" y="5059680"/>
              <a:ext cx="2641600" cy="51816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989EB1"/>
                </a:gs>
                <a:gs pos="50000">
                  <a:srgbClr val="C1C4CE"/>
                </a:gs>
                <a:gs pos="100000">
                  <a:srgbClr val="E0E2E7"/>
                </a:gs>
              </a:gsLst>
              <a:lin ang="13500000" scaled="0"/>
            </a:gra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Conclusion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1600200" y="5059680"/>
              <a:ext cx="1005840" cy="41656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1F3864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8" name="Google Shape;108;p1"/>
          <p:cNvSpPr txBox="1"/>
          <p:nvPr/>
        </p:nvSpPr>
        <p:spPr>
          <a:xfrm>
            <a:off x="1091925" y="4189150"/>
            <a:ext cx="139530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증명사진의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제작에는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사진관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즉석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사진기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어플리케이션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등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다양한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방법이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존재</a:t>
            </a:r>
            <a:r>
              <a:rPr lang="ko-KR" altLang="en-US" dirty="0" err="1">
                <a:solidFill>
                  <a:srgbClr val="595959"/>
                </a:solidFill>
              </a:rPr>
              <a:t>합니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다.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하지만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시간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비용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성능의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측면에서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각각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단점이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존재</a:t>
            </a:r>
            <a:r>
              <a:rPr lang="ko-KR" alt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합니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다. </a:t>
            </a:r>
            <a:r>
              <a:rPr lang="ko-KR" alt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따라서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기존의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어플리케이션의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단점을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보완하고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정확도를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높이기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위하여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새로운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증명사진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제작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어플리케이션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제작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프로젝트를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진행하였</a:t>
            </a:r>
            <a:r>
              <a:rPr lang="ko-KR" alt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습니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다.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해당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어플리케이션에서는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딥러닝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HPE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기술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등을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이용하여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내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인물의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자세를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판단하여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증명사진의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규격에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맞는지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판단</a:t>
            </a:r>
            <a:r>
              <a:rPr lang="ko-KR" alt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합니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다. Image Segmentation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기술을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활용하여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배경과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인물을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분리하고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새로운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배경을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적용할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수 있</a:t>
            </a:r>
            <a:r>
              <a:rPr lang="ko-KR" alt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습니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다. 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1098977" y="24523044"/>
            <a:ext cx="14081006" cy="177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ts val="1800"/>
              </a:lnSpc>
              <a:buClr>
                <a:schemeClr val="dk1"/>
              </a:buClr>
              <a:buSzPts val="1100"/>
            </a:pP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해당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어플리케이션에서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HPE (Human Pose Estimation)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기술과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Image Segmentation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기술을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활용하여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이미지를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재가공하고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적절한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결과를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도출할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수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있었</a:t>
            </a:r>
            <a:r>
              <a:rPr lang="ko-KR" alt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습니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다. </a:t>
            </a:r>
            <a:r>
              <a:rPr lang="en-US" altLang="ko-KR" dirty="0" err="1">
                <a:solidFill>
                  <a:srgbClr val="595959"/>
                </a:solidFill>
              </a:rPr>
              <a:t>프로젝트로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en-US" altLang="ko-KR" dirty="0" err="1">
                <a:solidFill>
                  <a:srgbClr val="595959"/>
                </a:solidFill>
              </a:rPr>
              <a:t>제작한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HPE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기술을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이용하여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내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인물의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자세를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판단하여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증명사진의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규격에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맞는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지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판단</a:t>
            </a:r>
            <a:r>
              <a:rPr lang="ko-KR" alt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하고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Image Segmentation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기술을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활용하여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배경과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인물을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분리하고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새로운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배경을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적용</a:t>
            </a:r>
            <a:r>
              <a:rPr lang="ko-KR" alt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하였습니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다.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기존의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증명사진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제작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어플에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비해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보다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쉽고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적은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비용과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편리한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접근성을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제공하는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어플리케이션을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개발하였</a:t>
            </a:r>
            <a:r>
              <a:rPr lang="ko-KR" altLang="en-US" dirty="0">
                <a:solidFill>
                  <a:srgbClr val="595959"/>
                </a:solidFill>
              </a:rPr>
              <a:t>는데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해당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어플리케이션을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통해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사용자의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별도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조작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없이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업로드만으로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쉽고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빠르게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증명사진을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제공</a:t>
            </a:r>
            <a:r>
              <a:rPr lang="ko-KR" alt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받을 수 </a:t>
            </a:r>
            <a:r>
              <a:rPr lang="ko-KR" altLang="en-US" dirty="0">
                <a:solidFill>
                  <a:srgbClr val="595959"/>
                </a:solidFill>
              </a:rPr>
              <a:t>있을 것으로 </a:t>
            </a:r>
            <a:r>
              <a:rPr lang="ko-KR" altLang="en-US" dirty="0" err="1">
                <a:solidFill>
                  <a:srgbClr val="595959"/>
                </a:solidFill>
              </a:rPr>
              <a:t>기대됩니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다.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해당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어플리케이션을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스토어에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ko-KR" altLang="en-US" dirty="0">
                <a:solidFill>
                  <a:srgbClr val="595959"/>
                </a:solidFill>
              </a:rPr>
              <a:t>게시하여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광고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및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유료</a:t>
            </a:r>
            <a:r>
              <a:rPr lang="ko-KR" alt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화를 할 경우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수익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창출의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가능성</a:t>
            </a:r>
            <a:r>
              <a:rPr lang="ko-KR" altLang="en-US" dirty="0">
                <a:solidFill>
                  <a:srgbClr val="595959"/>
                </a:solidFill>
              </a:rPr>
              <a:t>이 존재하고 </a:t>
            </a:r>
            <a:r>
              <a:rPr lang="ko-KR" alt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또한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딥러닝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모델에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dirty="0">
                <a:solidFill>
                  <a:srgbClr val="595959"/>
                </a:solidFill>
              </a:rPr>
              <a:t>보다 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더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많은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데이터를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제공</a:t>
            </a:r>
            <a:r>
              <a:rPr lang="ko-KR" altLang="en-US" dirty="0">
                <a:solidFill>
                  <a:srgbClr val="595959"/>
                </a:solidFill>
              </a:rPr>
              <a:t>하여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학습시켜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더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정확한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결과를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도출하도록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발전시킬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수 있</a:t>
            </a:r>
            <a:r>
              <a:rPr lang="ko-KR" alt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습니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다.  </a:t>
            </a:r>
            <a:r>
              <a:rPr lang="ko-KR" alt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또한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사용자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인터페이스를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개선하거나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잡티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제거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사이즈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조정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등의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기능을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구현하여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더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발전된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기능의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어플리케이션을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제공할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수 있</a:t>
            </a:r>
            <a:r>
              <a:rPr lang="ko-KR" altLang="en-US" dirty="0">
                <a:solidFill>
                  <a:srgbClr val="595959"/>
                </a:solidFill>
              </a:rPr>
              <a:t>을 것으로 예상됩니다</a:t>
            </a:r>
            <a:r>
              <a:rPr lang="en-US" altLang="ko-KR" dirty="0">
                <a:solidFill>
                  <a:srgbClr val="595959"/>
                </a:solidFill>
              </a:rPr>
              <a:t>.</a:t>
            </a: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0" name="Google Shape;110;p1"/>
          <p:cNvGrpSpPr/>
          <p:nvPr/>
        </p:nvGrpSpPr>
        <p:grpSpPr>
          <a:xfrm>
            <a:off x="8389952" y="5278735"/>
            <a:ext cx="2641600" cy="518160"/>
            <a:chOff x="1600200" y="5059680"/>
            <a:chExt cx="2641600" cy="518160"/>
          </a:xfrm>
        </p:grpSpPr>
        <p:sp>
          <p:nvSpPr>
            <p:cNvPr id="111" name="Google Shape;111;p1"/>
            <p:cNvSpPr/>
            <p:nvPr/>
          </p:nvSpPr>
          <p:spPr>
            <a:xfrm>
              <a:off x="1600200" y="5059680"/>
              <a:ext cx="2641600" cy="51816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989EB1"/>
                </a:gs>
                <a:gs pos="50000">
                  <a:srgbClr val="C1C4CE"/>
                </a:gs>
                <a:gs pos="100000">
                  <a:srgbClr val="E0E2E7"/>
                </a:gs>
              </a:gsLst>
              <a:lin ang="13500000" scaled="0"/>
            </a:gra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Background Tech</a:t>
              </a:r>
              <a:endPara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600200" y="5059680"/>
              <a:ext cx="1005840" cy="41656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1F3864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13" name="Google Shape;113;p1" descr="피부, 클로즈업, 오르간, 입술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37735" y="16255429"/>
            <a:ext cx="2092670" cy="15709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 txBox="1"/>
          <p:nvPr/>
        </p:nvSpPr>
        <p:spPr>
          <a:xfrm>
            <a:off x="1316754" y="13353225"/>
            <a:ext cx="14151089" cy="56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판단부에서는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Openpose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사용하여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얼굴의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부분들의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위치를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기록한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키포인트들의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사용하여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이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dirty="0"/>
              <a:t>증명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사진에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적합한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사진인지를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판단합니다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0" marR="0" lvl="0" indent="0" algn="l" rtl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판단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사항은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몸의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기울기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고개의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기울기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눈썹의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유무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눈을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뜬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연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정도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입니다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"/>
          <p:cNvGrpSpPr/>
          <p:nvPr/>
        </p:nvGrpSpPr>
        <p:grpSpPr>
          <a:xfrm>
            <a:off x="860266" y="12726789"/>
            <a:ext cx="12579126" cy="5137287"/>
            <a:chOff x="892348" y="13426705"/>
            <a:chExt cx="12464830" cy="5058854"/>
          </a:xfrm>
        </p:grpSpPr>
        <p:grpSp>
          <p:nvGrpSpPr>
            <p:cNvPr id="116" name="Google Shape;116;p1"/>
            <p:cNvGrpSpPr/>
            <p:nvPr/>
          </p:nvGrpSpPr>
          <p:grpSpPr>
            <a:xfrm>
              <a:off x="892348" y="13426705"/>
              <a:ext cx="2641600" cy="518160"/>
              <a:chOff x="-5437332" y="6441078"/>
              <a:chExt cx="2641600" cy="518160"/>
            </a:xfrm>
          </p:grpSpPr>
          <p:sp>
            <p:nvSpPr>
              <p:cNvPr id="117" name="Google Shape;117;p1"/>
              <p:cNvSpPr/>
              <p:nvPr/>
            </p:nvSpPr>
            <p:spPr>
              <a:xfrm>
                <a:off x="-5437332" y="6441078"/>
                <a:ext cx="2641600" cy="518160"/>
              </a:xfrm>
              <a:prstGeom prst="homePlate">
                <a:avLst>
                  <a:gd name="adj" fmla="val 50000"/>
                </a:avLst>
              </a:prstGeom>
              <a:gradFill>
                <a:gsLst>
                  <a:gs pos="0">
                    <a:srgbClr val="989EB1"/>
                  </a:gs>
                  <a:gs pos="50000">
                    <a:srgbClr val="C1C4CE"/>
                  </a:gs>
                  <a:gs pos="100000">
                    <a:srgbClr val="E0E2E7"/>
                  </a:gs>
                </a:gsLst>
                <a:lin ang="13500000" scaled="0"/>
              </a:gra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Operation principle</a:t>
                </a:r>
                <a:endParaRPr sz="1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-5437332" y="6446566"/>
                <a:ext cx="1005840" cy="416560"/>
              </a:xfrm>
              <a:prstGeom prst="halfFrame">
                <a:avLst>
                  <a:gd name="adj1" fmla="val 33333"/>
                  <a:gd name="adj2" fmla="val 33333"/>
                </a:avLst>
              </a:prstGeom>
              <a:solidFill>
                <a:srgbClr val="1F3864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119" name="Google Shape;119;p1" descr="인간의 얼굴, 사람, 눈썹, 이마이(가) 표시된 사진&#10;&#10;자동 생성된 설명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87217" y="15048647"/>
              <a:ext cx="1273732" cy="16992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"/>
            <p:cNvSpPr txBox="1"/>
            <p:nvPr/>
          </p:nvSpPr>
          <p:spPr>
            <a:xfrm>
              <a:off x="2844848" y="15058589"/>
              <a:ext cx="22831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고개의</a:t>
              </a:r>
              <a:r>
                <a:rPr lang="en-US" sz="1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b="1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기울기</a:t>
              </a:r>
              <a:endParaRPr b="1" dirty="0"/>
            </a:p>
          </p:txBody>
        </p:sp>
        <p:sp>
          <p:nvSpPr>
            <p:cNvPr id="121" name="Google Shape;121;p1"/>
            <p:cNvSpPr txBox="1"/>
            <p:nvPr/>
          </p:nvSpPr>
          <p:spPr>
            <a:xfrm>
              <a:off x="2844847" y="15368112"/>
              <a:ext cx="4034063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얼굴의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키포인트들의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정보만을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사용해서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기운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정도를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측정해야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하므로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신뢰성이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높은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눈, 코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키포인트를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사용하여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눈에서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코까지의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높이와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너비를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좌, 우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비교하여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고개가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기울어져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있는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정도를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판단하였습니다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" name="Google Shape;122;p1" descr="인간의 얼굴, 사람, 이마, 인간의 수염이(가) 표시된 사진&#10;&#10;자동 생성된 설명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242196" y="14991141"/>
              <a:ext cx="1273732" cy="1699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"/>
            <p:cNvSpPr txBox="1"/>
            <p:nvPr/>
          </p:nvSpPr>
          <p:spPr>
            <a:xfrm>
              <a:off x="9654106" y="15019976"/>
              <a:ext cx="22980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몸의</a:t>
              </a:r>
              <a:r>
                <a:rPr lang="en-US" sz="1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b="1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기울기</a:t>
              </a:r>
              <a:endParaRPr b="1" dirty="0"/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9676509" y="15307761"/>
              <a:ext cx="3680669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몸의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키포인트들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중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좌우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어깨와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목,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코의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키포인트를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사용하여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어깨에서부터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목까지의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너비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어깨에서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코까지의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높이를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좌, 우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비교하여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몸의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기운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정도를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판단하였습니다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 txBox="1"/>
            <p:nvPr/>
          </p:nvSpPr>
          <p:spPr>
            <a:xfrm>
              <a:off x="3749500" y="17034429"/>
              <a:ext cx="13906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입을</a:t>
              </a:r>
              <a:r>
                <a:rPr lang="en-US" sz="1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연 </a:t>
              </a:r>
              <a:r>
                <a:rPr lang="en-US" sz="1400" b="1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정도</a:t>
              </a:r>
              <a:endParaRPr b="1" dirty="0"/>
            </a:p>
          </p:txBody>
        </p:sp>
        <p:sp>
          <p:nvSpPr>
            <p:cNvPr id="127" name="Google Shape;127;p1"/>
            <p:cNvSpPr txBox="1"/>
            <p:nvPr/>
          </p:nvSpPr>
          <p:spPr>
            <a:xfrm>
              <a:off x="3749499" y="17368237"/>
              <a:ext cx="4034064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입의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키포인트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중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입꼬리의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양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끝의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너비와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가운데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입술의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위,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아래의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높이의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비율을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구하여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입을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연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정도를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우선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판단하고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입 </a:t>
              </a:r>
              <a:r>
                <a:rPr lang="ko-KR" altLang="en-US" sz="1200" dirty="0"/>
                <a:t>중앙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부분의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키포인트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좌, 우 양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쌍의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높이를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비교하여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입을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연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정도를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추가로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판단하였습니다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dirty="0"/>
            </a:p>
          </p:txBody>
        </p:sp>
        <p:sp>
          <p:nvSpPr>
            <p:cNvPr id="128" name="Google Shape;128;p1"/>
            <p:cNvSpPr txBox="1"/>
            <p:nvPr/>
          </p:nvSpPr>
          <p:spPr>
            <a:xfrm>
              <a:off x="10562212" y="16956124"/>
              <a:ext cx="24750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눈을</a:t>
              </a:r>
              <a:r>
                <a:rPr lang="en-US" sz="1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뜬 </a:t>
              </a:r>
              <a:r>
                <a:rPr lang="en-US" sz="1400" b="1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정도</a:t>
              </a:r>
              <a:endParaRPr b="1" dirty="0"/>
            </a:p>
          </p:txBody>
        </p:sp>
        <p:sp>
          <p:nvSpPr>
            <p:cNvPr id="129" name="Google Shape;129;p1"/>
            <p:cNvSpPr txBox="1"/>
            <p:nvPr/>
          </p:nvSpPr>
          <p:spPr>
            <a:xfrm>
              <a:off x="10562212" y="17239104"/>
              <a:ext cx="2794966" cy="1246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얼굴의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키포인트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중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눈의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가운데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부분에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위치한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키포인트를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좌, 우 3쌍을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사용하여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눈의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중앙부분의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너비와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높이의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비율을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비교하여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좌, 우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각각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눈을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뜬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정도를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판단하였습니다</a:t>
              </a:r>
              <a:endParaRPr dirty="0"/>
            </a:p>
          </p:txBody>
        </p:sp>
        <p:sp>
          <p:nvSpPr>
            <p:cNvPr id="130" name="Google Shape;130;p1"/>
            <p:cNvSpPr txBox="1"/>
            <p:nvPr/>
          </p:nvSpPr>
          <p:spPr>
            <a:xfrm>
              <a:off x="1375761" y="14543573"/>
              <a:ext cx="11856114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눈썹의</a:t>
              </a: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유무는</a:t>
              </a: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단순히</a:t>
              </a: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Openpose</a:t>
              </a: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모델의</a:t>
              </a: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얼굴</a:t>
              </a: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키포인트</a:t>
              </a: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중 </a:t>
              </a: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눈썹에</a:t>
              </a: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해당하는</a:t>
              </a: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키포인트들의</a:t>
              </a: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유무에</a:t>
              </a: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따</a:t>
              </a:r>
              <a:r>
                <a:rPr lang="ko-KR" altLang="en-US" dirty="0"/>
                <a:t>라 </a:t>
              </a: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판단하였습니다</a:t>
              </a: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1" name="Google Shape;131;p1" descr="사람, 의류, 목, 어깨이(가) 표시된 사진&#10;&#10;자동 생성된 설명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746553" y="9420066"/>
            <a:ext cx="931542" cy="115579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"/>
          <p:cNvSpPr txBox="1"/>
          <p:nvPr/>
        </p:nvSpPr>
        <p:spPr>
          <a:xfrm>
            <a:off x="8665159" y="9434237"/>
            <a:ext cx="49462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Pose&gt;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바텀업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형식의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딥 </a:t>
            </a:r>
            <a:r>
              <a:rPr lang="en-US" sz="12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러닝을</a:t>
            </a:r>
            <a:r>
              <a:rPr lang="en-US" sz="12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기반으로</a:t>
            </a:r>
            <a:r>
              <a:rPr lang="en-US" sz="12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한 </a:t>
            </a:r>
            <a:r>
              <a:rPr lang="en-US" sz="12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신체</a:t>
            </a:r>
            <a:r>
              <a:rPr lang="en-US" sz="12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움직임</a:t>
            </a:r>
            <a:r>
              <a:rPr lang="en-US" sz="12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감지</a:t>
            </a:r>
            <a:r>
              <a:rPr lang="en-US" sz="12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라이브러리로</a:t>
            </a:r>
            <a:r>
              <a:rPr lang="en-US" sz="12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인간의</a:t>
            </a:r>
            <a:r>
              <a:rPr lang="en-US" sz="12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주요</a:t>
            </a:r>
            <a:r>
              <a:rPr lang="en-US" sz="12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키포인트를</a:t>
            </a:r>
            <a:r>
              <a:rPr lang="en-US" sz="12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실시간으로</a:t>
            </a:r>
            <a:r>
              <a:rPr lang="en-US" sz="12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추적하여</a:t>
            </a:r>
            <a:r>
              <a:rPr lang="en-US" sz="12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신체</a:t>
            </a:r>
            <a:r>
              <a:rPr lang="en-US" sz="12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포즈와</a:t>
            </a:r>
            <a:r>
              <a:rPr lang="en-US" sz="12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동작을</a:t>
            </a:r>
            <a:r>
              <a:rPr lang="en-US" sz="12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분석하는</a:t>
            </a:r>
            <a:r>
              <a:rPr lang="en-US" sz="12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기술로서</a:t>
            </a:r>
            <a:r>
              <a:rPr lang="en-US" sz="12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판단부를</a:t>
            </a:r>
            <a:r>
              <a:rPr lang="en-US" sz="12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제작하는데</a:t>
            </a:r>
            <a:r>
              <a:rPr lang="en-US" sz="12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사용하였습니다</a:t>
            </a:r>
            <a:r>
              <a:rPr lang="en-US" sz="12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08795" y="6013676"/>
            <a:ext cx="6251548" cy="633216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"/>
          <p:cNvSpPr txBox="1"/>
          <p:nvPr/>
        </p:nvSpPr>
        <p:spPr>
          <a:xfrm>
            <a:off x="8606755" y="10683000"/>
            <a:ext cx="631879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Flask&gt;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기반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경량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웹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framework으로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간결하고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직관적인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디자인을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제작할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수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있는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기능으로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어플리케이션을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빠르게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가능합니다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Flask-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RESTPlus를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활용하여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RESTful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API를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구현하였으며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Flask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내장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디버그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모드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프레임워크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사용하였습니다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699999" y="11987965"/>
            <a:ext cx="1927663" cy="56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/>
          <p:nvPr/>
        </p:nvSpPr>
        <p:spPr>
          <a:xfrm>
            <a:off x="8526846" y="18736074"/>
            <a:ext cx="2665733" cy="539490"/>
          </a:xfrm>
          <a:prstGeom prst="homePlate">
            <a:avLst>
              <a:gd name="adj" fmla="val 50000"/>
            </a:avLst>
          </a:pr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 미충족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11934046" y="18727424"/>
            <a:ext cx="2665733" cy="539490"/>
          </a:xfrm>
          <a:prstGeom prst="homePlate">
            <a:avLst>
              <a:gd name="adj" fmla="val 50000"/>
            </a:avLst>
          </a:pr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증명사진 제작 완료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5195121" y="18736074"/>
            <a:ext cx="2665733" cy="539490"/>
          </a:xfrm>
          <a:prstGeom prst="homePlate">
            <a:avLst>
              <a:gd name="adj" fmla="val 50000"/>
            </a:avLst>
          </a:pr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업로드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9" name="Google Shape;139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91816" y="20075001"/>
            <a:ext cx="4029231" cy="254771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0" name="Google Shape;140;p1"/>
          <p:cNvSpPr/>
          <p:nvPr/>
        </p:nvSpPr>
        <p:spPr>
          <a:xfrm>
            <a:off x="991821" y="19184611"/>
            <a:ext cx="2665733" cy="539490"/>
          </a:xfrm>
          <a:prstGeom prst="homePlate">
            <a:avLst>
              <a:gd name="adj" fmla="val 50000"/>
            </a:avLst>
          </a:pr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1" name="Google Shape;141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858567" y="19407464"/>
            <a:ext cx="3249465" cy="4177870"/>
          </a:xfrm>
          <a:prstGeom prst="rect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2" name="Google Shape;142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526849" y="19407464"/>
            <a:ext cx="3249461" cy="4177879"/>
          </a:xfrm>
          <a:prstGeom prst="rect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3" name="Google Shape;143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195117" y="19407464"/>
            <a:ext cx="3249461" cy="4177879"/>
          </a:xfrm>
          <a:prstGeom prst="rect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그림 2" descr="인간의 얼굴, 눈썹, 이마, 사람이(가) 표시된 사진&#10;&#10;자동 생성된 설명">
            <a:extLst>
              <a:ext uri="{FF2B5EF4-FFF2-40B4-BE49-F238E27FC236}">
                <a16:creationId xmlns:a16="http://schemas.microsoft.com/office/drawing/2014/main" id="{9BDAE7B8-6DBF-D2FF-2FEE-B30E03AF565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10113" y="16256209"/>
            <a:ext cx="2105807" cy="16055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682</Words>
  <Application>Microsoft Office PowerPoint</Application>
  <PresentationFormat>사용자 지정</PresentationFormat>
  <Paragraphs>42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Malgun Gothic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eunbee lee</dc:creator>
  <cp:lastModifiedBy>정회석</cp:lastModifiedBy>
  <cp:revision>8</cp:revision>
  <dcterms:created xsi:type="dcterms:W3CDTF">2023-11-09T01:20:49Z</dcterms:created>
  <dcterms:modified xsi:type="dcterms:W3CDTF">2023-11-12T06:58:34Z</dcterms:modified>
</cp:coreProperties>
</file>