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6" r:id="rId8"/>
    <p:sldId id="280" r:id="rId9"/>
    <p:sldId id="281" r:id="rId10"/>
    <p:sldId id="282" r:id="rId11"/>
    <p:sldId id="284" r:id="rId12"/>
    <p:sldId id="285" r:id="rId13"/>
    <p:sldId id="286" r:id="rId14"/>
    <p:sldId id="277" r:id="rId15"/>
    <p:sldId id="275" r:id="rId16"/>
    <p:sldId id="278" r:id="rId17"/>
    <p:sldId id="27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933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  <p15:guide id="5" orient="horz" pos="686" userDrawn="1">
          <p15:clr>
            <a:srgbClr val="A4A3A4"/>
          </p15:clr>
        </p15:guide>
        <p15:guide id="6" pos="211" userDrawn="1">
          <p15:clr>
            <a:srgbClr val="A4A3A4"/>
          </p15:clr>
        </p15:guide>
        <p15:guide id="7" pos="7469" userDrawn="1">
          <p15:clr>
            <a:srgbClr val="A4A3A4"/>
          </p15:clr>
        </p15:guide>
        <p15:guide id="8" orient="horz" pos="4201" userDrawn="1">
          <p15:clr>
            <a:srgbClr val="A4A3A4"/>
          </p15:clr>
        </p15:guide>
        <p15:guide id="9" orient="horz" pos="2614" userDrawn="1">
          <p15:clr>
            <a:srgbClr val="A4A3A4"/>
          </p15:clr>
        </p15:guide>
        <p15:guide id="10" pos="665" userDrawn="1">
          <p15:clr>
            <a:srgbClr val="A4A3A4"/>
          </p15:clr>
        </p15:guide>
        <p15:guide id="11" pos="70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AD"/>
    <a:srgbClr val="444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3" d="100"/>
          <a:sy n="83" d="100"/>
        </p:scale>
        <p:origin x="614" y="77"/>
      </p:cViewPr>
      <p:guideLst>
        <p:guide orient="horz" pos="2160"/>
        <p:guide pos="3840"/>
        <p:guide orient="horz" pos="1933"/>
        <p:guide orient="horz" pos="572"/>
        <p:guide orient="horz" pos="686"/>
        <p:guide pos="211"/>
        <p:guide pos="7469"/>
        <p:guide orient="horz" pos="4201"/>
        <p:guide orient="horz" pos="2614"/>
        <p:guide pos="665"/>
        <p:guide pos="70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7AFEE-571B-7AB1-9CCC-16C554BFF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F8BF18-6D58-1913-0740-8E8B938E7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38550-39C0-D85B-4EE5-D64E3392B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11AB-BD9D-49A8-BDE3-291C641B5005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F71063-C383-189A-7056-51EA0911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A97004-1AA6-F783-7D60-AF16A122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A908-FAEF-45B3-B625-4D79C2C8E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70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FAD39-71A0-99EF-01BB-541FFC05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F97CEA-BAC1-0317-7BDC-8F8FD7655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91497-0E0C-5F88-5704-340EAEF1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11AB-BD9D-49A8-BDE3-291C641B5005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22642D-3509-606E-34B4-569D01C5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6503C3-4504-A72C-960C-B2F944F2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A908-FAEF-45B3-B625-4D79C2C8E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8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000603-D3D1-4B42-FB48-650EBB839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A21803-5DC4-3570-8D6D-0E2A787E5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18F319-A9D4-256F-F260-4FCBBBAA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11AB-BD9D-49A8-BDE3-291C641B5005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EB84E4-AE50-AC9F-D3F3-3E9D29425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14F140-D12A-D835-86F1-052D9778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A908-FAEF-45B3-B625-4D79C2C8E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45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839A2-E16D-D86D-4FEE-30E98C18D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90F23-ED1D-2F6C-9B85-EC9424EAD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07DA39-F589-9D9C-83E4-8B8F6602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11AB-BD9D-49A8-BDE3-291C641B5005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8F2FD-1450-4855-D10F-2855AB00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61E20-804E-0773-B4CC-CAD0503E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A908-FAEF-45B3-B625-4D79C2C8E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4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C8A22-A475-B363-ACE7-9A3CB6930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94DEA2-9E1D-51CE-94DD-5AB8BFF3D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EDF06-D399-D739-CE0C-91710EE4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11AB-BD9D-49A8-BDE3-291C641B5005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2CD04A-933A-1160-ADF6-D4CC87AC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5D629-1E13-1E70-AC10-E4A2600A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A908-FAEF-45B3-B625-4D79C2C8E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82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57296-7D01-B12C-D04D-3B4B1123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A2133-3189-2E3F-CB13-265E45044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64F8B8-C546-9453-E42C-824FBB5C0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1B01D1-39D6-5B36-CC5A-EDB3F834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11AB-BD9D-49A8-BDE3-291C641B5005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6606D5-AA10-3F42-8479-0174D0DC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C53990-6622-2120-45D1-D298C8DD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A908-FAEF-45B3-B625-4D79C2C8E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74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0BCA7-1265-ACB6-DD91-14F7FA10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A86BAE-3184-F5FF-7C20-774DFC5D8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62934C-F473-73BE-875E-50EC28C69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E6F0F4-DA53-05D3-D30C-5B3200501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7A9DEB-E8C9-4842-C6A7-2F5598402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9EA9A9-4FE5-BDF5-FE58-928BD7CC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11AB-BD9D-49A8-BDE3-291C641B5005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4605E1-5DF9-65D7-EB3E-DBA78D9C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E85040-8D54-AE87-7A5C-28F14F07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A908-FAEF-45B3-B625-4D79C2C8E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57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20949-199D-3F53-1E5D-6F9F5882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E1AC6C-348A-12EE-F778-494D7422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11AB-BD9D-49A8-BDE3-291C641B5005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3EF10E-5730-C1B6-D6A8-18401D2F9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0E686C-4C64-360B-D4A3-8FC392B2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A908-FAEF-45B3-B625-4D79C2C8E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58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61BB6C-1FF7-F660-4FC2-1B0C6902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11AB-BD9D-49A8-BDE3-291C641B5005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E6AE99-26B8-D110-759C-D4BC3D9E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97F021-B49F-D34B-F045-F7E33D20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A908-FAEF-45B3-B625-4D79C2C8E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14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DF7C8-CF78-1CA1-F041-690CAFFA0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997B8-EEDA-FA70-5DE1-A2525AC3F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CD9D78-83E2-B90F-2587-B1FB3718B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53320D-87EE-AD38-47BA-C711AE04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11AB-BD9D-49A8-BDE3-291C641B5005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D23CFF-FBD3-445A-59CD-8E3D2683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C7FBCD-8052-DACA-6787-B09250D0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A908-FAEF-45B3-B625-4D79C2C8E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92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1D241-6283-519D-E661-88294227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515810-59BD-F6F0-FB8E-2AA09CB80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9126A3-1303-E57A-2DAC-5E84CC422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21A204-94FE-0198-B949-DFCF865C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11AB-BD9D-49A8-BDE3-291C641B5005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A42571-D8B3-B5F4-D583-5E43F1A2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C245DC-2A77-FE63-0F53-AD3745C7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A908-FAEF-45B3-B625-4D79C2C8E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21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57B927-A542-539F-CEE6-3C89CABF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0B4AC2-4ED4-A5D9-DEF6-1CE85529F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7912C-9EA3-E4B5-F8C0-BC9692856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011AB-BD9D-49A8-BDE3-291C641B5005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C9CA5-A1F3-7B7C-AF72-A5EED4CD4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E2921F-3252-FD43-2950-1BC1F4649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0A908-FAEF-45B3-B625-4D79C2C8E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79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2F685F-7150-C5C4-2C48-2BC466FFF2E3}"/>
              </a:ext>
            </a:extLst>
          </p:cNvPr>
          <p:cNvSpPr txBox="1"/>
          <p:nvPr/>
        </p:nvSpPr>
        <p:spPr>
          <a:xfrm>
            <a:off x="998290" y="2206864"/>
            <a:ext cx="101954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kern="0" spc="-150" dirty="0">
                <a:solidFill>
                  <a:srgbClr val="101820"/>
                </a:solidFill>
                <a:latin typeface="Walbaum Display SemiBold" panose="020B0604020202020204" pitchFamily="18" charset="0"/>
                <a:ea typeface="나눔명조 ExtraBold" panose="02020603020101020101" pitchFamily="18" charset="-127"/>
              </a:rPr>
              <a:t>증명사진을 위한 규격 판단 기술 개발</a:t>
            </a:r>
            <a:endParaRPr lang="ko-KR" altLang="en-US" sz="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03B09-7C6C-B9D7-87C5-B2DF1021A098}"/>
              </a:ext>
            </a:extLst>
          </p:cNvPr>
          <p:cNvSpPr txBox="1"/>
          <p:nvPr/>
        </p:nvSpPr>
        <p:spPr>
          <a:xfrm>
            <a:off x="4772559" y="3429000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/>
              <a:t>규격에맞춰조</a:t>
            </a:r>
            <a:endParaRPr lang="ko-KR" alt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E95202-7684-B1DA-9CAE-104630B99901}"/>
              </a:ext>
            </a:extLst>
          </p:cNvPr>
          <p:cNvSpPr txBox="1"/>
          <p:nvPr/>
        </p:nvSpPr>
        <p:spPr>
          <a:xfrm>
            <a:off x="5522765" y="4153507"/>
            <a:ext cx="114646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/>
              <a:t>발표자</a:t>
            </a:r>
            <a:endParaRPr lang="en-US" altLang="ko-KR" sz="2500" dirty="0"/>
          </a:p>
          <a:p>
            <a:pPr algn="ctr"/>
            <a:r>
              <a:rPr lang="ko-KR" altLang="en-US" sz="2000" dirty="0"/>
              <a:t>김태윤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55872E-9792-97DE-BD5B-EB0085F63A54}"/>
              </a:ext>
            </a:extLst>
          </p:cNvPr>
          <p:cNvSpPr txBox="1"/>
          <p:nvPr/>
        </p:nvSpPr>
        <p:spPr>
          <a:xfrm>
            <a:off x="4330132" y="5108846"/>
            <a:ext cx="3531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조원</a:t>
            </a:r>
            <a:endParaRPr lang="en-US" altLang="ko-KR" sz="2000" dirty="0"/>
          </a:p>
          <a:p>
            <a:pPr algn="ctr"/>
            <a:r>
              <a:rPr lang="ko-KR" altLang="en-US" sz="2000" dirty="0" err="1"/>
              <a:t>김채나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방선웅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이은비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정회석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73619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1BD649-C94E-31C0-0F2B-35E5C347BC19}"/>
              </a:ext>
            </a:extLst>
          </p:cNvPr>
          <p:cNvSpPr txBox="1"/>
          <p:nvPr/>
        </p:nvSpPr>
        <p:spPr>
          <a:xfrm>
            <a:off x="334963" y="354052"/>
            <a:ext cx="39661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설계 과정 </a:t>
            </a:r>
            <a:r>
              <a:rPr lang="en-US" altLang="ko-KR" sz="3000" dirty="0"/>
              <a:t>– U-Net (1)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3C030AE-1E99-269C-6F2A-FC459D66DDB9}"/>
              </a:ext>
            </a:extLst>
          </p:cNvPr>
          <p:cNvSpPr/>
          <p:nvPr/>
        </p:nvSpPr>
        <p:spPr>
          <a:xfrm>
            <a:off x="334963" y="908050"/>
            <a:ext cx="1152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FBFFA6-8569-32F2-CFD9-3B76C46E8298}"/>
              </a:ext>
            </a:extLst>
          </p:cNvPr>
          <p:cNvSpPr txBox="1"/>
          <p:nvPr/>
        </p:nvSpPr>
        <p:spPr>
          <a:xfrm>
            <a:off x="334962" y="1089025"/>
            <a:ext cx="1152000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데이터 전처리와 데이터시각화를 통해 </a:t>
            </a:r>
            <a:r>
              <a:rPr lang="ko-KR" altLang="en-US" dirty="0"/>
              <a:t>동작</a:t>
            </a:r>
            <a:r>
              <a:rPr lang="ko-KR" altLang="en-US" sz="1800" dirty="0"/>
              <a:t> 확인</a:t>
            </a:r>
            <a:endParaRPr lang="en-US" altLang="ko-KR" sz="18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800" dirty="0"/>
              <a:t>데이터 </a:t>
            </a:r>
            <a:r>
              <a:rPr lang="ko-KR" altLang="en-US" sz="1800" dirty="0" err="1"/>
              <a:t>전처리</a:t>
            </a:r>
            <a:endParaRPr lang="en-US" altLang="ko-KR" sz="1800" dirty="0"/>
          </a:p>
          <a:p>
            <a:r>
              <a:rPr lang="ko-KR" altLang="en-US" sz="1800" dirty="0"/>
              <a:t>단일 </a:t>
            </a:r>
            <a:r>
              <a:rPr lang="en-US" altLang="ko-KR" sz="1800" dirty="0"/>
              <a:t>channel</a:t>
            </a:r>
            <a:r>
              <a:rPr lang="ko-KR" altLang="en-US" sz="1800" dirty="0"/>
              <a:t>을 복제 후 </a:t>
            </a:r>
            <a:r>
              <a:rPr lang="en-US" altLang="ko-KR" sz="1800" dirty="0"/>
              <a:t>grayscale images to RGB, channel</a:t>
            </a:r>
            <a:r>
              <a:rPr lang="ko-KR" altLang="en-US" sz="1800" dirty="0"/>
              <a:t>을 추가</a:t>
            </a:r>
            <a:endParaRPr lang="en-US" altLang="ko-KR" sz="18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RGB images to grayscale</a:t>
            </a:r>
            <a:r>
              <a:rPr lang="ko-KR" altLang="en-US" sz="1600" dirty="0"/>
              <a:t>의 과정을 차례로 거침</a:t>
            </a:r>
            <a:endParaRPr lang="en-US" altLang="ko-KR" sz="18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800" dirty="0"/>
              <a:t>→ 전처리를 거친 데이터</a:t>
            </a:r>
            <a:r>
              <a:rPr lang="en-US" altLang="ko-KR" sz="1800" dirty="0"/>
              <a:t>(</a:t>
            </a:r>
            <a:r>
              <a:rPr lang="ko-KR" altLang="en-US" sz="1800" dirty="0"/>
              <a:t>이미지</a:t>
            </a:r>
            <a:r>
              <a:rPr lang="en-US" altLang="ko-KR" sz="1800" dirty="0"/>
              <a:t>)5</a:t>
            </a:r>
            <a:r>
              <a:rPr lang="ko-KR" altLang="en-US" sz="1800" dirty="0"/>
              <a:t>장을 시각화 하여 </a:t>
            </a:r>
            <a:r>
              <a:rPr lang="ko-KR" altLang="en-US" sz="1800" b="1" dirty="0"/>
              <a:t>확인</a:t>
            </a:r>
            <a:endParaRPr lang="en-US" altLang="ko-KR" sz="1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7F44DE-E194-032A-B168-B6D204CEE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91" y="4868975"/>
            <a:ext cx="5405422" cy="18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6B4B5C-BB18-32AD-6501-C5FAECBBC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27" y="2988326"/>
            <a:ext cx="4320000" cy="18701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4CCD44-A63B-C382-F713-150F8EADD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62" y="4862983"/>
            <a:ext cx="4320000" cy="181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6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9F8A75-5057-C743-8C0F-040C6B95F0E3}"/>
              </a:ext>
            </a:extLst>
          </p:cNvPr>
          <p:cNvSpPr txBox="1"/>
          <p:nvPr/>
        </p:nvSpPr>
        <p:spPr>
          <a:xfrm>
            <a:off x="334963" y="354052"/>
            <a:ext cx="39661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설계 과정 </a:t>
            </a:r>
            <a:r>
              <a:rPr lang="en-US" altLang="ko-KR" sz="3000" dirty="0"/>
              <a:t>– U-Net (2)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209B5AE-AE76-76A1-D105-0394C556C01E}"/>
              </a:ext>
            </a:extLst>
          </p:cNvPr>
          <p:cNvSpPr/>
          <p:nvPr/>
        </p:nvSpPr>
        <p:spPr>
          <a:xfrm>
            <a:off x="334963" y="908050"/>
            <a:ext cx="1152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FA5B7-48C9-32A4-B6AF-87B08E0B2776}"/>
              </a:ext>
            </a:extLst>
          </p:cNvPr>
          <p:cNvSpPr txBox="1"/>
          <p:nvPr/>
        </p:nvSpPr>
        <p:spPr>
          <a:xfrm>
            <a:off x="334962" y="1092716"/>
            <a:ext cx="11519999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인코더 정의 및 </a:t>
            </a:r>
            <a:r>
              <a:rPr lang="en-US" altLang="ko-KR" dirty="0"/>
              <a:t>Loss, optimizer, metrics</a:t>
            </a:r>
            <a:r>
              <a:rPr lang="ko-KR" altLang="en-US" dirty="0"/>
              <a:t>를 설정한 후 컴파일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800" dirty="0"/>
              <a:t>0</a:t>
            </a:r>
            <a:r>
              <a:rPr lang="ko-KR" altLang="en-US" sz="1800" dirty="0"/>
              <a:t>과 </a:t>
            </a:r>
            <a:r>
              <a:rPr lang="en-US" altLang="ko-KR" sz="1800" dirty="0"/>
              <a:t>1</a:t>
            </a:r>
            <a:r>
              <a:rPr lang="ko-KR" altLang="en-US" sz="1800" dirty="0"/>
              <a:t>로 이원화 후 출력</a:t>
            </a:r>
            <a:endParaRPr lang="en-US" altLang="ko-KR" sz="18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res</a:t>
            </a:r>
            <a:r>
              <a:rPr lang="ko-KR" altLang="en-US" sz="1600" dirty="0"/>
              <a:t>값을 </a:t>
            </a:r>
            <a:r>
              <a:rPr lang="en-US" altLang="ko-KR" sz="1600" dirty="0"/>
              <a:t>0.5</a:t>
            </a:r>
            <a:r>
              <a:rPr lang="ko-KR" altLang="en-US" sz="1600" dirty="0"/>
              <a:t>를 기준으로 </a:t>
            </a:r>
            <a:r>
              <a:rPr lang="en-US" altLang="ko-KR" sz="1600" dirty="0"/>
              <a:t>0</a:t>
            </a:r>
            <a:r>
              <a:rPr lang="ko-KR" altLang="en-US" sz="1600" dirty="0"/>
              <a:t>과 </a:t>
            </a:r>
            <a:r>
              <a:rPr lang="en-US" altLang="ko-KR" sz="1600" dirty="0"/>
              <a:t>1</a:t>
            </a:r>
            <a:r>
              <a:rPr lang="ko-KR" altLang="en-US" sz="1600" dirty="0"/>
              <a:t>로 이원화 후 다시 출력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8FF40C-B291-3CE3-6827-B990FEC54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31" y="1092716"/>
            <a:ext cx="3628103" cy="25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53CBC8-682F-D1C0-69B3-AF1FE91F9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36" y="1628638"/>
            <a:ext cx="7063142" cy="144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DA2329-EAF1-BFC3-DE0F-E20B2B1FC7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2" y="3946212"/>
            <a:ext cx="7645299" cy="108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C4BA02-4698-8E6F-8B20-0C2F5AFBFA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117" y="5227722"/>
            <a:ext cx="3001687" cy="144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F86477-3E6D-D238-A237-8D92709E85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340" y="5229088"/>
            <a:ext cx="2749698" cy="14400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75AE023-2231-8954-BEEA-71EA16CCE454}"/>
              </a:ext>
            </a:extLst>
          </p:cNvPr>
          <p:cNvCxnSpPr>
            <a:cxnSpLocks/>
          </p:cNvCxnSpPr>
          <p:nvPr/>
        </p:nvCxnSpPr>
        <p:spPr>
          <a:xfrm flipV="1">
            <a:off x="8064928" y="5947722"/>
            <a:ext cx="573288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55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FBC700-1990-37AF-DD34-427948511B96}"/>
              </a:ext>
            </a:extLst>
          </p:cNvPr>
          <p:cNvSpPr txBox="1"/>
          <p:nvPr/>
        </p:nvSpPr>
        <p:spPr>
          <a:xfrm>
            <a:off x="334963" y="354052"/>
            <a:ext cx="39661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설계 과정 </a:t>
            </a:r>
            <a:r>
              <a:rPr lang="en-US" altLang="ko-KR" sz="3000" dirty="0"/>
              <a:t>– U-Net (3)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106CEE-6AFB-CC6B-276A-6582814322A9}"/>
              </a:ext>
            </a:extLst>
          </p:cNvPr>
          <p:cNvSpPr/>
          <p:nvPr/>
        </p:nvSpPr>
        <p:spPr>
          <a:xfrm>
            <a:off x="334963" y="908050"/>
            <a:ext cx="1152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1D64D6-EB38-EB48-0741-49583E55413D}"/>
              </a:ext>
            </a:extLst>
          </p:cNvPr>
          <p:cNvSpPr txBox="1"/>
          <p:nvPr/>
        </p:nvSpPr>
        <p:spPr>
          <a:xfrm>
            <a:off x="334962" y="1092716"/>
            <a:ext cx="1151999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테스트 이미지와 </a:t>
            </a:r>
            <a:r>
              <a:rPr lang="en-US" altLang="ko-KR" dirty="0"/>
              <a:t>res</a:t>
            </a:r>
            <a:r>
              <a:rPr lang="ko-KR" altLang="en-US" dirty="0"/>
              <a:t>를 곱한 뒤 이미지 확인 및 저장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테스트 결과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600" b="1" dirty="0"/>
              <a:t>실내</a:t>
            </a:r>
            <a:r>
              <a:rPr lang="en-US" altLang="ko-KR" sz="1600" dirty="0"/>
              <a:t>, </a:t>
            </a:r>
            <a:r>
              <a:rPr lang="ko-KR" altLang="en-US" sz="1600" dirty="0"/>
              <a:t>증명사진 규격에 맞는 거리와 자세인 경우 성능이 좋음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b="1" dirty="0"/>
              <a:t>실외</a:t>
            </a:r>
            <a:r>
              <a:rPr lang="ko-KR" altLang="en-US" sz="1600" dirty="0"/>
              <a:t> 거리가 너무 가까운 경우 성공률 떨어짐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ko-KR" altLang="en-US" dirty="0"/>
              <a:t>→ </a:t>
            </a:r>
            <a:r>
              <a:rPr lang="ko-KR" altLang="en-US" b="1" dirty="0" err="1"/>
              <a:t>하이퍼</a:t>
            </a:r>
            <a:r>
              <a:rPr lang="ko-KR" altLang="en-US" dirty="0"/>
              <a:t> </a:t>
            </a:r>
            <a:r>
              <a:rPr lang="ko-KR" altLang="en-US" b="1" dirty="0"/>
              <a:t>파라미터</a:t>
            </a:r>
            <a:r>
              <a:rPr lang="ko-KR" altLang="en-US" dirty="0"/>
              <a:t> 조정 및 적합한 </a:t>
            </a:r>
            <a:r>
              <a:rPr lang="en-US" altLang="ko-KR" dirty="0"/>
              <a:t>Encoder </a:t>
            </a:r>
            <a:r>
              <a:rPr lang="ko-KR" altLang="en-US" dirty="0"/>
              <a:t>및 </a:t>
            </a:r>
            <a:r>
              <a:rPr lang="en-US" altLang="ko-KR" dirty="0"/>
              <a:t>Decoder </a:t>
            </a:r>
            <a:r>
              <a:rPr lang="ko-KR" altLang="en-US" dirty="0"/>
              <a:t>형태 수정</a:t>
            </a:r>
            <a:endParaRPr lang="en-US" altLang="ko-KR" dirty="0"/>
          </a:p>
          <a:p>
            <a:r>
              <a:rPr lang="ko-KR" altLang="en-US" dirty="0"/>
              <a:t>→ 고화질의 </a:t>
            </a:r>
            <a:r>
              <a:rPr lang="en-US" altLang="ko-KR" dirty="0"/>
              <a:t>input data</a:t>
            </a:r>
            <a:r>
              <a:rPr lang="ko-KR" altLang="en-US" dirty="0"/>
              <a:t>에 대한 모델로 수정 및 그에 맞는 </a:t>
            </a:r>
            <a:r>
              <a:rPr lang="en-US" altLang="ko-KR" dirty="0"/>
              <a:t>Segmentation </a:t>
            </a:r>
            <a:r>
              <a:rPr lang="ko-KR" altLang="en-US" dirty="0"/>
              <a:t>형태 수정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34D78E-BA44-9E22-65B7-1E5F535AC3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15"/>
          <a:stretch/>
        </p:blipFill>
        <p:spPr>
          <a:xfrm>
            <a:off x="4782272" y="1629000"/>
            <a:ext cx="2625378" cy="18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2E1B0A9-3DBF-2A21-6AAE-797C33F00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092" y="1092716"/>
            <a:ext cx="3728869" cy="234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8FF29A-951C-6A1C-39B4-D44699CD8B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99" b="24785"/>
          <a:stretch/>
        </p:blipFill>
        <p:spPr>
          <a:xfrm>
            <a:off x="334963" y="4149725"/>
            <a:ext cx="3560527" cy="144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DF8563-C528-E581-526C-F4B4716C3D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5" b="30318"/>
          <a:stretch/>
        </p:blipFill>
        <p:spPr>
          <a:xfrm>
            <a:off x="6096000" y="4145494"/>
            <a:ext cx="3560529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6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2F1CA1-A44C-4F18-C937-9D7B4B01B5FA}"/>
              </a:ext>
            </a:extLst>
          </p:cNvPr>
          <p:cNvSpPr txBox="1"/>
          <p:nvPr/>
        </p:nvSpPr>
        <p:spPr>
          <a:xfrm>
            <a:off x="334963" y="354052"/>
            <a:ext cx="46330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설계 과정 </a:t>
            </a:r>
            <a:r>
              <a:rPr lang="en-US" altLang="ko-KR" sz="3000" dirty="0"/>
              <a:t>– </a:t>
            </a:r>
            <a:r>
              <a:rPr lang="ko-KR" altLang="en-US" sz="3000" dirty="0"/>
              <a:t>어플리케이션</a:t>
            </a:r>
            <a:endParaRPr lang="en-US" altLang="ko-KR" sz="3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B3D5E8-7B4D-A078-B5A0-F18483EA8016}"/>
              </a:ext>
            </a:extLst>
          </p:cNvPr>
          <p:cNvSpPr/>
          <p:nvPr/>
        </p:nvSpPr>
        <p:spPr>
          <a:xfrm>
            <a:off x="334963" y="908050"/>
            <a:ext cx="1152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5FAFA-C3E4-E993-3491-0A2804402A23}"/>
              </a:ext>
            </a:extLst>
          </p:cNvPr>
          <p:cNvSpPr txBox="1"/>
          <p:nvPr/>
        </p:nvSpPr>
        <p:spPr>
          <a:xfrm>
            <a:off x="333971" y="1108965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개발 프로그램</a:t>
            </a:r>
            <a:endParaRPr lang="en-US" altLang="ko-KR" dirty="0"/>
          </a:p>
          <a:p>
            <a:r>
              <a:rPr lang="en-US" altLang="ko-KR" dirty="0"/>
              <a:t>Flutter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dirty="0"/>
              <a:t>개발 언어</a:t>
            </a:r>
            <a:endParaRPr lang="en-US" altLang="ko-KR" dirty="0"/>
          </a:p>
          <a:p>
            <a:r>
              <a:rPr lang="en-US" altLang="ko-KR" dirty="0"/>
              <a:t>Dart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dirty="0"/>
              <a:t>개발 환경</a:t>
            </a:r>
            <a:endParaRPr lang="en-US" altLang="ko-KR" dirty="0"/>
          </a:p>
          <a:p>
            <a:r>
              <a:rPr lang="en-US" altLang="ko-KR" dirty="0"/>
              <a:t>Android Studio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dirty="0"/>
              <a:t>→ 기말고사 이후 본격적으로 디자인 및 개발 수행 예정</a:t>
            </a:r>
            <a:endParaRPr lang="en-US" altLang="ko-KR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B758C0D-DA66-F772-EDE7-001FBDA0F2D5}"/>
              </a:ext>
            </a:extLst>
          </p:cNvPr>
          <p:cNvGrpSpPr>
            <a:grpSpLocks noChangeAspect="1"/>
          </p:cNvGrpSpPr>
          <p:nvPr/>
        </p:nvGrpSpPr>
        <p:grpSpPr>
          <a:xfrm>
            <a:off x="7344686" y="3043238"/>
            <a:ext cx="2605100" cy="3350952"/>
            <a:chOff x="1183069" y="697157"/>
            <a:chExt cx="3950298" cy="508128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31C374F-EA8A-7586-BF57-1480FC5E4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3069" y="697157"/>
              <a:ext cx="2435962" cy="4367147"/>
            </a:xfrm>
            <a:prstGeom prst="rect">
              <a:avLst/>
            </a:prstGeom>
          </p:spPr>
        </p:pic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1EB9C5A-E748-FBA7-016A-A2657EEAB0F4}"/>
                </a:ext>
              </a:extLst>
            </p:cNvPr>
            <p:cNvSpPr/>
            <p:nvPr/>
          </p:nvSpPr>
          <p:spPr>
            <a:xfrm>
              <a:off x="3188283" y="4613944"/>
              <a:ext cx="435295" cy="43875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749AFFE-0C2C-9E36-31C0-A14ADA440578}"/>
                </a:ext>
              </a:extLst>
            </p:cNvPr>
            <p:cNvCxnSpPr>
              <a:stCxn id="8" idx="5"/>
            </p:cNvCxnSpPr>
            <p:nvPr/>
          </p:nvCxnSpPr>
          <p:spPr>
            <a:xfrm>
              <a:off x="3559831" y="4988448"/>
              <a:ext cx="223604" cy="27144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A456A0-BF73-4345-C11D-71DA18C13486}"/>
                </a:ext>
              </a:extLst>
            </p:cNvPr>
            <p:cNvSpPr txBox="1"/>
            <p:nvPr/>
          </p:nvSpPr>
          <p:spPr>
            <a:xfrm>
              <a:off x="3188283" y="5265069"/>
              <a:ext cx="1945084" cy="5133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이미지 선택</a:t>
              </a: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4F3F1B80-71A4-F74E-F7C4-311CB4C3D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998" y="3051795"/>
            <a:ext cx="1626219" cy="288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76C616-EF32-1526-5EC5-1F5E8E9D9A7C}"/>
              </a:ext>
            </a:extLst>
          </p:cNvPr>
          <p:cNvSpPr txBox="1"/>
          <p:nvPr/>
        </p:nvSpPr>
        <p:spPr>
          <a:xfrm>
            <a:off x="10485337" y="6052225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확인</a:t>
            </a:r>
          </a:p>
        </p:txBody>
      </p:sp>
    </p:spTree>
    <p:extLst>
      <p:ext uri="{BB962C8B-B14F-4D97-AF65-F5344CB8AC3E}">
        <p14:creationId xmlns:p14="http://schemas.microsoft.com/office/powerpoint/2010/main" val="1948247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3C7677-53AE-8F73-DD8B-8211D0F059DE}"/>
              </a:ext>
            </a:extLst>
          </p:cNvPr>
          <p:cNvSpPr txBox="1"/>
          <p:nvPr/>
        </p:nvSpPr>
        <p:spPr>
          <a:xfrm>
            <a:off x="334963" y="354052"/>
            <a:ext cx="34788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중간 결과 </a:t>
            </a:r>
            <a:r>
              <a:rPr lang="en-US" altLang="ko-KR" sz="3000" dirty="0"/>
              <a:t>– </a:t>
            </a:r>
            <a:r>
              <a:rPr lang="ko-KR" altLang="en-US" sz="3000" dirty="0"/>
              <a:t>진척도</a:t>
            </a:r>
            <a:endParaRPr lang="en-US" altLang="ko-KR" sz="3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E2C957-483A-0A91-29B4-819CA298EC20}"/>
              </a:ext>
            </a:extLst>
          </p:cNvPr>
          <p:cNvSpPr/>
          <p:nvPr/>
        </p:nvSpPr>
        <p:spPr>
          <a:xfrm>
            <a:off x="334963" y="908050"/>
            <a:ext cx="1152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A9838D13-693C-1557-0270-A0936135A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163" y="1818000"/>
            <a:ext cx="94416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15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46AAB8-7A53-74E7-85D2-A5595DD8AF60}"/>
              </a:ext>
            </a:extLst>
          </p:cNvPr>
          <p:cNvSpPr txBox="1"/>
          <p:nvPr/>
        </p:nvSpPr>
        <p:spPr>
          <a:xfrm>
            <a:off x="334963" y="354052"/>
            <a:ext cx="1858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향후 일정</a:t>
            </a:r>
            <a:endParaRPr lang="en-US" altLang="ko-KR" sz="3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0F3799-0C8E-1F3E-7970-CEBFD3549385}"/>
              </a:ext>
            </a:extLst>
          </p:cNvPr>
          <p:cNvSpPr/>
          <p:nvPr/>
        </p:nvSpPr>
        <p:spPr>
          <a:xfrm>
            <a:off x="334963" y="908050"/>
            <a:ext cx="1152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C588B030-1049-D3B5-1DA6-0D4B03218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8" y="1340768"/>
            <a:ext cx="11520000" cy="485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06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DDAA10-4DF1-0B20-BF7D-88CFBCFC841D}"/>
              </a:ext>
            </a:extLst>
          </p:cNvPr>
          <p:cNvSpPr txBox="1"/>
          <p:nvPr/>
        </p:nvSpPr>
        <p:spPr>
          <a:xfrm>
            <a:off x="4850306" y="2767280"/>
            <a:ext cx="24913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/>
              <a:t>Q&amp;A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4201391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BA7CA0-D6AB-03AD-51AD-826C22C087F8}"/>
              </a:ext>
            </a:extLst>
          </p:cNvPr>
          <p:cNvSpPr txBox="1"/>
          <p:nvPr/>
        </p:nvSpPr>
        <p:spPr>
          <a:xfrm>
            <a:off x="3438862" y="2767280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77512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AD7CCE-53E4-B98E-4140-63D83FB6591A}"/>
              </a:ext>
            </a:extLst>
          </p:cNvPr>
          <p:cNvSpPr txBox="1"/>
          <p:nvPr/>
        </p:nvSpPr>
        <p:spPr>
          <a:xfrm>
            <a:off x="334963" y="354052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목차</a:t>
            </a:r>
            <a:endParaRPr lang="en-US" altLang="ko-KR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82F643-429B-B125-2DD7-D7CF5F573469}"/>
              </a:ext>
            </a:extLst>
          </p:cNvPr>
          <p:cNvSpPr txBox="1"/>
          <p:nvPr/>
        </p:nvSpPr>
        <p:spPr>
          <a:xfrm>
            <a:off x="334963" y="1089025"/>
            <a:ext cx="3042821" cy="4057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/>
              <a:t>프로젝트 개요</a:t>
            </a:r>
            <a:endParaRPr lang="en-US" altLang="ko-KR" sz="2500" dirty="0"/>
          </a:p>
          <a:p>
            <a:pPr>
              <a:lnSpc>
                <a:spcPct val="150000"/>
              </a:lnSpc>
            </a:pPr>
            <a:endParaRPr lang="en-US" altLang="ko-KR" sz="2500" dirty="0"/>
          </a:p>
          <a:p>
            <a:pPr>
              <a:lnSpc>
                <a:spcPct val="150000"/>
              </a:lnSpc>
            </a:pPr>
            <a:r>
              <a:rPr lang="ko-KR" altLang="en-US" sz="2500" dirty="0"/>
              <a:t>설계 과정</a:t>
            </a:r>
            <a:endParaRPr lang="en-US" altLang="ko-KR" sz="2500" dirty="0"/>
          </a:p>
          <a:p>
            <a:pPr>
              <a:lnSpc>
                <a:spcPct val="150000"/>
              </a:lnSpc>
            </a:pPr>
            <a:endParaRPr lang="en-US" altLang="ko-KR" sz="2500" dirty="0"/>
          </a:p>
          <a:p>
            <a:pPr>
              <a:lnSpc>
                <a:spcPct val="150000"/>
              </a:lnSpc>
            </a:pPr>
            <a:r>
              <a:rPr lang="ko-KR" altLang="en-US" sz="2500" dirty="0"/>
              <a:t>중간 결과 </a:t>
            </a:r>
            <a:r>
              <a:rPr lang="en-US" altLang="ko-KR" sz="2500" dirty="0"/>
              <a:t>– </a:t>
            </a:r>
            <a:r>
              <a:rPr lang="ko-KR" altLang="en-US" sz="2500" dirty="0"/>
              <a:t>진척도</a:t>
            </a:r>
            <a:endParaRPr lang="en-US" altLang="ko-KR" sz="2500" dirty="0"/>
          </a:p>
          <a:p>
            <a:pPr>
              <a:lnSpc>
                <a:spcPct val="150000"/>
              </a:lnSpc>
            </a:pPr>
            <a:endParaRPr lang="en-US" altLang="ko-KR" sz="2500" dirty="0"/>
          </a:p>
          <a:p>
            <a:pPr>
              <a:lnSpc>
                <a:spcPct val="150000"/>
              </a:lnSpc>
            </a:pPr>
            <a:r>
              <a:rPr lang="ko-KR" altLang="en-US" sz="2500" dirty="0"/>
              <a:t>향후 일정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5F30C8-F024-9952-C61D-7A37920B5535}"/>
              </a:ext>
            </a:extLst>
          </p:cNvPr>
          <p:cNvSpPr/>
          <p:nvPr/>
        </p:nvSpPr>
        <p:spPr>
          <a:xfrm>
            <a:off x="334963" y="908050"/>
            <a:ext cx="1152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28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7DE94A-674B-3950-9D52-5C045CFECDDF}"/>
              </a:ext>
            </a:extLst>
          </p:cNvPr>
          <p:cNvSpPr txBox="1"/>
          <p:nvPr/>
        </p:nvSpPr>
        <p:spPr>
          <a:xfrm>
            <a:off x="334963" y="354052"/>
            <a:ext cx="64411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프로젝트 개요 </a:t>
            </a:r>
            <a:r>
              <a:rPr lang="en-US" altLang="ko-KR" sz="3000" dirty="0"/>
              <a:t>– </a:t>
            </a:r>
            <a:r>
              <a:rPr lang="ko-KR" altLang="en-US" sz="3000" dirty="0"/>
              <a:t>오프라인 촬영 방식</a:t>
            </a:r>
            <a:endParaRPr lang="en-US" altLang="ko-KR" sz="3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85CE6F-3CD4-EBDF-89D8-7A04D4168303}"/>
              </a:ext>
            </a:extLst>
          </p:cNvPr>
          <p:cNvSpPr/>
          <p:nvPr/>
        </p:nvSpPr>
        <p:spPr>
          <a:xfrm>
            <a:off x="334963" y="908050"/>
            <a:ext cx="1152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D6D49-E8D2-4931-6C22-FEF1A1328A6C}"/>
              </a:ext>
            </a:extLst>
          </p:cNvPr>
          <p:cNvSpPr txBox="1"/>
          <p:nvPr/>
        </p:nvSpPr>
        <p:spPr>
          <a:xfrm>
            <a:off x="334963" y="1089025"/>
            <a:ext cx="5593198" cy="4978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전문 사진관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좋은 퀄리티의 사진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비싼 </a:t>
            </a:r>
            <a:r>
              <a:rPr lang="ko-KR" altLang="en-US" sz="1600" b="1" dirty="0"/>
              <a:t>가격</a:t>
            </a:r>
            <a:endParaRPr lang="en-US" altLang="ko-KR" sz="16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떨어지는 </a:t>
            </a:r>
            <a:r>
              <a:rPr lang="ko-KR" altLang="en-US" sz="1600" b="1" dirty="0"/>
              <a:t>접근성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dirty="0"/>
              <a:t>즉석 사진기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비싼 </a:t>
            </a:r>
            <a:r>
              <a:rPr lang="ko-KR" altLang="en-US" sz="1600" b="1" dirty="0"/>
              <a:t>가격</a:t>
            </a:r>
            <a:endParaRPr lang="en-US" altLang="ko-KR" sz="16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b="1" dirty="0"/>
              <a:t>수동</a:t>
            </a:r>
            <a:r>
              <a:rPr lang="ko-KR" altLang="en-US" sz="1600" dirty="0"/>
              <a:t>으로 위치 및 초점 조절</a:t>
            </a: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실패</a:t>
            </a:r>
            <a:r>
              <a:rPr lang="ko-KR" altLang="en-US" sz="1400" dirty="0"/>
              <a:t>할 확률 증가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사용 가능 </a:t>
            </a:r>
            <a:r>
              <a:rPr lang="ko-KR" altLang="en-US" sz="1600" b="1" dirty="0"/>
              <a:t>판단 불가</a:t>
            </a:r>
            <a:endParaRPr lang="en-US" altLang="ko-KR" sz="1600" b="1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환불 과정이 </a:t>
            </a:r>
            <a:r>
              <a:rPr lang="ko-KR" altLang="en-US" sz="1400" b="1" dirty="0"/>
              <a:t>번거로움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dirty="0"/>
              <a:t>→ </a:t>
            </a:r>
            <a:r>
              <a:rPr lang="ko-KR" altLang="en-US" b="1" dirty="0"/>
              <a:t>실사용</a:t>
            </a:r>
            <a:r>
              <a:rPr lang="ko-KR" altLang="en-US" dirty="0"/>
              <a:t> 가능한 퀄리티의 사진을 </a:t>
            </a:r>
            <a:r>
              <a:rPr lang="ko-KR" altLang="en-US" b="1" dirty="0"/>
              <a:t>쉽고</a:t>
            </a:r>
            <a:r>
              <a:rPr lang="ko-KR" altLang="en-US" dirty="0"/>
              <a:t> </a:t>
            </a:r>
            <a:r>
              <a:rPr lang="ko-KR" altLang="en-US" b="1" dirty="0"/>
              <a:t>빠르게</a:t>
            </a:r>
            <a:r>
              <a:rPr lang="ko-KR" altLang="en-US" dirty="0"/>
              <a:t> 획득</a:t>
            </a:r>
            <a:endParaRPr lang="en-US" altLang="ko-KR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E63BCF7-8811-D2BE-E5D6-803D9B6FF1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63" y="4149088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3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0690CC-2B9D-18B4-6455-7CF5C4458072}"/>
              </a:ext>
            </a:extLst>
          </p:cNvPr>
          <p:cNvSpPr txBox="1"/>
          <p:nvPr/>
        </p:nvSpPr>
        <p:spPr>
          <a:xfrm>
            <a:off x="334963" y="354052"/>
            <a:ext cx="75953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프로젝트 개요 </a:t>
            </a:r>
            <a:r>
              <a:rPr lang="en-US" altLang="ko-KR" sz="3000" dirty="0"/>
              <a:t>– </a:t>
            </a:r>
            <a:r>
              <a:rPr lang="ko-KR" altLang="en-US" sz="3000" dirty="0"/>
              <a:t>기존 어플리케이션의 장점</a:t>
            </a:r>
            <a:endParaRPr lang="en-US" altLang="ko-KR" sz="3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58A5331-6CC2-699D-08F0-DB2B307BB415}"/>
              </a:ext>
            </a:extLst>
          </p:cNvPr>
          <p:cNvSpPr/>
          <p:nvPr/>
        </p:nvSpPr>
        <p:spPr>
          <a:xfrm>
            <a:off x="334963" y="908050"/>
            <a:ext cx="1152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03881-188E-5C35-5015-ABEB5B389C67}"/>
              </a:ext>
            </a:extLst>
          </p:cNvPr>
          <p:cNvSpPr txBox="1"/>
          <p:nvPr/>
        </p:nvSpPr>
        <p:spPr>
          <a:xfrm>
            <a:off x="334963" y="1089025"/>
            <a:ext cx="5827236" cy="3836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편의성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이동 없이 핸드폰을 통해 편리하게 촬영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dirty="0"/>
              <a:t>경제성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비용 발생 최소화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dirty="0"/>
              <a:t>빠른 결과물 확인 및 재촬영 용이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원하는 구도와 스타일의 사진이 나올 때 까지 재촬영 가능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결과물을 빠르게 확인 가능</a:t>
            </a: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사진관에 가기 전 결과를 확인하는 용도로도 사용 가능</a:t>
            </a:r>
            <a:endParaRPr lang="en-US" altLang="ko-KR" sz="1400" dirty="0"/>
          </a:p>
        </p:txBody>
      </p:sp>
      <p:pic>
        <p:nvPicPr>
          <p:cNvPr id="7" name="그림 6" descr="다크이(가) 표시된 사진&#10;&#10;자동 생성된 설명">
            <a:extLst>
              <a:ext uri="{FF2B5EF4-FFF2-40B4-BE49-F238E27FC236}">
                <a16:creationId xmlns:a16="http://schemas.microsoft.com/office/drawing/2014/main" id="{7C6C5D31-541D-9507-9CBC-517152A73F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63" y="4149088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9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BCD5D4-F94E-6DBE-21F5-7AEC39D589AD}"/>
              </a:ext>
            </a:extLst>
          </p:cNvPr>
          <p:cNvSpPr txBox="1"/>
          <p:nvPr/>
        </p:nvSpPr>
        <p:spPr>
          <a:xfrm>
            <a:off x="334962" y="1089025"/>
            <a:ext cx="7057181" cy="5486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다양한 옵션 선택 불가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확장자 선택</a:t>
            </a:r>
            <a:r>
              <a:rPr lang="en-US" altLang="ko-KR" sz="1600" dirty="0"/>
              <a:t> </a:t>
            </a:r>
            <a:r>
              <a:rPr lang="ko-KR" altLang="en-US" sz="1600" dirty="0"/>
              <a:t>등 정해진 </a:t>
            </a:r>
            <a:r>
              <a:rPr lang="ko-KR" altLang="en-US" sz="1600" b="1" dirty="0"/>
              <a:t>순서대로</a:t>
            </a:r>
            <a:r>
              <a:rPr lang="ko-KR" altLang="en-US" sz="1600" dirty="0"/>
              <a:t> 진행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dirty="0"/>
              <a:t>부족한 </a:t>
            </a:r>
            <a:r>
              <a:rPr lang="ko-KR" altLang="en-US" b="1" dirty="0"/>
              <a:t>정확도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일부 앱은 오로지 결과를 확인하는 용도로만 사용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수동</a:t>
            </a:r>
            <a:r>
              <a:rPr lang="ko-KR" altLang="en-US" dirty="0"/>
              <a:t>으로 조절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사람을 인식하지 못해 손으로 </a:t>
            </a:r>
            <a:r>
              <a:rPr lang="ko-KR" altLang="en-US" sz="1600" dirty="0" err="1"/>
              <a:t>크롭</a:t>
            </a:r>
            <a:r>
              <a:rPr lang="ko-KR" altLang="en-US" sz="1600" dirty="0"/>
              <a:t> 위치 조정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dirty="0"/>
              <a:t>빈약한 </a:t>
            </a:r>
            <a:r>
              <a:rPr lang="ko-KR" altLang="en-US" b="1" dirty="0"/>
              <a:t>완성도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부분 보정을 통해 </a:t>
            </a:r>
            <a:r>
              <a:rPr lang="ko-KR" altLang="en-US" sz="1600" b="1" dirty="0"/>
              <a:t>수동으로</a:t>
            </a:r>
            <a:r>
              <a:rPr lang="ko-KR" altLang="en-US" sz="1600" dirty="0"/>
              <a:t> </a:t>
            </a:r>
            <a:r>
              <a:rPr lang="ko-KR" altLang="en-US" sz="1600" b="1" dirty="0"/>
              <a:t>편집</a:t>
            </a:r>
            <a:r>
              <a:rPr lang="ko-KR" altLang="en-US" sz="1600" dirty="0"/>
              <a:t> 필요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dirty="0"/>
              <a:t>→ 기존의 장점을 포함하고 </a:t>
            </a:r>
            <a:r>
              <a:rPr lang="ko-KR" altLang="en-US" b="1" dirty="0"/>
              <a:t>단점을</a:t>
            </a:r>
            <a:r>
              <a:rPr lang="ko-KR" altLang="en-US" dirty="0"/>
              <a:t> </a:t>
            </a:r>
            <a:r>
              <a:rPr lang="ko-KR" altLang="en-US" b="1" dirty="0"/>
              <a:t>보완</a:t>
            </a:r>
            <a:r>
              <a:rPr lang="ko-KR" altLang="en-US" dirty="0"/>
              <a:t> 필요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⇒ </a:t>
            </a:r>
            <a:r>
              <a:rPr lang="ko-KR" altLang="en-US" b="1" dirty="0" err="1"/>
              <a:t>딥러닝</a:t>
            </a:r>
            <a:r>
              <a:rPr lang="ko-KR" altLang="en-US" dirty="0" err="1"/>
              <a:t>을</a:t>
            </a:r>
            <a:r>
              <a:rPr lang="ko-KR" altLang="en-US" dirty="0"/>
              <a:t> 활용한 증명사진 </a:t>
            </a:r>
            <a:r>
              <a:rPr lang="ko-KR" altLang="en-US" b="1" dirty="0"/>
              <a:t>판단</a:t>
            </a:r>
            <a:r>
              <a:rPr lang="ko-KR" altLang="en-US" dirty="0"/>
              <a:t> 및 </a:t>
            </a:r>
            <a:r>
              <a:rPr lang="ko-KR" altLang="en-US" b="1" dirty="0"/>
              <a:t>편집</a:t>
            </a:r>
            <a:r>
              <a:rPr lang="en-US" altLang="ko-KR" dirty="0"/>
              <a:t>, </a:t>
            </a:r>
            <a:r>
              <a:rPr lang="ko-KR" altLang="en-US" b="1" dirty="0"/>
              <a:t>보정</a:t>
            </a:r>
            <a:r>
              <a:rPr lang="ko-KR" altLang="en-US" dirty="0"/>
              <a:t> 기술 개발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9EB824-5BC8-CA35-0128-5D752C5D79BE}"/>
              </a:ext>
            </a:extLst>
          </p:cNvPr>
          <p:cNvSpPr txBox="1"/>
          <p:nvPr/>
        </p:nvSpPr>
        <p:spPr>
          <a:xfrm>
            <a:off x="334963" y="354052"/>
            <a:ext cx="75953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프로젝트 개요 </a:t>
            </a:r>
            <a:r>
              <a:rPr lang="en-US" altLang="ko-KR" sz="3000" dirty="0"/>
              <a:t>– </a:t>
            </a:r>
            <a:r>
              <a:rPr lang="ko-KR" altLang="en-US" sz="3000" dirty="0"/>
              <a:t>기존 어플리케이션의 단점</a:t>
            </a:r>
            <a:endParaRPr lang="en-US" altLang="ko-KR" sz="3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741FDC-8B6C-817A-8508-6619761B78D9}"/>
              </a:ext>
            </a:extLst>
          </p:cNvPr>
          <p:cNvSpPr/>
          <p:nvPr/>
        </p:nvSpPr>
        <p:spPr>
          <a:xfrm>
            <a:off x="334963" y="908050"/>
            <a:ext cx="1152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인간의 얼굴, 사람, 턱, 이마이(가) 표시된 사진&#10;&#10;자동 생성된 설명">
            <a:extLst>
              <a:ext uri="{FF2B5EF4-FFF2-40B4-BE49-F238E27FC236}">
                <a16:creationId xmlns:a16="http://schemas.microsoft.com/office/drawing/2014/main" id="{F0A53C4D-49EC-11DC-EE1B-E640DEEA4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828" y="1111876"/>
            <a:ext cx="2520000" cy="3062280"/>
          </a:xfrm>
          <a:prstGeom prst="rect">
            <a:avLst/>
          </a:prstGeom>
        </p:spPr>
      </p:pic>
      <p:pic>
        <p:nvPicPr>
          <p:cNvPr id="7" name="그림 6" descr="인간의 얼굴, 사람, 이마, 턱이(가) 표시된 사진&#10;&#10;자동 생성된 설명">
            <a:extLst>
              <a:ext uri="{FF2B5EF4-FFF2-40B4-BE49-F238E27FC236}">
                <a16:creationId xmlns:a16="http://schemas.microsoft.com/office/drawing/2014/main" id="{613680AF-5BAA-2E59-8B20-7F8CE038CA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63" y="1089025"/>
            <a:ext cx="2520000" cy="30843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93A960-5ADB-A9C8-CAF3-25F32FE25DA3}"/>
              </a:ext>
            </a:extLst>
          </p:cNvPr>
          <p:cNvSpPr txBox="1"/>
          <p:nvPr/>
        </p:nvSpPr>
        <p:spPr>
          <a:xfrm>
            <a:off x="6592675" y="4201340"/>
            <a:ext cx="5256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비정상적으로 사람을 인식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지저분한 배경으로 사용 불가</a:t>
            </a:r>
          </a:p>
        </p:txBody>
      </p:sp>
    </p:spTree>
    <p:extLst>
      <p:ext uri="{BB962C8B-B14F-4D97-AF65-F5344CB8AC3E}">
        <p14:creationId xmlns:p14="http://schemas.microsoft.com/office/powerpoint/2010/main" val="187919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3634FB-7D46-F3ED-4A09-3569EA38323A}"/>
              </a:ext>
            </a:extLst>
          </p:cNvPr>
          <p:cNvSpPr txBox="1"/>
          <p:nvPr/>
        </p:nvSpPr>
        <p:spPr>
          <a:xfrm>
            <a:off x="334963" y="354052"/>
            <a:ext cx="75953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프로젝트 개요 </a:t>
            </a:r>
            <a:r>
              <a:rPr lang="en-US" altLang="ko-KR" sz="3000" dirty="0"/>
              <a:t>– </a:t>
            </a:r>
            <a:r>
              <a:rPr lang="ko-KR" altLang="en-US" sz="3000" dirty="0"/>
              <a:t>개발 어플리케이션의 특징</a:t>
            </a:r>
            <a:endParaRPr lang="en-US" altLang="ko-KR" sz="3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34E2C-4F30-3490-C6FF-07D5A6983A7D}"/>
              </a:ext>
            </a:extLst>
          </p:cNvPr>
          <p:cNvSpPr/>
          <p:nvPr/>
        </p:nvSpPr>
        <p:spPr>
          <a:xfrm>
            <a:off x="334963" y="908050"/>
            <a:ext cx="1152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9F70B0-4988-43C8-4495-5D992EDC7630}"/>
              </a:ext>
            </a:extLst>
          </p:cNvPr>
          <p:cNvSpPr txBox="1"/>
          <p:nvPr/>
        </p:nvSpPr>
        <p:spPr>
          <a:xfrm>
            <a:off x="334963" y="1088159"/>
            <a:ext cx="6096000" cy="5353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증명사진의 </a:t>
            </a:r>
            <a:r>
              <a:rPr lang="ko-KR" altLang="en-US" b="1" dirty="0"/>
              <a:t>규격</a:t>
            </a:r>
            <a:r>
              <a:rPr lang="ko-KR" altLang="en-US" dirty="0"/>
              <a:t>에 맞는지 </a:t>
            </a:r>
            <a:r>
              <a:rPr lang="ko-KR" altLang="en-US" b="1" dirty="0"/>
              <a:t>판단</a:t>
            </a:r>
            <a:r>
              <a:rPr lang="ko-KR" altLang="en-US" dirty="0"/>
              <a:t>하는 기술 개발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Human Pose Estimation (HPE) </a:t>
            </a:r>
            <a:r>
              <a:rPr lang="ko-KR" altLang="en-US" sz="1600" dirty="0"/>
              <a:t>기술 활용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이미지 내 인물의 자세에 대한 정보 획득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인물</a:t>
            </a:r>
            <a:r>
              <a:rPr lang="ko-KR" altLang="en-US" dirty="0"/>
              <a:t> </a:t>
            </a:r>
            <a:r>
              <a:rPr lang="ko-KR" altLang="en-US" b="1" dirty="0"/>
              <a:t>탐지</a:t>
            </a:r>
            <a:r>
              <a:rPr lang="ko-KR" altLang="en-US" dirty="0"/>
              <a:t> 및 </a:t>
            </a:r>
            <a:r>
              <a:rPr lang="ko-KR" altLang="en-US" b="1" dirty="0"/>
              <a:t>배경</a:t>
            </a:r>
            <a:r>
              <a:rPr lang="ko-KR" altLang="en-US" dirty="0"/>
              <a:t> </a:t>
            </a:r>
            <a:r>
              <a:rPr lang="ko-KR" altLang="en-US" b="1" dirty="0"/>
              <a:t>제거</a:t>
            </a:r>
            <a:r>
              <a:rPr lang="ko-KR" altLang="en-US" dirty="0"/>
              <a:t> 기술 사용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Image Segmentation </a:t>
            </a:r>
            <a:r>
              <a:rPr lang="ko-KR" altLang="en-US" sz="1600" dirty="0"/>
              <a:t>기술 활용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배경 판단 및 수정 후 인물만 남은 이미지 전달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이미지 </a:t>
            </a:r>
            <a:r>
              <a:rPr lang="ko-KR" altLang="en-US" b="1" dirty="0"/>
              <a:t>후처리</a:t>
            </a:r>
            <a:r>
              <a:rPr lang="ko-KR" altLang="en-US" dirty="0"/>
              <a:t>를 통한 결과물 제공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사용 가능하다고 판단된 이미지에 한해 진행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기울어짐 </a:t>
            </a:r>
            <a:r>
              <a:rPr lang="ko-KR" altLang="en-US" sz="1600" b="1" dirty="0"/>
              <a:t>수정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결과물 내 인물의 위치 </a:t>
            </a:r>
            <a:r>
              <a:rPr lang="ko-KR" altLang="en-US" sz="1600" b="1" dirty="0"/>
              <a:t>수정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06897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613ECF-5FCF-3ADF-C886-396A88CC1766}"/>
              </a:ext>
            </a:extLst>
          </p:cNvPr>
          <p:cNvSpPr txBox="1"/>
          <p:nvPr/>
        </p:nvSpPr>
        <p:spPr>
          <a:xfrm>
            <a:off x="334963" y="354052"/>
            <a:ext cx="56717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설계 과정 </a:t>
            </a:r>
            <a:r>
              <a:rPr lang="en-US" altLang="ko-KR" sz="3000" dirty="0"/>
              <a:t>– </a:t>
            </a:r>
            <a:r>
              <a:rPr lang="ko-KR" altLang="en-US" sz="3000" dirty="0"/>
              <a:t>프로그램 구조 변화</a:t>
            </a:r>
            <a:endParaRPr lang="en-US" altLang="ko-KR" sz="3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ECB925-1DD5-943A-F1E5-0F75F2B5A54E}"/>
              </a:ext>
            </a:extLst>
          </p:cNvPr>
          <p:cNvSpPr/>
          <p:nvPr/>
        </p:nvSpPr>
        <p:spPr>
          <a:xfrm>
            <a:off x="334963" y="908050"/>
            <a:ext cx="1152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1942F534-ACD0-6D3F-8FCB-EADEC464A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83" y="1089088"/>
            <a:ext cx="10048359" cy="558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815301-8753-845A-04E8-BFF0D662D62C}"/>
              </a:ext>
            </a:extLst>
          </p:cNvPr>
          <p:cNvSpPr txBox="1"/>
          <p:nvPr/>
        </p:nvSpPr>
        <p:spPr>
          <a:xfrm>
            <a:off x="334963" y="1090684"/>
            <a:ext cx="6096000" cy="5440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판단 선 수행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en-US" altLang="ko-KR" sz="1600" dirty="0" err="1"/>
              <a:t>Keypoint</a:t>
            </a:r>
            <a:r>
              <a:rPr lang="en-US" altLang="ko-KR" sz="1600" dirty="0"/>
              <a:t> </a:t>
            </a:r>
            <a:r>
              <a:rPr lang="ko-KR" altLang="en-US" sz="1600" dirty="0"/>
              <a:t>활용해 </a:t>
            </a:r>
            <a:r>
              <a:rPr lang="ko-KR" altLang="en-US" sz="1600" b="1" dirty="0"/>
              <a:t>인물</a:t>
            </a:r>
            <a:r>
              <a:rPr lang="ko-KR" altLang="en-US" sz="1600" dirty="0"/>
              <a:t> </a:t>
            </a:r>
            <a:r>
              <a:rPr lang="ko-KR" altLang="en-US" sz="1600" b="1" dirty="0"/>
              <a:t>파악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dirty="0"/>
              <a:t>통과한 이미지에 한해 </a:t>
            </a:r>
            <a:r>
              <a:rPr lang="en-US" altLang="ko-KR" dirty="0"/>
              <a:t>U-Net </a:t>
            </a:r>
            <a:r>
              <a:rPr lang="ko-KR" altLang="en-US" dirty="0"/>
              <a:t>사용 후 </a:t>
            </a:r>
            <a:r>
              <a:rPr lang="ko-KR" altLang="en-US" b="1" dirty="0"/>
              <a:t>배경</a:t>
            </a:r>
            <a:r>
              <a:rPr lang="ko-KR" altLang="en-US" dirty="0"/>
              <a:t> </a:t>
            </a:r>
            <a:r>
              <a:rPr lang="ko-KR" altLang="en-US" b="1" dirty="0"/>
              <a:t>제거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불필요한 이미지는 빠르게 </a:t>
            </a:r>
            <a:r>
              <a:rPr lang="ko-KR" altLang="en-US" sz="1600" b="1" dirty="0"/>
              <a:t>제외</a:t>
            </a:r>
            <a:endParaRPr lang="en-US" altLang="ko-KR" sz="1600" b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이용자의 사용 </a:t>
            </a:r>
            <a:r>
              <a:rPr lang="ko-KR" altLang="en-US" sz="1400" b="1" dirty="0"/>
              <a:t>시간</a:t>
            </a:r>
            <a:r>
              <a:rPr lang="ko-KR" altLang="en-US" sz="1400" dirty="0"/>
              <a:t> </a:t>
            </a:r>
            <a:r>
              <a:rPr lang="ko-KR" altLang="en-US" sz="1400" b="1" dirty="0"/>
              <a:t>단축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477978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1F91C-FBF2-24A1-657B-D44033B48159}"/>
              </a:ext>
            </a:extLst>
          </p:cNvPr>
          <p:cNvSpPr txBox="1"/>
          <p:nvPr/>
        </p:nvSpPr>
        <p:spPr>
          <a:xfrm>
            <a:off x="334963" y="354052"/>
            <a:ext cx="41152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설계 과정 </a:t>
            </a:r>
            <a:r>
              <a:rPr lang="en-US" altLang="ko-KR" sz="3000" dirty="0"/>
              <a:t>– </a:t>
            </a:r>
            <a:r>
              <a:rPr lang="en-US" altLang="ko-KR" sz="3000" dirty="0" err="1"/>
              <a:t>Openpose</a:t>
            </a:r>
            <a:endParaRPr lang="en-US" altLang="ko-KR" sz="3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184B92-2DA9-E4B2-D778-09AA1BDE5F79}"/>
              </a:ext>
            </a:extLst>
          </p:cNvPr>
          <p:cNvSpPr/>
          <p:nvPr/>
        </p:nvSpPr>
        <p:spPr>
          <a:xfrm>
            <a:off x="334963" y="908050"/>
            <a:ext cx="1152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6EE48-FC3B-3D5E-9FA4-7C1C67A3D91B}"/>
              </a:ext>
            </a:extLst>
          </p:cNvPr>
          <p:cNvSpPr txBox="1"/>
          <p:nvPr/>
        </p:nvSpPr>
        <p:spPr>
          <a:xfrm>
            <a:off x="334962" y="1092716"/>
            <a:ext cx="705718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Cmake</a:t>
            </a:r>
            <a:r>
              <a:rPr lang="en-US" altLang="ko-KR" dirty="0"/>
              <a:t>-GUI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sz="1600" dirty="0" err="1"/>
              <a:t>Openpose</a:t>
            </a:r>
            <a:r>
              <a:rPr lang="en-US" altLang="ko-KR" sz="1600" dirty="0"/>
              <a:t> </a:t>
            </a:r>
            <a:r>
              <a:rPr lang="ko-KR" altLang="en-US" sz="1600" dirty="0"/>
              <a:t>설치 및 모델 조정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dirty="0" err="1"/>
              <a:t>Openpose</a:t>
            </a:r>
            <a:r>
              <a:rPr lang="ko-KR" altLang="en-US" dirty="0"/>
              <a:t> 내 상체 및 얼굴 인식에 치중되어 있는 모델 사용</a:t>
            </a:r>
            <a:endParaRPr lang="en-US" altLang="ko-KR" dirty="0"/>
          </a:p>
          <a:p>
            <a:r>
              <a:rPr lang="ko-KR" altLang="en-US" dirty="0"/>
              <a:t>상체 및 머리 </a:t>
            </a:r>
            <a:r>
              <a:rPr lang="en-US" altLang="ko-KR" dirty="0" err="1"/>
              <a:t>Keypoint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COCO model</a:t>
            </a:r>
          </a:p>
          <a:p>
            <a:r>
              <a:rPr lang="ko-KR" altLang="en-US" dirty="0"/>
              <a:t>얼굴 세부 </a:t>
            </a:r>
            <a:r>
              <a:rPr lang="en-US" altLang="ko-KR" dirty="0" err="1"/>
              <a:t>Keypoint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Face detection model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dirty="0"/>
              <a:t>학습 후 테스트를 통해 </a:t>
            </a:r>
            <a:r>
              <a:rPr lang="ko-KR" altLang="en-US" b="1" dirty="0"/>
              <a:t>높은</a:t>
            </a:r>
            <a:r>
              <a:rPr lang="ko-KR" altLang="en-US" dirty="0"/>
              <a:t> </a:t>
            </a:r>
            <a:r>
              <a:rPr lang="ko-KR" altLang="en-US" b="1" dirty="0"/>
              <a:t>정확도</a:t>
            </a:r>
            <a:r>
              <a:rPr lang="ko-KR" altLang="en-US" dirty="0"/>
              <a:t>의 </a:t>
            </a:r>
            <a:r>
              <a:rPr lang="en-US" altLang="ko-KR" dirty="0" err="1"/>
              <a:t>Keypoint</a:t>
            </a:r>
            <a:r>
              <a:rPr lang="ko-KR" altLang="en-US" dirty="0"/>
              <a:t> 획득 성공</a:t>
            </a:r>
            <a:endParaRPr lang="en-US" altLang="ko-KR" sz="1600" dirty="0"/>
          </a:p>
          <a:p>
            <a:r>
              <a:rPr lang="ko-KR" altLang="en-US" dirty="0"/>
              <a:t>→ 좌표 데이터 활용해 판단 수행</a:t>
            </a:r>
          </a:p>
        </p:txBody>
      </p:sp>
      <p:pic>
        <p:nvPicPr>
          <p:cNvPr id="6" name="그림 5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2C4F6BAC-CDE3-3818-6C6F-03AB4B23B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325" y="1968574"/>
            <a:ext cx="2727713" cy="2880000"/>
          </a:xfrm>
          <a:prstGeom prst="rect">
            <a:avLst/>
          </a:prstGeom>
        </p:spPr>
      </p:pic>
      <p:pic>
        <p:nvPicPr>
          <p:cNvPr id="7" name="그림 6" descr="폰트, 그래픽, 로고, 텍스트이(가) 표시된 사진&#10;&#10;자동 생성된 설명">
            <a:extLst>
              <a:ext uri="{FF2B5EF4-FFF2-40B4-BE49-F238E27FC236}">
                <a16:creationId xmlns:a16="http://schemas.microsoft.com/office/drawing/2014/main" id="{B0E95F02-4571-D748-A727-614DD65EF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535" y="1096312"/>
            <a:ext cx="2275503" cy="720000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004805D4-109B-498A-A143-5230AAD7B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250" y="5254628"/>
            <a:ext cx="1196713" cy="1440000"/>
          </a:xfrm>
          <a:prstGeom prst="rect">
            <a:avLst/>
          </a:prstGeom>
        </p:spPr>
      </p:pic>
      <p:pic>
        <p:nvPicPr>
          <p:cNvPr id="9" name="그림 8" descr="텍스트, 인간의 얼굴, 흑발, 사람이(가) 표시된 사진&#10;&#10;자동 생성된 설명">
            <a:extLst>
              <a:ext uri="{FF2B5EF4-FFF2-40B4-BE49-F238E27FC236}">
                <a16:creationId xmlns:a16="http://schemas.microsoft.com/office/drawing/2014/main" id="{3FAD002B-EE2F-0ECB-9315-B39BE4FD32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292" y="5208996"/>
            <a:ext cx="1078610" cy="1440000"/>
          </a:xfrm>
          <a:prstGeom prst="rect">
            <a:avLst/>
          </a:prstGeom>
        </p:spPr>
      </p:pic>
      <p:pic>
        <p:nvPicPr>
          <p:cNvPr id="10" name="그림 9" descr="인간의 얼굴, 스크린샷, 사람, 여성이(가) 표시된 사진&#10;&#10;자동 생성된 설명">
            <a:extLst>
              <a:ext uri="{FF2B5EF4-FFF2-40B4-BE49-F238E27FC236}">
                <a16:creationId xmlns:a16="http://schemas.microsoft.com/office/drawing/2014/main" id="{83BAF7A9-0B42-4FCB-0CB5-277E5D5EE5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671" y="5208996"/>
            <a:ext cx="136781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2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A4101B-453F-86B9-E9BF-48C1DD2FEBFF}"/>
              </a:ext>
            </a:extLst>
          </p:cNvPr>
          <p:cNvSpPr txBox="1"/>
          <p:nvPr/>
        </p:nvSpPr>
        <p:spPr>
          <a:xfrm>
            <a:off x="334963" y="354052"/>
            <a:ext cx="34788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설계 과정 </a:t>
            </a:r>
            <a:r>
              <a:rPr lang="en-US" altLang="ko-KR" sz="3000" dirty="0"/>
              <a:t>– </a:t>
            </a:r>
            <a:r>
              <a:rPr lang="ko-KR" altLang="en-US" sz="3000" dirty="0" err="1"/>
              <a:t>판단부</a:t>
            </a:r>
            <a:endParaRPr lang="en-US" altLang="ko-KR" sz="3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0310E8-0266-B067-E6BF-115972028AD8}"/>
              </a:ext>
            </a:extLst>
          </p:cNvPr>
          <p:cNvSpPr/>
          <p:nvPr/>
        </p:nvSpPr>
        <p:spPr>
          <a:xfrm>
            <a:off x="334963" y="908050"/>
            <a:ext cx="1152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2BFB41-2DEC-0257-3B68-57CED9D5FF48}"/>
              </a:ext>
            </a:extLst>
          </p:cNvPr>
          <p:cNvSpPr txBox="1"/>
          <p:nvPr/>
        </p:nvSpPr>
        <p:spPr>
          <a:xfrm>
            <a:off x="334962" y="1092716"/>
            <a:ext cx="8353326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Output.json</a:t>
            </a:r>
            <a:r>
              <a:rPr lang="ko-KR" altLang="en-US" dirty="0"/>
              <a:t>의 결과 내 </a:t>
            </a:r>
            <a:r>
              <a:rPr lang="en-US" altLang="ko-KR" dirty="0" err="1"/>
              <a:t>keypoint</a:t>
            </a:r>
            <a:r>
              <a:rPr lang="en-US" altLang="ko-KR" dirty="0"/>
              <a:t> </a:t>
            </a:r>
            <a:r>
              <a:rPr lang="ko-KR" altLang="en-US" dirty="0"/>
              <a:t>좌표 활용</a:t>
            </a:r>
            <a:endParaRPr lang="en-US" altLang="ko-KR" dirty="0"/>
          </a:p>
          <a:p>
            <a:r>
              <a:rPr lang="en-US" altLang="ko-KR" dirty="0"/>
              <a:t>COCO 2D Segmentation</a:t>
            </a:r>
          </a:p>
          <a:p>
            <a:r>
              <a:rPr lang="en-US" altLang="ko-KR" dirty="0"/>
              <a:t>0, 15, 16, 17, 18</a:t>
            </a:r>
            <a:r>
              <a:rPr lang="ko-KR" altLang="en-US" dirty="0"/>
              <a:t>번 </a:t>
            </a:r>
            <a:r>
              <a:rPr lang="en-US" altLang="ko-KR" dirty="0" err="1"/>
              <a:t>keypoint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얼굴의 정면 여부 파악</a:t>
            </a:r>
            <a:endParaRPr lang="en-US" altLang="ko-KR" sz="1600" dirty="0"/>
          </a:p>
          <a:p>
            <a:r>
              <a:rPr lang="en-US" altLang="ko-KR" dirty="0"/>
              <a:t>0, 1, 2, 5</a:t>
            </a:r>
            <a:r>
              <a:rPr lang="ko-KR" altLang="en-US" dirty="0"/>
              <a:t>번 </a:t>
            </a:r>
            <a:r>
              <a:rPr lang="en-US" altLang="ko-KR" dirty="0" err="1"/>
              <a:t>keypoint</a:t>
            </a:r>
            <a:endParaRPr lang="en-US" altLang="ko-KR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어깨와 고개의 각도 파악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dirty="0"/>
              <a:t>Face Segmentation</a:t>
            </a:r>
          </a:p>
          <a:p>
            <a:r>
              <a:rPr lang="en-US" altLang="ko-KR" dirty="0"/>
              <a:t>36~47</a:t>
            </a:r>
            <a:r>
              <a:rPr lang="ko-KR" altLang="en-US" dirty="0"/>
              <a:t>번 </a:t>
            </a:r>
            <a:r>
              <a:rPr lang="en-US" altLang="ko-KR" dirty="0" err="1"/>
              <a:t>keypoint</a:t>
            </a:r>
            <a:r>
              <a:rPr lang="en-US" altLang="ko-KR" dirty="0"/>
              <a:t> &amp; </a:t>
            </a:r>
            <a:r>
              <a:rPr lang="en-US" altLang="ko-KR" sz="1800" dirty="0"/>
              <a:t>48~59</a:t>
            </a:r>
            <a:r>
              <a:rPr lang="ko-KR" altLang="en-US" sz="1800" dirty="0"/>
              <a:t>번 </a:t>
            </a:r>
            <a:r>
              <a:rPr lang="en-US" altLang="ko-KR" dirty="0" err="1"/>
              <a:t>keypoint</a:t>
            </a:r>
            <a:r>
              <a:rPr lang="ko-KR" altLang="en-US" dirty="0"/>
              <a:t>간 상대성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입 열림 및 존재 파악</a:t>
            </a:r>
            <a:endParaRPr lang="en-US" altLang="ko-KR" sz="1600" dirty="0"/>
          </a:p>
          <a:p>
            <a:r>
              <a:rPr lang="en-US" altLang="ko-KR" sz="1800" dirty="0"/>
              <a:t>36, 39, 42, 45, 48, 54</a:t>
            </a:r>
            <a:r>
              <a:rPr lang="ko-KR" altLang="en-US" sz="1800" dirty="0"/>
              <a:t>번 </a:t>
            </a:r>
            <a:r>
              <a:rPr lang="en-US" altLang="ko-KR" sz="1800" dirty="0" err="1"/>
              <a:t>keypoint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눈 닫힘 및 존재 파악</a:t>
            </a:r>
            <a:endParaRPr lang="en-US" altLang="ko-KR" sz="1600" dirty="0"/>
          </a:p>
          <a:p>
            <a:r>
              <a:rPr lang="en-US" altLang="ko-KR" dirty="0"/>
              <a:t>48, 54</a:t>
            </a:r>
            <a:r>
              <a:rPr lang="ko-KR" altLang="en-US" dirty="0"/>
              <a:t>번 </a:t>
            </a:r>
            <a:r>
              <a:rPr lang="en-US" altLang="ko-KR" dirty="0" err="1"/>
              <a:t>keypoint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표정 유무 파악</a:t>
            </a:r>
            <a:endParaRPr lang="en-US" altLang="ko-KR" sz="1600" dirty="0"/>
          </a:p>
          <a:p>
            <a:r>
              <a:rPr lang="en-US" altLang="ko-KR" sz="1800" dirty="0"/>
              <a:t>17~26</a:t>
            </a:r>
            <a:r>
              <a:rPr lang="ko-KR" altLang="en-US" dirty="0"/>
              <a:t>번 </a:t>
            </a:r>
            <a:r>
              <a:rPr lang="en-US" altLang="ko-KR" dirty="0" err="1"/>
              <a:t>keypoint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눈썹 유무 파악</a:t>
            </a:r>
            <a:endParaRPr lang="en-US" altLang="ko-KR" sz="1600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→ </a:t>
            </a:r>
            <a:r>
              <a:rPr lang="ko-KR" altLang="en-US" b="1" dirty="0"/>
              <a:t>사용</a:t>
            </a:r>
            <a:r>
              <a:rPr lang="ko-KR" altLang="en-US" dirty="0"/>
              <a:t> </a:t>
            </a:r>
            <a:r>
              <a:rPr lang="ko-KR" altLang="en-US" b="1" dirty="0"/>
              <a:t>가능</a:t>
            </a:r>
            <a:r>
              <a:rPr lang="ko-KR" altLang="en-US" dirty="0"/>
              <a:t>하다고 </a:t>
            </a:r>
            <a:r>
              <a:rPr lang="ko-KR" altLang="en-US" b="1" dirty="0"/>
              <a:t>판단</a:t>
            </a:r>
            <a:r>
              <a:rPr lang="ko-KR" altLang="en-US" dirty="0"/>
              <a:t> 시 </a:t>
            </a:r>
            <a:r>
              <a:rPr lang="en-US" altLang="ko-KR" dirty="0"/>
              <a:t>U-Net model</a:t>
            </a:r>
            <a:r>
              <a:rPr lang="ko-KR" altLang="en-US" dirty="0"/>
              <a:t>로 </a:t>
            </a:r>
            <a:r>
              <a:rPr lang="en-US" altLang="ko-KR" dirty="0"/>
              <a:t>data </a:t>
            </a:r>
            <a:r>
              <a:rPr lang="ko-KR" altLang="en-US" dirty="0"/>
              <a:t>전송 및 </a:t>
            </a:r>
            <a:r>
              <a:rPr lang="en-US" altLang="ko-KR" dirty="0"/>
              <a:t>segmentation </a:t>
            </a:r>
            <a:r>
              <a:rPr lang="ko-KR" altLang="en-US" dirty="0"/>
              <a:t>수행</a:t>
            </a:r>
          </a:p>
        </p:txBody>
      </p:sp>
      <p:pic>
        <p:nvPicPr>
          <p:cNvPr id="6" name="그림 5" descr="텍스트, 상징, 폰트, 그래픽이(가) 표시된 사진&#10;&#10;자동 생성된 설명">
            <a:extLst>
              <a:ext uri="{FF2B5EF4-FFF2-40B4-BE49-F238E27FC236}">
                <a16:creationId xmlns:a16="http://schemas.microsoft.com/office/drawing/2014/main" id="{BD2C9509-A440-9934-7694-42B3FA3B7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855" y="3429000"/>
            <a:ext cx="3906108" cy="2160000"/>
          </a:xfrm>
          <a:prstGeom prst="rect">
            <a:avLst/>
          </a:prstGeom>
        </p:spPr>
      </p:pic>
      <p:pic>
        <p:nvPicPr>
          <p:cNvPr id="7" name="그림 6" descr="도표, 라인이(가) 표시된 사진&#10;&#10;자동 생성된 설명">
            <a:extLst>
              <a:ext uri="{FF2B5EF4-FFF2-40B4-BE49-F238E27FC236}">
                <a16:creationId xmlns:a16="http://schemas.microsoft.com/office/drawing/2014/main" id="{C4709176-6103-8A33-88F8-A629D3289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498" y="1089025"/>
            <a:ext cx="1240540" cy="216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74607F-D01C-7F52-13FA-F7E0418D0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164" y="1986189"/>
            <a:ext cx="2542836" cy="108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198DD5-448F-2C5E-2C89-5DD68E876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2603" y="4509000"/>
            <a:ext cx="255236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1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614</Words>
  <Application>Microsoft Office PowerPoint</Application>
  <PresentationFormat>와이드스크린</PresentationFormat>
  <Paragraphs>187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Walbaum Display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김태윤</dc:creator>
  <cp:lastModifiedBy>김태윤</cp:lastModifiedBy>
  <cp:revision>89</cp:revision>
  <dcterms:created xsi:type="dcterms:W3CDTF">2023-05-18T00:08:06Z</dcterms:created>
  <dcterms:modified xsi:type="dcterms:W3CDTF">2023-05-18T02:40:27Z</dcterms:modified>
</cp:coreProperties>
</file>